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27"/>
  </p:notesMasterIdLst>
  <p:sldIdLst>
    <p:sldId id="256" r:id="rId2"/>
    <p:sldId id="257" r:id="rId3"/>
    <p:sldId id="328" r:id="rId4"/>
    <p:sldId id="329" r:id="rId5"/>
    <p:sldId id="331" r:id="rId6"/>
    <p:sldId id="349" r:id="rId7"/>
    <p:sldId id="350" r:id="rId8"/>
    <p:sldId id="332" r:id="rId9"/>
    <p:sldId id="341" r:id="rId10"/>
    <p:sldId id="343" r:id="rId11"/>
    <p:sldId id="344" r:id="rId12"/>
    <p:sldId id="342" r:id="rId13"/>
    <p:sldId id="345" r:id="rId14"/>
    <p:sldId id="346" r:id="rId15"/>
    <p:sldId id="347" r:id="rId16"/>
    <p:sldId id="348" r:id="rId17"/>
    <p:sldId id="335" r:id="rId18"/>
    <p:sldId id="336" r:id="rId19"/>
    <p:sldId id="337" r:id="rId20"/>
    <p:sldId id="338" r:id="rId21"/>
    <p:sldId id="334" r:id="rId22"/>
    <p:sldId id="327" r:id="rId23"/>
    <p:sldId id="339" r:id="rId24"/>
    <p:sldId id="340" r:id="rId25"/>
    <p:sldId id="274" r:id="rId26"/>
  </p:sldIdLst>
  <p:sldSz cx="941863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24" autoAdjust="0"/>
  </p:normalViewPr>
  <p:slideViewPr>
    <p:cSldViewPr>
      <p:cViewPr varScale="1">
        <p:scale>
          <a:sx n="69" d="100"/>
          <a:sy n="69" d="100"/>
        </p:scale>
        <p:origin x="1398" y="60"/>
      </p:cViewPr>
      <p:guideLst>
        <p:guide orient="horz" pos="2160"/>
        <p:guide pos="2967"/>
      </p:guideLst>
    </p:cSldViewPr>
  </p:slideViewPr>
  <p:outlineViewPr>
    <p:cViewPr>
      <p:scale>
        <a:sx n="33" d="100"/>
        <a:sy n="33" d="100"/>
      </p:scale>
      <p:origin x="0" y="4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79A9E03-2E04-4652-89BB-553AF63630B1}" type="datetimeFigureOut">
              <a:rPr lang="en-US"/>
              <a:pPr>
                <a:defRPr/>
              </a:pPr>
              <a:t>5/10/2023</a:t>
            </a:fld>
            <a:endParaRPr lang="en-US"/>
          </a:p>
        </p:txBody>
      </p:sp>
      <p:sp>
        <p:nvSpPr>
          <p:cNvPr id="4" name="Slide Image Placeholder 3"/>
          <p:cNvSpPr>
            <a:spLocks noGrp="1" noRot="1" noChangeAspect="1"/>
          </p:cNvSpPr>
          <p:nvPr>
            <p:ph type="sldImg" idx="2"/>
          </p:nvPr>
        </p:nvSpPr>
        <p:spPr>
          <a:xfrm>
            <a:off x="1074738" y="685800"/>
            <a:ext cx="47085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4619BED-EDF4-4387-9FB2-A08647B5A27A}" type="slidenum">
              <a:rPr lang="en-US" altLang="en-US"/>
              <a:pPr/>
              <a:t>‹#›</a:t>
            </a:fld>
            <a:endParaRPr lang="en-US" altLang="en-US"/>
          </a:p>
        </p:txBody>
      </p:sp>
    </p:spTree>
    <p:extLst>
      <p:ext uri="{BB962C8B-B14F-4D97-AF65-F5344CB8AC3E}">
        <p14:creationId xmlns:p14="http://schemas.microsoft.com/office/powerpoint/2010/main" val="1313110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3207B96D-3954-439A-B85F-3EA65A4ECBB8}" type="slidenum">
              <a:rPr lang="en-US" altLang="en-US">
                <a:latin typeface="Arial" charset="0"/>
              </a:rPr>
              <a:pPr>
                <a:spcBef>
                  <a:spcPct val="0"/>
                </a:spcBef>
              </a:pPr>
              <a:t>22</a:t>
            </a:fld>
            <a:endParaRPr lang="en-US" altLang="en-US">
              <a:latin typeface="Arial" charset="0"/>
            </a:endParaRPr>
          </a:p>
        </p:txBody>
      </p:sp>
    </p:spTree>
    <p:extLst>
      <p:ext uri="{BB962C8B-B14F-4D97-AF65-F5344CB8AC3E}">
        <p14:creationId xmlns:p14="http://schemas.microsoft.com/office/powerpoint/2010/main" val="2188297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ctrTitle"/>
          </p:nvPr>
        </p:nvSpPr>
        <p:spPr>
          <a:xfrm>
            <a:off x="1352703" y="1300787"/>
            <a:ext cx="6713233"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52703" y="3886202"/>
            <a:ext cx="6713233"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E79C35D-E3DE-4BE4-BBE7-D7F206F731BB}" type="datetime1">
              <a:rPr lang="en-US" smtClean="0"/>
              <a:pPr>
                <a:defRPr/>
              </a:pPr>
              <a:t>5/10/2023</a:t>
            </a:fld>
            <a:endParaRPr lang="en-US"/>
          </a:p>
        </p:txBody>
      </p:sp>
      <p:sp>
        <p:nvSpPr>
          <p:cNvPr id="5" name="Footer Placeholder 4"/>
          <p:cNvSpPr>
            <a:spLocks noGrp="1"/>
          </p:cNvSpPr>
          <p:nvPr>
            <p:ph type="ftr" sz="quarter" idx="11"/>
          </p:nvPr>
        </p:nvSpPr>
        <p:spPr/>
        <p:txBody>
          <a:bodyPr/>
          <a:lstStyle/>
          <a:p>
            <a:pPr>
              <a:defRPr/>
            </a:pPr>
            <a:r>
              <a:rPr lang="en-US"/>
              <a:t>Dissertation Progress Seminar-I</a:t>
            </a:r>
          </a:p>
        </p:txBody>
      </p:sp>
      <p:sp>
        <p:nvSpPr>
          <p:cNvPr id="6" name="Slide Number Placeholder 5"/>
          <p:cNvSpPr>
            <a:spLocks noGrp="1"/>
          </p:cNvSpPr>
          <p:nvPr>
            <p:ph type="sldNum" sz="quarter" idx="12"/>
          </p:nvPr>
        </p:nvSpPr>
        <p:spPr/>
        <p:txBody>
          <a:bodyPr/>
          <a:lstStyle/>
          <a:p>
            <a:fld id="{8A25984E-2ECF-408F-A238-C122F55D02C7}" type="slidenum">
              <a:rPr lang="en-US" altLang="en-US" smtClean="0"/>
              <a:pPr/>
              <a:t>‹#›</a:t>
            </a:fld>
            <a:endParaRPr lang="en-US" altLang="en-US"/>
          </a:p>
        </p:txBody>
      </p:sp>
    </p:spTree>
    <p:extLst>
      <p:ext uri="{BB962C8B-B14F-4D97-AF65-F5344CB8AC3E}">
        <p14:creationId xmlns:p14="http://schemas.microsoft.com/office/powerpoint/2010/main" val="3266474844"/>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a:xfrm>
            <a:off x="705930" y="4289374"/>
            <a:ext cx="800679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5246" y="698261"/>
            <a:ext cx="758816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05915" y="5108728"/>
            <a:ext cx="8006810"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6" name="Footer Placeholder 5"/>
          <p:cNvSpPr>
            <a:spLocks noGrp="1"/>
          </p:cNvSpPr>
          <p:nvPr>
            <p:ph type="ftr" sz="quarter" idx="11"/>
          </p:nvPr>
        </p:nvSpPr>
        <p:spPr/>
        <p:txBody>
          <a:bodyPr/>
          <a:lstStyle/>
          <a:p>
            <a:pPr>
              <a:defRPr/>
            </a:pPr>
            <a:r>
              <a:rPr lang="en-US"/>
              <a:t>Dissertation Progress Seminar-I</a:t>
            </a:r>
          </a:p>
        </p:txBody>
      </p:sp>
      <p:sp>
        <p:nvSpPr>
          <p:cNvPr id="7" name="Slide Number Placeholder 6"/>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677670360"/>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a:xfrm>
            <a:off x="705915" y="609601"/>
            <a:ext cx="8006810"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05915" y="4204821"/>
            <a:ext cx="8006810"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6" name="Footer Placeholder 5"/>
          <p:cNvSpPr>
            <a:spLocks noGrp="1"/>
          </p:cNvSpPr>
          <p:nvPr>
            <p:ph type="ftr" sz="quarter" idx="11"/>
          </p:nvPr>
        </p:nvSpPr>
        <p:spPr/>
        <p:txBody>
          <a:bodyPr/>
          <a:lstStyle/>
          <a:p>
            <a:pPr>
              <a:defRPr/>
            </a:pPr>
            <a:r>
              <a:rPr lang="en-US"/>
              <a:t>Dissertation Progress Seminar-I</a:t>
            </a:r>
          </a:p>
        </p:txBody>
      </p:sp>
      <p:sp>
        <p:nvSpPr>
          <p:cNvPr id="7" name="Slide Number Placeholder 6"/>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4236983397"/>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a:xfrm>
            <a:off x="1117236" y="872589"/>
            <a:ext cx="7186619"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29243" y="3610032"/>
            <a:ext cx="676137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705915" y="4372798"/>
            <a:ext cx="8006810"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6" name="Footer Placeholder 5"/>
          <p:cNvSpPr>
            <a:spLocks noGrp="1"/>
          </p:cNvSpPr>
          <p:nvPr>
            <p:ph type="ftr" sz="quarter" idx="11"/>
          </p:nvPr>
        </p:nvSpPr>
        <p:spPr/>
        <p:txBody>
          <a:bodyPr/>
          <a:lstStyle/>
          <a:p>
            <a:pPr>
              <a:defRPr/>
            </a:pPr>
            <a:r>
              <a:rPr lang="en-US"/>
              <a:t>Dissertation Progress Seminar-I</a:t>
            </a:r>
          </a:p>
        </p:txBody>
      </p:sp>
      <p:sp>
        <p:nvSpPr>
          <p:cNvPr id="7" name="Slide Number Placeholder 6"/>
          <p:cNvSpPr>
            <a:spLocks noGrp="1"/>
          </p:cNvSpPr>
          <p:nvPr>
            <p:ph type="sldNum" sz="quarter" idx="12"/>
          </p:nvPr>
        </p:nvSpPr>
        <p:spPr/>
        <p:txBody>
          <a:bodyPr/>
          <a:lstStyle/>
          <a:p>
            <a:fld id="{FC103523-6901-46DA-95C6-E89261566567}" type="slidenum">
              <a:rPr lang="en-US" altLang="en-US" smtClean="0"/>
              <a:pPr/>
              <a:t>‹#›</a:t>
            </a:fld>
            <a:endParaRPr lang="en-US" altLang="en-US"/>
          </a:p>
        </p:txBody>
      </p:sp>
      <p:sp>
        <p:nvSpPr>
          <p:cNvPr id="11" name="TextBox 10"/>
          <p:cNvSpPr txBox="1"/>
          <p:nvPr/>
        </p:nvSpPr>
        <p:spPr>
          <a:xfrm>
            <a:off x="759780" y="887859"/>
            <a:ext cx="563314"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085908" y="3120015"/>
            <a:ext cx="57026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8710274"/>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a:xfrm>
            <a:off x="705915" y="2138723"/>
            <a:ext cx="8006810"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05915" y="4662335"/>
            <a:ext cx="8006810"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6" name="Footer Placeholder 5"/>
          <p:cNvSpPr>
            <a:spLocks noGrp="1"/>
          </p:cNvSpPr>
          <p:nvPr>
            <p:ph type="ftr" sz="quarter" idx="11"/>
          </p:nvPr>
        </p:nvSpPr>
        <p:spPr/>
        <p:txBody>
          <a:bodyPr/>
          <a:lstStyle/>
          <a:p>
            <a:pPr>
              <a:defRPr/>
            </a:pPr>
            <a:r>
              <a:rPr lang="en-US"/>
              <a:t>Dissertation Progress Seminar-I</a:t>
            </a:r>
          </a:p>
        </p:txBody>
      </p:sp>
      <p:sp>
        <p:nvSpPr>
          <p:cNvPr id="7" name="Slide Number Placeholder 6"/>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1079385938"/>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15" name="Title 1"/>
          <p:cNvSpPr>
            <a:spLocks noGrp="1"/>
          </p:cNvSpPr>
          <p:nvPr>
            <p:ph type="title"/>
          </p:nvPr>
        </p:nvSpPr>
        <p:spPr>
          <a:xfrm>
            <a:off x="705915" y="609600"/>
            <a:ext cx="8006810"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705915" y="2367093"/>
            <a:ext cx="2548545"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705915" y="2943357"/>
            <a:ext cx="2548545"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439587" y="2367093"/>
            <a:ext cx="254278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431058" y="2943357"/>
            <a:ext cx="2551925"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6159581" y="2367093"/>
            <a:ext cx="2553143"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6159581" y="2943357"/>
            <a:ext cx="255314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4" name="Footer Placeholder 3"/>
          <p:cNvSpPr>
            <a:spLocks noGrp="1"/>
          </p:cNvSpPr>
          <p:nvPr>
            <p:ph type="ftr" sz="quarter" idx="11"/>
          </p:nvPr>
        </p:nvSpPr>
        <p:spPr/>
        <p:txBody>
          <a:bodyPr/>
          <a:lstStyle/>
          <a:p>
            <a:pPr>
              <a:defRPr/>
            </a:pPr>
            <a:r>
              <a:rPr lang="en-US"/>
              <a:t>Dissertation Progress Seminar-I</a:t>
            </a:r>
          </a:p>
        </p:txBody>
      </p:sp>
      <p:sp>
        <p:nvSpPr>
          <p:cNvPr id="5" name="Slide Number Placeholder 4"/>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2798854016"/>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30" name="Title 1"/>
          <p:cNvSpPr>
            <a:spLocks noGrp="1"/>
          </p:cNvSpPr>
          <p:nvPr>
            <p:ph type="title"/>
          </p:nvPr>
        </p:nvSpPr>
        <p:spPr>
          <a:xfrm>
            <a:off x="705915" y="610772"/>
            <a:ext cx="8006810"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705915" y="4204820"/>
            <a:ext cx="2546562"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05915" y="2367093"/>
            <a:ext cx="2546562"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705915" y="4781082"/>
            <a:ext cx="2546562"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432148" y="4204820"/>
            <a:ext cx="2550748"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31057" y="2367093"/>
            <a:ext cx="255192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31057" y="4781082"/>
            <a:ext cx="2551926"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6159582" y="4204820"/>
            <a:ext cx="2549862"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59581" y="2367093"/>
            <a:ext cx="2553143"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6159484" y="4781080"/>
            <a:ext cx="255324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4" name="Footer Placeholder 3"/>
          <p:cNvSpPr>
            <a:spLocks noGrp="1"/>
          </p:cNvSpPr>
          <p:nvPr>
            <p:ph type="ftr" sz="quarter" idx="11"/>
          </p:nvPr>
        </p:nvSpPr>
        <p:spPr/>
        <p:txBody>
          <a:bodyPr/>
          <a:lstStyle/>
          <a:p>
            <a:pPr>
              <a:defRPr/>
            </a:pPr>
            <a:r>
              <a:rPr lang="en-US"/>
              <a:t>Dissertation Progress Seminar-I</a:t>
            </a:r>
          </a:p>
        </p:txBody>
      </p:sp>
      <p:sp>
        <p:nvSpPr>
          <p:cNvPr id="5" name="Slide Number Placeholder 4"/>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3665832160"/>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705915" y="2367095"/>
            <a:ext cx="8006810"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5" name="Footer Placeholder 4"/>
          <p:cNvSpPr>
            <a:spLocks noGrp="1"/>
          </p:cNvSpPr>
          <p:nvPr>
            <p:ph type="ftr" sz="quarter" idx="11"/>
          </p:nvPr>
        </p:nvSpPr>
        <p:spPr/>
        <p:txBody>
          <a:bodyPr/>
          <a:lstStyle/>
          <a:p>
            <a:pPr>
              <a:defRPr/>
            </a:pPr>
            <a:r>
              <a:rPr lang="en-US"/>
              <a:t>Dissertation Progress Seminar-I</a:t>
            </a:r>
          </a:p>
        </p:txBody>
      </p:sp>
      <p:sp>
        <p:nvSpPr>
          <p:cNvPr id="6" name="Slide Number Placeholder 5"/>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1794581450"/>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Vertical Title 1"/>
          <p:cNvSpPr>
            <a:spLocks noGrp="1"/>
          </p:cNvSpPr>
          <p:nvPr>
            <p:ph type="title" orient="vert"/>
          </p:nvPr>
        </p:nvSpPr>
        <p:spPr>
          <a:xfrm>
            <a:off x="6740214" y="609603"/>
            <a:ext cx="1972511"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705915" y="609603"/>
            <a:ext cx="591656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5" name="Footer Placeholder 4"/>
          <p:cNvSpPr>
            <a:spLocks noGrp="1"/>
          </p:cNvSpPr>
          <p:nvPr>
            <p:ph type="ftr" sz="quarter" idx="11"/>
          </p:nvPr>
        </p:nvSpPr>
        <p:spPr/>
        <p:txBody>
          <a:bodyPr/>
          <a:lstStyle/>
          <a:p>
            <a:pPr>
              <a:defRPr/>
            </a:pPr>
            <a:r>
              <a:rPr lang="en-US"/>
              <a:t>Dissertation Progress Seminar-I</a:t>
            </a:r>
          </a:p>
        </p:txBody>
      </p:sp>
      <p:sp>
        <p:nvSpPr>
          <p:cNvPr id="6" name="Slide Number Placeholder 5"/>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1287642"/>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705914" y="2367094"/>
            <a:ext cx="80063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5" name="Footer Placeholder 4"/>
          <p:cNvSpPr>
            <a:spLocks noGrp="1"/>
          </p:cNvSpPr>
          <p:nvPr>
            <p:ph type="ftr" sz="quarter" idx="11"/>
          </p:nvPr>
        </p:nvSpPr>
        <p:spPr/>
        <p:txBody>
          <a:bodyPr/>
          <a:lstStyle/>
          <a:p>
            <a:pPr>
              <a:defRPr/>
            </a:pPr>
            <a:r>
              <a:rPr lang="en-US"/>
              <a:t>Dissertation Progress Seminar-I</a:t>
            </a:r>
          </a:p>
        </p:txBody>
      </p:sp>
      <p:sp>
        <p:nvSpPr>
          <p:cNvPr id="6" name="Slide Number Placeholder 5"/>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958179912"/>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a:xfrm>
            <a:off x="705915" y="828565"/>
            <a:ext cx="7996998"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705915" y="3657459"/>
            <a:ext cx="7996998"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5E6926C-6996-4247-AB0B-EE48CABC8DF0}" type="datetime1">
              <a:rPr lang="en-US" smtClean="0"/>
              <a:pPr>
                <a:defRPr/>
              </a:pPr>
              <a:t>5/10/2023</a:t>
            </a:fld>
            <a:endParaRPr lang="en-US"/>
          </a:p>
        </p:txBody>
      </p:sp>
      <p:sp>
        <p:nvSpPr>
          <p:cNvPr id="5" name="Footer Placeholder 4"/>
          <p:cNvSpPr>
            <a:spLocks noGrp="1"/>
          </p:cNvSpPr>
          <p:nvPr>
            <p:ph type="ftr" sz="quarter" idx="11"/>
          </p:nvPr>
        </p:nvSpPr>
        <p:spPr/>
        <p:txBody>
          <a:bodyPr/>
          <a:lstStyle/>
          <a:p>
            <a:pPr>
              <a:defRPr/>
            </a:pPr>
            <a:r>
              <a:rPr lang="en-US"/>
              <a:t>Dissertation Progress Seminar-I</a:t>
            </a:r>
          </a:p>
        </p:txBody>
      </p:sp>
      <p:sp>
        <p:nvSpPr>
          <p:cNvPr id="6" name="Slide Number Placeholder 5"/>
          <p:cNvSpPr>
            <a:spLocks noGrp="1"/>
          </p:cNvSpPr>
          <p:nvPr>
            <p:ph type="sldNum" sz="quarter" idx="12"/>
          </p:nvPr>
        </p:nvSpPr>
        <p:spPr/>
        <p:txBody>
          <a:bodyPr/>
          <a:lstStyle/>
          <a:p>
            <a:fld id="{AA41C931-6254-4D8A-94D6-79592A964A76}" type="slidenum">
              <a:rPr lang="en-US" altLang="en-US" smtClean="0"/>
              <a:pPr/>
              <a:t>‹#›</a:t>
            </a:fld>
            <a:endParaRPr lang="en-US" altLang="en-US"/>
          </a:p>
        </p:txBody>
      </p:sp>
    </p:spTree>
    <p:extLst>
      <p:ext uri="{BB962C8B-B14F-4D97-AF65-F5344CB8AC3E}">
        <p14:creationId xmlns:p14="http://schemas.microsoft.com/office/powerpoint/2010/main" val="1468057968"/>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14" name="Title 1"/>
          <p:cNvSpPr>
            <a:spLocks noGrp="1"/>
          </p:cNvSpPr>
          <p:nvPr>
            <p:ph type="title"/>
          </p:nvPr>
        </p:nvSpPr>
        <p:spPr>
          <a:xfrm>
            <a:off x="705916" y="618519"/>
            <a:ext cx="800680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705914" y="2367094"/>
            <a:ext cx="3944539"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768185" y="2367094"/>
            <a:ext cx="3944055"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6" name="Footer Placeholder 5"/>
          <p:cNvSpPr>
            <a:spLocks noGrp="1"/>
          </p:cNvSpPr>
          <p:nvPr>
            <p:ph type="ftr" sz="quarter" idx="11"/>
          </p:nvPr>
        </p:nvSpPr>
        <p:spPr/>
        <p:txBody>
          <a:bodyPr/>
          <a:lstStyle/>
          <a:p>
            <a:pPr>
              <a:defRPr/>
            </a:pPr>
            <a:r>
              <a:rPr lang="en-US"/>
              <a:t>Dissertation Progress Seminar-I</a:t>
            </a:r>
          </a:p>
        </p:txBody>
      </p:sp>
      <p:sp>
        <p:nvSpPr>
          <p:cNvPr id="7" name="Slide Number Placeholder 6"/>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1285837866"/>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14" name="Title 1"/>
          <p:cNvSpPr>
            <a:spLocks noGrp="1"/>
          </p:cNvSpPr>
          <p:nvPr>
            <p:ph type="title"/>
          </p:nvPr>
        </p:nvSpPr>
        <p:spPr>
          <a:xfrm>
            <a:off x="705916" y="618519"/>
            <a:ext cx="800680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5568" y="2371018"/>
            <a:ext cx="376488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705915" y="3051014"/>
            <a:ext cx="3944539"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41404" y="2371018"/>
            <a:ext cx="3771321"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768186" y="3051014"/>
            <a:ext cx="3944056"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8" name="Footer Placeholder 7"/>
          <p:cNvSpPr>
            <a:spLocks noGrp="1"/>
          </p:cNvSpPr>
          <p:nvPr>
            <p:ph type="ftr" sz="quarter" idx="11"/>
          </p:nvPr>
        </p:nvSpPr>
        <p:spPr/>
        <p:txBody>
          <a:bodyPr/>
          <a:lstStyle/>
          <a:p>
            <a:pPr>
              <a:defRPr/>
            </a:pPr>
            <a:r>
              <a:rPr lang="en-US"/>
              <a:t>Dissertation Progress Seminar-I</a:t>
            </a:r>
          </a:p>
        </p:txBody>
      </p:sp>
      <p:sp>
        <p:nvSpPr>
          <p:cNvPr id="9" name="Slide Number Placeholder 8"/>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2407938907"/>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9B2109E-5415-4A0C-9272-41007E244B8B}" type="datetime1">
              <a:rPr lang="en-US" smtClean="0"/>
              <a:pPr>
                <a:defRPr/>
              </a:pPr>
              <a:t>5/10/2023</a:t>
            </a:fld>
            <a:endParaRPr lang="en-US"/>
          </a:p>
        </p:txBody>
      </p:sp>
      <p:sp>
        <p:nvSpPr>
          <p:cNvPr id="4" name="Footer Placeholder 3"/>
          <p:cNvSpPr>
            <a:spLocks noGrp="1"/>
          </p:cNvSpPr>
          <p:nvPr>
            <p:ph type="ftr" sz="quarter" idx="11"/>
          </p:nvPr>
        </p:nvSpPr>
        <p:spPr/>
        <p:txBody>
          <a:bodyPr/>
          <a:lstStyle/>
          <a:p>
            <a:pPr>
              <a:defRPr/>
            </a:pPr>
            <a:r>
              <a:rPr lang="en-US"/>
              <a:t>Dissertation Progress Seminar-I</a:t>
            </a:r>
          </a:p>
        </p:txBody>
      </p:sp>
      <p:sp>
        <p:nvSpPr>
          <p:cNvPr id="5" name="Slide Number Placeholder 4"/>
          <p:cNvSpPr>
            <a:spLocks noGrp="1"/>
          </p:cNvSpPr>
          <p:nvPr>
            <p:ph type="sldNum" sz="quarter" idx="12"/>
          </p:nvPr>
        </p:nvSpPr>
        <p:spPr/>
        <p:txBody>
          <a:bodyPr/>
          <a:lstStyle/>
          <a:p>
            <a:fld id="{DF41501B-76B1-4591-BBCC-3E543F6F57B8}" type="slidenum">
              <a:rPr lang="en-US" altLang="en-US" smtClean="0"/>
              <a:pPr/>
              <a:t>‹#›</a:t>
            </a:fld>
            <a:endParaRPr lang="en-US" altLang="en-US"/>
          </a:p>
        </p:txBody>
      </p:sp>
    </p:spTree>
    <p:extLst>
      <p:ext uri="{BB962C8B-B14F-4D97-AF65-F5344CB8AC3E}">
        <p14:creationId xmlns:p14="http://schemas.microsoft.com/office/powerpoint/2010/main" val="2508644117"/>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Date Placeholder 1"/>
          <p:cNvSpPr>
            <a:spLocks noGrp="1"/>
          </p:cNvSpPr>
          <p:nvPr>
            <p:ph type="dt" sz="half" idx="10"/>
          </p:nvPr>
        </p:nvSpPr>
        <p:spPr/>
        <p:txBody>
          <a:bodyPr/>
          <a:lstStyle/>
          <a:p>
            <a:pPr>
              <a:defRPr/>
            </a:pPr>
            <a:fld id="{28B7AC7E-AD61-4F62-96D3-39E1557DFFE6}" type="datetime1">
              <a:rPr lang="en-US" smtClean="0"/>
              <a:pPr>
                <a:defRPr/>
              </a:pPr>
              <a:t>5/10/2023</a:t>
            </a:fld>
            <a:endParaRPr lang="en-US"/>
          </a:p>
        </p:txBody>
      </p:sp>
      <p:sp>
        <p:nvSpPr>
          <p:cNvPr id="3" name="Footer Placeholder 2"/>
          <p:cNvSpPr>
            <a:spLocks noGrp="1"/>
          </p:cNvSpPr>
          <p:nvPr>
            <p:ph type="ftr" sz="quarter" idx="11"/>
          </p:nvPr>
        </p:nvSpPr>
        <p:spPr/>
        <p:txBody>
          <a:bodyPr/>
          <a:lstStyle/>
          <a:p>
            <a:pPr>
              <a:defRPr/>
            </a:pPr>
            <a:r>
              <a:rPr lang="en-US"/>
              <a:t>Dissertation Progress Seminar-I</a:t>
            </a:r>
          </a:p>
        </p:txBody>
      </p:sp>
      <p:sp>
        <p:nvSpPr>
          <p:cNvPr id="4" name="Slide Number Placeholder 3"/>
          <p:cNvSpPr>
            <a:spLocks noGrp="1"/>
          </p:cNvSpPr>
          <p:nvPr>
            <p:ph type="sldNum" sz="quarter" idx="12"/>
          </p:nvPr>
        </p:nvSpPr>
        <p:spPr/>
        <p:txBody>
          <a:bodyPr/>
          <a:lstStyle/>
          <a:p>
            <a:fld id="{880C1903-8CD5-4668-A172-A08F0B78C393}" type="slidenum">
              <a:rPr lang="en-US" altLang="en-US" smtClean="0"/>
              <a:pPr/>
              <a:t>‹#›</a:t>
            </a:fld>
            <a:endParaRPr lang="en-US" altLang="en-US"/>
          </a:p>
        </p:txBody>
      </p:sp>
    </p:spTree>
    <p:extLst>
      <p:ext uri="{BB962C8B-B14F-4D97-AF65-F5344CB8AC3E}">
        <p14:creationId xmlns:p14="http://schemas.microsoft.com/office/powerpoint/2010/main" val="1686667842"/>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a:xfrm>
            <a:off x="705915" y="609600"/>
            <a:ext cx="3040422"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922936" y="609602"/>
            <a:ext cx="4789787"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5915" y="2632852"/>
            <a:ext cx="3040423"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CA23A0E-6977-4BE0-93C6-293D46359453}" type="datetime1">
              <a:rPr lang="en-US" smtClean="0"/>
              <a:pPr>
                <a:defRPr/>
              </a:pPr>
              <a:t>5/10/2023</a:t>
            </a:fld>
            <a:endParaRPr lang="en-US"/>
          </a:p>
        </p:txBody>
      </p:sp>
      <p:sp>
        <p:nvSpPr>
          <p:cNvPr id="6" name="Footer Placeholder 5"/>
          <p:cNvSpPr>
            <a:spLocks noGrp="1"/>
          </p:cNvSpPr>
          <p:nvPr>
            <p:ph type="ftr" sz="quarter" idx="11"/>
          </p:nvPr>
        </p:nvSpPr>
        <p:spPr/>
        <p:txBody>
          <a:bodyPr/>
          <a:lstStyle/>
          <a:p>
            <a:pPr>
              <a:defRPr/>
            </a:pPr>
            <a:r>
              <a:rPr lang="en-US"/>
              <a:t>Dissertation Progress Seminar-I</a:t>
            </a:r>
          </a:p>
        </p:txBody>
      </p:sp>
      <p:sp>
        <p:nvSpPr>
          <p:cNvPr id="7" name="Slide Number Placeholder 6"/>
          <p:cNvSpPr>
            <a:spLocks noGrp="1"/>
          </p:cNvSpPr>
          <p:nvPr>
            <p:ph type="sldNum" sz="quarter" idx="12"/>
          </p:nvPr>
        </p:nvSpPr>
        <p:spPr/>
        <p:txBody>
          <a:body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43510218"/>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18638" cy="6858000"/>
          </a:xfrm>
          <a:prstGeom prst="rect">
            <a:avLst/>
          </a:prstGeom>
        </p:spPr>
      </p:pic>
      <p:sp>
        <p:nvSpPr>
          <p:cNvPr id="2" name="Title 1"/>
          <p:cNvSpPr>
            <a:spLocks noGrp="1"/>
          </p:cNvSpPr>
          <p:nvPr>
            <p:ph type="title"/>
          </p:nvPr>
        </p:nvSpPr>
        <p:spPr>
          <a:xfrm>
            <a:off x="705916" y="609600"/>
            <a:ext cx="4253650"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54573" y="609601"/>
            <a:ext cx="309613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05930" y="2632854"/>
            <a:ext cx="4253636"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31F5E29-D223-4013-AB2A-E1E257E83DCE}" type="datetime1">
              <a:rPr lang="en-US" smtClean="0"/>
              <a:pPr>
                <a:defRPr/>
              </a:pPr>
              <a:t>5/10/2023</a:t>
            </a:fld>
            <a:endParaRPr lang="en-US"/>
          </a:p>
        </p:txBody>
      </p:sp>
      <p:sp>
        <p:nvSpPr>
          <p:cNvPr id="6" name="Footer Placeholder 5"/>
          <p:cNvSpPr>
            <a:spLocks noGrp="1"/>
          </p:cNvSpPr>
          <p:nvPr>
            <p:ph type="ftr" sz="quarter" idx="11"/>
          </p:nvPr>
        </p:nvSpPr>
        <p:spPr/>
        <p:txBody>
          <a:bodyPr/>
          <a:lstStyle/>
          <a:p>
            <a:pPr>
              <a:defRPr/>
            </a:pPr>
            <a:r>
              <a:rPr lang="en-US"/>
              <a:t>Dissertation Progress Seminar-I</a:t>
            </a:r>
          </a:p>
        </p:txBody>
      </p:sp>
      <p:sp>
        <p:nvSpPr>
          <p:cNvPr id="7" name="Slide Number Placeholder 6"/>
          <p:cNvSpPr>
            <a:spLocks noGrp="1"/>
          </p:cNvSpPr>
          <p:nvPr>
            <p:ph type="sldNum" sz="quarter" idx="12"/>
          </p:nvPr>
        </p:nvSpPr>
        <p:spPr/>
        <p:txBody>
          <a:bodyPr/>
          <a:lstStyle/>
          <a:p>
            <a:fld id="{0FC7641D-4E0C-420A-B3FA-AB2141CB68F7}" type="slidenum">
              <a:rPr lang="en-US" altLang="en-US" smtClean="0"/>
              <a:pPr/>
              <a:t>‹#›</a:t>
            </a:fld>
            <a:endParaRPr lang="en-US" altLang="en-US"/>
          </a:p>
        </p:txBody>
      </p:sp>
    </p:spTree>
    <p:extLst>
      <p:ext uri="{BB962C8B-B14F-4D97-AF65-F5344CB8AC3E}">
        <p14:creationId xmlns:p14="http://schemas.microsoft.com/office/powerpoint/2010/main" val="1463982618"/>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1" name="chimes.wav"/>
          </p:stSnd>
        </p:sndAc>
      </p:transition>
    </mc:Choice>
    <mc:Fallback xmlns="">
      <p:transition spd="slow">
        <p:fade/>
        <p:sndAc>
          <p:stSnd>
            <p:snd r:embed="rId4" name="chimes.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audio" Target="../media/audio1.wav"/><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1" y="-1"/>
            <a:ext cx="941864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05916" y="618519"/>
            <a:ext cx="800680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05915" y="2367095"/>
            <a:ext cx="8006810"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32025" y="5883277"/>
            <a:ext cx="2119194" cy="365125"/>
          </a:xfrm>
          <a:prstGeom prst="rect">
            <a:avLst/>
          </a:prstGeom>
        </p:spPr>
        <p:txBody>
          <a:bodyPr vert="horz" lIns="91440" tIns="45720" rIns="91440" bIns="45720" rtlCol="0" anchor="ctr"/>
          <a:lstStyle>
            <a:lvl1pPr algn="r">
              <a:defRPr sz="1000">
                <a:solidFill>
                  <a:schemeClr val="tx1"/>
                </a:solidFill>
              </a:defRPr>
            </a:lvl1pPr>
          </a:lstStyle>
          <a:p>
            <a:pPr>
              <a:defRPr/>
            </a:pPr>
            <a:fld id="{9CA23A0E-6977-4BE0-93C6-293D46359453}" type="datetime1">
              <a:rPr lang="en-US" smtClean="0"/>
              <a:pPr>
                <a:defRPr/>
              </a:pPr>
              <a:t>5/10/2023</a:t>
            </a:fld>
            <a:endParaRPr lang="en-US"/>
          </a:p>
        </p:txBody>
      </p:sp>
      <p:sp>
        <p:nvSpPr>
          <p:cNvPr id="5" name="Footer Placeholder 4"/>
          <p:cNvSpPr>
            <a:spLocks noGrp="1"/>
          </p:cNvSpPr>
          <p:nvPr>
            <p:ph type="ftr" sz="quarter" idx="3"/>
          </p:nvPr>
        </p:nvSpPr>
        <p:spPr>
          <a:xfrm>
            <a:off x="705915" y="5883277"/>
            <a:ext cx="5154979" cy="365125"/>
          </a:xfrm>
          <a:prstGeom prst="rect">
            <a:avLst/>
          </a:prstGeom>
        </p:spPr>
        <p:txBody>
          <a:bodyPr vert="horz" lIns="91440" tIns="45720" rIns="91440" bIns="45720" rtlCol="0" anchor="ctr"/>
          <a:lstStyle>
            <a:lvl1pPr algn="l">
              <a:defRPr sz="1000">
                <a:solidFill>
                  <a:schemeClr val="tx1"/>
                </a:solidFill>
              </a:defRPr>
            </a:lvl1pPr>
          </a:lstStyle>
          <a:p>
            <a:pPr>
              <a:defRPr/>
            </a:pPr>
            <a:r>
              <a:rPr lang="en-US"/>
              <a:t>Dissertation Progress Seminar-I</a:t>
            </a:r>
          </a:p>
        </p:txBody>
      </p:sp>
      <p:sp>
        <p:nvSpPr>
          <p:cNvPr id="6" name="Slide Number Placeholder 5"/>
          <p:cNvSpPr>
            <a:spLocks noGrp="1"/>
          </p:cNvSpPr>
          <p:nvPr>
            <p:ph type="sldNum" sz="quarter" idx="4"/>
          </p:nvPr>
        </p:nvSpPr>
        <p:spPr>
          <a:xfrm>
            <a:off x="8122349" y="5883277"/>
            <a:ext cx="590376" cy="365125"/>
          </a:xfrm>
          <a:prstGeom prst="rect">
            <a:avLst/>
          </a:prstGeom>
        </p:spPr>
        <p:txBody>
          <a:bodyPr vert="horz" lIns="91440" tIns="45720" rIns="91440" bIns="45720" rtlCol="0" anchor="ctr"/>
          <a:lstStyle>
            <a:lvl1pPr algn="r">
              <a:defRPr sz="1000">
                <a:solidFill>
                  <a:schemeClr val="tx1"/>
                </a:solidFill>
              </a:defRPr>
            </a:lvl1pPr>
          </a:lstStyle>
          <a:p>
            <a:fld id="{FC103523-6901-46DA-95C6-E89261566567}" type="slidenum">
              <a:rPr lang="en-US" altLang="en-US" smtClean="0"/>
              <a:pPr/>
              <a:t>‹#›</a:t>
            </a:fld>
            <a:endParaRPr lang="en-US" altLang="en-US"/>
          </a:p>
        </p:txBody>
      </p:sp>
    </p:spTree>
    <p:extLst>
      <p:ext uri="{BB962C8B-B14F-4D97-AF65-F5344CB8AC3E}">
        <p14:creationId xmlns:p14="http://schemas.microsoft.com/office/powerpoint/2010/main" val="2906858615"/>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mc:AlternateContent xmlns:mc="http://schemas.openxmlformats.org/markup-compatibility/2006" xmlns:p14="http://schemas.microsoft.com/office/powerpoint/2010/main">
    <mc:Choice Requires="p14">
      <p:transition spd="slow" p14:dur="1400">
        <p14:doors dir="vert"/>
        <p:sndAc>
          <p:stSnd>
            <p:snd r:embed="rId19" name="chimes.wav"/>
          </p:stSnd>
        </p:sndAc>
      </p:transition>
    </mc:Choice>
    <mc:Fallback xmlns="">
      <p:transition spd="slow">
        <p:fade/>
        <p:sndAc>
          <p:stSnd>
            <p:snd r:embed="rId21" name="chimes.wav"/>
          </p:stSnd>
        </p:sndAc>
      </p:transition>
    </mc:Fallback>
  </mc:AlternateContent>
  <p:hf sldNum="0"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5.jpeg"/><Relationship Id="rId7" Type="http://schemas.openxmlformats.org/officeDocument/2006/relationships/image" Target="../media/image23.jpe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0" y="0"/>
            <a:ext cx="9418638" cy="2133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b="1" dirty="0">
              <a:latin typeface="Arial" charset="0"/>
            </a:endParaRPr>
          </a:p>
          <a:p>
            <a:pPr algn="ctr" eaLnBrk="1" hangingPunct="1">
              <a:spcBef>
                <a:spcPct val="0"/>
              </a:spcBef>
              <a:buFontTx/>
              <a:buNone/>
            </a:pPr>
            <a:r>
              <a:rPr lang="en-US" altLang="en-US" b="1" dirty="0">
                <a:latin typeface="Arial" charset="0"/>
              </a:rPr>
              <a:t>ENHANCING DATA SECURITY</a:t>
            </a:r>
          </a:p>
          <a:p>
            <a:pPr algn="ctr" eaLnBrk="1" hangingPunct="1">
              <a:spcBef>
                <a:spcPct val="0"/>
              </a:spcBef>
              <a:buFontTx/>
              <a:buNone/>
            </a:pPr>
            <a:r>
              <a:rPr lang="en-US" altLang="en-US" b="1" dirty="0">
                <a:latin typeface="Arial" charset="0"/>
              </a:rPr>
              <a:t>USING DIGITAL</a:t>
            </a:r>
          </a:p>
          <a:p>
            <a:pPr algn="ctr" eaLnBrk="1" hangingPunct="1">
              <a:spcBef>
                <a:spcPct val="0"/>
              </a:spcBef>
              <a:buFontTx/>
              <a:buNone/>
            </a:pPr>
            <a:r>
              <a:rPr lang="en-US" altLang="en-US" b="1" dirty="0">
                <a:latin typeface="Arial" charset="0"/>
              </a:rPr>
              <a:t>WATERMARKING </a:t>
            </a:r>
          </a:p>
          <a:p>
            <a:pPr algn="ctr" eaLnBrk="1" hangingPunct="1">
              <a:spcBef>
                <a:spcPct val="0"/>
              </a:spcBef>
              <a:buFontTx/>
              <a:buNone/>
            </a:pPr>
            <a:endParaRPr lang="en-US" altLang="en-US" b="1" dirty="0">
              <a:solidFill>
                <a:schemeClr val="tx2"/>
              </a:solidFill>
              <a:latin typeface="Tahoma" pitchFamily="34" charset="0"/>
            </a:endParaRPr>
          </a:p>
        </p:txBody>
      </p:sp>
      <p:sp>
        <p:nvSpPr>
          <p:cNvPr id="3075" name="TextBox 15"/>
          <p:cNvSpPr txBox="1">
            <a:spLocks noChangeArrowheads="1"/>
          </p:cNvSpPr>
          <p:nvPr/>
        </p:nvSpPr>
        <p:spPr bwMode="auto">
          <a:xfrm>
            <a:off x="5414963" y="2667000"/>
            <a:ext cx="38465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200" b="1" dirty="0">
                <a:latin typeface="Arial" charset="0"/>
              </a:rPr>
              <a:t>Guide</a:t>
            </a:r>
          </a:p>
          <a:p>
            <a:pPr algn="ctr" eaLnBrk="1" hangingPunct="1">
              <a:spcBef>
                <a:spcPct val="0"/>
              </a:spcBef>
              <a:buFontTx/>
              <a:buNone/>
            </a:pPr>
            <a:r>
              <a:rPr lang="en-US" altLang="en-US" sz="2200">
                <a:latin typeface="Arial" charset="0"/>
              </a:rPr>
              <a:t>Mr. </a:t>
            </a:r>
            <a:r>
              <a:rPr lang="en-US" altLang="en-US" sz="2200" dirty="0">
                <a:latin typeface="Arial" charset="0"/>
              </a:rPr>
              <a:t>Chetan R. </a:t>
            </a:r>
            <a:r>
              <a:rPr lang="en-US" altLang="en-US" sz="2200" dirty="0" err="1">
                <a:latin typeface="Arial" charset="0"/>
              </a:rPr>
              <a:t>Ingole</a:t>
            </a:r>
            <a:endParaRPr lang="en-US" altLang="en-US" sz="2200" dirty="0">
              <a:latin typeface="Arial" charset="0"/>
            </a:endParaRPr>
          </a:p>
        </p:txBody>
      </p:sp>
      <p:sp>
        <p:nvSpPr>
          <p:cNvPr id="3076" name="TextBox 16"/>
          <p:cNvSpPr txBox="1">
            <a:spLocks noChangeArrowheads="1"/>
          </p:cNvSpPr>
          <p:nvPr/>
        </p:nvSpPr>
        <p:spPr bwMode="auto">
          <a:xfrm>
            <a:off x="628650" y="5715000"/>
            <a:ext cx="82407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a:latin typeface="Arial" charset="0"/>
              </a:rPr>
              <a:t>Department of Computer Science and Engineering</a:t>
            </a:r>
          </a:p>
          <a:p>
            <a:pPr algn="ctr" eaLnBrk="1" hangingPunct="1">
              <a:spcBef>
                <a:spcPct val="0"/>
              </a:spcBef>
              <a:buFontTx/>
              <a:buNone/>
            </a:pPr>
            <a:r>
              <a:rPr lang="en-US" altLang="en-US" sz="1800">
                <a:latin typeface="Arial" charset="0"/>
              </a:rPr>
              <a:t>Prof Ram Meghe College of Engineering and Management</a:t>
            </a:r>
          </a:p>
          <a:p>
            <a:pPr algn="ctr" eaLnBrk="1" hangingPunct="1">
              <a:spcBef>
                <a:spcPct val="0"/>
              </a:spcBef>
              <a:buFontTx/>
              <a:buNone/>
            </a:pPr>
            <a:r>
              <a:rPr lang="en-US" altLang="en-US" sz="1800">
                <a:latin typeface="Arial" charset="0"/>
              </a:rPr>
              <a:t>Badnera-Amravati, India.</a:t>
            </a:r>
          </a:p>
          <a:p>
            <a:pPr algn="ctr" eaLnBrk="1" hangingPunct="1">
              <a:spcBef>
                <a:spcPct val="0"/>
              </a:spcBef>
              <a:buFontTx/>
              <a:buNone/>
            </a:pPr>
            <a:r>
              <a:rPr lang="en-US" altLang="en-US" sz="1800">
                <a:latin typeface="Arial" charset="0"/>
              </a:rPr>
              <a:t>2022-2023</a:t>
            </a:r>
          </a:p>
        </p:txBody>
      </p:sp>
      <p:sp>
        <p:nvSpPr>
          <p:cNvPr id="3077" name="TextBox 17"/>
          <p:cNvSpPr txBox="1">
            <a:spLocks noChangeArrowheads="1"/>
          </p:cNvSpPr>
          <p:nvPr/>
        </p:nvSpPr>
        <p:spPr bwMode="auto">
          <a:xfrm>
            <a:off x="157163" y="2659063"/>
            <a:ext cx="340915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200" b="1" dirty="0">
                <a:latin typeface="Arial" charset="0"/>
              </a:rPr>
              <a:t>By</a:t>
            </a:r>
          </a:p>
          <a:p>
            <a:pPr algn="ctr" eaLnBrk="1" hangingPunct="1">
              <a:spcBef>
                <a:spcPct val="0"/>
              </a:spcBef>
              <a:buFontTx/>
              <a:buNone/>
            </a:pPr>
            <a:r>
              <a:rPr lang="en-US" altLang="en-US" sz="2200" dirty="0">
                <a:latin typeface="Arial" charset="0"/>
              </a:rPr>
              <a:t>Nayan S. Thorat (66)</a:t>
            </a:r>
          </a:p>
          <a:p>
            <a:pPr algn="ctr" eaLnBrk="1" hangingPunct="1">
              <a:spcBef>
                <a:spcPct val="0"/>
              </a:spcBef>
              <a:buFontTx/>
              <a:buNone/>
            </a:pPr>
            <a:r>
              <a:rPr lang="en-US" altLang="en-US" sz="2200" dirty="0" err="1">
                <a:latin typeface="Arial" charset="0"/>
              </a:rPr>
              <a:t>Prathamesh</a:t>
            </a:r>
            <a:r>
              <a:rPr lang="en-US" altLang="en-US" sz="2200" dirty="0">
                <a:latin typeface="Arial" charset="0"/>
              </a:rPr>
              <a:t> A. </a:t>
            </a:r>
            <a:r>
              <a:rPr lang="en-US" altLang="en-US" sz="2200" dirty="0" err="1">
                <a:latin typeface="Arial" charset="0"/>
              </a:rPr>
              <a:t>Yelne</a:t>
            </a:r>
            <a:r>
              <a:rPr lang="en-US" altLang="en-US" sz="2200" dirty="0">
                <a:latin typeface="Arial" charset="0"/>
              </a:rPr>
              <a:t> (74)</a:t>
            </a:r>
          </a:p>
          <a:p>
            <a:pPr algn="ctr" eaLnBrk="1" hangingPunct="1">
              <a:spcBef>
                <a:spcPct val="0"/>
              </a:spcBef>
              <a:buFontTx/>
              <a:buNone/>
            </a:pPr>
            <a:r>
              <a:rPr lang="en-US" altLang="en-US" sz="2200" dirty="0" err="1">
                <a:latin typeface="Arial" charset="0"/>
              </a:rPr>
              <a:t>Zibal</a:t>
            </a:r>
            <a:r>
              <a:rPr lang="en-US" altLang="en-US" sz="2200" dirty="0">
                <a:latin typeface="Arial" charset="0"/>
              </a:rPr>
              <a:t> A. Khan (30)</a:t>
            </a:r>
          </a:p>
          <a:p>
            <a:pPr algn="ctr" eaLnBrk="1" hangingPunct="1">
              <a:spcBef>
                <a:spcPct val="0"/>
              </a:spcBef>
              <a:buFontTx/>
              <a:buNone/>
            </a:pPr>
            <a:r>
              <a:rPr lang="en-US" altLang="en-US" sz="2200" dirty="0">
                <a:latin typeface="Arial" charset="0"/>
              </a:rPr>
              <a:t>Om V. </a:t>
            </a:r>
            <a:r>
              <a:rPr lang="en-US" altLang="en-US" sz="2200" dirty="0" err="1">
                <a:latin typeface="Arial" charset="0"/>
              </a:rPr>
              <a:t>Ubhad</a:t>
            </a:r>
            <a:r>
              <a:rPr lang="en-US" altLang="en-US" sz="2200" dirty="0">
                <a:latin typeface="Arial" charset="0"/>
              </a:rPr>
              <a:t> (70)</a:t>
            </a:r>
          </a:p>
          <a:p>
            <a:pPr algn="ctr" eaLnBrk="1" hangingPunct="1">
              <a:spcBef>
                <a:spcPct val="0"/>
              </a:spcBef>
              <a:buFontTx/>
              <a:buNone/>
            </a:pPr>
            <a:r>
              <a:rPr lang="en-US" altLang="en-US" sz="2200" dirty="0">
                <a:latin typeface="Arial" charset="0"/>
              </a:rPr>
              <a:t>Shraddha V. Jaiswal (25)</a:t>
            </a:r>
          </a:p>
        </p:txBody>
      </p:sp>
      <p:pic>
        <p:nvPicPr>
          <p:cNvPr id="3078" name="Picture 7"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8113" y="41148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sndAc>
          <p:stSnd>
            <p:snd r:embed="rId2" name="chimes.wav"/>
          </p:stSnd>
        </p:sndAc>
      </p:transition>
    </mc:Choice>
    <mc:Fallback xmlns="">
      <p:transition spd="med">
        <p:fade/>
        <p:sndAc>
          <p:stSnd>
            <p:snd r:embed="rId4"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 Working of SHA 256</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What is SHA-256 Algorithm and how Does It Function in the Bitcoin Network?">
            <a:extLst>
              <a:ext uri="{FF2B5EF4-FFF2-40B4-BE49-F238E27FC236}">
                <a16:creationId xmlns:a16="http://schemas.microsoft.com/office/drawing/2014/main" id="{E4062E7C-3BC6-1FBA-9ABB-FB7423DAA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3" y="1981200"/>
            <a:ext cx="77152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107833"/>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randombar(horizontal)">
                                      <p:cBhvr>
                                        <p:cTn id="14"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 AES Algorithm</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F8A0669-2820-A271-2DEA-2A9A375FACE2}"/>
              </a:ext>
            </a:extLst>
          </p:cNvPr>
          <p:cNvSpPr txBox="1"/>
          <p:nvPr/>
        </p:nvSpPr>
        <p:spPr>
          <a:xfrm>
            <a:off x="708818" y="1421741"/>
            <a:ext cx="8001000" cy="2248821"/>
          </a:xfrm>
          <a:prstGeom prst="rect">
            <a:avLst/>
          </a:prstGeom>
          <a:noFill/>
        </p:spPr>
        <p:txBody>
          <a:bodyPr wrap="square">
            <a:spAutoFit/>
          </a:bodyPr>
          <a:lstStyle/>
          <a:p>
            <a:pPr>
              <a:lnSpc>
                <a:spcPct val="150000"/>
              </a:lnSpc>
            </a:pPr>
            <a:r>
              <a:rPr lang="en-US" sz="2400" b="1" dirty="0"/>
              <a:t>AES (Advanced Encryption Standard) </a:t>
            </a:r>
            <a:r>
              <a:rPr lang="en-US" sz="2400" dirty="0"/>
              <a:t>is a </a:t>
            </a:r>
            <a:r>
              <a:rPr lang="en-US" sz="2400" b="1" dirty="0"/>
              <a:t>symmetric</a:t>
            </a:r>
            <a:r>
              <a:rPr lang="en-US" sz="2400" dirty="0"/>
              <a:t> type of encryption which is used the </a:t>
            </a:r>
            <a:r>
              <a:rPr lang="en-US" sz="2400" b="1" dirty="0"/>
              <a:t>same key </a:t>
            </a:r>
            <a:r>
              <a:rPr lang="en-US" sz="2400" dirty="0"/>
              <a:t>for </a:t>
            </a:r>
            <a:r>
              <a:rPr lang="en-US" sz="2400" b="1" dirty="0"/>
              <a:t>both encrypt and decrypt data</a:t>
            </a:r>
            <a:r>
              <a:rPr lang="en-US" sz="2400" dirty="0"/>
              <a:t>. It is based on a </a:t>
            </a:r>
            <a:r>
              <a:rPr lang="en-US" sz="2400" b="1" dirty="0"/>
              <a:t>substitution-permutation network</a:t>
            </a:r>
            <a:r>
              <a:rPr lang="en-US" sz="2400" dirty="0"/>
              <a:t>, also known as an </a:t>
            </a:r>
            <a:r>
              <a:rPr lang="en-US" sz="2400" b="1" dirty="0"/>
              <a:t>SP network</a:t>
            </a:r>
            <a:endParaRPr lang="en-IN" sz="2400" b="1" dirty="0"/>
          </a:p>
        </p:txBody>
      </p:sp>
      <p:pic>
        <p:nvPicPr>
          <p:cNvPr id="5122" name="Picture 2" descr="Introducing AES Encryption Function in ClickHouse">
            <a:extLst>
              <a:ext uri="{FF2B5EF4-FFF2-40B4-BE49-F238E27FC236}">
                <a16:creationId xmlns:a16="http://schemas.microsoft.com/office/drawing/2014/main" id="{E2A667C6-C3FE-9C30-1D93-9B03A4990F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4659" y="4101703"/>
            <a:ext cx="4709319" cy="246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059085"/>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randombar(horizontal)">
                                      <p:cBhvr>
                                        <p:cTn id="1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 Working of AES</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What is Advanced Encryption Standard (AES)❓">
            <a:extLst>
              <a:ext uri="{FF2B5EF4-FFF2-40B4-BE49-F238E27FC236}">
                <a16:creationId xmlns:a16="http://schemas.microsoft.com/office/drawing/2014/main" id="{2EB34E7C-524B-2D63-E6E5-15AC28A810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000"/>
          <a:stretch/>
        </p:blipFill>
        <p:spPr bwMode="auto">
          <a:xfrm>
            <a:off x="989013" y="1981200"/>
            <a:ext cx="76200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97395"/>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102"/>
                                        </p:tgtEl>
                                        <p:attrNameLst>
                                          <p:attrName>style.visibility</p:attrName>
                                        </p:attrNameLst>
                                      </p:cBhvr>
                                      <p:to>
                                        <p:strVal val="visible"/>
                                      </p:to>
                                    </p:set>
                                    <p:animEffect transition="in" filter="randombar(horizontal)">
                                      <p:cBhvr>
                                        <p:cTn id="14"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 XOR Algorithm</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764C6980-05A8-83ED-0D9B-121518DFFEB3}"/>
              </a:ext>
            </a:extLst>
          </p:cNvPr>
          <p:cNvSpPr txBox="1"/>
          <p:nvPr/>
        </p:nvSpPr>
        <p:spPr>
          <a:xfrm>
            <a:off x="989013" y="1180179"/>
            <a:ext cx="7593878" cy="2248821"/>
          </a:xfrm>
          <a:prstGeom prst="rect">
            <a:avLst/>
          </a:prstGeom>
          <a:noFill/>
        </p:spPr>
        <p:txBody>
          <a:bodyPr wrap="square">
            <a:spAutoFit/>
          </a:bodyPr>
          <a:lstStyle/>
          <a:p>
            <a:pPr>
              <a:lnSpc>
                <a:spcPct val="150000"/>
              </a:lnSpc>
            </a:pPr>
            <a:r>
              <a:rPr lang="en-US" sz="2400" dirty="0"/>
              <a:t>XOR (Exclusive OR) is a </a:t>
            </a:r>
            <a:r>
              <a:rPr lang="en-US" sz="2400" b="1" dirty="0"/>
              <a:t>symmetrical encryption and decryption method</a:t>
            </a:r>
            <a:r>
              <a:rPr lang="en-US" sz="2400" dirty="0"/>
              <a:t> based on the use of the </a:t>
            </a:r>
            <a:r>
              <a:rPr lang="en-US" sz="2400" b="1" dirty="0"/>
              <a:t>logical with binary operator</a:t>
            </a:r>
            <a:r>
              <a:rPr lang="en-US" sz="2400" dirty="0"/>
              <a:t>. It is used for </a:t>
            </a:r>
            <a:r>
              <a:rPr lang="en-US" sz="2400" b="1" dirty="0"/>
              <a:t>generating</a:t>
            </a:r>
            <a:r>
              <a:rPr lang="en-US" sz="2400" dirty="0"/>
              <a:t> </a:t>
            </a:r>
            <a:r>
              <a:rPr lang="en-US" sz="2400" b="1" dirty="0"/>
              <a:t>parity bits </a:t>
            </a:r>
            <a:r>
              <a:rPr lang="en-US" sz="2400" dirty="0"/>
              <a:t>for </a:t>
            </a:r>
            <a:r>
              <a:rPr lang="en-US" sz="2400" b="1" dirty="0"/>
              <a:t>error checking </a:t>
            </a:r>
            <a:r>
              <a:rPr lang="en-US" sz="2400" dirty="0"/>
              <a:t>and </a:t>
            </a:r>
            <a:r>
              <a:rPr lang="en-US" sz="2400" b="1" dirty="0"/>
              <a:t>fault tolerance.</a:t>
            </a:r>
            <a:endParaRPr lang="en-IN" sz="2400" b="1" dirty="0"/>
          </a:p>
        </p:txBody>
      </p:sp>
      <p:pic>
        <p:nvPicPr>
          <p:cNvPr id="6146" name="Picture 2" descr="Exclusive OR Gate">
            <a:extLst>
              <a:ext uri="{FF2B5EF4-FFF2-40B4-BE49-F238E27FC236}">
                <a16:creationId xmlns:a16="http://schemas.microsoft.com/office/drawing/2014/main" id="{1D7EE5DC-33F7-8086-6FD6-92013C1466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2125" y="3632434"/>
            <a:ext cx="3567654" cy="271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11806"/>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randombar(horizontal)">
                                      <p:cBhvr>
                                        <p:cTn id="1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 Working of XOR</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BE363DA1-AE37-500E-0FEA-EB54CD838F79}"/>
              </a:ext>
            </a:extLst>
          </p:cNvPr>
          <p:cNvPicPr>
            <a:picLocks noChangeAspect="1"/>
          </p:cNvPicPr>
          <p:nvPr/>
        </p:nvPicPr>
        <p:blipFill>
          <a:blip r:embed="rId4"/>
          <a:stretch>
            <a:fillRect/>
          </a:stretch>
        </p:blipFill>
        <p:spPr>
          <a:xfrm>
            <a:off x="1280319" y="1600200"/>
            <a:ext cx="7145070" cy="4019792"/>
          </a:xfrm>
          <a:prstGeom prst="rect">
            <a:avLst/>
          </a:prstGeom>
        </p:spPr>
      </p:pic>
    </p:spTree>
    <p:extLst>
      <p:ext uri="{BB962C8B-B14F-4D97-AF65-F5344CB8AC3E}">
        <p14:creationId xmlns:p14="http://schemas.microsoft.com/office/powerpoint/2010/main" val="226009039"/>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RC6 Algorithm</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5BA7745C-6E2F-8626-FADE-86153BD5FEF4}"/>
              </a:ext>
            </a:extLst>
          </p:cNvPr>
          <p:cNvSpPr txBox="1"/>
          <p:nvPr/>
        </p:nvSpPr>
        <p:spPr>
          <a:xfrm>
            <a:off x="994713" y="1600200"/>
            <a:ext cx="7600806" cy="2248821"/>
          </a:xfrm>
          <a:prstGeom prst="rect">
            <a:avLst/>
          </a:prstGeom>
          <a:noFill/>
        </p:spPr>
        <p:txBody>
          <a:bodyPr wrap="square">
            <a:spAutoFit/>
          </a:bodyPr>
          <a:lstStyle/>
          <a:p>
            <a:pPr>
              <a:lnSpc>
                <a:spcPct val="150000"/>
              </a:lnSpc>
            </a:pPr>
            <a:r>
              <a:rPr lang="en-US" sz="2400" b="1" dirty="0"/>
              <a:t>RC6 (Rivest Cipher 6) </a:t>
            </a:r>
            <a:r>
              <a:rPr lang="en-US" sz="2400" dirty="0"/>
              <a:t>is a </a:t>
            </a:r>
            <a:r>
              <a:rPr lang="en-US" sz="2400" b="1" dirty="0"/>
              <a:t>block encryption and decryption algorithm </a:t>
            </a:r>
            <a:r>
              <a:rPr lang="en-US" sz="2400" dirty="0"/>
              <a:t>based on </a:t>
            </a:r>
            <a:r>
              <a:rPr lang="en-US" sz="2400" b="1" dirty="0"/>
              <a:t>RC5 algorithm</a:t>
            </a:r>
            <a:r>
              <a:rPr lang="en-US" sz="2400" dirty="0"/>
              <a:t>. It is a block cipher with </a:t>
            </a:r>
            <a:r>
              <a:rPr lang="en-US" sz="2400" b="1" dirty="0"/>
              <a:t>a two-word input (plaintext)</a:t>
            </a:r>
            <a:r>
              <a:rPr lang="en-US" sz="2400" dirty="0"/>
              <a:t> and a </a:t>
            </a:r>
            <a:r>
              <a:rPr lang="en-US" sz="2400" b="1" dirty="0"/>
              <a:t>two-word output (ciphertext)</a:t>
            </a:r>
            <a:r>
              <a:rPr lang="en-US" sz="2400" dirty="0"/>
              <a:t> block size.</a:t>
            </a:r>
            <a:endParaRPr lang="en-IN" sz="2400" dirty="0"/>
          </a:p>
        </p:txBody>
      </p:sp>
      <p:pic>
        <p:nvPicPr>
          <p:cNvPr id="7170" name="Picture 2" descr="What is RC6? - Definition from Techopedia">
            <a:extLst>
              <a:ext uri="{FF2B5EF4-FFF2-40B4-BE49-F238E27FC236}">
                <a16:creationId xmlns:a16="http://schemas.microsoft.com/office/drawing/2014/main" id="{ACB7858D-ED30-496D-0EBF-361C36DF20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053" r="37855" b="18934"/>
          <a:stretch/>
        </p:blipFill>
        <p:spPr bwMode="auto">
          <a:xfrm>
            <a:off x="2728119" y="4458621"/>
            <a:ext cx="4267201" cy="164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40843"/>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Effect transition="in" filter="randombar(horizontal)">
                                      <p:cBhvr>
                                        <p:cTn id="1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Working of RC6</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descr="Block diagram for the one-round in RC5. | Download Scientific Diagram">
            <a:extLst>
              <a:ext uri="{FF2B5EF4-FFF2-40B4-BE49-F238E27FC236}">
                <a16:creationId xmlns:a16="http://schemas.microsoft.com/office/drawing/2014/main" id="{5E1FA5F1-0FDF-E16D-0D6B-C0608B2E92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484" y="1295400"/>
            <a:ext cx="4969669" cy="537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94322"/>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randombar(horizontal)">
                                      <p:cBhvr>
                                        <p:cTn id="14"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    Technology and Platform to be used</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87D94D2-21B9-6AA5-A5EB-314A5BBF5EF2}"/>
              </a:ext>
            </a:extLst>
          </p:cNvPr>
          <p:cNvSpPr txBox="1"/>
          <p:nvPr/>
        </p:nvSpPr>
        <p:spPr>
          <a:xfrm>
            <a:off x="746919" y="1143000"/>
            <a:ext cx="8305800" cy="5632311"/>
          </a:xfrm>
          <a:prstGeom prst="rect">
            <a:avLst/>
          </a:prstGeom>
          <a:noFill/>
        </p:spPr>
        <p:txBody>
          <a:bodyPr wrap="square" rtlCol="0">
            <a:spAutoFit/>
          </a:bodyPr>
          <a:lstStyle/>
          <a:p>
            <a:r>
              <a:rPr lang="en-US" sz="2400" b="1" u="sng" dirty="0"/>
              <a:t>Deployment Platform: -</a:t>
            </a:r>
            <a:r>
              <a:rPr lang="en-US" sz="2400" b="1" dirty="0"/>
              <a:t> </a:t>
            </a:r>
            <a:r>
              <a:rPr lang="en-US" sz="2400" dirty="0"/>
              <a:t>Windows 10 / Windows 11</a:t>
            </a:r>
          </a:p>
          <a:p>
            <a:endParaRPr lang="en-US" sz="2400" dirty="0"/>
          </a:p>
          <a:p>
            <a:r>
              <a:rPr lang="en-US" sz="2400" b="1" u="sng" dirty="0"/>
              <a:t>Application Server: -</a:t>
            </a:r>
            <a:r>
              <a:rPr lang="en-US" sz="2400" b="1" dirty="0"/>
              <a:t> </a:t>
            </a:r>
            <a:r>
              <a:rPr lang="en-US" sz="2400" dirty="0"/>
              <a:t>Apache Server</a:t>
            </a:r>
          </a:p>
          <a:p>
            <a:endParaRPr lang="en-US" sz="2400" dirty="0"/>
          </a:p>
          <a:p>
            <a:r>
              <a:rPr lang="en-US" sz="2400" b="1" u="sng" dirty="0"/>
              <a:t>Software Environment: -</a:t>
            </a:r>
            <a:r>
              <a:rPr lang="en-US" sz="2400" b="1" dirty="0"/>
              <a:t> </a:t>
            </a:r>
            <a:r>
              <a:rPr lang="en-US" sz="2400" dirty="0"/>
              <a:t>Java 19.0.2 and Python 3.11.2</a:t>
            </a:r>
          </a:p>
          <a:p>
            <a:endParaRPr lang="en-US" sz="2400" dirty="0"/>
          </a:p>
          <a:p>
            <a:r>
              <a:rPr lang="en-US" sz="2400" b="1" u="sng" dirty="0"/>
              <a:t>Framework: -</a:t>
            </a:r>
            <a:r>
              <a:rPr lang="en-US" sz="2400" b="1" dirty="0"/>
              <a:t> </a:t>
            </a:r>
            <a:r>
              <a:rPr lang="en-US" sz="2400" dirty="0" err="1"/>
              <a:t>Springboot</a:t>
            </a:r>
            <a:r>
              <a:rPr lang="en-US" sz="2400" dirty="0"/>
              <a:t> 2.5.3</a:t>
            </a:r>
          </a:p>
          <a:p>
            <a:endParaRPr lang="en-US" sz="2400" dirty="0"/>
          </a:p>
          <a:p>
            <a:r>
              <a:rPr lang="en-US" sz="2400" b="1" u="sng" dirty="0"/>
              <a:t>Database Technologies: -</a:t>
            </a:r>
            <a:r>
              <a:rPr lang="en-US" sz="2400" b="1" dirty="0"/>
              <a:t> </a:t>
            </a:r>
            <a:r>
              <a:rPr lang="en-US" sz="2400" dirty="0"/>
              <a:t>MySQL Workbench (include MySQL Server, Connector Java, Connector Python, MySQL Shell)</a:t>
            </a:r>
          </a:p>
          <a:p>
            <a:endParaRPr lang="en-US" sz="2400" dirty="0"/>
          </a:p>
          <a:p>
            <a:r>
              <a:rPr lang="en-US" sz="2400" b="1" u="sng" dirty="0"/>
              <a:t>Web Development : -</a:t>
            </a:r>
            <a:r>
              <a:rPr lang="en-US" sz="2400" b="1" dirty="0"/>
              <a:t> </a:t>
            </a:r>
            <a:r>
              <a:rPr lang="en-US" sz="2400" dirty="0"/>
              <a:t>HTML5, JavaScript</a:t>
            </a:r>
            <a:r>
              <a:rPr lang="en-US" sz="2400"/>
              <a:t>, JSP</a:t>
            </a:r>
          </a:p>
          <a:p>
            <a:endParaRPr lang="en-US" sz="2400" b="1" dirty="0"/>
          </a:p>
          <a:p>
            <a:r>
              <a:rPr lang="en-US" sz="2400" b="1" u="sng" dirty="0"/>
              <a:t>Development Tools: -</a:t>
            </a:r>
            <a:r>
              <a:rPr lang="en-US" sz="2400" b="1" dirty="0"/>
              <a:t> </a:t>
            </a:r>
            <a:r>
              <a:rPr lang="en-US" sz="2400" dirty="0"/>
              <a:t>Eclipse IDE for Java Developer, Sublime Text and </a:t>
            </a:r>
            <a:r>
              <a:rPr lang="en-US" sz="2400" dirty="0" err="1"/>
              <a:t>Pycharm</a:t>
            </a:r>
            <a:r>
              <a:rPr lang="en-US" sz="2400" dirty="0"/>
              <a:t> Community Edition</a:t>
            </a:r>
          </a:p>
        </p:txBody>
      </p:sp>
    </p:spTree>
    <p:extLst>
      <p:ext uri="{BB962C8B-B14F-4D97-AF65-F5344CB8AC3E}">
        <p14:creationId xmlns:p14="http://schemas.microsoft.com/office/powerpoint/2010/main" val="318923672"/>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  Architectural Flow Diagram (AFD)</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7522337B-5994-B975-BF7B-7F80CFD3B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5119" y="990600"/>
            <a:ext cx="5867400" cy="5638800"/>
          </a:xfrm>
          <a:prstGeom prst="rect">
            <a:avLst/>
          </a:prstGeom>
        </p:spPr>
      </p:pic>
    </p:spTree>
    <p:extLst>
      <p:ext uri="{BB962C8B-B14F-4D97-AF65-F5344CB8AC3E}">
        <p14:creationId xmlns:p14="http://schemas.microsoft.com/office/powerpoint/2010/main" val="1736896641"/>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Data Flow Diagram (DFD)</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F6B8C079-A762-8606-9BCE-7C12B3F4F7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2442" y="955964"/>
            <a:ext cx="5733753" cy="5733753"/>
          </a:xfrm>
          <a:prstGeom prst="rect">
            <a:avLst/>
          </a:prstGeom>
        </p:spPr>
      </p:pic>
    </p:spTree>
    <p:extLst>
      <p:ext uri="{BB962C8B-B14F-4D97-AF65-F5344CB8AC3E}">
        <p14:creationId xmlns:p14="http://schemas.microsoft.com/office/powerpoint/2010/main" val="3641400834"/>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4000" b="1" dirty="0">
                <a:latin typeface="Arial" charset="0"/>
              </a:rPr>
              <a:t>Content</a:t>
            </a:r>
          </a:p>
        </p:txBody>
      </p:sp>
      <p:sp>
        <p:nvSpPr>
          <p:cNvPr id="4099" name="Rectangle 5"/>
          <p:cNvSpPr>
            <a:spLocks noChangeArrowheads="1"/>
          </p:cNvSpPr>
          <p:nvPr/>
        </p:nvSpPr>
        <p:spPr bwMode="auto">
          <a:xfrm>
            <a:off x="365919" y="1143000"/>
            <a:ext cx="8428038" cy="511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charset="0"/>
              <a:buChar char="•"/>
              <a:defRPr sz="3200">
                <a:solidFill>
                  <a:schemeClr val="tx1"/>
                </a:solidFill>
                <a:latin typeface="Calibri" pitchFamily="34" charset="0"/>
              </a:defRPr>
            </a:lvl1pPr>
            <a:lvl2pPr>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lvl="1" eaLnBrk="1" hangingPunct="1">
              <a:lnSpc>
                <a:spcPct val="150000"/>
              </a:lnSpc>
              <a:spcBef>
                <a:spcPct val="0"/>
              </a:spcBef>
              <a:buFont typeface="Wingdings" pitchFamily="2" charset="2"/>
              <a:buChar char="Ø"/>
            </a:pPr>
            <a:r>
              <a:rPr lang="en-US" altLang="en-US" sz="2000" dirty="0">
                <a:latin typeface="Arial" charset="0"/>
                <a:cs typeface="Times New Roman" pitchFamily="18" charset="0"/>
              </a:rPr>
              <a:t>  Introduction</a:t>
            </a:r>
          </a:p>
          <a:p>
            <a:pPr lvl="1" eaLnBrk="1" hangingPunct="1">
              <a:lnSpc>
                <a:spcPct val="150000"/>
              </a:lnSpc>
              <a:spcBef>
                <a:spcPct val="0"/>
              </a:spcBef>
              <a:buFont typeface="Wingdings" pitchFamily="2" charset="2"/>
              <a:buChar char="Ø"/>
            </a:pPr>
            <a:r>
              <a:rPr lang="en-US" altLang="en-US" sz="2000" dirty="0">
                <a:latin typeface="Arial" charset="0"/>
                <a:cs typeface="Times New Roman" pitchFamily="18" charset="0"/>
              </a:rPr>
              <a:t>  Origin of Name “Digital Watermarking”</a:t>
            </a:r>
          </a:p>
          <a:p>
            <a:pPr lvl="1">
              <a:lnSpc>
                <a:spcPct val="150000"/>
              </a:lnSpc>
              <a:spcBef>
                <a:spcPct val="0"/>
              </a:spcBef>
              <a:buFont typeface="Wingdings" pitchFamily="2" charset="2"/>
              <a:buChar char="Ø"/>
            </a:pPr>
            <a:r>
              <a:rPr lang="en-US" altLang="en-US" sz="2000" dirty="0">
                <a:latin typeface="Arial" charset="0"/>
                <a:cs typeface="Times New Roman" pitchFamily="18" charset="0"/>
              </a:rPr>
              <a:t>  Objective of this Project</a:t>
            </a:r>
          </a:p>
          <a:p>
            <a:pPr lvl="1">
              <a:lnSpc>
                <a:spcPct val="150000"/>
              </a:lnSpc>
              <a:spcBef>
                <a:spcPct val="0"/>
              </a:spcBef>
              <a:buFont typeface="Wingdings" pitchFamily="2" charset="2"/>
              <a:buChar char="Ø"/>
            </a:pPr>
            <a:r>
              <a:rPr lang="en-US" altLang="en-US" sz="2000" dirty="0">
                <a:latin typeface="Arial" charset="0"/>
                <a:cs typeface="Times New Roman" pitchFamily="18" charset="0"/>
              </a:rPr>
              <a:t>  Literature Analysis</a:t>
            </a:r>
          </a:p>
          <a:p>
            <a:pPr lvl="1" eaLnBrk="1" hangingPunct="1">
              <a:lnSpc>
                <a:spcPct val="150000"/>
              </a:lnSpc>
              <a:spcBef>
                <a:spcPct val="0"/>
              </a:spcBef>
              <a:buFont typeface="Wingdings" pitchFamily="2" charset="2"/>
              <a:buChar char="Ø"/>
            </a:pPr>
            <a:r>
              <a:rPr lang="en-US" altLang="en-US" sz="2000" dirty="0">
                <a:latin typeface="Arial" charset="0"/>
                <a:cs typeface="Times New Roman" pitchFamily="18" charset="0"/>
              </a:rPr>
              <a:t>  Algorithms</a:t>
            </a:r>
          </a:p>
          <a:p>
            <a:pPr lvl="1">
              <a:lnSpc>
                <a:spcPct val="150000"/>
              </a:lnSpc>
              <a:spcBef>
                <a:spcPct val="0"/>
              </a:spcBef>
              <a:buFont typeface="Wingdings" pitchFamily="2" charset="2"/>
              <a:buChar char="Ø"/>
            </a:pPr>
            <a:r>
              <a:rPr lang="en-US" altLang="en-US" sz="2000" dirty="0">
                <a:latin typeface="Arial" charset="0"/>
                <a:cs typeface="Times New Roman" pitchFamily="18" charset="0"/>
              </a:rPr>
              <a:t>  Technology and Platform to be used  </a:t>
            </a:r>
          </a:p>
          <a:p>
            <a:pPr lvl="1">
              <a:lnSpc>
                <a:spcPct val="150000"/>
              </a:lnSpc>
              <a:spcBef>
                <a:spcPct val="0"/>
              </a:spcBef>
              <a:buFont typeface="Wingdings" pitchFamily="2" charset="2"/>
              <a:buChar char="Ø"/>
            </a:pPr>
            <a:r>
              <a:rPr lang="en-US" altLang="en-US" sz="2000" dirty="0">
                <a:latin typeface="Arial" charset="0"/>
                <a:cs typeface="Times New Roman" pitchFamily="18" charset="0"/>
              </a:rPr>
              <a:t>  AFD, DFD and CFD</a:t>
            </a:r>
          </a:p>
          <a:p>
            <a:pPr lvl="1" eaLnBrk="1" hangingPunct="1">
              <a:lnSpc>
                <a:spcPct val="150000"/>
              </a:lnSpc>
              <a:spcBef>
                <a:spcPct val="0"/>
              </a:spcBef>
              <a:buFont typeface="Wingdings" pitchFamily="2" charset="2"/>
              <a:buChar char="Ø"/>
            </a:pPr>
            <a:r>
              <a:rPr lang="en-US" altLang="en-US" sz="2000" dirty="0">
                <a:latin typeface="Arial" charset="0"/>
                <a:cs typeface="Times New Roman" pitchFamily="18" charset="0"/>
              </a:rPr>
              <a:t>  Application of Digital Watermarking</a:t>
            </a:r>
          </a:p>
          <a:p>
            <a:pPr lvl="1" eaLnBrk="1" hangingPunct="1">
              <a:lnSpc>
                <a:spcPct val="150000"/>
              </a:lnSpc>
              <a:spcBef>
                <a:spcPct val="0"/>
              </a:spcBef>
              <a:buFont typeface="Wingdings" pitchFamily="2" charset="2"/>
              <a:buChar char="Ø"/>
            </a:pPr>
            <a:r>
              <a:rPr lang="en-US" altLang="en-US" sz="2000" dirty="0">
                <a:latin typeface="Arial" charset="0"/>
                <a:cs typeface="Times New Roman" pitchFamily="18" charset="0"/>
              </a:rPr>
              <a:t>  Conclusion</a:t>
            </a:r>
          </a:p>
          <a:p>
            <a:pPr lvl="1">
              <a:lnSpc>
                <a:spcPct val="150000"/>
              </a:lnSpc>
              <a:spcBef>
                <a:spcPct val="0"/>
              </a:spcBef>
              <a:buFont typeface="Wingdings" pitchFamily="2" charset="2"/>
              <a:buChar char="Ø"/>
            </a:pPr>
            <a:r>
              <a:rPr lang="en-US" altLang="en-US" sz="2000" dirty="0">
                <a:latin typeface="Arial" charset="0"/>
                <a:cs typeface="Times New Roman" pitchFamily="18" charset="0"/>
              </a:rPr>
              <a:t>  Demonstrate of this project (Optional)</a:t>
            </a:r>
          </a:p>
          <a:p>
            <a:pPr lvl="1" eaLnBrk="1" hangingPunct="1">
              <a:lnSpc>
                <a:spcPct val="150000"/>
              </a:lnSpc>
              <a:spcBef>
                <a:spcPct val="0"/>
              </a:spcBef>
              <a:buFont typeface="Wingdings" pitchFamily="2" charset="2"/>
              <a:buChar char="Ø"/>
            </a:pPr>
            <a:r>
              <a:rPr lang="en-US" altLang="en-US" sz="2000" dirty="0">
                <a:latin typeface="Arial" charset="0"/>
                <a:cs typeface="Times New Roman" pitchFamily="18" charset="0"/>
              </a:rPr>
              <a:t>  References</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099"/>
                                        </p:tgtEl>
                                        <p:attrNameLst>
                                          <p:attrName>style.visibility</p:attrName>
                                        </p:attrNameLst>
                                      </p:cBhvr>
                                      <p:to>
                                        <p:strVal val="visible"/>
                                      </p:to>
                                    </p:set>
                                    <p:animEffect transition="in" filter="fade">
                                      <p:cBhvr>
                                        <p:cTn id="14"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Control Flow Diagram (CFD)</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3E6A9137-E8E6-2839-FE10-1CE5D1A44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7519" y="1219200"/>
            <a:ext cx="5867400" cy="5428953"/>
          </a:xfrm>
          <a:prstGeom prst="rect">
            <a:avLst/>
          </a:prstGeom>
        </p:spPr>
      </p:pic>
    </p:spTree>
    <p:extLst>
      <p:ext uri="{BB962C8B-B14F-4D97-AF65-F5344CB8AC3E}">
        <p14:creationId xmlns:p14="http://schemas.microsoft.com/office/powerpoint/2010/main" val="3727455533"/>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     Application of Digital Watermarking</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6A081F3-8588-0191-16C3-2833AF90735E}"/>
              </a:ext>
            </a:extLst>
          </p:cNvPr>
          <p:cNvSpPr txBox="1"/>
          <p:nvPr/>
        </p:nvSpPr>
        <p:spPr>
          <a:xfrm>
            <a:off x="365919" y="1295400"/>
            <a:ext cx="5334000" cy="280281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Protection against unauthorized access</a:t>
            </a:r>
          </a:p>
          <a:p>
            <a:pPr marL="342900" indent="-342900">
              <a:lnSpc>
                <a:spcPct val="150000"/>
              </a:lnSpc>
              <a:buFont typeface="Arial" panose="020B0604020202020204" pitchFamily="34" charset="0"/>
              <a:buChar char="•"/>
            </a:pPr>
            <a:r>
              <a:rPr lang="en-US" sz="2400" dirty="0"/>
              <a:t>Copyright Protection</a:t>
            </a:r>
          </a:p>
          <a:p>
            <a:pPr marL="342900" indent="-342900">
              <a:lnSpc>
                <a:spcPct val="150000"/>
              </a:lnSpc>
              <a:buFont typeface="Arial" panose="020B0604020202020204" pitchFamily="34" charset="0"/>
              <a:buChar char="•"/>
            </a:pPr>
            <a:r>
              <a:rPr lang="en-US" sz="2400" dirty="0"/>
              <a:t>Authentication</a:t>
            </a:r>
          </a:p>
          <a:p>
            <a:pPr marL="342900" indent="-342900">
              <a:lnSpc>
                <a:spcPct val="150000"/>
              </a:lnSpc>
              <a:buFont typeface="Arial" panose="020B0604020202020204" pitchFamily="34" charset="0"/>
              <a:buChar char="•"/>
            </a:pPr>
            <a:r>
              <a:rPr lang="en-US" sz="2400" dirty="0"/>
              <a:t>Brand Protection</a:t>
            </a:r>
          </a:p>
          <a:p>
            <a:pPr marL="342900" indent="-342900">
              <a:lnSpc>
                <a:spcPct val="150000"/>
              </a:lnSpc>
              <a:buFont typeface="Arial" panose="020B0604020202020204" pitchFamily="34" charset="0"/>
              <a:buChar char="•"/>
            </a:pPr>
            <a:r>
              <a:rPr lang="en-US" sz="2400" dirty="0"/>
              <a:t>Metadata Embedding</a:t>
            </a:r>
          </a:p>
        </p:txBody>
      </p:sp>
      <p:pic>
        <p:nvPicPr>
          <p:cNvPr id="1026" name="Picture 2" descr="Unauthorized Access Alert Warning Error Message Stock Footage Video (100%  Royalty-free) 1019666437 | Shutterstock">
            <a:extLst>
              <a:ext uri="{FF2B5EF4-FFF2-40B4-BE49-F238E27FC236}">
                <a16:creationId xmlns:a16="http://schemas.microsoft.com/office/drawing/2014/main" id="{57FF7B3D-3720-0F5C-AC5E-6EA5A4B982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5" y="4691062"/>
            <a:ext cx="30988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ssword Authentication | Mechanism of Password Authentication">
            <a:extLst>
              <a:ext uri="{FF2B5EF4-FFF2-40B4-BE49-F238E27FC236}">
                <a16:creationId xmlns:a16="http://schemas.microsoft.com/office/drawing/2014/main" id="{9D0AD165-2F54-7E0B-97D5-112DCBB48BC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9919" y="913428"/>
            <a:ext cx="3447256" cy="19151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pyright Protection. Copyright is the protection of the… | by Charlie  Noueihed | Medium">
            <a:extLst>
              <a:ext uri="{FF2B5EF4-FFF2-40B4-BE49-F238E27FC236}">
                <a16:creationId xmlns:a16="http://schemas.microsoft.com/office/drawing/2014/main" id="{F2D8B103-091E-7594-A5F4-E7B5D30369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29994" y="2471429"/>
            <a:ext cx="1915142" cy="19151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efinitive Guide to Modern Brand Protection - Security Boulevard">
            <a:extLst>
              <a:ext uri="{FF2B5EF4-FFF2-40B4-BE49-F238E27FC236}">
                <a16:creationId xmlns:a16="http://schemas.microsoft.com/office/drawing/2014/main" id="{4C0C6F12-625C-23AC-167F-26A456F92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99919" y="3835719"/>
            <a:ext cx="3570125" cy="273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444217"/>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8"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randombar(horizontal)">
                                      <p:cBhvr>
                                        <p:cTn id="19" dur="500"/>
                                        <p:tgtEl>
                                          <p:spTgt spid="103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032"/>
                                        </p:tgtEl>
                                        <p:attrNameLst>
                                          <p:attrName>style.visibility</p:attrName>
                                        </p:attrNameLst>
                                      </p:cBhvr>
                                      <p:to>
                                        <p:strVal val="visible"/>
                                      </p:to>
                                    </p:set>
                                    <p:animEffect transition="in" filter="randombar(horizontal)">
                                      <p:cBhvr>
                                        <p:cTn id="24" dur="500"/>
                                        <p:tgtEl>
                                          <p:spTgt spid="103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034"/>
                                        </p:tgtEl>
                                        <p:attrNameLst>
                                          <p:attrName>style.visibility</p:attrName>
                                        </p:attrNameLst>
                                      </p:cBhvr>
                                      <p:to>
                                        <p:strVal val="visible"/>
                                      </p:to>
                                    </p:set>
                                    <p:animEffect transition="in" filter="randombar(horizontal)">
                                      <p:cBhvr>
                                        <p:cTn id="29" dur="500"/>
                                        <p:tgtEl>
                                          <p:spTgt spid="103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randombar(horizontal)">
                                      <p:cBhvr>
                                        <p:cTn id="3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ChangeArrowheads="1"/>
          </p:cNvSpPr>
          <p:nvPr/>
        </p:nvSpPr>
        <p:spPr bwMode="auto">
          <a:xfrm>
            <a:off x="0" y="293370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b="1" dirty="0">
                <a:latin typeface="Arial" charset="0"/>
              </a:rPr>
              <a:t>Demonstrate of this project (Optional)</a:t>
            </a:r>
          </a:p>
        </p:txBody>
      </p:sp>
      <p:pic>
        <p:nvPicPr>
          <p:cNvPr id="28675" name="Picture 5" descr="VYWS_logo.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544962"/>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3"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ppt_x"/>
                                          </p:val>
                                        </p:tav>
                                        <p:tav tm="100000">
                                          <p:val>
                                            <p:strVal val="#ppt_x"/>
                                          </p:val>
                                        </p:tav>
                                      </p:tavLst>
                                    </p:anim>
                                    <p:anim calcmode="lin" valueType="num">
                                      <p:cBhvr additive="base">
                                        <p:cTn id="8" dur="500" fill="hold"/>
                                        <p:tgtEl>
                                          <p:spTgt spid="28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15081"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Conclusion</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F9B8795-005D-CA43-055D-E9006EB40CEF}"/>
              </a:ext>
            </a:extLst>
          </p:cNvPr>
          <p:cNvSpPr txBox="1"/>
          <p:nvPr/>
        </p:nvSpPr>
        <p:spPr>
          <a:xfrm>
            <a:off x="1204119" y="1750592"/>
            <a:ext cx="7239000" cy="3356816"/>
          </a:xfrm>
          <a:prstGeom prst="rect">
            <a:avLst/>
          </a:prstGeom>
          <a:noFill/>
        </p:spPr>
        <p:txBody>
          <a:bodyPr wrap="square" rtlCol="0">
            <a:spAutoFit/>
          </a:bodyPr>
          <a:lstStyle/>
          <a:p>
            <a:pPr>
              <a:lnSpc>
                <a:spcPct val="150000"/>
              </a:lnSpc>
            </a:pPr>
            <a:r>
              <a:rPr lang="en-US" sz="2400" dirty="0"/>
              <a:t>In this topic we conclude that digital watermarking is important factor for data security which can protect our data from unauthorized access. It is enhance the data security in the form of digital code which is embedded in user file and verify by digital signature. It is difficult to tamper and misuse of information</a:t>
            </a:r>
            <a:endParaRPr lang="en-IN" sz="2400" dirty="0"/>
          </a:p>
        </p:txBody>
      </p:sp>
    </p:spTree>
    <p:extLst>
      <p:ext uri="{BB962C8B-B14F-4D97-AF65-F5344CB8AC3E}">
        <p14:creationId xmlns:p14="http://schemas.microsoft.com/office/powerpoint/2010/main" val="1730422843"/>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References</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2C16570-9775-876C-6023-CE8AD9259C5E}"/>
              </a:ext>
            </a:extLst>
          </p:cNvPr>
          <p:cNvSpPr txBox="1"/>
          <p:nvPr/>
        </p:nvSpPr>
        <p:spPr>
          <a:xfrm>
            <a:off x="365919" y="1143000"/>
            <a:ext cx="8915400" cy="5785686"/>
          </a:xfrm>
          <a:prstGeom prst="rect">
            <a:avLst/>
          </a:prstGeom>
          <a:noFill/>
        </p:spPr>
        <p:txBody>
          <a:bodyPr wrap="square">
            <a:spAutoFit/>
          </a:bodyPr>
          <a:lstStyle/>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latin typeface="Times New Roman" panose="02020603050405020304" pitchFamily="18" charset="0"/>
                <a:ea typeface="Calibri" panose="020F0502020204030204" pitchFamily="34" charset="0"/>
                <a:cs typeface="Times New Roman" panose="02020603050405020304" pitchFamily="18" charset="0"/>
              </a:rPr>
              <a:t>1</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Anees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 Hussain, 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Algarni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and M. Aslam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A robust watermarking scheme for online multimedia copyright protection using new chaotic map</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Hindawi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Security and Communication Networks, Article ID 1840207 2018 pp 1- 20.  Aug. 2017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 W. Luo, F. Huang, and J. Huang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Edge adaptive image steganography based on LSB matching revisited.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IEEE Trans. On Information Forensics and Security, 5 (2) pp 201-214. Jun. 2010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 K. S. Kim, M. J. Lee, H. Y. Lee, and H. K. Lee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Reversible data hiding exploiting spatial correlation between sub-sampled </a:t>
            </a:r>
            <a:r>
              <a:rPr lang="en-IN" sz="1600" i="1" dirty="0" err="1">
                <a:effectLst/>
                <a:latin typeface="Times New Roman" panose="02020603050405020304" pitchFamily="18" charset="0"/>
                <a:ea typeface="Calibri" panose="020F0502020204030204" pitchFamily="34" charset="0"/>
                <a:cs typeface="Times New Roman" panose="02020603050405020304" pitchFamily="18" charset="0"/>
              </a:rPr>
              <a:t>images</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Recognition, 42 (11) pp 3083-3096 Jan 2009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I. J. Cox, J. Kilian, F. T. Leighton, and 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Shamoon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Secure spread spectrum watermarking for </a:t>
            </a:r>
            <a:r>
              <a:rPr lang="en-IN" sz="1600" i="1" dirty="0" err="1">
                <a:effectLst/>
                <a:latin typeface="Times New Roman" panose="02020603050405020304" pitchFamily="18" charset="0"/>
                <a:ea typeface="Calibri" panose="020F0502020204030204" pitchFamily="34" charset="0"/>
                <a:cs typeface="Times New Roman" panose="02020603050405020304" pitchFamily="18" charset="0"/>
              </a:rPr>
              <a:t>multimedia</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..”IEEE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Transactions on Image Processing, 6 (12) pp 1673- 1687.  Feb 1997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[5] G. Xuan, C. Yang, Y. Zhen, Y. Q. Shi, and Z. Ni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Reversible data hiding based on wavelet spread </a:t>
            </a:r>
            <a:r>
              <a:rPr lang="en-IN" sz="1600" i="1" dirty="0" err="1">
                <a:effectLst/>
                <a:latin typeface="Times New Roman" panose="02020603050405020304" pitchFamily="18" charset="0"/>
                <a:ea typeface="Calibri" panose="020F0502020204030204" pitchFamily="34" charset="0"/>
                <a:cs typeface="Times New Roman" panose="02020603050405020304" pitchFamily="18" charset="0"/>
              </a:rPr>
              <a:t>spectrum.</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”IEEE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6th workshop on Multimedia Signal Processing</a:t>
            </a:r>
            <a:r>
              <a:rPr lang="en-IN" sz="1600" dirty="0">
                <a:latin typeface="Times New Roman" panose="02020603050405020304" pitchFamily="18" charset="0"/>
                <a:ea typeface="Calibri" panose="020F0502020204030204" pitchFamily="34" charset="0"/>
                <a:cs typeface="Times New Roman" panose="02020603050405020304" pitchFamily="18" charset="0"/>
              </a:rPr>
              <a:t> pp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211-214. Jul. 2004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[6] C. C. Chang, P. Y. Lin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Adaptive watermarking mechanism for rightful ownership </a:t>
            </a:r>
            <a:r>
              <a:rPr lang="en-IN" sz="1600" i="1" dirty="0" err="1">
                <a:effectLst/>
                <a:latin typeface="Times New Roman" panose="02020603050405020304" pitchFamily="18" charset="0"/>
                <a:ea typeface="Calibri" panose="020F0502020204030204" pitchFamily="34" charset="0"/>
                <a:cs typeface="Times New Roman" panose="02020603050405020304" pitchFamily="18" charset="0"/>
              </a:rPr>
              <a:t>protection.”J</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 Syst. Softwar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 81 (7) pp 1118-1129. May 2008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[7] G. J. Lee, E. J. Yoon, K. Y.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Yoo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A new LSB based digital watermarking scheme with random mapping function.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International Symposium on Ubiquitous Multimedia Computing pp 130-134. Jun. 2008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[8] W. Luo, F. Huang, and J. Huang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Edge adaptive image steganography based on LSB matching revisited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IEEE Trans. On Information Forensics and Security, 5 (2) pp 201- 214 Mar. 2010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5281616"/>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ChangeArrowheads="1"/>
          </p:cNvSpPr>
          <p:nvPr/>
        </p:nvSpPr>
        <p:spPr bwMode="auto">
          <a:xfrm>
            <a:off x="0" y="2743200"/>
            <a:ext cx="9418638" cy="990600"/>
          </a:xfrm>
          <a:prstGeom prst="rect">
            <a:avLst/>
          </a:prstGeom>
          <a:gradFill rotWithShape="1">
            <a:gsLst>
              <a:gs pos="0">
                <a:srgbClr val="CEAEFC"/>
              </a:gs>
              <a:gs pos="50000">
                <a:srgbClr val="FAE3B7"/>
              </a:gs>
              <a:gs pos="100000">
                <a:srgbClr val="CEAEF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4000" b="1">
                <a:latin typeface="Arial" charset="0"/>
              </a:rPr>
              <a:t>Thank You………</a:t>
            </a:r>
          </a:p>
        </p:txBody>
      </p:sp>
      <p:pic>
        <p:nvPicPr>
          <p:cNvPr id="31747" name="Picture 4"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7113" y="3810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1000"/>
                                        <p:tgtEl>
                                          <p:spTgt spid="31746"/>
                                        </p:tgtEl>
                                      </p:cBhvr>
                                    </p:animEffect>
                                    <p:anim calcmode="lin" valueType="num">
                                      <p:cBhvr>
                                        <p:cTn id="8" dur="1000" fill="hold"/>
                                        <p:tgtEl>
                                          <p:spTgt spid="31746"/>
                                        </p:tgtEl>
                                        <p:attrNameLst>
                                          <p:attrName>ppt_x</p:attrName>
                                        </p:attrNameLst>
                                      </p:cBhvr>
                                      <p:tavLst>
                                        <p:tav tm="0">
                                          <p:val>
                                            <p:strVal val="#ppt_x"/>
                                          </p:val>
                                        </p:tav>
                                        <p:tav tm="100000">
                                          <p:val>
                                            <p:strVal val="#ppt_x"/>
                                          </p:val>
                                        </p:tav>
                                      </p:tavLst>
                                    </p:anim>
                                    <p:anim calcmode="lin" valueType="num">
                                      <p:cBhvr>
                                        <p:cTn id="9"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Introduction</a:t>
            </a:r>
            <a:endParaRPr lang="en-US" altLang="en-US" sz="4000" b="1" dirty="0">
              <a:latin typeface="Arial" charset="0"/>
            </a:endParaRP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FEDC72F-2EAA-FE4C-0DDA-F48E6F33B8B7}"/>
              </a:ext>
            </a:extLst>
          </p:cNvPr>
          <p:cNvSpPr txBox="1"/>
          <p:nvPr/>
        </p:nvSpPr>
        <p:spPr>
          <a:xfrm>
            <a:off x="715566" y="1371600"/>
            <a:ext cx="7987506" cy="1938992"/>
          </a:xfrm>
          <a:prstGeom prst="rect">
            <a:avLst/>
          </a:prstGeom>
          <a:noFill/>
        </p:spPr>
        <p:txBody>
          <a:bodyPr wrap="square">
            <a:spAutoFit/>
          </a:bodyPr>
          <a:lstStyle/>
          <a:p>
            <a:r>
              <a:rPr lang="en-US" sz="2400" b="1" dirty="0"/>
              <a:t>Digital Watermark </a:t>
            </a:r>
            <a:r>
              <a:rPr lang="en-US" sz="2400" dirty="0"/>
              <a:t>is a mark or, in many cases, a piece of code embedded into digital data (videos, pictures, or even audio). Digital watermarks, also known as </a:t>
            </a:r>
            <a:r>
              <a:rPr lang="en-US" sz="2400" b="1" dirty="0"/>
              <a:t>forensic watermarks</a:t>
            </a:r>
            <a:r>
              <a:rPr lang="en-US" sz="2400" dirty="0"/>
              <a:t>. Digital watermarks protect the piece of digital media and prevent copyright infringement. </a:t>
            </a:r>
            <a:endParaRPr lang="en-IN" sz="2400" dirty="0"/>
          </a:p>
        </p:txBody>
      </p:sp>
      <p:pic>
        <p:nvPicPr>
          <p:cNvPr id="1026" name="Picture 2" descr="Digital Watermarking: How to Protect Your Sensitive Documents Online |  Virtru">
            <a:extLst>
              <a:ext uri="{FF2B5EF4-FFF2-40B4-BE49-F238E27FC236}">
                <a16:creationId xmlns:a16="http://schemas.microsoft.com/office/drawing/2014/main" id="{2ADCBD62-F9A5-8925-78E8-87F813252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1919" y="3661578"/>
            <a:ext cx="4175842" cy="278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72011"/>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randombar(horizontal)">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b="1" dirty="0">
                <a:latin typeface="Arial" charset="0"/>
              </a:rPr>
              <a:t>       </a:t>
            </a:r>
            <a:r>
              <a:rPr lang="en-US" altLang="en-US" sz="3500" b="1" dirty="0">
                <a:latin typeface="Arial" charset="0"/>
              </a:rPr>
              <a:t>Origin of Name “Digital Watermarking”</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3385F58-1F28-C11D-44C4-2803C7E779C6}"/>
              </a:ext>
            </a:extLst>
          </p:cNvPr>
          <p:cNvSpPr txBox="1"/>
          <p:nvPr/>
        </p:nvSpPr>
        <p:spPr>
          <a:xfrm>
            <a:off x="746919" y="1089921"/>
            <a:ext cx="8153400" cy="2248821"/>
          </a:xfrm>
          <a:prstGeom prst="rect">
            <a:avLst/>
          </a:prstGeom>
          <a:noFill/>
        </p:spPr>
        <p:txBody>
          <a:bodyPr wrap="square">
            <a:spAutoFit/>
          </a:bodyPr>
          <a:lstStyle/>
          <a:p>
            <a:pPr>
              <a:lnSpc>
                <a:spcPct val="150000"/>
              </a:lnSpc>
            </a:pPr>
            <a:r>
              <a:rPr lang="en-US" sz="2400" dirty="0"/>
              <a:t>The term "</a:t>
            </a:r>
            <a:r>
              <a:rPr lang="en-US" sz="2400" b="1" dirty="0"/>
              <a:t>Digital Watermark</a:t>
            </a:r>
            <a:r>
              <a:rPr lang="en-US" sz="2400" dirty="0"/>
              <a:t>" was coined by </a:t>
            </a:r>
            <a:r>
              <a:rPr lang="en-US" sz="2400" b="1" dirty="0"/>
              <a:t>Andrew </a:t>
            </a:r>
            <a:r>
              <a:rPr lang="en-US" sz="2400" b="1" dirty="0" err="1"/>
              <a:t>Tirkel</a:t>
            </a:r>
            <a:r>
              <a:rPr lang="en-US" sz="2400" b="1" dirty="0"/>
              <a:t> </a:t>
            </a:r>
            <a:r>
              <a:rPr lang="en-US" sz="2400" dirty="0"/>
              <a:t>and </a:t>
            </a:r>
            <a:r>
              <a:rPr lang="en-US" sz="2400" b="1" dirty="0"/>
              <a:t>Charles Osborne </a:t>
            </a:r>
            <a:r>
              <a:rPr lang="en-US" sz="2400" dirty="0"/>
              <a:t>in </a:t>
            </a:r>
            <a:r>
              <a:rPr lang="en-US" sz="2400" b="1" dirty="0"/>
              <a:t>December 1992</a:t>
            </a:r>
            <a:r>
              <a:rPr lang="en-US" sz="2400" dirty="0"/>
              <a:t>. The first watermarks appeared in</a:t>
            </a:r>
            <a:r>
              <a:rPr lang="en-US" sz="2400" b="1" dirty="0"/>
              <a:t> Italy </a:t>
            </a:r>
            <a:r>
              <a:rPr lang="en-US" sz="2400" dirty="0"/>
              <a:t>during the </a:t>
            </a:r>
            <a:r>
              <a:rPr lang="en-US" sz="2400" b="1" dirty="0"/>
              <a:t>13th century</a:t>
            </a:r>
            <a:r>
              <a:rPr lang="en-US" sz="2400" dirty="0"/>
              <a:t>, but their use rapidly spread across </a:t>
            </a:r>
            <a:r>
              <a:rPr lang="en-US" sz="2400" b="1" dirty="0"/>
              <a:t>Europe</a:t>
            </a:r>
            <a:r>
              <a:rPr lang="en-US" sz="2400" dirty="0"/>
              <a:t>.</a:t>
            </a:r>
            <a:endParaRPr lang="en-IN" sz="2400" dirty="0"/>
          </a:p>
        </p:txBody>
      </p:sp>
      <p:pic>
        <p:nvPicPr>
          <p:cNvPr id="2050" name="Picture 2" descr="Andrew Tirkel - Academia.edu">
            <a:extLst>
              <a:ext uri="{FF2B5EF4-FFF2-40B4-BE49-F238E27FC236}">
                <a16:creationId xmlns:a16="http://schemas.microsoft.com/office/drawing/2014/main" id="{8A4E1814-523B-639C-ADA7-A4CC0B73B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3" y="3599351"/>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66EC42-44A7-6562-CFDD-E829726B4E4D}"/>
              </a:ext>
            </a:extLst>
          </p:cNvPr>
          <p:cNvSpPr txBox="1"/>
          <p:nvPr/>
        </p:nvSpPr>
        <p:spPr>
          <a:xfrm>
            <a:off x="975519" y="6098102"/>
            <a:ext cx="2133600" cy="461665"/>
          </a:xfrm>
          <a:prstGeom prst="rect">
            <a:avLst/>
          </a:prstGeom>
          <a:noFill/>
        </p:spPr>
        <p:txBody>
          <a:bodyPr wrap="square">
            <a:spAutoFit/>
          </a:bodyPr>
          <a:lstStyle/>
          <a:p>
            <a:r>
              <a:rPr lang="en-US" sz="2400" b="1" dirty="0"/>
              <a:t>Andrew </a:t>
            </a:r>
            <a:r>
              <a:rPr lang="en-US" sz="2400" b="1" dirty="0" err="1"/>
              <a:t>Tirkel</a:t>
            </a:r>
            <a:r>
              <a:rPr lang="en-US" sz="2400" b="1" dirty="0"/>
              <a:t> </a:t>
            </a:r>
            <a:endParaRPr lang="en-IN" sz="2400" dirty="0"/>
          </a:p>
        </p:txBody>
      </p:sp>
      <p:pic>
        <p:nvPicPr>
          <p:cNvPr id="2052" name="Picture 4" descr="Cantor Charles Osborne - Temple Sinai Congregation of Toronto">
            <a:extLst>
              <a:ext uri="{FF2B5EF4-FFF2-40B4-BE49-F238E27FC236}">
                <a16:creationId xmlns:a16="http://schemas.microsoft.com/office/drawing/2014/main" id="{EEA96F23-571F-5531-7EDE-5C32336F5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7119" y="3093660"/>
            <a:ext cx="1833840" cy="27507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98E9A8-C2D5-76E3-9C0E-6289ACDCCA71}"/>
              </a:ext>
            </a:extLst>
          </p:cNvPr>
          <p:cNvSpPr txBox="1"/>
          <p:nvPr/>
        </p:nvSpPr>
        <p:spPr>
          <a:xfrm>
            <a:off x="6004719" y="6098102"/>
            <a:ext cx="2438400" cy="461665"/>
          </a:xfrm>
          <a:prstGeom prst="rect">
            <a:avLst/>
          </a:prstGeom>
          <a:noFill/>
        </p:spPr>
        <p:txBody>
          <a:bodyPr wrap="square">
            <a:spAutoFit/>
          </a:bodyPr>
          <a:lstStyle/>
          <a:p>
            <a:r>
              <a:rPr lang="en-US" sz="2400" b="1" dirty="0"/>
              <a:t>Charles Osborne </a:t>
            </a:r>
            <a:endParaRPr lang="en-IN" sz="2400" dirty="0"/>
          </a:p>
        </p:txBody>
      </p:sp>
    </p:spTree>
    <p:extLst>
      <p:ext uri="{BB962C8B-B14F-4D97-AF65-F5344CB8AC3E}">
        <p14:creationId xmlns:p14="http://schemas.microsoft.com/office/powerpoint/2010/main" val="129583326"/>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randombar(horizontal)">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052"/>
                                        </p:tgtEl>
                                        <p:attrNameLst>
                                          <p:attrName>style.visibility</p:attrName>
                                        </p:attrNameLst>
                                      </p:cBhvr>
                                      <p:to>
                                        <p:strVal val="visible"/>
                                      </p:to>
                                    </p:set>
                                    <p:animEffect transition="in" filter="randombar(horizontal)">
                                      <p:cBhvr>
                                        <p:cTn id="29" dur="500"/>
                                        <p:tgtEl>
                                          <p:spTgt spid="205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randombar(horizont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3"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Objective of this Project</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A447227-134D-901E-03E7-84FFA5BDE346}"/>
              </a:ext>
            </a:extLst>
          </p:cNvPr>
          <p:cNvSpPr txBox="1"/>
          <p:nvPr/>
        </p:nvSpPr>
        <p:spPr>
          <a:xfrm>
            <a:off x="989013" y="1219200"/>
            <a:ext cx="7758906" cy="5193538"/>
          </a:xfrm>
          <a:prstGeom prst="rect">
            <a:avLst/>
          </a:prstGeom>
          <a:noFill/>
        </p:spPr>
        <p:txBody>
          <a:bodyPr wrap="square">
            <a:spAutoFit/>
          </a:bodyPr>
          <a:lstStyle/>
          <a:p>
            <a:pPr marL="400050" indent="-400050">
              <a:lnSpc>
                <a:spcPct val="150000"/>
              </a:lnSpc>
              <a:buAutoNum type="romanLcParenR"/>
            </a:pPr>
            <a:r>
              <a:rPr lang="en-US" sz="2800" dirty="0"/>
              <a:t>To prevents data leakage</a:t>
            </a:r>
          </a:p>
          <a:p>
            <a:pPr marL="400050" indent="-400050">
              <a:lnSpc>
                <a:spcPct val="150000"/>
              </a:lnSpc>
              <a:buAutoNum type="romanLcParenR"/>
            </a:pPr>
            <a:r>
              <a:rPr lang="en-US" sz="2800" dirty="0"/>
              <a:t>To protects copyright of multimedia data</a:t>
            </a:r>
          </a:p>
          <a:p>
            <a:pPr marL="400050" indent="-400050">
              <a:lnSpc>
                <a:spcPct val="150000"/>
              </a:lnSpc>
              <a:buAutoNum type="romanLcParenR"/>
            </a:pPr>
            <a:r>
              <a:rPr lang="en-US" sz="2800" dirty="0"/>
              <a:t>To protects databases and text files.</a:t>
            </a:r>
          </a:p>
          <a:p>
            <a:pPr marL="400050" indent="-400050">
              <a:lnSpc>
                <a:spcPct val="150000"/>
              </a:lnSpc>
              <a:buAutoNum type="romanLcParenR"/>
            </a:pPr>
            <a:r>
              <a:rPr lang="en-IN" sz="2800" dirty="0"/>
              <a:t>To provide secret communication between one organization to other organization</a:t>
            </a:r>
          </a:p>
          <a:p>
            <a:pPr marL="400050" indent="-400050">
              <a:lnSpc>
                <a:spcPct val="150000"/>
              </a:lnSpc>
              <a:buAutoNum type="romanLcParenR"/>
            </a:pPr>
            <a:r>
              <a:rPr lang="en-US" sz="2800" dirty="0"/>
              <a:t>To hide a message related to the actual content in the form of digital signal</a:t>
            </a:r>
            <a:r>
              <a:rPr lang="en-IN" sz="2800" dirty="0"/>
              <a:t> (Morse Code)</a:t>
            </a:r>
          </a:p>
          <a:p>
            <a:pPr marL="400050" indent="-400050">
              <a:lnSpc>
                <a:spcPct val="150000"/>
              </a:lnSpc>
              <a:buAutoNum type="romanLcParenR"/>
            </a:pPr>
            <a:endParaRPr lang="en-IN" sz="2800" dirty="0"/>
          </a:p>
        </p:txBody>
      </p:sp>
    </p:spTree>
    <p:extLst>
      <p:ext uri="{BB962C8B-B14F-4D97-AF65-F5344CB8AC3E}">
        <p14:creationId xmlns:p14="http://schemas.microsoft.com/office/powerpoint/2010/main" val="2085854775"/>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Literature Analysis</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Content Placeholder 6">
            <a:extLst>
              <a:ext uri="{FF2B5EF4-FFF2-40B4-BE49-F238E27FC236}">
                <a16:creationId xmlns:a16="http://schemas.microsoft.com/office/drawing/2014/main" id="{8B43D697-C9C8-343D-9FD2-05E0E6D8FF2A}"/>
              </a:ext>
            </a:extLst>
          </p:cNvPr>
          <p:cNvGraphicFramePr>
            <a:graphicFrameLocks/>
          </p:cNvGraphicFramePr>
          <p:nvPr>
            <p:extLst>
              <p:ext uri="{D42A27DB-BD31-4B8C-83A1-F6EECF244321}">
                <p14:modId xmlns:p14="http://schemas.microsoft.com/office/powerpoint/2010/main" val="2569342936"/>
              </p:ext>
            </p:extLst>
          </p:nvPr>
        </p:nvGraphicFramePr>
        <p:xfrm>
          <a:off x="137320" y="1295400"/>
          <a:ext cx="9067802" cy="4350771"/>
        </p:xfrm>
        <a:graphic>
          <a:graphicData uri="http://schemas.openxmlformats.org/drawingml/2006/table">
            <a:tbl>
              <a:tblPr firstRow="1" bandRow="1">
                <a:tableStyleId>{21E4AEA4-8DFA-4A89-87EB-49C32662AFE0}</a:tableStyleId>
              </a:tblPr>
              <a:tblGrid>
                <a:gridCol w="1816222">
                  <a:extLst>
                    <a:ext uri="{9D8B030D-6E8A-4147-A177-3AD203B41FA5}">
                      <a16:colId xmlns:a16="http://schemas.microsoft.com/office/drawing/2014/main" val="20000"/>
                    </a:ext>
                  </a:extLst>
                </a:gridCol>
                <a:gridCol w="1816222">
                  <a:extLst>
                    <a:ext uri="{9D8B030D-6E8A-4147-A177-3AD203B41FA5}">
                      <a16:colId xmlns:a16="http://schemas.microsoft.com/office/drawing/2014/main" val="20001"/>
                    </a:ext>
                  </a:extLst>
                </a:gridCol>
                <a:gridCol w="1816222">
                  <a:extLst>
                    <a:ext uri="{9D8B030D-6E8A-4147-A177-3AD203B41FA5}">
                      <a16:colId xmlns:a16="http://schemas.microsoft.com/office/drawing/2014/main" val="20002"/>
                    </a:ext>
                  </a:extLst>
                </a:gridCol>
                <a:gridCol w="1816222">
                  <a:extLst>
                    <a:ext uri="{9D8B030D-6E8A-4147-A177-3AD203B41FA5}">
                      <a16:colId xmlns:a16="http://schemas.microsoft.com/office/drawing/2014/main" val="20003"/>
                    </a:ext>
                  </a:extLst>
                </a:gridCol>
                <a:gridCol w="1802914">
                  <a:extLst>
                    <a:ext uri="{9D8B030D-6E8A-4147-A177-3AD203B41FA5}">
                      <a16:colId xmlns:a16="http://schemas.microsoft.com/office/drawing/2014/main" val="20004"/>
                    </a:ext>
                  </a:extLst>
                </a:gridCol>
              </a:tblGrid>
              <a:tr h="498423">
                <a:tc>
                  <a:txBody>
                    <a:bodyPr/>
                    <a:lstStyle/>
                    <a:p>
                      <a:pPr algn="ctr"/>
                      <a:r>
                        <a:rPr lang="en-US" sz="1200" b="0" dirty="0"/>
                        <a:t>Reference </a:t>
                      </a:r>
                      <a:endParaRPr lang="en-US" sz="1200" b="0" dirty="0">
                        <a:latin typeface="Times New Roman" pitchFamily="18" charset="0"/>
                        <a:cs typeface="Times New Roman" pitchFamily="18" charset="0"/>
                      </a:endParaRPr>
                    </a:p>
                  </a:txBody>
                  <a:tcPr/>
                </a:tc>
                <a:tc>
                  <a:txBody>
                    <a:bodyPr/>
                    <a:lstStyle/>
                    <a:p>
                      <a:pPr algn="ctr"/>
                      <a:r>
                        <a:rPr lang="en-US" sz="1200" b="0" dirty="0"/>
                        <a:t>Basic concept</a:t>
                      </a:r>
                      <a:endParaRPr lang="en-US" sz="1200" b="0" dirty="0">
                        <a:latin typeface="Times New Roman" pitchFamily="18" charset="0"/>
                        <a:cs typeface="Times New Roman" pitchFamily="18" charset="0"/>
                      </a:endParaRPr>
                    </a:p>
                  </a:txBody>
                  <a:tcPr/>
                </a:tc>
                <a:tc>
                  <a:txBody>
                    <a:bodyPr/>
                    <a:lstStyle/>
                    <a:p>
                      <a:pPr algn="ctr"/>
                      <a:r>
                        <a:rPr lang="en-US" sz="1200" b="0" dirty="0"/>
                        <a:t>Database</a:t>
                      </a:r>
                      <a:endParaRPr lang="en-US" sz="1200" b="0" dirty="0">
                        <a:latin typeface="Times New Roman" pitchFamily="18" charset="0"/>
                        <a:cs typeface="Times New Roman" pitchFamily="18" charset="0"/>
                      </a:endParaRPr>
                    </a:p>
                  </a:txBody>
                  <a:tcPr/>
                </a:tc>
                <a:tc>
                  <a:txBody>
                    <a:bodyPr/>
                    <a:lstStyle/>
                    <a:p>
                      <a:pPr algn="ctr"/>
                      <a:r>
                        <a:rPr lang="en-US" sz="1200" b="0" dirty="0"/>
                        <a:t>Keywords</a:t>
                      </a:r>
                      <a:endParaRPr lang="en-US" sz="1200" b="0" dirty="0">
                        <a:latin typeface="Times New Roman" pitchFamily="18" charset="0"/>
                        <a:cs typeface="Times New Roman" pitchFamily="18" charset="0"/>
                      </a:endParaRPr>
                    </a:p>
                  </a:txBody>
                  <a:tcPr/>
                </a:tc>
                <a:tc>
                  <a:txBody>
                    <a:bodyPr/>
                    <a:lstStyle/>
                    <a:p>
                      <a:pPr algn="ctr"/>
                      <a:r>
                        <a:rPr lang="en-US" sz="1200" b="0" dirty="0"/>
                        <a:t>Claim</a:t>
                      </a:r>
                      <a:r>
                        <a:rPr lang="en-US" sz="1200" b="0" baseline="0" dirty="0"/>
                        <a:t> by Authors</a:t>
                      </a:r>
                      <a:endParaRPr lang="en-US" sz="12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101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kern="1200" dirty="0">
                          <a:solidFill>
                            <a:schemeClr val="dk1"/>
                          </a:solidFill>
                        </a:rPr>
                        <a:t>[1] </a:t>
                      </a:r>
                      <a:r>
                        <a:rPr kumimoji="0" lang="en-US" sz="1200" b="1" kern="1200" dirty="0" err="1">
                          <a:solidFill>
                            <a:schemeClr val="dk1"/>
                          </a:solidFill>
                        </a:rPr>
                        <a:t>Jaishri</a:t>
                      </a:r>
                      <a:r>
                        <a:rPr kumimoji="0" lang="en-US" sz="1200" b="1" kern="1200" dirty="0">
                          <a:solidFill>
                            <a:schemeClr val="dk1"/>
                          </a:solidFill>
                        </a:rPr>
                        <a:t> </a:t>
                      </a:r>
                      <a:r>
                        <a:rPr kumimoji="0" lang="en-US" sz="1200" b="1" kern="1200" dirty="0" err="1">
                          <a:solidFill>
                            <a:schemeClr val="dk1"/>
                          </a:solidFill>
                        </a:rPr>
                        <a:t>Huru</a:t>
                      </a:r>
                      <a:r>
                        <a:rPr kumimoji="0" lang="en-US" sz="1200" b="1" kern="1200" dirty="0">
                          <a:solidFill>
                            <a:schemeClr val="dk1"/>
                          </a:solidFill>
                        </a:rPr>
                        <a:t>, Hemant </a:t>
                      </a:r>
                      <a:r>
                        <a:rPr kumimoji="0" lang="en-US" sz="1200" b="1" kern="1200" dirty="0" err="1">
                          <a:solidFill>
                            <a:schemeClr val="dk1"/>
                          </a:solidFill>
                        </a:rPr>
                        <a:t>Damecha</a:t>
                      </a:r>
                      <a:r>
                        <a:rPr kumimoji="0" lang="en-US" sz="1200" b="1" kern="1200" dirty="0">
                          <a:solidFill>
                            <a:schemeClr val="dk1"/>
                          </a:solidFill>
                        </a:rPr>
                        <a:t> (2014)</a:t>
                      </a:r>
                      <a:endParaRPr kumimoji="0" lang="en-US" sz="1200" b="1" kern="1200" dirty="0">
                        <a:solidFill>
                          <a:schemeClr val="dk1"/>
                        </a:solidFill>
                        <a:latin typeface="Times New Roman" pitchFamily="18" charset="0"/>
                        <a:ea typeface="+mn-ea"/>
                        <a:cs typeface="Times New Roman" pitchFamily="18" charset="0"/>
                      </a:endParaRPr>
                    </a:p>
                  </a:txBody>
                  <a:tcPr/>
                </a:tc>
                <a:tc>
                  <a:txBody>
                    <a:bodyPr/>
                    <a:lstStyle/>
                    <a:p>
                      <a:pPr algn="l"/>
                      <a:r>
                        <a:rPr lang="en-US" sz="1200" b="1" dirty="0">
                          <a:latin typeface="Times New Roman" pitchFamily="18" charset="0"/>
                          <a:cs typeface="Times New Roman" pitchFamily="18" charset="0"/>
                        </a:rPr>
                        <a:t>Watermarking Algorithms for Digital Image </a:t>
                      </a:r>
                    </a:p>
                  </a:txBody>
                  <a:tcPr/>
                </a:tc>
                <a:tc>
                  <a:txBody>
                    <a:bodyPr/>
                    <a:lstStyle/>
                    <a:p>
                      <a:pPr algn="l"/>
                      <a:r>
                        <a:rPr lang="en-US" sz="1200" b="1" dirty="0">
                          <a:latin typeface="Times New Roman" pitchFamily="18" charset="0"/>
                          <a:cs typeface="Times New Roman" pitchFamily="18" charset="0"/>
                        </a:rPr>
                        <a:t>Embedded Data</a:t>
                      </a:r>
                    </a:p>
                  </a:txBody>
                  <a:tcPr/>
                </a:tc>
                <a:tc>
                  <a:txBody>
                    <a:bodyPr/>
                    <a:lstStyle/>
                    <a:p>
                      <a:pPr algn="l"/>
                      <a:r>
                        <a:rPr lang="en-US" sz="1200" b="1" dirty="0">
                          <a:latin typeface="Times New Roman" pitchFamily="18" charset="0"/>
                          <a:cs typeface="Times New Roman" pitchFamily="18" charset="0"/>
                        </a:rPr>
                        <a:t>Reduction of image size, lossy compression of image,</a:t>
                      </a:r>
                    </a:p>
                    <a:p>
                      <a:pPr algn="l"/>
                      <a:r>
                        <a:rPr lang="en-US" sz="1200" b="1" dirty="0">
                          <a:latin typeface="Times New Roman" pitchFamily="18" charset="0"/>
                          <a:cs typeface="Times New Roman" pitchFamily="18" charset="0"/>
                        </a:rPr>
                        <a:t>changing the contrast of the images</a:t>
                      </a:r>
                    </a:p>
                  </a:txBody>
                  <a:tcPr/>
                </a:tc>
                <a:tc>
                  <a:txBody>
                    <a:bodyPr/>
                    <a:lstStyle/>
                    <a:p>
                      <a:pPr algn="l"/>
                      <a:r>
                        <a:rPr kumimoji="0" lang="en-US" sz="1200" b="1" kern="1200" baseline="0" dirty="0">
                          <a:solidFill>
                            <a:schemeClr val="dk1"/>
                          </a:solidFill>
                        </a:rPr>
                        <a:t>Watermarking are diverse and classified based on</a:t>
                      </a:r>
                    </a:p>
                    <a:p>
                      <a:pPr algn="l"/>
                      <a:r>
                        <a:rPr kumimoji="0" lang="en-US" sz="1200" b="1" kern="1200" baseline="0" dirty="0">
                          <a:solidFill>
                            <a:schemeClr val="dk1"/>
                          </a:solidFill>
                        </a:rPr>
                        <a:t>their visibility and robustness</a:t>
                      </a:r>
                      <a:endParaRPr lang="en-US" sz="12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219200">
                <a:tc>
                  <a:txBody>
                    <a:bodyPr/>
                    <a:lstStyle/>
                    <a:p>
                      <a:pPr algn="l"/>
                      <a:r>
                        <a:rPr lang="en-US" sz="1200" b="1" dirty="0"/>
                        <a:t>[2] Mohan </a:t>
                      </a:r>
                      <a:r>
                        <a:rPr lang="en-US" sz="1200" b="1" dirty="0" err="1"/>
                        <a:t>Durvey</a:t>
                      </a:r>
                      <a:r>
                        <a:rPr lang="en-US" sz="1200" b="1" dirty="0"/>
                        <a:t> (2014)</a:t>
                      </a:r>
                      <a:endParaRPr lang="en-US" sz="1200" b="1" dirty="0">
                        <a:latin typeface="Times New Roman" pitchFamily="18" charset="0"/>
                        <a:cs typeface="Times New Roman" pitchFamily="18" charset="0"/>
                      </a:endParaRPr>
                    </a:p>
                  </a:txBody>
                  <a:tcPr/>
                </a:tc>
                <a:tc>
                  <a:txBody>
                    <a:bodyPr/>
                    <a:lstStyle/>
                    <a:p>
                      <a:pPr algn="l"/>
                      <a:r>
                        <a:rPr lang="en-US" sz="1200" b="1" dirty="0">
                          <a:latin typeface="Times New Roman" pitchFamily="18" charset="0"/>
                          <a:cs typeface="Times New Roman" pitchFamily="18" charset="0"/>
                        </a:rPr>
                        <a:t>Digital Watermarking </a:t>
                      </a:r>
                    </a:p>
                  </a:txBody>
                  <a:tcPr/>
                </a:tc>
                <a:tc>
                  <a:txBody>
                    <a:bodyPr/>
                    <a:lstStyle/>
                    <a:p>
                      <a:pPr algn="l"/>
                      <a:r>
                        <a:rPr lang="en-US" sz="1200" b="1" dirty="0">
                          <a:latin typeface="Times New Roman" pitchFamily="18" charset="0"/>
                          <a:cs typeface="Times New Roman" pitchFamily="18" charset="0"/>
                        </a:rPr>
                        <a:t>Embedded Data</a:t>
                      </a:r>
                    </a:p>
                  </a:txBody>
                  <a:tcPr/>
                </a:tc>
                <a:tc>
                  <a:txBody>
                    <a:bodyPr/>
                    <a:lstStyle/>
                    <a:p>
                      <a:pPr algn="l"/>
                      <a:r>
                        <a:rPr lang="en-US" sz="1200" b="1" dirty="0"/>
                        <a:t>Types of watermarks, Spatial</a:t>
                      </a:r>
                    </a:p>
                    <a:p>
                      <a:pPr algn="l"/>
                      <a:r>
                        <a:rPr lang="en-US" sz="1200" b="1" dirty="0"/>
                        <a:t>watermarking, Frequency domain watermarking and</a:t>
                      </a:r>
                    </a:p>
                    <a:p>
                      <a:pPr algn="l"/>
                      <a:r>
                        <a:rPr lang="en-US" sz="1200" b="1" dirty="0"/>
                        <a:t>Applications of watermarking</a:t>
                      </a:r>
                      <a:endParaRPr lang="en-US" sz="1200" b="1" dirty="0">
                        <a:latin typeface="Times New Roman" pitchFamily="18" charset="0"/>
                        <a:cs typeface="Times New Roman" pitchFamily="18" charset="0"/>
                      </a:endParaRPr>
                    </a:p>
                  </a:txBody>
                  <a:tcPr/>
                </a:tc>
                <a:tc>
                  <a:txBody>
                    <a:bodyPr/>
                    <a:lstStyle/>
                    <a:p>
                      <a:pPr algn="l"/>
                      <a:r>
                        <a:rPr lang="en-US" sz="1200" b="1" kern="1200" baseline="0" dirty="0">
                          <a:solidFill>
                            <a:schemeClr val="dk1"/>
                          </a:solidFill>
                        </a:rPr>
                        <a:t>Protecting the digital media from unauthorized</a:t>
                      </a:r>
                    </a:p>
                    <a:p>
                      <a:pPr algn="l"/>
                      <a:r>
                        <a:rPr lang="en-US" sz="1200" b="1" kern="1200" baseline="0" dirty="0">
                          <a:solidFill>
                            <a:schemeClr val="dk1"/>
                          </a:solidFill>
                        </a:rPr>
                        <a:t>usage</a:t>
                      </a:r>
                      <a:endParaRPr lang="en-US" sz="12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378971">
                <a:tc>
                  <a:txBody>
                    <a:bodyPr/>
                    <a:lstStyle/>
                    <a:p>
                      <a:pPr algn="l"/>
                      <a:r>
                        <a:rPr lang="en-US" sz="1200" b="0" kern="1200" dirty="0">
                          <a:solidFill>
                            <a:schemeClr val="dk1"/>
                          </a:solidFill>
                        </a:rPr>
                        <a:t>[3] </a:t>
                      </a:r>
                      <a:r>
                        <a:rPr lang="en-IN" sz="1200" dirty="0"/>
                        <a:t>Abraham and Paul</a:t>
                      </a:r>
                      <a:r>
                        <a:rPr lang="en-US" sz="1200" b="0" kern="1200" dirty="0">
                          <a:solidFill>
                            <a:schemeClr val="dk1"/>
                          </a:solidFill>
                        </a:rPr>
                        <a:t> (2019)</a:t>
                      </a:r>
                      <a:endParaRPr lang="en-US" sz="1200" b="0" dirty="0">
                        <a:latin typeface="Times New Roman" pitchFamily="18" charset="0"/>
                        <a:cs typeface="Times New Roman" pitchFamily="18" charset="0"/>
                      </a:endParaRPr>
                    </a:p>
                  </a:txBody>
                  <a:tcPr/>
                </a:tc>
                <a:tc>
                  <a:txBody>
                    <a:bodyPr/>
                    <a:lstStyle/>
                    <a:p>
                      <a:pPr algn="l"/>
                      <a:r>
                        <a:rPr lang="en-US" sz="1200" b="0" kern="1200" baseline="0" dirty="0">
                          <a:solidFill>
                            <a:schemeClr val="dk1"/>
                          </a:solidFill>
                        </a:rPr>
                        <a:t>An</a:t>
                      </a:r>
                    </a:p>
                    <a:p>
                      <a:pPr algn="l"/>
                      <a:r>
                        <a:rPr lang="en-US" sz="1200" b="0" kern="1200" baseline="0" dirty="0">
                          <a:solidFill>
                            <a:schemeClr val="dk1"/>
                          </a:solidFill>
                        </a:rPr>
                        <a:t>imperceptible</a:t>
                      </a:r>
                    </a:p>
                    <a:p>
                      <a:pPr algn="l"/>
                      <a:r>
                        <a:rPr lang="en-US" sz="1200" b="0" kern="1200" baseline="0" dirty="0">
                          <a:solidFill>
                            <a:schemeClr val="dk1"/>
                          </a:solidFill>
                        </a:rPr>
                        <a:t>spatial domain</a:t>
                      </a:r>
                    </a:p>
                    <a:p>
                      <a:pPr algn="l"/>
                      <a:r>
                        <a:rPr lang="en-US" sz="1200" b="0" kern="1200" baseline="0" dirty="0">
                          <a:solidFill>
                            <a:schemeClr val="dk1"/>
                          </a:solidFill>
                        </a:rPr>
                        <a:t>color image</a:t>
                      </a:r>
                    </a:p>
                    <a:p>
                      <a:pPr algn="l"/>
                      <a:r>
                        <a:rPr lang="en-US" sz="1200" b="0" kern="1200" baseline="0" dirty="0">
                          <a:solidFill>
                            <a:schemeClr val="dk1"/>
                          </a:solidFill>
                        </a:rPr>
                        <a:t>watermarking</a:t>
                      </a:r>
                    </a:p>
                    <a:p>
                      <a:pPr algn="l"/>
                      <a:r>
                        <a:rPr lang="en-US" sz="1200" b="0" kern="1200" baseline="0" dirty="0">
                          <a:solidFill>
                            <a:schemeClr val="dk1"/>
                          </a:solidFill>
                        </a:rPr>
                        <a:t>scheme</a:t>
                      </a:r>
                    </a:p>
                  </a:txBody>
                  <a:tcPr/>
                </a:tc>
                <a:tc>
                  <a:txBody>
                    <a:bodyPr/>
                    <a:lstStyle/>
                    <a:p>
                      <a:pPr algn="l"/>
                      <a:r>
                        <a:rPr lang="en-US" sz="1200" kern="1200" baseline="0" dirty="0">
                          <a:solidFill>
                            <a:schemeClr val="dk1"/>
                          </a:solidFill>
                        </a:rPr>
                        <a:t>Embedded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Color image watermarking, Spatial domain, Watermark,  Embedding, Extraction, Attacks</a:t>
                      </a:r>
                    </a:p>
                  </a:txBody>
                  <a:tcPr/>
                </a:tc>
                <a:tc>
                  <a:txBody>
                    <a:bodyPr/>
                    <a:lstStyle/>
                    <a:p>
                      <a:r>
                        <a:rPr lang="en-US" sz="1200" kern="1200" baseline="0" dirty="0">
                          <a:solidFill>
                            <a:schemeClr val="dk1"/>
                          </a:solidFill>
                        </a:rPr>
                        <a:t>Watermark information over a region of pixels as implemented by the transform domain techniques. </a:t>
                      </a:r>
                      <a:endParaRPr lang="en-US" sz="1200" b="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24615953"/>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en-US" altLang="en-US" sz="3600" b="1" dirty="0">
                <a:latin typeface="Arial" charset="0"/>
              </a:rPr>
              <a:t>Literature Analysis</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Content Placeholder 6">
            <a:extLst>
              <a:ext uri="{FF2B5EF4-FFF2-40B4-BE49-F238E27FC236}">
                <a16:creationId xmlns:a16="http://schemas.microsoft.com/office/drawing/2014/main" id="{8B43D697-C9C8-343D-9FD2-05E0E6D8FF2A}"/>
              </a:ext>
            </a:extLst>
          </p:cNvPr>
          <p:cNvGraphicFramePr>
            <a:graphicFrameLocks/>
          </p:cNvGraphicFramePr>
          <p:nvPr>
            <p:extLst>
              <p:ext uri="{D42A27DB-BD31-4B8C-83A1-F6EECF244321}">
                <p14:modId xmlns:p14="http://schemas.microsoft.com/office/powerpoint/2010/main" val="3483950490"/>
              </p:ext>
            </p:extLst>
          </p:nvPr>
        </p:nvGraphicFramePr>
        <p:xfrm>
          <a:off x="137320" y="1295400"/>
          <a:ext cx="9067802" cy="4198371"/>
        </p:xfrm>
        <a:graphic>
          <a:graphicData uri="http://schemas.openxmlformats.org/drawingml/2006/table">
            <a:tbl>
              <a:tblPr firstRow="1" bandRow="1">
                <a:tableStyleId>{21E4AEA4-8DFA-4A89-87EB-49C32662AFE0}</a:tableStyleId>
              </a:tblPr>
              <a:tblGrid>
                <a:gridCol w="1816222">
                  <a:extLst>
                    <a:ext uri="{9D8B030D-6E8A-4147-A177-3AD203B41FA5}">
                      <a16:colId xmlns:a16="http://schemas.microsoft.com/office/drawing/2014/main" val="20000"/>
                    </a:ext>
                  </a:extLst>
                </a:gridCol>
                <a:gridCol w="1816222">
                  <a:extLst>
                    <a:ext uri="{9D8B030D-6E8A-4147-A177-3AD203B41FA5}">
                      <a16:colId xmlns:a16="http://schemas.microsoft.com/office/drawing/2014/main" val="20001"/>
                    </a:ext>
                  </a:extLst>
                </a:gridCol>
                <a:gridCol w="1816222">
                  <a:extLst>
                    <a:ext uri="{9D8B030D-6E8A-4147-A177-3AD203B41FA5}">
                      <a16:colId xmlns:a16="http://schemas.microsoft.com/office/drawing/2014/main" val="20002"/>
                    </a:ext>
                  </a:extLst>
                </a:gridCol>
                <a:gridCol w="1816222">
                  <a:extLst>
                    <a:ext uri="{9D8B030D-6E8A-4147-A177-3AD203B41FA5}">
                      <a16:colId xmlns:a16="http://schemas.microsoft.com/office/drawing/2014/main" val="20003"/>
                    </a:ext>
                  </a:extLst>
                </a:gridCol>
                <a:gridCol w="1802914">
                  <a:extLst>
                    <a:ext uri="{9D8B030D-6E8A-4147-A177-3AD203B41FA5}">
                      <a16:colId xmlns:a16="http://schemas.microsoft.com/office/drawing/2014/main" val="20004"/>
                    </a:ext>
                  </a:extLst>
                </a:gridCol>
              </a:tblGrid>
              <a:tr h="498423">
                <a:tc>
                  <a:txBody>
                    <a:bodyPr/>
                    <a:lstStyle/>
                    <a:p>
                      <a:pPr algn="ctr"/>
                      <a:r>
                        <a:rPr lang="en-US" sz="1200" b="0" dirty="0"/>
                        <a:t>Reference </a:t>
                      </a:r>
                      <a:endParaRPr lang="en-US" sz="1200" b="0" dirty="0">
                        <a:latin typeface="Times New Roman" pitchFamily="18" charset="0"/>
                        <a:cs typeface="Times New Roman" pitchFamily="18" charset="0"/>
                      </a:endParaRPr>
                    </a:p>
                  </a:txBody>
                  <a:tcPr/>
                </a:tc>
                <a:tc>
                  <a:txBody>
                    <a:bodyPr/>
                    <a:lstStyle/>
                    <a:p>
                      <a:pPr algn="ctr"/>
                      <a:r>
                        <a:rPr lang="en-US" sz="1200" b="0" dirty="0"/>
                        <a:t>Basic concept</a:t>
                      </a:r>
                      <a:endParaRPr lang="en-US" sz="1200" b="0" dirty="0">
                        <a:latin typeface="Times New Roman" pitchFamily="18" charset="0"/>
                        <a:cs typeface="Times New Roman" pitchFamily="18" charset="0"/>
                      </a:endParaRPr>
                    </a:p>
                  </a:txBody>
                  <a:tcPr/>
                </a:tc>
                <a:tc>
                  <a:txBody>
                    <a:bodyPr/>
                    <a:lstStyle/>
                    <a:p>
                      <a:pPr algn="ctr"/>
                      <a:r>
                        <a:rPr lang="en-US" sz="1200" b="0" dirty="0"/>
                        <a:t>Database</a:t>
                      </a:r>
                      <a:endParaRPr lang="en-US" sz="1200" b="0" dirty="0">
                        <a:latin typeface="Times New Roman" pitchFamily="18" charset="0"/>
                        <a:cs typeface="Times New Roman" pitchFamily="18" charset="0"/>
                      </a:endParaRPr>
                    </a:p>
                  </a:txBody>
                  <a:tcPr/>
                </a:tc>
                <a:tc>
                  <a:txBody>
                    <a:bodyPr/>
                    <a:lstStyle/>
                    <a:p>
                      <a:pPr algn="ctr"/>
                      <a:r>
                        <a:rPr lang="en-US" sz="1200" b="0" dirty="0"/>
                        <a:t>Keywords</a:t>
                      </a:r>
                      <a:endParaRPr lang="en-US" sz="1200" b="0" dirty="0">
                        <a:latin typeface="Times New Roman" pitchFamily="18" charset="0"/>
                        <a:cs typeface="Times New Roman" pitchFamily="18" charset="0"/>
                      </a:endParaRPr>
                    </a:p>
                  </a:txBody>
                  <a:tcPr/>
                </a:tc>
                <a:tc>
                  <a:txBody>
                    <a:bodyPr/>
                    <a:lstStyle/>
                    <a:p>
                      <a:pPr algn="ctr"/>
                      <a:r>
                        <a:rPr lang="en-US" sz="1200" b="0" dirty="0"/>
                        <a:t>Claim</a:t>
                      </a:r>
                      <a:r>
                        <a:rPr lang="en-US" sz="1200" b="0" baseline="0" dirty="0"/>
                        <a:t> by Authors</a:t>
                      </a:r>
                      <a:endParaRPr lang="en-US" sz="12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101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kern="1200" dirty="0">
                          <a:solidFill>
                            <a:schemeClr val="dk1"/>
                          </a:solidFill>
                        </a:rPr>
                        <a:t>[4] Sarita P. </a:t>
                      </a:r>
                      <a:r>
                        <a:rPr kumimoji="0" lang="en-US" sz="1200" b="0" kern="1200" dirty="0" err="1">
                          <a:solidFill>
                            <a:schemeClr val="dk1"/>
                          </a:solidFill>
                        </a:rPr>
                        <a:t>Ambadekar</a:t>
                      </a:r>
                      <a:r>
                        <a:rPr kumimoji="0" lang="en-US" sz="1200" b="0" kern="1200" dirty="0">
                          <a:solidFill>
                            <a:schemeClr val="dk1"/>
                          </a:solidFill>
                        </a:rPr>
                        <a:t>, Jayshree Jain and Jayshree </a:t>
                      </a:r>
                      <a:r>
                        <a:rPr kumimoji="0" lang="en-US" sz="1200" b="0" kern="1200" dirty="0" err="1">
                          <a:solidFill>
                            <a:schemeClr val="dk1"/>
                          </a:solidFill>
                        </a:rPr>
                        <a:t>Khanapuri</a:t>
                      </a:r>
                      <a:endParaRPr kumimoji="0" lang="en-US" sz="1200" b="0" kern="1200" dirty="0">
                        <a:solidFill>
                          <a:schemeClr val="dk1"/>
                        </a:solidFill>
                        <a:latin typeface="Times New Roman" pitchFamily="18" charset="0"/>
                        <a:ea typeface="+mn-ea"/>
                        <a:cs typeface="Times New Roman" pitchFamily="18" charset="0"/>
                      </a:endParaRPr>
                    </a:p>
                  </a:txBody>
                  <a:tcPr/>
                </a:tc>
                <a:tc>
                  <a:txBody>
                    <a:bodyPr/>
                    <a:lstStyle/>
                    <a:p>
                      <a:pPr algn="l"/>
                      <a:r>
                        <a:rPr lang="en-US" sz="1200" dirty="0"/>
                        <a:t>Digital Image Watermarking Through Encryption and DWT for Copyright Protection</a:t>
                      </a:r>
                      <a:endParaRPr lang="en-US" sz="1200" b="0" dirty="0">
                        <a:latin typeface="Times New Roman" pitchFamily="18" charset="0"/>
                        <a:cs typeface="Times New Roman" pitchFamily="18" charset="0"/>
                      </a:endParaRPr>
                    </a:p>
                  </a:txBody>
                  <a:tcPr/>
                </a:tc>
                <a:tc>
                  <a:txBody>
                    <a:bodyPr/>
                    <a:lstStyle/>
                    <a:p>
                      <a:pPr algn="l"/>
                      <a:r>
                        <a:rPr lang="en-US" sz="1200" b="0" dirty="0">
                          <a:latin typeface="Times New Roman" pitchFamily="18" charset="0"/>
                          <a:cs typeface="Times New Roman" pitchFamily="18" charset="0"/>
                        </a:rPr>
                        <a:t>Embedded Data</a:t>
                      </a:r>
                    </a:p>
                  </a:txBody>
                  <a:tcPr/>
                </a:tc>
                <a:tc>
                  <a:txBody>
                    <a:bodyPr/>
                    <a:lstStyle/>
                    <a:p>
                      <a:pPr algn="l"/>
                      <a:r>
                        <a:rPr lang="en-US" sz="1200" b="0" dirty="0">
                          <a:latin typeface="Times New Roman" pitchFamily="18" charset="0"/>
                          <a:cs typeface="Times New Roman" pitchFamily="18" charset="0"/>
                        </a:rPr>
                        <a:t>Image watermarking, Discrete wavelet, transform, Encryption, Copyright protection</a:t>
                      </a:r>
                    </a:p>
                  </a:txBody>
                  <a:tcPr/>
                </a:tc>
                <a:tc>
                  <a:txBody>
                    <a:bodyPr/>
                    <a:lstStyle/>
                    <a:p>
                      <a:pPr algn="l"/>
                      <a:r>
                        <a:rPr kumimoji="0" lang="en-US" sz="1200" b="0" kern="1200" baseline="0" dirty="0">
                          <a:solidFill>
                            <a:schemeClr val="dk1"/>
                          </a:solidFill>
                        </a:rPr>
                        <a:t>Applied for copyright and</a:t>
                      </a:r>
                    </a:p>
                    <a:p>
                      <a:pPr algn="l"/>
                      <a:r>
                        <a:rPr kumimoji="0" lang="en-US" sz="1200" b="0" kern="1200" baseline="0" dirty="0">
                          <a:solidFill>
                            <a:schemeClr val="dk1"/>
                          </a:solidFill>
                        </a:rPr>
                        <a:t>content authentication applications.</a:t>
                      </a:r>
                      <a:endParaRPr lang="en-US" sz="12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219200">
                <a:tc>
                  <a:txBody>
                    <a:bodyPr/>
                    <a:lstStyle/>
                    <a:p>
                      <a:pPr algn="l"/>
                      <a:r>
                        <a:rPr lang="en-US" sz="1200" b="0" dirty="0"/>
                        <a:t>[5] Zihan Yuan, </a:t>
                      </a:r>
                      <a:r>
                        <a:rPr lang="en-US" sz="1200" b="0" dirty="0" err="1"/>
                        <a:t>Decheng</a:t>
                      </a:r>
                      <a:r>
                        <a:rPr lang="en-US" sz="1200" b="0" dirty="0"/>
                        <a:t> Liu, </a:t>
                      </a:r>
                      <a:r>
                        <a:rPr lang="en-US" sz="1200" b="0" dirty="0" err="1"/>
                        <a:t>Xueting</a:t>
                      </a:r>
                      <a:r>
                        <a:rPr lang="en-US" sz="1200" b="0" dirty="0"/>
                        <a:t> Zhang, </a:t>
                      </a:r>
                      <a:r>
                        <a:rPr lang="en-US" sz="1200" b="0" dirty="0" err="1"/>
                        <a:t>Qingtang</a:t>
                      </a:r>
                      <a:r>
                        <a:rPr lang="en-US" sz="1200" b="0" dirty="0"/>
                        <a:t> </a:t>
                      </a:r>
                      <a:r>
                        <a:rPr lang="en-US" sz="1200" b="0" dirty="0" err="1"/>
                        <a:t>Su</a:t>
                      </a:r>
                      <a:r>
                        <a:rPr lang="en-US" sz="1200" b="0" dirty="0"/>
                        <a:t> (2020)</a:t>
                      </a:r>
                      <a:endParaRPr lang="en-US" sz="1200" b="0" dirty="0">
                        <a:latin typeface="Times New Roman" pitchFamily="18" charset="0"/>
                        <a:cs typeface="Times New Roman" pitchFamily="18" charset="0"/>
                      </a:endParaRPr>
                    </a:p>
                  </a:txBody>
                  <a:tcPr/>
                </a:tc>
                <a:tc>
                  <a:txBody>
                    <a:bodyPr/>
                    <a:lstStyle/>
                    <a:p>
                      <a:pPr algn="l"/>
                      <a:r>
                        <a:rPr lang="en-US" sz="1200" dirty="0"/>
                        <a:t>New image blind watermarking method based on two dimensional discrete cosine transform</a:t>
                      </a:r>
                      <a:endParaRPr lang="en-US" sz="1200" b="0" dirty="0">
                        <a:latin typeface="Times New Roman" pitchFamily="18" charset="0"/>
                        <a:cs typeface="Times New Roman" pitchFamily="18" charset="0"/>
                      </a:endParaRPr>
                    </a:p>
                  </a:txBody>
                  <a:tcPr/>
                </a:tc>
                <a:tc>
                  <a:txBody>
                    <a:bodyPr/>
                    <a:lstStyle/>
                    <a:p>
                      <a:pPr algn="l"/>
                      <a:r>
                        <a:rPr lang="en-US" sz="1200" b="0" dirty="0">
                          <a:latin typeface="Times New Roman" pitchFamily="18" charset="0"/>
                          <a:cs typeface="Times New Roman" pitchFamily="18" charset="0"/>
                        </a:rPr>
                        <a:t>Embedded Data</a:t>
                      </a:r>
                    </a:p>
                  </a:txBody>
                  <a:tcPr/>
                </a:tc>
                <a:tc>
                  <a:txBody>
                    <a:bodyPr/>
                    <a:lstStyle/>
                    <a:p>
                      <a:pPr algn="l"/>
                      <a:r>
                        <a:rPr lang="en-US" sz="1200" b="0" dirty="0"/>
                        <a:t>Digital image watermarking, Discrete cosine transform (DCT)</a:t>
                      </a:r>
                      <a:endParaRPr lang="en-US" sz="1200" b="0" dirty="0">
                        <a:latin typeface="Times New Roman" pitchFamily="18" charset="0"/>
                        <a:cs typeface="Times New Roman" pitchFamily="18" charset="0"/>
                      </a:endParaRPr>
                    </a:p>
                  </a:txBody>
                  <a:tcPr/>
                </a:tc>
                <a:tc>
                  <a:txBody>
                    <a:bodyPr/>
                    <a:lstStyle/>
                    <a:p>
                      <a:pPr algn="l"/>
                      <a:r>
                        <a:rPr lang="en-US" sz="1200" b="0" dirty="0">
                          <a:latin typeface="Times New Roman" pitchFamily="18" charset="0"/>
                          <a:cs typeface="Times New Roman" pitchFamily="18" charset="0"/>
                        </a:rPr>
                        <a:t>Application of watermarking with 2D</a:t>
                      </a:r>
                    </a:p>
                  </a:txBody>
                  <a:tcPr/>
                </a:tc>
                <a:extLst>
                  <a:ext uri="{0D108BD9-81ED-4DB2-BD59-A6C34878D82A}">
                    <a16:rowId xmlns:a16="http://schemas.microsoft.com/office/drawing/2014/main" val="10002"/>
                  </a:ext>
                </a:extLst>
              </a:tr>
              <a:tr h="1378971">
                <a:tc>
                  <a:txBody>
                    <a:bodyPr/>
                    <a:lstStyle/>
                    <a:p>
                      <a:pPr algn="l"/>
                      <a:r>
                        <a:rPr lang="en-US" sz="1200" b="0" kern="1200" dirty="0">
                          <a:solidFill>
                            <a:schemeClr val="dk1"/>
                          </a:solidFill>
                        </a:rPr>
                        <a:t>[6] I.J, Cox, </a:t>
                      </a:r>
                      <a:r>
                        <a:rPr lang="en-US" sz="1200" b="0" kern="1200" dirty="0" err="1">
                          <a:solidFill>
                            <a:schemeClr val="dk1"/>
                          </a:solidFill>
                        </a:rPr>
                        <a:t>J.Killian</a:t>
                      </a:r>
                      <a:r>
                        <a:rPr lang="en-US" sz="1200" b="0" kern="1200" dirty="0">
                          <a:solidFill>
                            <a:schemeClr val="dk1"/>
                          </a:solidFill>
                        </a:rPr>
                        <a:t>, </a:t>
                      </a:r>
                      <a:r>
                        <a:rPr lang="en-US" sz="1200" b="0" kern="1200" dirty="0" err="1">
                          <a:solidFill>
                            <a:schemeClr val="dk1"/>
                          </a:solidFill>
                        </a:rPr>
                        <a:t>F.T.Leighton</a:t>
                      </a:r>
                      <a:r>
                        <a:rPr lang="en-US" sz="1200" b="0" kern="1200" dirty="0">
                          <a:solidFill>
                            <a:schemeClr val="dk1"/>
                          </a:solidFill>
                        </a:rPr>
                        <a:t>, and </a:t>
                      </a:r>
                      <a:r>
                        <a:rPr lang="en-US" sz="1200" b="0" kern="1200" dirty="0" err="1">
                          <a:solidFill>
                            <a:schemeClr val="dk1"/>
                          </a:solidFill>
                        </a:rPr>
                        <a:t>T,Shamoon</a:t>
                      </a:r>
                      <a:r>
                        <a:rPr lang="en-US" sz="1200" b="0" kern="1200" dirty="0">
                          <a:solidFill>
                            <a:schemeClr val="dk1"/>
                          </a:solidFill>
                        </a:rPr>
                        <a:t> (1997)</a:t>
                      </a:r>
                      <a:endParaRPr lang="en-US" sz="1200" b="0" dirty="0">
                        <a:latin typeface="Times New Roman" pitchFamily="18" charset="0"/>
                        <a:cs typeface="Times New Roman" pitchFamily="18" charset="0"/>
                      </a:endParaRPr>
                    </a:p>
                  </a:txBody>
                  <a:tcPr/>
                </a:tc>
                <a:tc>
                  <a:txBody>
                    <a:bodyPr/>
                    <a:lstStyle/>
                    <a:p>
                      <a:pPr algn="l"/>
                      <a:r>
                        <a:rPr lang="en-US" sz="1200" b="0" kern="1200" baseline="0" dirty="0">
                          <a:solidFill>
                            <a:schemeClr val="dk1"/>
                          </a:solidFill>
                        </a:rPr>
                        <a:t>Secure spread spectrum watermarking of multimedia</a:t>
                      </a:r>
                    </a:p>
                  </a:txBody>
                  <a:tcPr/>
                </a:tc>
                <a:tc>
                  <a:txBody>
                    <a:bodyPr/>
                    <a:lstStyle/>
                    <a:p>
                      <a:pPr algn="l"/>
                      <a:r>
                        <a:rPr lang="en-US" sz="1200" b="0" kern="1200" baseline="0" dirty="0">
                          <a:solidFill>
                            <a:schemeClr val="dk1"/>
                          </a:solidFill>
                        </a:rPr>
                        <a:t>Embedded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Digital image watermarking, Image Processing</a:t>
                      </a:r>
                    </a:p>
                  </a:txBody>
                  <a:tcPr/>
                </a:tc>
                <a:tc>
                  <a:txBody>
                    <a:bodyPr/>
                    <a:lstStyle/>
                    <a:p>
                      <a:r>
                        <a:rPr lang="en-US" sz="1200" b="0" kern="1200" baseline="0">
                          <a:solidFill>
                            <a:schemeClr val="dk1"/>
                          </a:solidFill>
                        </a:rPr>
                        <a:t>Spectrum </a:t>
                      </a:r>
                      <a:r>
                        <a:rPr lang="en-US" sz="1200" b="0" kern="1200" baseline="0" dirty="0">
                          <a:solidFill>
                            <a:schemeClr val="dk1"/>
                          </a:solidFill>
                        </a:rPr>
                        <a:t>watermarking</a:t>
                      </a:r>
                      <a:endParaRPr lang="en-US" sz="1200" b="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7807247"/>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    Algorithms</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3000D4B-CFF7-3BCF-B26D-A675C207F64A}"/>
              </a:ext>
            </a:extLst>
          </p:cNvPr>
          <p:cNvSpPr txBox="1"/>
          <p:nvPr/>
        </p:nvSpPr>
        <p:spPr>
          <a:xfrm>
            <a:off x="1356519" y="1828800"/>
            <a:ext cx="5867400" cy="586827"/>
          </a:xfrm>
          <a:prstGeom prst="rect">
            <a:avLst/>
          </a:prstGeom>
          <a:noFill/>
        </p:spPr>
        <p:txBody>
          <a:bodyPr wrap="square" rtlCol="0">
            <a:spAutoFit/>
          </a:bodyPr>
          <a:lstStyle/>
          <a:p>
            <a:pPr marL="457200" indent="-457200">
              <a:lnSpc>
                <a:spcPct val="150000"/>
              </a:lnSpc>
              <a:buFont typeface="+mj-lt"/>
              <a:buAutoNum type="arabicParenR"/>
            </a:pPr>
            <a:r>
              <a:rPr lang="en-US" sz="2400" dirty="0"/>
              <a:t>SHA - 256 Algorithm (data integrity)</a:t>
            </a:r>
          </a:p>
        </p:txBody>
      </p:sp>
      <p:sp>
        <p:nvSpPr>
          <p:cNvPr id="3" name="TextBox 2">
            <a:extLst>
              <a:ext uri="{FF2B5EF4-FFF2-40B4-BE49-F238E27FC236}">
                <a16:creationId xmlns:a16="http://schemas.microsoft.com/office/drawing/2014/main" id="{BD552422-AF4B-5C70-7259-57ED409447A5}"/>
              </a:ext>
            </a:extLst>
          </p:cNvPr>
          <p:cNvSpPr txBox="1"/>
          <p:nvPr/>
        </p:nvSpPr>
        <p:spPr>
          <a:xfrm>
            <a:off x="1376074" y="2452256"/>
            <a:ext cx="5867400" cy="586827"/>
          </a:xfrm>
          <a:prstGeom prst="rect">
            <a:avLst/>
          </a:prstGeom>
          <a:noFill/>
        </p:spPr>
        <p:txBody>
          <a:bodyPr wrap="square" rtlCol="0">
            <a:spAutoFit/>
          </a:bodyPr>
          <a:lstStyle/>
          <a:p>
            <a:pPr>
              <a:lnSpc>
                <a:spcPct val="150000"/>
              </a:lnSpc>
            </a:pPr>
            <a:r>
              <a:rPr lang="en-US" sz="2400" dirty="0"/>
              <a:t>2)  AES Algorithm (database) </a:t>
            </a:r>
          </a:p>
        </p:txBody>
      </p:sp>
      <p:sp>
        <p:nvSpPr>
          <p:cNvPr id="11" name="TextBox 10">
            <a:extLst>
              <a:ext uri="{FF2B5EF4-FFF2-40B4-BE49-F238E27FC236}">
                <a16:creationId xmlns:a16="http://schemas.microsoft.com/office/drawing/2014/main" id="{BCBC26DE-8157-E99B-8A30-239F4A239E9D}"/>
              </a:ext>
            </a:extLst>
          </p:cNvPr>
          <p:cNvSpPr txBox="1"/>
          <p:nvPr/>
        </p:nvSpPr>
        <p:spPr>
          <a:xfrm>
            <a:off x="1356519" y="3075712"/>
            <a:ext cx="4710544" cy="586827"/>
          </a:xfrm>
          <a:prstGeom prst="rect">
            <a:avLst/>
          </a:prstGeom>
          <a:noFill/>
        </p:spPr>
        <p:txBody>
          <a:bodyPr wrap="square">
            <a:spAutoFit/>
          </a:bodyPr>
          <a:lstStyle/>
          <a:p>
            <a:pPr marR="0" lvl="0" algn="l" defTabSz="457200" rtl="0" eaLnBrk="1" fontAlgn="auto" latinLnBrk="0" hangingPunct="1">
              <a:lnSpc>
                <a:spcPct val="15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3)  XOR Algorithm (binary operation)</a:t>
            </a:r>
          </a:p>
        </p:txBody>
      </p:sp>
      <p:sp>
        <p:nvSpPr>
          <p:cNvPr id="15" name="TextBox 14">
            <a:extLst>
              <a:ext uri="{FF2B5EF4-FFF2-40B4-BE49-F238E27FC236}">
                <a16:creationId xmlns:a16="http://schemas.microsoft.com/office/drawing/2014/main" id="{CFC2E386-26EC-DA27-2D15-93ABF32B2AFD}"/>
              </a:ext>
            </a:extLst>
          </p:cNvPr>
          <p:cNvSpPr txBox="1"/>
          <p:nvPr/>
        </p:nvSpPr>
        <p:spPr>
          <a:xfrm>
            <a:off x="1376074" y="3699168"/>
            <a:ext cx="4710544" cy="586827"/>
          </a:xfrm>
          <a:prstGeom prst="rect">
            <a:avLst/>
          </a:prstGeom>
          <a:noFill/>
        </p:spPr>
        <p:txBody>
          <a:bodyPr wrap="square">
            <a:spAutoFit/>
          </a:bodyPr>
          <a:lstStyle/>
          <a:p>
            <a:pPr marR="0" lvl="0" algn="l" defTabSz="457200" rtl="0" eaLnBrk="1" fontAlgn="auto" latinLnBrk="0" hangingPunct="1">
              <a:lnSpc>
                <a:spcPct val="15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4)  RC6 Algorithm (block operation)</a:t>
            </a:r>
          </a:p>
        </p:txBody>
      </p:sp>
    </p:spTree>
    <p:extLst>
      <p:ext uri="{BB962C8B-B14F-4D97-AF65-F5344CB8AC3E}">
        <p14:creationId xmlns:p14="http://schemas.microsoft.com/office/powerpoint/2010/main" val="1718635179"/>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2" grpId="0"/>
      <p:bldP spid="3" grpId="0"/>
      <p:bldP spid="11"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0" y="0"/>
            <a:ext cx="9418638" cy="990600"/>
          </a:xfrm>
          <a:prstGeom prst="rect">
            <a:avLst/>
          </a:prstGeom>
          <a:noFill/>
          <a:ln>
            <a:noFill/>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Arial" charset="0"/>
              </a:rPr>
              <a:t>      SHA 256 Algorithm</a:t>
            </a:r>
          </a:p>
        </p:txBody>
      </p:sp>
      <p:pic>
        <p:nvPicPr>
          <p:cNvPr id="4101" name="Picture 5" descr="VYWS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906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97F13E8-3D14-CD0C-985F-79B7435ED8F7}"/>
              </a:ext>
            </a:extLst>
          </p:cNvPr>
          <p:cNvSpPr txBox="1"/>
          <p:nvPr/>
        </p:nvSpPr>
        <p:spPr>
          <a:xfrm>
            <a:off x="989013" y="1371600"/>
            <a:ext cx="7758906" cy="2248821"/>
          </a:xfrm>
          <a:prstGeom prst="rect">
            <a:avLst/>
          </a:prstGeom>
          <a:noFill/>
        </p:spPr>
        <p:txBody>
          <a:bodyPr wrap="square">
            <a:spAutoFit/>
          </a:bodyPr>
          <a:lstStyle/>
          <a:p>
            <a:pPr>
              <a:lnSpc>
                <a:spcPct val="150000"/>
              </a:lnSpc>
            </a:pPr>
            <a:r>
              <a:rPr lang="en-US" sz="2400" b="1" dirty="0"/>
              <a:t>SHA-256 (Secure Hash Algorithm 256) </a:t>
            </a:r>
            <a:r>
              <a:rPr lang="en-US" sz="2400" dirty="0"/>
              <a:t>is a cryptographic hashing algorithm (or function) that’s used for </a:t>
            </a:r>
            <a:r>
              <a:rPr lang="en-US" sz="2400" b="1" dirty="0"/>
              <a:t>message, file, and data integrity verification</a:t>
            </a:r>
            <a:r>
              <a:rPr lang="en-US" sz="2400" dirty="0"/>
              <a:t>. It’s part of the </a:t>
            </a:r>
            <a:r>
              <a:rPr lang="en-US" sz="2400" b="1" dirty="0"/>
              <a:t>SHA-2 family </a:t>
            </a:r>
            <a:r>
              <a:rPr lang="en-US" sz="2400" dirty="0"/>
              <a:t>of </a:t>
            </a:r>
            <a:r>
              <a:rPr lang="en-US" sz="2400" b="1" dirty="0"/>
              <a:t>hash functions. </a:t>
            </a:r>
            <a:endParaRPr lang="en-IN" sz="2400" b="1" dirty="0"/>
          </a:p>
        </p:txBody>
      </p:sp>
      <p:pic>
        <p:nvPicPr>
          <p:cNvPr id="1026" name="Picture 2" descr="What is SHA-256?">
            <a:extLst>
              <a:ext uri="{FF2B5EF4-FFF2-40B4-BE49-F238E27FC236}">
                <a16:creationId xmlns:a16="http://schemas.microsoft.com/office/drawing/2014/main" id="{15119E7A-5470-5AC9-D811-ED929E65F7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739" y="3810000"/>
            <a:ext cx="5593159" cy="279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454480"/>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randombar(horizontal)">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3652</TotalTime>
  <Words>1317</Words>
  <Application>Microsoft Office PowerPoint</Application>
  <PresentationFormat>Custom</PresentationFormat>
  <Paragraphs>147</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Tahoma</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acs</dc:creator>
  <cp:lastModifiedBy>Nayan Thorat</cp:lastModifiedBy>
  <cp:revision>248</cp:revision>
  <dcterms:created xsi:type="dcterms:W3CDTF">2012-08-22T06:29:19Z</dcterms:created>
  <dcterms:modified xsi:type="dcterms:W3CDTF">2023-05-10T08:29:42Z</dcterms:modified>
</cp:coreProperties>
</file>