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75" r:id="rId2"/>
    <p:sldId id="276" r:id="rId3"/>
    <p:sldId id="277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8" r:id="rId16"/>
    <p:sldId id="272" r:id="rId17"/>
    <p:sldId id="274" r:id="rId18"/>
  </p:sldIdLst>
  <p:sldSz cx="9144000" cy="5143500" type="screen16x9"/>
  <p:notesSz cx="6858000" cy="9144000"/>
  <p:embeddedFontLst>
    <p:embeddedFont>
      <p:font typeface="Lato" charset="0"/>
      <p:regular r:id="rId20"/>
      <p:bold r:id="rId21"/>
      <p:italic r:id="rId22"/>
      <p:boldItalic r:id="rId23"/>
    </p:embeddedFont>
    <p:embeddedFont>
      <p:font typeface="Raleway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-744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43206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c854124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c854124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c854124a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c854124a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c854124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c854124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c854124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c854124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c854124a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bc854124a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c854124a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bc854124a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c854124a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c854124a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c854124a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c854124a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c854124a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c854124a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c854124a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c854124a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c854124a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c854124a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c854124a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c854124a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c854124a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c854124a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1:</a:t>
            </a:r>
            <a:br>
              <a:rPr lang="en-US" dirty="0" smtClean="0"/>
            </a:br>
            <a:r>
              <a:rPr lang="en-US" dirty="0" smtClean="0"/>
              <a:t>Know more about the company, its domains of work and various policies and rules to be followed.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1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568400" y="44642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Age Wise Survival Stats</a:t>
            </a:r>
            <a:endParaRPr sz="24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363888"/>
            <a:ext cx="4347084" cy="312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662775" y="1853525"/>
            <a:ext cx="3673200" cy="26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Age wise distribution of people form different age categories.</a:t>
            </a:r>
            <a:br>
              <a:rPr lang="en-US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Also it can be inferred that children had the highest survival rates.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5" y="1167525"/>
            <a:ext cx="3928975" cy="31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4369800" y="1105350"/>
            <a:ext cx="44820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Passengers less than 15 years of age had a 58% chance of survival.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925" y="1167526"/>
            <a:ext cx="3931775" cy="31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25" y="1157075"/>
            <a:ext cx="4077500" cy="31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662775" y="1953375"/>
            <a:ext cx="367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Class 3 was the cheapest and had the most number of passengers.</a:t>
            </a:r>
            <a:br>
              <a:rPr lang="en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Class 1 had higher rate of survival, which is evident from the stats and also ovbious given the fact that class 1 had higher fares.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675" y="1455475"/>
            <a:ext cx="38100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>
            <a:spLocks noGrp="1"/>
          </p:cNvSpPr>
          <p:nvPr>
            <p:ph type="title" idx="4294967295"/>
          </p:nvPr>
        </p:nvSpPr>
        <p:spPr>
          <a:xfrm>
            <a:off x="568400" y="446425"/>
            <a:ext cx="5197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Class wise survival stats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75" y="152400"/>
            <a:ext cx="381854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207" y="201586"/>
            <a:ext cx="3818550" cy="4789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5" y="791471"/>
            <a:ext cx="5172319" cy="34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 idx="4294967295"/>
          </p:nvPr>
        </p:nvSpPr>
        <p:spPr>
          <a:xfrm>
            <a:off x="568400" y="44642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Points inferred</a:t>
            </a:r>
            <a:endParaRPr sz="2400"/>
          </a:p>
        </p:txBody>
      </p:sp>
      <p:sp>
        <p:nvSpPr>
          <p:cNvPr id="193" name="Google Shape;193;p29"/>
          <p:cNvSpPr txBox="1"/>
          <p:nvPr/>
        </p:nvSpPr>
        <p:spPr>
          <a:xfrm>
            <a:off x="814133" y="1314300"/>
            <a:ext cx="6066000" cy="3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The rescue operations for the passengers gave priority to females and children over males.</a:t>
            </a:r>
          </a:p>
          <a:p>
            <a:pPr lvl="0"/>
            <a:endParaRPr lang="en-US" dirty="0" smtClean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Also, the passengers of higher ages were given the least priority.</a:t>
            </a:r>
          </a:p>
          <a:p>
            <a:pPr lvl="0"/>
            <a:endParaRPr lang="en-US" dirty="0" smtClean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The class 1 was given the highest priority while class 3 was given the least priority, possibly because class 1 had the highest ticket prices.</a:t>
            </a:r>
          </a:p>
          <a:p>
            <a:pPr lvl="0"/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dirty="0" smtClean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Week 2:</a:t>
            </a:r>
            <a:br>
              <a:rPr lang="en-US" dirty="0" smtClean="0"/>
            </a:br>
            <a:r>
              <a:rPr lang="en-US" dirty="0" smtClean="0"/>
              <a:t>We learnt Basics of Python, conditionals, loops, data structures like lists, tuples and dictionaries, logging, regular expressions,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6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3:\</a:t>
            </a:r>
            <a:br>
              <a:rPr lang="en-US" dirty="0" smtClean="0"/>
            </a:br>
            <a:r>
              <a:rPr lang="en-US" dirty="0" smtClean="0"/>
              <a:t>We learnt basic of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r>
              <a:rPr lang="en-US" dirty="0" smtClean="0"/>
              <a:t> packages of Python. These are </a:t>
            </a:r>
            <a:r>
              <a:rPr lang="en-US" dirty="0" err="1" smtClean="0"/>
              <a:t>th</a:t>
            </a:r>
            <a:r>
              <a:rPr lang="en-US" dirty="0" smtClean="0"/>
              <a:t> must for Machine Learning in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4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the disaster: Titanic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2473100" y="3884650"/>
            <a:ext cx="5935200" cy="9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brief data analysis of  deaths.</a:t>
            </a:r>
            <a:endParaRPr sz="2400" b="1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101" y="2263563"/>
            <a:ext cx="3242174" cy="1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About the </a:t>
            </a:r>
            <a:r>
              <a:rPr lang="en" sz="3600" dirty="0">
                <a:solidFill>
                  <a:schemeClr val="dk1"/>
                </a:solidFill>
              </a:rPr>
              <a:t>dataset</a:t>
            </a:r>
            <a:endParaRPr sz="2400"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4294967295"/>
          </p:nvPr>
        </p:nvSpPr>
        <p:spPr>
          <a:xfrm>
            <a:off x="535775" y="4010325"/>
            <a:ext cx="7829292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train dataset had 891 rows each corresponding to the details of a passenger on board.</a:t>
            </a:r>
            <a:endParaRPr sz="1600" b="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88" y="1480150"/>
            <a:ext cx="8654425" cy="23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 idx="4294967295"/>
          </p:nvPr>
        </p:nvSpPr>
        <p:spPr>
          <a:xfrm>
            <a:off x="518841" y="33961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The dataset</a:t>
            </a:r>
            <a:endParaRPr sz="2400"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294967295"/>
          </p:nvPr>
        </p:nvSpPr>
        <p:spPr>
          <a:xfrm>
            <a:off x="491067" y="1024467"/>
            <a:ext cx="7315200" cy="3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" sz="12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dataset contains the following 12 columns:</a:t>
            </a:r>
            <a:br>
              <a:rPr lang="en" sz="12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100" dirty="0" err="1">
                <a:latin typeface="Lato" charset="0"/>
                <a:cs typeface="Lato" charset="0"/>
              </a:rPr>
              <a:t>PassengerId</a:t>
            </a:r>
            <a:r>
              <a:rPr lang="en-US" sz="1100" b="0" dirty="0">
                <a:latin typeface="Lato" charset="0"/>
                <a:cs typeface="Lato" charset="0"/>
              </a:rPr>
              <a:t>: A Unique ID for every passenger</a:t>
            </a:r>
            <a:br>
              <a:rPr lang="en-US" sz="1100" b="0" dirty="0">
                <a:latin typeface="Lato" charset="0"/>
                <a:cs typeface="Lato" charset="0"/>
              </a:rPr>
            </a:br>
            <a:r>
              <a:rPr lang="en-US" sz="1100" dirty="0">
                <a:latin typeface="Lato" charset="0"/>
                <a:cs typeface="Lato" charset="0"/>
              </a:rPr>
              <a:t>Survived</a:t>
            </a:r>
            <a:r>
              <a:rPr lang="en-US" sz="1100" b="0" dirty="0">
                <a:latin typeface="Lato" charset="0"/>
                <a:cs typeface="Lato" charset="0"/>
              </a:rPr>
              <a:t>: A 0 or 1 value. 1 indicates the passenger survived, 0 means didn’t.</a:t>
            </a:r>
            <a:br>
              <a:rPr lang="en-US" sz="1100" b="0" dirty="0">
                <a:latin typeface="Lato" charset="0"/>
                <a:cs typeface="Lato" charset="0"/>
              </a:rPr>
            </a:br>
            <a:r>
              <a:rPr lang="en-US" sz="1100" dirty="0" err="1">
                <a:latin typeface="Lato" charset="0"/>
                <a:cs typeface="Lato" charset="0"/>
              </a:rPr>
              <a:t>Pclass</a:t>
            </a:r>
            <a:r>
              <a:rPr lang="en-US" sz="1100" b="0" dirty="0">
                <a:latin typeface="Lato" charset="0"/>
                <a:cs typeface="Lato" charset="0"/>
              </a:rPr>
              <a:t>: A proxy for socio-economic status. 1 denotes Upper, 2 Middle and 3 Lower.</a:t>
            </a:r>
            <a:br>
              <a:rPr lang="en-US" sz="1100" b="0" dirty="0">
                <a:latin typeface="Lato" charset="0"/>
                <a:cs typeface="Lato" charset="0"/>
              </a:rPr>
            </a:br>
            <a:r>
              <a:rPr lang="en-US" sz="1100" dirty="0">
                <a:latin typeface="Lato" charset="0"/>
                <a:cs typeface="Lato" charset="0"/>
              </a:rPr>
              <a:t>Name</a:t>
            </a:r>
            <a:r>
              <a:rPr lang="en-US" sz="1100" b="0" dirty="0">
                <a:latin typeface="Lato" charset="0"/>
                <a:cs typeface="Lato" charset="0"/>
              </a:rPr>
              <a:t>: The name of the passenger</a:t>
            </a:r>
            <a:br>
              <a:rPr lang="en-US" sz="1100" b="0" dirty="0">
                <a:latin typeface="Lato" charset="0"/>
                <a:cs typeface="Lato" charset="0"/>
              </a:rPr>
            </a:br>
            <a:r>
              <a:rPr lang="en-US" sz="1100" dirty="0">
                <a:latin typeface="Lato" charset="0"/>
                <a:cs typeface="Lato" charset="0"/>
              </a:rPr>
              <a:t>Sex</a:t>
            </a:r>
            <a:r>
              <a:rPr lang="en-US" sz="1100" b="0" dirty="0">
                <a:latin typeface="Lato" charset="0"/>
                <a:cs typeface="Lato" charset="0"/>
              </a:rPr>
              <a:t>: Male or Female</a:t>
            </a:r>
            <a:br>
              <a:rPr lang="en-US" sz="1100" b="0" dirty="0">
                <a:latin typeface="Lato" charset="0"/>
                <a:cs typeface="Lato" charset="0"/>
              </a:rPr>
            </a:br>
            <a:r>
              <a:rPr lang="en-US" sz="1100" dirty="0">
                <a:latin typeface="Lato" charset="0"/>
                <a:cs typeface="Lato" charset="0"/>
              </a:rPr>
              <a:t>Age</a:t>
            </a:r>
            <a:r>
              <a:rPr lang="en-US" sz="1100" b="0" dirty="0">
                <a:latin typeface="Lato" charset="0"/>
                <a:cs typeface="Lato" charset="0"/>
              </a:rPr>
              <a:t>: Age of the passenger at the time of travel</a:t>
            </a:r>
            <a:br>
              <a:rPr lang="en-US" sz="1100" b="0" dirty="0">
                <a:latin typeface="Lato" charset="0"/>
                <a:cs typeface="Lato" charset="0"/>
              </a:rPr>
            </a:br>
            <a:r>
              <a:rPr lang="en-US" sz="1100" dirty="0" err="1">
                <a:latin typeface="Lato" charset="0"/>
                <a:cs typeface="Lato" charset="0"/>
              </a:rPr>
              <a:t>SibSp</a:t>
            </a:r>
            <a:r>
              <a:rPr lang="en-US" sz="1100" b="0" dirty="0">
                <a:latin typeface="Lato" charset="0"/>
                <a:cs typeface="Lato" charset="0"/>
              </a:rPr>
              <a:t>: Number of Siblings travelling along.</a:t>
            </a:r>
            <a:br>
              <a:rPr lang="en-US" sz="1100" b="0" dirty="0">
                <a:latin typeface="Lato" charset="0"/>
                <a:cs typeface="Lato" charset="0"/>
              </a:rPr>
            </a:br>
            <a:r>
              <a:rPr lang="en-US" sz="1100" dirty="0">
                <a:latin typeface="Lato" charset="0"/>
                <a:cs typeface="Lato" charset="0"/>
              </a:rPr>
              <a:t>Parch</a:t>
            </a:r>
            <a:r>
              <a:rPr lang="en-US" sz="1100" b="0" dirty="0">
                <a:latin typeface="Lato" charset="0"/>
                <a:cs typeface="Lato" charset="0"/>
              </a:rPr>
              <a:t>: Number of parents/children of passenger travelling along.</a:t>
            </a:r>
            <a:br>
              <a:rPr lang="en-US" sz="1100" b="0" dirty="0">
                <a:latin typeface="Lato" charset="0"/>
                <a:cs typeface="Lato" charset="0"/>
              </a:rPr>
            </a:br>
            <a:r>
              <a:rPr lang="en-US" sz="1100" dirty="0">
                <a:latin typeface="Lato" charset="0"/>
                <a:cs typeface="Lato" charset="0"/>
              </a:rPr>
              <a:t>Ticket</a:t>
            </a:r>
            <a:r>
              <a:rPr lang="en-US" sz="1100" b="0" dirty="0">
                <a:latin typeface="Lato" charset="0"/>
                <a:cs typeface="Lato" charset="0"/>
              </a:rPr>
              <a:t>: Ticket number for each passenger</a:t>
            </a:r>
            <a:br>
              <a:rPr lang="en-US" sz="1100" b="0" dirty="0">
                <a:latin typeface="Lato" charset="0"/>
                <a:cs typeface="Lato" charset="0"/>
              </a:rPr>
            </a:br>
            <a:r>
              <a:rPr lang="en-US" sz="1100" dirty="0">
                <a:latin typeface="Lato" charset="0"/>
                <a:cs typeface="Lato" charset="0"/>
              </a:rPr>
              <a:t>Fare</a:t>
            </a:r>
            <a:r>
              <a:rPr lang="en-US" sz="1100" b="0" dirty="0">
                <a:latin typeface="Lato" charset="0"/>
                <a:cs typeface="Lato" charset="0"/>
              </a:rPr>
              <a:t>: Total fare while purchasing tickets. (Involves fare of passenger as well as fare of siblings, parents and children travelling along, if any)</a:t>
            </a:r>
            <a:br>
              <a:rPr lang="en-US" sz="1100" b="0" dirty="0">
                <a:latin typeface="Lato" charset="0"/>
                <a:cs typeface="Lato" charset="0"/>
              </a:rPr>
            </a:br>
            <a:r>
              <a:rPr lang="en-US" sz="1100" dirty="0">
                <a:latin typeface="Lato" charset="0"/>
                <a:cs typeface="Lato" charset="0"/>
              </a:rPr>
              <a:t>Cabin</a:t>
            </a:r>
            <a:r>
              <a:rPr lang="en-US" sz="1100" b="0" dirty="0">
                <a:latin typeface="Lato" charset="0"/>
                <a:cs typeface="Lato" charset="0"/>
              </a:rPr>
              <a:t>: Cabin Number of the passenger</a:t>
            </a:r>
            <a:br>
              <a:rPr lang="en-US" sz="1100" b="0" dirty="0">
                <a:latin typeface="Lato" charset="0"/>
                <a:cs typeface="Lato" charset="0"/>
              </a:rPr>
            </a:br>
            <a:r>
              <a:rPr lang="en-US" sz="1100" dirty="0">
                <a:latin typeface="Lato" charset="0"/>
                <a:cs typeface="Lato" charset="0"/>
              </a:rPr>
              <a:t>Embarked: </a:t>
            </a:r>
            <a:r>
              <a:rPr lang="en-US" sz="1100" b="0" dirty="0">
                <a:latin typeface="Lato" charset="0"/>
                <a:cs typeface="Lato" charset="0"/>
              </a:rPr>
              <a:t>Port of Embarkation. C denotes Cherbourg, Q for Queenstown and S for Southampton</a:t>
            </a:r>
            <a:r>
              <a:rPr lang="en" sz="1200" b="0" dirty="0" smtClean="0">
                <a:solidFill>
                  <a:srgbClr val="666666"/>
                </a:solidFill>
                <a:latin typeface="Lato" charset="0"/>
                <a:ea typeface="Lato"/>
                <a:cs typeface="Lato" charset="0"/>
                <a:sym typeface="Lato"/>
              </a:rPr>
              <a:t/>
            </a:r>
            <a:br>
              <a:rPr lang="en" sz="1200" b="0" dirty="0" smtClean="0">
                <a:solidFill>
                  <a:srgbClr val="666666"/>
                </a:solidFill>
                <a:latin typeface="Lato" charset="0"/>
                <a:ea typeface="Lato"/>
                <a:cs typeface="Lato" charset="0"/>
                <a:sym typeface="Lato"/>
              </a:rPr>
            </a:br>
            <a:endParaRPr sz="1200" b="0" dirty="0">
              <a:solidFill>
                <a:srgbClr val="666666"/>
              </a:solidFill>
              <a:latin typeface="Lato" charset="0"/>
              <a:ea typeface="Lato"/>
              <a:cs typeface="Lato" charset="0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75" y="1507350"/>
            <a:ext cx="3426375" cy="29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>
            <a:spLocks noGrp="1"/>
          </p:cNvSpPr>
          <p:nvPr>
            <p:ph type="title" idx="4294967295"/>
          </p:nvPr>
        </p:nvSpPr>
        <p:spPr>
          <a:xfrm>
            <a:off x="568400" y="44642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The incident</a:t>
            </a:r>
            <a:endParaRPr sz="2400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4294967295"/>
          </p:nvPr>
        </p:nvSpPr>
        <p:spPr>
          <a:xfrm>
            <a:off x="3994775" y="1234175"/>
            <a:ext cx="49245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This figure illustrates that only 38% of the passengers onboard survived.</a:t>
            </a:r>
            <a:b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b="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700" b="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causalities outnumbered the survivors</a:t>
            </a:r>
            <a:endParaRPr sz="1700" b="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 idx="4294967295"/>
          </p:nvPr>
        </p:nvSpPr>
        <p:spPr>
          <a:xfrm>
            <a:off x="568400" y="44642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Comparison</a:t>
            </a:r>
            <a:endParaRPr sz="2400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4294967295"/>
          </p:nvPr>
        </p:nvSpPr>
        <p:spPr>
          <a:xfrm>
            <a:off x="4572000" y="1423250"/>
            <a:ext cx="4127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Male Survival Ratio was only 18.89% as compared to 74.2% for females.</a:t>
            </a:r>
            <a:b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b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This clearly </a:t>
            </a:r>
            <a:r>
              <a:rPr lang="en-US" sz="1700" b="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depicts that females were given priority in the rescue operations over males.</a:t>
            </a:r>
            <a:endParaRPr sz="1700" b="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5" y="1333125"/>
            <a:ext cx="4127525" cy="28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43" y="1002121"/>
            <a:ext cx="2731974" cy="23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599" y="1085754"/>
            <a:ext cx="3228327" cy="22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1007600" y="3190300"/>
            <a:ext cx="7065900" cy="1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Key Findings</a:t>
            </a:r>
            <a:br>
              <a:rPr lang="en-US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Females had higher chances of surviving  as compared to males.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Most of the staff were male and had to stay back ,whereas females were 	prioritized  to board the life boats.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159</Words>
  <Application>Microsoft Office PowerPoint</Application>
  <PresentationFormat>On-screen Show (16:9)</PresentationFormat>
  <Paragraphs>32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Lato</vt:lpstr>
      <vt:lpstr>Raleway</vt:lpstr>
      <vt:lpstr>Streamline</vt:lpstr>
      <vt:lpstr>Week 1: Know more about the company, its domains of work and various policies and rules to be followed.</vt:lpstr>
      <vt:lpstr> Week 2: We learnt Basics of Python, conditionals, loops, data structures like lists, tuples and dictionaries, logging, regular expressions, etc.</vt:lpstr>
      <vt:lpstr>Week 3:\ We learnt basic of Numpy, Pandas, Matplotlib and Seaborn packages of Python. These are th must for Machine Learning in Python.</vt:lpstr>
      <vt:lpstr>Insights from the disaster: Titanic </vt:lpstr>
      <vt:lpstr>About the dataset</vt:lpstr>
      <vt:lpstr>The dataset</vt:lpstr>
      <vt:lpstr>The incident</vt:lpstr>
      <vt:lpstr>Comparison</vt:lpstr>
      <vt:lpstr>PowerPoint Presentation</vt:lpstr>
      <vt:lpstr>Age Wise Survival Stats</vt:lpstr>
      <vt:lpstr>PowerPoint Presentation</vt:lpstr>
      <vt:lpstr>PowerPoint Presentation</vt:lpstr>
      <vt:lpstr>Class wise survival stats</vt:lpstr>
      <vt:lpstr>PowerPoint Presentation</vt:lpstr>
      <vt:lpstr>PowerPoint Presentation</vt:lpstr>
      <vt:lpstr>Points inferred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the disaster: Titanic</dc:title>
  <dc:creator>SSB Trainee</dc:creator>
  <cp:lastModifiedBy>SSB Trainee</cp:lastModifiedBy>
  <cp:revision>19</cp:revision>
  <dcterms:modified xsi:type="dcterms:W3CDTF">2019-06-12T07:07:52Z</dcterms:modified>
</cp:coreProperties>
</file>