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73" r:id="rId3"/>
    <p:sldId id="257" r:id="rId4"/>
    <p:sldId id="258" r:id="rId5"/>
    <p:sldId id="259" r:id="rId6"/>
    <p:sldId id="264" r:id="rId7"/>
    <p:sldId id="260" r:id="rId8"/>
    <p:sldId id="261" r:id="rId9"/>
    <p:sldId id="262" r:id="rId10"/>
    <p:sldId id="263" r:id="rId11"/>
    <p:sldId id="266" r:id="rId12"/>
    <p:sldId id="265"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4015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0074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7627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69797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98054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43267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0276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81083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527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3270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4172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056305089"/>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05" r:id="rId6"/>
    <p:sldLayoutId id="2147483801" r:id="rId7"/>
    <p:sldLayoutId id="2147483802" r:id="rId8"/>
    <p:sldLayoutId id="2147483803" r:id="rId9"/>
    <p:sldLayoutId id="2147483804" r:id="rId10"/>
    <p:sldLayoutId id="2147483806"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nayan2112/Coursera_Capstone/blob/main/MUMBAI_APPLIED_CAPSTONE.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nativeplanet.com/india-pin-codes/maharashtra/mumba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3">
            <a:extLst>
              <a:ext uri="{FF2B5EF4-FFF2-40B4-BE49-F238E27FC236}">
                <a16:creationId xmlns:a16="http://schemas.microsoft.com/office/drawing/2014/main" id="{0D88E47E-D8A9-41DD-AEA9-A10B2C27DBE7}"/>
              </a:ext>
            </a:extLst>
          </p:cNvPr>
          <p:cNvPicPr>
            <a:picLocks noChangeAspect="1"/>
          </p:cNvPicPr>
          <p:nvPr/>
        </p:nvPicPr>
        <p:blipFill rotWithShape="1">
          <a:blip r:embed="rId2">
            <a:alphaModFix amt="50000"/>
          </a:blip>
          <a:srcRect t="16473" r="-1" b="8507"/>
          <a:stretch/>
        </p:blipFill>
        <p:spPr>
          <a:xfrm>
            <a:off x="20" y="10"/>
            <a:ext cx="12188930" cy="6857990"/>
          </a:xfrm>
          <a:prstGeom prst="rect">
            <a:avLst/>
          </a:prstGeom>
        </p:spPr>
      </p:pic>
      <p:sp>
        <p:nvSpPr>
          <p:cNvPr id="2" name="Title 1">
            <a:extLst>
              <a:ext uri="{FF2B5EF4-FFF2-40B4-BE49-F238E27FC236}">
                <a16:creationId xmlns:a16="http://schemas.microsoft.com/office/drawing/2014/main" id="{DD48D422-C704-43BF-8291-727586174440}"/>
              </a:ext>
            </a:extLst>
          </p:cNvPr>
          <p:cNvSpPr>
            <a:spLocks noGrp="1"/>
          </p:cNvSpPr>
          <p:nvPr>
            <p:ph type="ctrTitle"/>
          </p:nvPr>
        </p:nvSpPr>
        <p:spPr>
          <a:xfrm>
            <a:off x="1524000" y="1122363"/>
            <a:ext cx="9144000" cy="3063240"/>
          </a:xfrm>
        </p:spPr>
        <p:txBody>
          <a:bodyPr>
            <a:normAutofit/>
          </a:bodyPr>
          <a:lstStyle/>
          <a:p>
            <a:pPr algn="ctr">
              <a:lnSpc>
                <a:spcPct val="90000"/>
              </a:lnSpc>
            </a:pPr>
            <a:r>
              <a:rPr lang="en-US" sz="5100" dirty="0">
                <a:latin typeface="Adobe Myungjo Std M" panose="02020600000000000000" pitchFamily="18" charset="-128"/>
                <a:ea typeface="Adobe Myungjo Std M" panose="02020600000000000000" pitchFamily="18" charset="-128"/>
              </a:rPr>
              <a:t>Applied DATA SCIENCE CAPSTONE</a:t>
            </a:r>
            <a:br>
              <a:rPr lang="en-US" sz="5100" dirty="0">
                <a:latin typeface="Adobe Myungjo Std M" panose="02020600000000000000" pitchFamily="18" charset="-128"/>
                <a:ea typeface="Adobe Myungjo Std M" panose="02020600000000000000" pitchFamily="18" charset="-128"/>
              </a:rPr>
            </a:br>
            <a:r>
              <a:rPr lang="en-US" sz="5100" dirty="0">
                <a:latin typeface="Adobe Myungjo Std M" panose="02020600000000000000" pitchFamily="18" charset="-128"/>
                <a:ea typeface="Adobe Myungjo Std M" panose="02020600000000000000" pitchFamily="18" charset="-128"/>
              </a:rPr>
              <a:t>MUMBAI CITY INFRASTRUCTURE</a:t>
            </a:r>
            <a:endParaRPr lang="en-IN" sz="5100" dirty="0">
              <a:latin typeface="Adobe Myungjo Std M" panose="02020600000000000000" pitchFamily="18" charset="-128"/>
              <a:ea typeface="Adobe Myungjo Std M" panose="02020600000000000000" pitchFamily="18" charset="-128"/>
            </a:endParaRPr>
          </a:p>
        </p:txBody>
      </p:sp>
      <p:sp>
        <p:nvSpPr>
          <p:cNvPr id="3" name="Subtitle 2">
            <a:extLst>
              <a:ext uri="{FF2B5EF4-FFF2-40B4-BE49-F238E27FC236}">
                <a16:creationId xmlns:a16="http://schemas.microsoft.com/office/drawing/2014/main" id="{986EAA83-D5D9-4233-9A88-86E28AC0B61D}"/>
              </a:ext>
            </a:extLst>
          </p:cNvPr>
          <p:cNvSpPr>
            <a:spLocks noGrp="1"/>
          </p:cNvSpPr>
          <p:nvPr>
            <p:ph type="subTitle" idx="1"/>
          </p:nvPr>
        </p:nvSpPr>
        <p:spPr>
          <a:xfrm>
            <a:off x="193900" y="4967541"/>
            <a:ext cx="10474100" cy="1536192"/>
          </a:xfrm>
        </p:spPr>
        <p:txBody>
          <a:bodyPr>
            <a:normAutofit/>
          </a:bodyPr>
          <a:lstStyle/>
          <a:p>
            <a:pPr algn="ctr"/>
            <a:endParaRPr lang="en-IN" sz="3200" dirty="0"/>
          </a:p>
          <a:p>
            <a:pPr algn="l"/>
            <a:r>
              <a:rPr lang="en-US" b="1" dirty="0">
                <a:latin typeface="Adobe Ming Std L" panose="02020300000000000000" pitchFamily="18" charset="-128"/>
                <a:ea typeface="Adobe Ming Std L" panose="02020300000000000000" pitchFamily="18" charset="-128"/>
              </a:rPr>
              <a:t>By: NAYAN JAIN</a:t>
            </a:r>
            <a:endParaRPr lang="en-IN" b="1" dirty="0">
              <a:latin typeface="Adobe Ming Std L" panose="02020300000000000000" pitchFamily="18" charset="-128"/>
              <a:ea typeface="Adobe Ming Std L" panose="02020300000000000000" pitchFamily="18" charset="-128"/>
            </a:endParaRPr>
          </a:p>
        </p:txBody>
      </p:sp>
    </p:spTree>
    <p:extLst>
      <p:ext uri="{BB962C8B-B14F-4D97-AF65-F5344CB8AC3E}">
        <p14:creationId xmlns:p14="http://schemas.microsoft.com/office/powerpoint/2010/main" val="5479796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B866-CE63-4C4A-B91F-3F5B3D6F0B0B}"/>
              </a:ext>
            </a:extLst>
          </p:cNvPr>
          <p:cNvSpPr>
            <a:spLocks noGrp="1"/>
          </p:cNvSpPr>
          <p:nvPr>
            <p:ph type="title"/>
          </p:nvPr>
        </p:nvSpPr>
        <p:spPr/>
        <p:txBody>
          <a:bodyPr/>
          <a:lstStyle/>
          <a:p>
            <a:r>
              <a:rPr lang="en-US" dirty="0"/>
              <a:t>Results: Best K for </a:t>
            </a:r>
            <a:r>
              <a:rPr lang="en-US" dirty="0" err="1"/>
              <a:t>Kmeans</a:t>
            </a:r>
            <a:endParaRPr lang="en-IN" dirty="0"/>
          </a:p>
        </p:txBody>
      </p:sp>
      <p:sp>
        <p:nvSpPr>
          <p:cNvPr id="3" name="Content Placeholder 2">
            <a:extLst>
              <a:ext uri="{FF2B5EF4-FFF2-40B4-BE49-F238E27FC236}">
                <a16:creationId xmlns:a16="http://schemas.microsoft.com/office/drawing/2014/main" id="{2C6F9732-D184-4293-A15A-1A772690C9DA}"/>
              </a:ext>
            </a:extLst>
          </p:cNvPr>
          <p:cNvSpPr>
            <a:spLocks noGrp="1"/>
          </p:cNvSpPr>
          <p:nvPr>
            <p:ph idx="1"/>
          </p:nvPr>
        </p:nvSpPr>
        <p:spPr>
          <a:xfrm>
            <a:off x="838200" y="2204651"/>
            <a:ext cx="4263887" cy="4251960"/>
          </a:xfrm>
        </p:spPr>
        <p:txBody>
          <a:bodyPr>
            <a:normAutofit/>
          </a:bodyPr>
          <a:lstStyle/>
          <a:p>
            <a:r>
              <a:rPr lang="en-US" sz="1800" dirty="0">
                <a:latin typeface="Times New Roman" panose="02020603050405020304" pitchFamily="18" charset="0"/>
                <a:cs typeface="Times New Roman" panose="02020603050405020304" pitchFamily="18" charset="0"/>
              </a:rPr>
              <a:t>Silhouette scores are plotted for different number of cluster from 2 to 15.</a:t>
            </a:r>
          </a:p>
          <a:p>
            <a:r>
              <a:rPr lang="en-US" sz="1800" dirty="0">
                <a:latin typeface="Times New Roman" panose="02020603050405020304" pitchFamily="18" charset="0"/>
                <a:cs typeface="Times New Roman" panose="02020603050405020304" pitchFamily="18" charset="0"/>
              </a:rPr>
              <a:t>3 cluster were used for cluster analysis. </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AD6456B-53D5-40FB-8F6E-7D1188C10790}"/>
              </a:ext>
            </a:extLst>
          </p:cNvPr>
          <p:cNvPicPr/>
          <p:nvPr/>
        </p:nvPicPr>
        <p:blipFill>
          <a:blip r:embed="rId2"/>
          <a:stretch>
            <a:fillRect/>
          </a:stretch>
        </p:blipFill>
        <p:spPr>
          <a:xfrm>
            <a:off x="5102087" y="2204651"/>
            <a:ext cx="6251713" cy="3976693"/>
          </a:xfrm>
          <a:prstGeom prst="rect">
            <a:avLst/>
          </a:prstGeom>
        </p:spPr>
      </p:pic>
    </p:spTree>
    <p:extLst>
      <p:ext uri="{BB962C8B-B14F-4D97-AF65-F5344CB8AC3E}">
        <p14:creationId xmlns:p14="http://schemas.microsoft.com/office/powerpoint/2010/main" val="2268466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27D2-B4BF-4F39-94A6-85F29B6CEF0B}"/>
              </a:ext>
            </a:extLst>
          </p:cNvPr>
          <p:cNvSpPr>
            <a:spLocks noGrp="1"/>
          </p:cNvSpPr>
          <p:nvPr>
            <p:ph type="title"/>
          </p:nvPr>
        </p:nvSpPr>
        <p:spPr/>
        <p:txBody>
          <a:bodyPr/>
          <a:lstStyle/>
          <a:p>
            <a:r>
              <a:rPr lang="en-US" dirty="0"/>
              <a:t>Results: Clustering</a:t>
            </a:r>
            <a:endParaRPr lang="en-IN" dirty="0"/>
          </a:p>
        </p:txBody>
      </p:sp>
      <p:sp>
        <p:nvSpPr>
          <p:cNvPr id="3" name="Content Placeholder 2">
            <a:extLst>
              <a:ext uri="{FF2B5EF4-FFF2-40B4-BE49-F238E27FC236}">
                <a16:creationId xmlns:a16="http://schemas.microsoft.com/office/drawing/2014/main" id="{8887023E-63FC-4D1C-AA3D-7CC5EB72C43C}"/>
              </a:ext>
            </a:extLst>
          </p:cNvPr>
          <p:cNvSpPr>
            <a:spLocks noGrp="1"/>
          </p:cNvSpPr>
          <p:nvPr>
            <p:ph idx="1"/>
          </p:nvPr>
        </p:nvSpPr>
        <p:spPr>
          <a:xfrm>
            <a:off x="838200" y="1929384"/>
            <a:ext cx="9498496" cy="4251960"/>
          </a:xfrm>
        </p:spPr>
        <p:txBody>
          <a:bodyPr/>
          <a:lstStyle/>
          <a:p>
            <a:r>
              <a:rPr lang="en-US" sz="1800" b="1" i="0" u="none" strike="noStrike" baseline="0" dirty="0">
                <a:solidFill>
                  <a:srgbClr val="000000"/>
                </a:solidFill>
                <a:latin typeface="Palatino Linotype" panose="02040502050505030304" pitchFamily="18" charset="0"/>
              </a:rPr>
              <a:t>Cluster 0 </a:t>
            </a:r>
            <a:r>
              <a:rPr lang="en-US" sz="1800" b="0" i="0" u="none" strike="noStrike" baseline="0" dirty="0">
                <a:solidFill>
                  <a:srgbClr val="000000"/>
                </a:solidFill>
                <a:latin typeface="Palatino Linotype" panose="02040502050505030304" pitchFamily="18" charset="0"/>
              </a:rPr>
              <a:t>(Red): </a:t>
            </a:r>
          </a:p>
          <a:p>
            <a:r>
              <a:rPr lang="en-US" sz="1800" b="1" i="0" u="none" strike="noStrike" baseline="0" dirty="0">
                <a:solidFill>
                  <a:srgbClr val="000000"/>
                </a:solidFill>
                <a:latin typeface="Palatino Linotype" panose="02040502050505030304" pitchFamily="18" charset="0"/>
              </a:rPr>
              <a:t>Cluster 1 </a:t>
            </a:r>
            <a:r>
              <a:rPr lang="en-US" sz="1800" b="0" i="0" u="none" strike="noStrike" baseline="0" dirty="0">
                <a:solidFill>
                  <a:srgbClr val="000000"/>
                </a:solidFill>
                <a:latin typeface="Palatino Linotype" panose="02040502050505030304" pitchFamily="18" charset="0"/>
              </a:rPr>
              <a:t>(Blue):</a:t>
            </a:r>
          </a:p>
          <a:p>
            <a:r>
              <a:rPr lang="en-US" sz="1800" b="1" i="0" u="none" strike="noStrike" baseline="0" dirty="0">
                <a:solidFill>
                  <a:srgbClr val="000000"/>
                </a:solidFill>
                <a:latin typeface="Palatino Linotype" panose="02040502050505030304" pitchFamily="18" charset="0"/>
              </a:rPr>
              <a:t>Cluster 2 </a:t>
            </a:r>
            <a:r>
              <a:rPr lang="en-US" sz="1800" b="0" i="0" u="none" strike="noStrike" baseline="0" dirty="0">
                <a:solidFill>
                  <a:srgbClr val="000000"/>
                </a:solidFill>
                <a:latin typeface="Palatino Linotype" panose="02040502050505030304" pitchFamily="18" charset="0"/>
              </a:rPr>
              <a:t>(Green):</a:t>
            </a:r>
            <a:endParaRPr lang="en-IN" dirty="0"/>
          </a:p>
        </p:txBody>
      </p:sp>
      <p:pic>
        <p:nvPicPr>
          <p:cNvPr id="5" name="Picture 4">
            <a:extLst>
              <a:ext uri="{FF2B5EF4-FFF2-40B4-BE49-F238E27FC236}">
                <a16:creationId xmlns:a16="http://schemas.microsoft.com/office/drawing/2014/main" id="{47DB816F-4F1D-4BF0-B454-3CCB76053D2A}"/>
              </a:ext>
            </a:extLst>
          </p:cNvPr>
          <p:cNvPicPr/>
          <p:nvPr/>
        </p:nvPicPr>
        <p:blipFill>
          <a:blip r:embed="rId2"/>
          <a:stretch>
            <a:fillRect/>
          </a:stretch>
        </p:blipFill>
        <p:spPr>
          <a:xfrm>
            <a:off x="4452730" y="1929384"/>
            <a:ext cx="6901070" cy="4776216"/>
          </a:xfrm>
          <a:prstGeom prst="rect">
            <a:avLst/>
          </a:prstGeom>
        </p:spPr>
      </p:pic>
    </p:spTree>
    <p:extLst>
      <p:ext uri="{BB962C8B-B14F-4D97-AF65-F5344CB8AC3E}">
        <p14:creationId xmlns:p14="http://schemas.microsoft.com/office/powerpoint/2010/main" val="653286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B6E61-BFA9-4088-85C3-DAC8E5F7B2E5}"/>
              </a:ext>
            </a:extLst>
          </p:cNvPr>
          <p:cNvSpPr>
            <a:spLocks noGrp="1"/>
          </p:cNvSpPr>
          <p:nvPr>
            <p:ph type="title"/>
          </p:nvPr>
        </p:nvSpPr>
        <p:spPr/>
        <p:txBody>
          <a:bodyPr/>
          <a:lstStyle/>
          <a:p>
            <a:r>
              <a:rPr lang="en-US" dirty="0"/>
              <a:t>Results: Clustering </a:t>
            </a:r>
            <a:endParaRPr lang="en-IN" dirty="0"/>
          </a:p>
        </p:txBody>
      </p:sp>
      <p:sp>
        <p:nvSpPr>
          <p:cNvPr id="3" name="Content Placeholder 2">
            <a:extLst>
              <a:ext uri="{FF2B5EF4-FFF2-40B4-BE49-F238E27FC236}">
                <a16:creationId xmlns:a16="http://schemas.microsoft.com/office/drawing/2014/main" id="{FBE59159-EEDD-4A40-9546-E1D6A595358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0: Cluster: Cover 78 Post Office of Mumbai  </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7E00CA6-90B1-42A1-A000-6EDBF7028733}"/>
              </a:ext>
            </a:extLst>
          </p:cNvPr>
          <p:cNvPicPr/>
          <p:nvPr/>
        </p:nvPicPr>
        <p:blipFill>
          <a:blip r:embed="rId2"/>
          <a:stretch>
            <a:fillRect/>
          </a:stretch>
        </p:blipFill>
        <p:spPr>
          <a:xfrm>
            <a:off x="838200" y="3116720"/>
            <a:ext cx="10306878" cy="3303320"/>
          </a:xfrm>
          <a:prstGeom prst="rect">
            <a:avLst/>
          </a:prstGeom>
        </p:spPr>
      </p:pic>
    </p:spTree>
    <p:extLst>
      <p:ext uri="{BB962C8B-B14F-4D97-AF65-F5344CB8AC3E}">
        <p14:creationId xmlns:p14="http://schemas.microsoft.com/office/powerpoint/2010/main" val="415113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B6E61-BFA9-4088-85C3-DAC8E5F7B2E5}"/>
              </a:ext>
            </a:extLst>
          </p:cNvPr>
          <p:cNvSpPr>
            <a:spLocks noGrp="1"/>
          </p:cNvSpPr>
          <p:nvPr>
            <p:ph type="title"/>
          </p:nvPr>
        </p:nvSpPr>
        <p:spPr/>
        <p:txBody>
          <a:bodyPr/>
          <a:lstStyle/>
          <a:p>
            <a:r>
              <a:rPr lang="en-US" dirty="0"/>
              <a:t>Results: Clustering </a:t>
            </a:r>
            <a:endParaRPr lang="en-IN" dirty="0"/>
          </a:p>
        </p:txBody>
      </p:sp>
      <p:sp>
        <p:nvSpPr>
          <p:cNvPr id="3" name="Content Placeholder 2">
            <a:extLst>
              <a:ext uri="{FF2B5EF4-FFF2-40B4-BE49-F238E27FC236}">
                <a16:creationId xmlns:a16="http://schemas.microsoft.com/office/drawing/2014/main" id="{FBE59159-EEDD-4A40-9546-E1D6A595358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1: Cluster: Just 4 Post office of Mumbai  </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789CA6B-D665-46B0-AADA-DA294ECB2C90}"/>
              </a:ext>
            </a:extLst>
          </p:cNvPr>
          <p:cNvPicPr/>
          <p:nvPr/>
        </p:nvPicPr>
        <p:blipFill>
          <a:blip r:embed="rId2"/>
          <a:stretch>
            <a:fillRect/>
          </a:stretch>
        </p:blipFill>
        <p:spPr>
          <a:xfrm>
            <a:off x="1656522" y="2823527"/>
            <a:ext cx="8746435" cy="3232716"/>
          </a:xfrm>
          <a:prstGeom prst="rect">
            <a:avLst/>
          </a:prstGeom>
        </p:spPr>
      </p:pic>
    </p:spTree>
    <p:extLst>
      <p:ext uri="{BB962C8B-B14F-4D97-AF65-F5344CB8AC3E}">
        <p14:creationId xmlns:p14="http://schemas.microsoft.com/office/powerpoint/2010/main" val="345090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B6E61-BFA9-4088-85C3-DAC8E5F7B2E5}"/>
              </a:ext>
            </a:extLst>
          </p:cNvPr>
          <p:cNvSpPr>
            <a:spLocks noGrp="1"/>
          </p:cNvSpPr>
          <p:nvPr>
            <p:ph type="title"/>
          </p:nvPr>
        </p:nvSpPr>
        <p:spPr/>
        <p:txBody>
          <a:bodyPr/>
          <a:lstStyle/>
          <a:p>
            <a:r>
              <a:rPr lang="en-US" dirty="0"/>
              <a:t>Results: Clustering </a:t>
            </a:r>
            <a:endParaRPr lang="en-IN" dirty="0"/>
          </a:p>
        </p:txBody>
      </p:sp>
      <p:sp>
        <p:nvSpPr>
          <p:cNvPr id="3" name="Content Placeholder 2">
            <a:extLst>
              <a:ext uri="{FF2B5EF4-FFF2-40B4-BE49-F238E27FC236}">
                <a16:creationId xmlns:a16="http://schemas.microsoft.com/office/drawing/2014/main" id="{FBE59159-EEDD-4A40-9546-E1D6A595358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2: Cluster: 131 Post Office of Mumbai  </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DAB9303-1E09-4BAF-BAAF-70F0EB6CED79}"/>
              </a:ext>
            </a:extLst>
          </p:cNvPr>
          <p:cNvPicPr/>
          <p:nvPr/>
        </p:nvPicPr>
        <p:blipFill>
          <a:blip r:embed="rId2"/>
          <a:stretch>
            <a:fillRect/>
          </a:stretch>
        </p:blipFill>
        <p:spPr>
          <a:xfrm>
            <a:off x="1457739" y="2663545"/>
            <a:ext cx="9276521" cy="3756495"/>
          </a:xfrm>
          <a:prstGeom prst="rect">
            <a:avLst/>
          </a:prstGeom>
        </p:spPr>
      </p:pic>
    </p:spTree>
    <p:extLst>
      <p:ext uri="{BB962C8B-B14F-4D97-AF65-F5344CB8AC3E}">
        <p14:creationId xmlns:p14="http://schemas.microsoft.com/office/powerpoint/2010/main" val="3306383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A8D8-0E41-42E9-8221-687C4D93F7B9}"/>
              </a:ext>
            </a:extLst>
          </p:cNvPr>
          <p:cNvSpPr>
            <a:spLocks noGrp="1"/>
          </p:cNvSpPr>
          <p:nvPr>
            <p:ph type="title"/>
          </p:nvPr>
        </p:nvSpPr>
        <p:spPr/>
        <p:txBody>
          <a:bodyPr/>
          <a:lstStyle/>
          <a:p>
            <a:r>
              <a:rPr lang="en-US" dirty="0"/>
              <a:t>Discussion</a:t>
            </a:r>
            <a:endParaRPr lang="en-IN" dirty="0"/>
          </a:p>
        </p:txBody>
      </p:sp>
      <p:sp>
        <p:nvSpPr>
          <p:cNvPr id="3" name="Content Placeholder 2">
            <a:extLst>
              <a:ext uri="{FF2B5EF4-FFF2-40B4-BE49-F238E27FC236}">
                <a16:creationId xmlns:a16="http://schemas.microsoft.com/office/drawing/2014/main" id="{4E5BB18D-F3FE-47A6-9EE7-65778004CDAA}"/>
              </a:ext>
            </a:extLst>
          </p:cNvPr>
          <p:cNvSpPr>
            <a:spLocks noGrp="1"/>
          </p:cNvSpPr>
          <p:nvPr>
            <p:ph idx="1"/>
          </p:nvPr>
        </p:nvSpPr>
        <p:spPr>
          <a:xfrm>
            <a:off x="689113" y="1987826"/>
            <a:ext cx="10664687" cy="4251960"/>
          </a:xfrm>
        </p:spPr>
        <p:txBody>
          <a:bodyPr>
            <a:noAutofit/>
          </a:bodyPr>
          <a:lstStyle/>
          <a:p>
            <a:pPr algn="just"/>
            <a:r>
              <a:rPr lang="en-US" sz="1800" dirty="0">
                <a:latin typeface="Times New Roman" panose="02020603050405020304" pitchFamily="18" charset="0"/>
                <a:cs typeface="Times New Roman" panose="02020603050405020304" pitchFamily="18" charset="0"/>
              </a:rPr>
              <a:t>Mumbai has a very good rail connectivity with different parts of the city therefore transportation is not a problem, therefore area near to your job location can be chosen. What Mumbai has a problem of highly expensive houses, so best area can be selected with affordable house price near to the job location along with the facilities like schools, malls, bank, hospital and other basic need requirements.</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basic infrastructure were selected from different venue's. This infrastructure are located in different areas in Mumbai. Finally, the area with the best infrastructure is selected. Along with this the area with least infrastructure were located. High Court Building, Opera House and Stock exchange were some areas of best infrastructure in Mumbai. </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There are 35 areas with least infrastructure from that list.</a:t>
            </a:r>
          </a:p>
        </p:txBody>
      </p:sp>
    </p:spTree>
    <p:extLst>
      <p:ext uri="{BB962C8B-B14F-4D97-AF65-F5344CB8AC3E}">
        <p14:creationId xmlns:p14="http://schemas.microsoft.com/office/powerpoint/2010/main" val="312707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72DC-B13F-4110-9DE2-07B98EF30116}"/>
              </a:ext>
            </a:extLst>
          </p:cNvPr>
          <p:cNvSpPr>
            <a:spLocks noGrp="1"/>
          </p:cNvSpPr>
          <p:nvPr>
            <p:ph type="title"/>
          </p:nvPr>
        </p:nvSpPr>
        <p:spPr/>
        <p:txBody>
          <a:bodyPr/>
          <a:lstStyle/>
          <a:p>
            <a:r>
              <a:rPr lang="en-US" dirty="0"/>
              <a:t>Discussion</a:t>
            </a:r>
            <a:endParaRPr lang="en-IN" dirty="0"/>
          </a:p>
        </p:txBody>
      </p:sp>
      <p:sp>
        <p:nvSpPr>
          <p:cNvPr id="3" name="Content Placeholder 2">
            <a:extLst>
              <a:ext uri="{FF2B5EF4-FFF2-40B4-BE49-F238E27FC236}">
                <a16:creationId xmlns:a16="http://schemas.microsoft.com/office/drawing/2014/main" id="{8D76CD70-793D-471D-8FC7-6182B0E708FB}"/>
              </a:ext>
            </a:extLst>
          </p:cNvPr>
          <p:cNvSpPr>
            <a:spLocks noGrp="1"/>
          </p:cNvSpPr>
          <p:nvPr>
            <p:ph idx="1"/>
          </p:nvPr>
        </p:nvSpPr>
        <p:spPr>
          <a:xfrm>
            <a:off x="838200" y="2088410"/>
            <a:ext cx="10515600" cy="4251960"/>
          </a:xfrm>
        </p:spPr>
        <p:txBody>
          <a:bodyPr>
            <a:normAutofit/>
          </a:bodyPr>
          <a:lstStyle/>
          <a:p>
            <a:pPr algn="just"/>
            <a:r>
              <a:rPr lang="en-US" sz="1900" dirty="0">
                <a:latin typeface="Times New Roman" panose="02020603050405020304" pitchFamily="18" charset="0"/>
                <a:cs typeface="Times New Roman" panose="02020603050405020304" pitchFamily="18" charset="0"/>
              </a:rPr>
              <a:t>Clusters were selected with the help of </a:t>
            </a:r>
            <a:r>
              <a:rPr lang="en-US" sz="1900" dirty="0" err="1">
                <a:latin typeface="Times New Roman" panose="02020603050405020304" pitchFamily="18" charset="0"/>
                <a:cs typeface="Times New Roman" panose="02020603050405020304" pitchFamily="18" charset="0"/>
              </a:rPr>
              <a:t>silhoette</a:t>
            </a:r>
            <a:r>
              <a:rPr lang="en-US" sz="1900" dirty="0">
                <a:latin typeface="Times New Roman" panose="02020603050405020304" pitchFamily="18" charset="0"/>
                <a:cs typeface="Times New Roman" panose="02020603050405020304" pitchFamily="18" charset="0"/>
              </a:rPr>
              <a:t> score. from 2 to 15 </a:t>
            </a:r>
            <a:r>
              <a:rPr lang="en-US" sz="1900" dirty="0" err="1">
                <a:latin typeface="Times New Roman" panose="02020603050405020304" pitchFamily="18" charset="0"/>
                <a:cs typeface="Times New Roman" panose="02020603050405020304" pitchFamily="18" charset="0"/>
              </a:rPr>
              <a:t>no.s</a:t>
            </a:r>
            <a:r>
              <a:rPr lang="en-US" sz="1900" dirty="0">
                <a:latin typeface="Times New Roman" panose="02020603050405020304" pitchFamily="18" charset="0"/>
                <a:cs typeface="Times New Roman" panose="02020603050405020304" pitchFamily="18" charset="0"/>
              </a:rPr>
              <a:t> of clusters silhouette score is plotted. 3 Cluster are used as it gives maximum value of silhouette score. </a:t>
            </a:r>
          </a:p>
          <a:p>
            <a:pPr algn="just"/>
            <a:r>
              <a:rPr lang="en-US" sz="1900" dirty="0">
                <a:latin typeface="Times New Roman" panose="02020603050405020304" pitchFamily="18" charset="0"/>
                <a:cs typeface="Times New Roman" panose="02020603050405020304" pitchFamily="18" charset="0"/>
              </a:rPr>
              <a:t>Cluster 0 looks like area with multiple office along with other basic needs facility as well as restaurants and other facilities for enjoyment as along with professional life there need some good social life. So this cluster look good for the people coming to this city and having work location within this cluster.</a:t>
            </a:r>
          </a:p>
          <a:p>
            <a:pPr algn="just"/>
            <a:r>
              <a:rPr lang="en-US" sz="1900" dirty="0">
                <a:latin typeface="Times New Roman" panose="02020603050405020304" pitchFamily="18" charset="0"/>
                <a:cs typeface="Times New Roman" panose="02020603050405020304" pitchFamily="18" charset="0"/>
              </a:rPr>
              <a:t>Cluster 1 is a very small cluster of 4 different areas which include food courts and some farmers market. So this cluster doesn't look great to stay in Mumbai from the basic infrastructure point of view.</a:t>
            </a:r>
          </a:p>
          <a:p>
            <a:r>
              <a:rPr lang="en-US" sz="1900" dirty="0">
                <a:latin typeface="Times New Roman" panose="02020603050405020304" pitchFamily="18" charset="0"/>
                <a:cs typeface="Times New Roman" panose="02020603050405020304" pitchFamily="18" charset="0"/>
              </a:rPr>
              <a:t>Cluster 2 is a very big cluster include restaurants , spa, gym, bar , lounge and Hotel. This cluster looks good for new people coming to this city. This cluster also includes hotels, lounge therefore also can be the good area for the tourist in the city, as this area includes airport along with other enjoyment places.</a:t>
            </a:r>
            <a:endParaRPr lang="en-IN" sz="19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73522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70C3A-3DC0-4AA1-A695-95718DB50C2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6242F1E-3FCC-443B-B84B-7A6C3E2AC42C}"/>
              </a:ext>
            </a:extLst>
          </p:cNvPr>
          <p:cNvSpPr>
            <a:spLocks noGrp="1"/>
          </p:cNvSpPr>
          <p:nvPr>
            <p:ph idx="1"/>
          </p:nvPr>
        </p:nvSpPr>
        <p:spPr/>
        <p:txBody>
          <a:bodyPr/>
          <a:lstStyle/>
          <a:p>
            <a:pPr>
              <a:lnSpc>
                <a:spcPct val="150000"/>
              </a:lnSpc>
            </a:pPr>
            <a:r>
              <a:rPr lang="en-GB" sz="1800" dirty="0">
                <a:effectLst/>
                <a:latin typeface="Times New Roman" panose="02020603050405020304" pitchFamily="18" charset="0"/>
                <a:ea typeface="Calibri" panose="020F0502020204030204" pitchFamily="34" charset="0"/>
                <a:cs typeface="Mangal" panose="02040503050203030202" pitchFamily="18" charset="0"/>
              </a:rPr>
              <a:t>I have successfully analysed the neighbourhoods in Mumbai, India for determining the location for the new people coming to the city. The people coming to the cities can look from the area with good infrastructure like hospitals, schools, gym, malls and proper connectivity with different parts of the city.  High Court Building, Opera House and Stock exchange were some areas of best infrastructure in Mumbai.</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r>
              <a:rPr lang="en-GB" sz="1800" dirty="0">
                <a:effectLst/>
                <a:latin typeface="Times New Roman" panose="02020603050405020304" pitchFamily="18" charset="0"/>
                <a:ea typeface="Calibri" panose="020F0502020204030204" pitchFamily="34" charset="0"/>
                <a:cs typeface="Mangal" panose="02040503050203030202" pitchFamily="18" charset="0"/>
              </a:rPr>
              <a:t>People can further select the best place according to their job location in the city and there capability of taking the expenses of that area in the city.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757781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279B-1EF2-4D24-A2E7-58036326771E}"/>
              </a:ext>
            </a:extLst>
          </p:cNvPr>
          <p:cNvSpPr>
            <a:spLocks noGrp="1"/>
          </p:cNvSpPr>
          <p:nvPr>
            <p:ph type="title"/>
          </p:nvPr>
        </p:nvSpPr>
        <p:spPr/>
        <p:txBody>
          <a:bodyPr/>
          <a:lstStyle/>
          <a:p>
            <a:r>
              <a:rPr lang="en-US" dirty="0"/>
              <a:t>Final Comments</a:t>
            </a:r>
            <a:endParaRPr lang="en-IN" dirty="0"/>
          </a:p>
        </p:txBody>
      </p:sp>
      <p:sp>
        <p:nvSpPr>
          <p:cNvPr id="3" name="Content Placeholder 2">
            <a:extLst>
              <a:ext uri="{FF2B5EF4-FFF2-40B4-BE49-F238E27FC236}">
                <a16:creationId xmlns:a16="http://schemas.microsoft.com/office/drawing/2014/main" id="{1F81238C-7848-4D6F-8E32-64B252A059FC}"/>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Mangal" panose="02040503050203030202" pitchFamily="18" charset="0"/>
              </a:rPr>
              <a:t>In order to view the code for this project, kindly refer to the notebook on the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github</a:t>
            </a:r>
            <a:r>
              <a:rPr lang="en-IN" sz="1800" dirty="0">
                <a:effectLst/>
                <a:latin typeface="Times New Roman" panose="02020603050405020304" pitchFamily="18" charset="0"/>
                <a:ea typeface="Calibri" panose="020F0502020204030204" pitchFamily="34" charset="0"/>
                <a:cs typeface="Mangal" panose="02040503050203030202" pitchFamily="18" charset="0"/>
              </a:rPr>
              <a:t> repository at: </a:t>
            </a:r>
            <a:r>
              <a:rPr lang="en-IN" sz="1800" dirty="0">
                <a:effectLst/>
                <a:latin typeface="Times New Roman" panose="02020603050405020304" pitchFamily="18" charset="0"/>
                <a:ea typeface="Calibri" panose="020F0502020204030204" pitchFamily="34" charset="0"/>
                <a:cs typeface="Mangal" panose="02040503050203030202" pitchFamily="18" charset="0"/>
                <a:hlinkClick r:id="rId2"/>
              </a:rPr>
              <a:t>https://github.com/nayan2112/Coursera_Capstone/blob/main/MUMBAI_APPLIED_CAPSTONE.ipynb</a:t>
            </a:r>
            <a:endParaRPr lang="en-IN" sz="1800" dirty="0">
              <a:effectLst/>
              <a:latin typeface="Times New Roman" panose="02020603050405020304" pitchFamily="18" charset="0"/>
              <a:ea typeface="Calibri" panose="020F0502020204030204" pitchFamily="34" charset="0"/>
              <a:cs typeface="Mangal" panose="02040503050203030202"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629910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6997-4BFC-4889-BB57-BCED922B4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2978BC06-6F11-4AB1-816A-C44606E2898E}"/>
              </a:ext>
            </a:extLst>
          </p:cNvPr>
          <p:cNvSpPr>
            <a:spLocks noGrp="1"/>
          </p:cNvSpPr>
          <p:nvPr>
            <p:ph idx="1"/>
          </p:nvPr>
        </p:nvSpPr>
        <p:spPr/>
        <p:txBody>
          <a:bodyPr/>
          <a:lstStyle/>
          <a:p>
            <a:r>
              <a:rPr lang="en-US" b="1" dirty="0"/>
              <a:t>Introduction</a:t>
            </a:r>
          </a:p>
          <a:p>
            <a:r>
              <a:rPr lang="en-US" b="1" dirty="0"/>
              <a:t>Problem Statement</a:t>
            </a:r>
          </a:p>
          <a:p>
            <a:r>
              <a:rPr lang="en-US" b="1" dirty="0"/>
              <a:t>Data Acquisition</a:t>
            </a:r>
          </a:p>
          <a:p>
            <a:r>
              <a:rPr lang="en-US" b="1" dirty="0"/>
              <a:t>Feature Extraction</a:t>
            </a:r>
          </a:p>
          <a:p>
            <a:r>
              <a:rPr lang="en-IN" b="1" dirty="0"/>
              <a:t>Results</a:t>
            </a:r>
          </a:p>
          <a:p>
            <a:r>
              <a:rPr lang="en-IN" b="1" dirty="0"/>
              <a:t>Discussion</a:t>
            </a:r>
          </a:p>
          <a:p>
            <a:r>
              <a:rPr lang="en-IN" b="1" dirty="0"/>
              <a:t>Conclusion</a:t>
            </a:r>
          </a:p>
        </p:txBody>
      </p:sp>
    </p:spTree>
    <p:extLst>
      <p:ext uri="{BB962C8B-B14F-4D97-AF65-F5344CB8AC3E}">
        <p14:creationId xmlns:p14="http://schemas.microsoft.com/office/powerpoint/2010/main" val="4195318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BE08-0DDC-46A4-BA22-67CF17DBBE8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1CEC48A-388C-478B-B3A5-04406DD7CA60}"/>
              </a:ext>
            </a:extLst>
          </p:cNvPr>
          <p:cNvSpPr>
            <a:spLocks noGrp="1"/>
          </p:cNvSpPr>
          <p:nvPr>
            <p:ph idx="1"/>
          </p:nvPr>
        </p:nvSpPr>
        <p:spPr>
          <a:xfrm>
            <a:off x="838200" y="1955888"/>
            <a:ext cx="10515600" cy="4251960"/>
          </a:xfrm>
        </p:spPr>
        <p:txBody>
          <a:bodyPr/>
          <a:lstStyle/>
          <a:p>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The purpose of this Project is to help people in exploring better facilities around their neighbourhood. It will help people making smart and efficient decision on selecting great neighbourhood out of numbers of other neighbourhoods in Mumbai, Maharashtra, India.</a:t>
            </a:r>
          </a:p>
          <a:p>
            <a:endPar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Mumbai is a financial capital of India so Lots of people are migrating from various states of India to Mumbai for their livelihood Therefore they need lots of research for area with good infrastructure.</a:t>
            </a:r>
          </a:p>
          <a:p>
            <a:endParaRPr lang="en-IN" sz="18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It will help people to get awareness of the area and neighbourhood before moving to a new city, state, country or place for their work or to start a new fresh life.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sz="1800" dirty="0">
              <a:solidFill>
                <a:srgbClr val="000000"/>
              </a:solidFill>
              <a:latin typeface="Times New Roman" panose="02020603050405020304" pitchFamily="18" charset="0"/>
              <a:ea typeface="Calibri" panose="020F0502020204030204" pitchFamily="34" charset="0"/>
              <a:cs typeface="Mangal" panose="02040503050203030202" pitchFamily="18" charset="0"/>
            </a:endParaRPr>
          </a:p>
          <a:p>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4060387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5BE2-96E7-430E-831D-79C0E441B01E}"/>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5A2798C2-20F0-4A9C-BB9C-6EF5BCE2CB8E}"/>
              </a:ext>
            </a:extLst>
          </p:cNvPr>
          <p:cNvSpPr>
            <a:spLocks noGrp="1"/>
          </p:cNvSpPr>
          <p:nvPr>
            <p:ph idx="1"/>
          </p:nvPr>
        </p:nvSpPr>
        <p:spPr>
          <a:xfrm>
            <a:off x="838200" y="2240915"/>
            <a:ext cx="10515600" cy="4251960"/>
          </a:xfrm>
        </p:spPr>
        <p:txBody>
          <a:bodyPr/>
          <a:lstStyle/>
          <a:p>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questions I aim to answer in this project are the following: </a:t>
            </a:r>
          </a:p>
          <a:p>
            <a:pPr marL="0" indent="0">
              <a:buNone/>
            </a:pP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lnSpc>
                <a:spcPct val="200000"/>
              </a:lnSpc>
              <a:buNone/>
            </a:pPr>
            <a:r>
              <a:rPr lang="en-US" sz="1800" b="0" i="1" u="none" strike="noStrike" baseline="0" dirty="0">
                <a:solidFill>
                  <a:srgbClr val="000000"/>
                </a:solidFill>
                <a:latin typeface="Times New Roman" panose="02020603050405020304" pitchFamily="18" charset="0"/>
                <a:cs typeface="Times New Roman" panose="02020603050405020304" pitchFamily="18" charset="0"/>
              </a:rPr>
              <a:t>1. List and visualize all major parts of Mumbai City with top existing infrastructure.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lnSpc>
                <a:spcPct val="200000"/>
              </a:lnSpc>
              <a:buNone/>
            </a:pPr>
            <a:r>
              <a:rPr lang="en-US" sz="1800" b="0" i="1" u="none" strike="noStrike" baseline="0" dirty="0">
                <a:solidFill>
                  <a:srgbClr val="000000"/>
                </a:solidFill>
                <a:latin typeface="Times New Roman" panose="02020603050405020304" pitchFamily="18" charset="0"/>
                <a:cs typeface="Times New Roman" panose="02020603050405020304" pitchFamily="18" charset="0"/>
              </a:rPr>
              <a:t>2. What are the best locations in Mumbai as per infrastructure?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lnSpc>
                <a:spcPct val="200000"/>
              </a:lnSpc>
              <a:buNone/>
            </a:pPr>
            <a:r>
              <a:rPr lang="en-US" sz="1800" b="0" i="1" u="none" strike="noStrike" baseline="0" dirty="0">
                <a:solidFill>
                  <a:srgbClr val="000000"/>
                </a:solidFill>
                <a:latin typeface="Times New Roman" panose="02020603050405020304" pitchFamily="18" charset="0"/>
                <a:cs typeface="Times New Roman" panose="02020603050405020304" pitchFamily="18" charset="0"/>
              </a:rPr>
              <a:t>3. Which all areas lack the infrastructure facilities? </a:t>
            </a:r>
          </a:p>
          <a:p>
            <a:pPr marL="0" indent="0">
              <a:buNone/>
            </a:pPr>
            <a:endParaRPr lang="en-US" sz="1800" b="0" i="0" u="none" strike="noStrike" baseline="0" dirty="0">
              <a:solidFill>
                <a:srgbClr val="000000"/>
              </a:solidFill>
              <a:latin typeface="Palatino Linotype" panose="02040502050505030304" pitchFamily="18" charset="0"/>
            </a:endParaRPr>
          </a:p>
        </p:txBody>
      </p:sp>
    </p:spTree>
    <p:extLst>
      <p:ext uri="{BB962C8B-B14F-4D97-AF65-F5344CB8AC3E}">
        <p14:creationId xmlns:p14="http://schemas.microsoft.com/office/powerpoint/2010/main" val="339784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3E07E-C433-4981-BE68-1E8342152349}"/>
              </a:ext>
            </a:extLst>
          </p:cNvPr>
          <p:cNvSpPr>
            <a:spLocks noGrp="1"/>
          </p:cNvSpPr>
          <p:nvPr>
            <p:ph type="title"/>
          </p:nvPr>
        </p:nvSpPr>
        <p:spPr/>
        <p:txBody>
          <a:bodyPr/>
          <a:lstStyle/>
          <a:p>
            <a:r>
              <a:rPr lang="en-US" dirty="0"/>
              <a:t>Data Acquisition </a:t>
            </a:r>
            <a:endParaRPr lang="en-IN" dirty="0"/>
          </a:p>
        </p:txBody>
      </p:sp>
      <p:sp>
        <p:nvSpPr>
          <p:cNvPr id="3" name="Content Placeholder 2">
            <a:extLst>
              <a:ext uri="{FF2B5EF4-FFF2-40B4-BE49-F238E27FC236}">
                <a16:creationId xmlns:a16="http://schemas.microsoft.com/office/drawing/2014/main" id="{3029EB4E-C40C-47B4-A1BE-D79D6DFA9CCE}"/>
              </a:ext>
            </a:extLst>
          </p:cNvPr>
          <p:cNvSpPr>
            <a:spLocks noGrp="1"/>
          </p:cNvSpPr>
          <p:nvPr>
            <p:ph idx="1"/>
          </p:nvPr>
        </p:nvSpPr>
        <p:spPr>
          <a:xfrm>
            <a:off x="838200" y="1929384"/>
            <a:ext cx="5257800" cy="4251960"/>
          </a:xfrm>
        </p:spPr>
        <p:txBody>
          <a:bodyPr/>
          <a:lstStyle/>
          <a:p>
            <a:pPr>
              <a:lnSpc>
                <a:spcPct val="150000"/>
              </a:lnSpc>
            </a:pPr>
            <a:r>
              <a:rPr lang="en-IN" sz="1800" dirty="0">
                <a:solidFill>
                  <a:srgbClr val="000000"/>
                </a:solidFill>
                <a:latin typeface="Times New Roman" panose="02020603050405020304" pitchFamily="18" charset="0"/>
                <a:ea typeface="Times New Roman" panose="02020603050405020304" pitchFamily="18" charset="0"/>
              </a:rPr>
              <a:t>D</a:t>
            </a:r>
            <a:r>
              <a:rPr lang="en-IN" sz="1800" dirty="0">
                <a:solidFill>
                  <a:srgbClr val="000000"/>
                </a:solidFill>
                <a:effectLst/>
                <a:latin typeface="Times New Roman" panose="02020603050405020304" pitchFamily="18" charset="0"/>
                <a:ea typeface="Times New Roman" panose="02020603050405020304" pitchFamily="18" charset="0"/>
              </a:rPr>
              <a:t>ata of the neighbourhoods in Mumbai was scraped from </a:t>
            </a:r>
            <a:r>
              <a:rPr lang="en-IN" sz="1800" u="sng" dirty="0">
                <a:solidFill>
                  <a:srgbClr val="00007F"/>
                </a:solidFill>
                <a:effectLst/>
                <a:latin typeface="Times New Roman" panose="02020603050405020304" pitchFamily="18" charset="0"/>
                <a:ea typeface="Times New Roman" panose="02020603050405020304" pitchFamily="18" charset="0"/>
                <a:hlinkClick r:id="rId2"/>
              </a:rPr>
              <a:t>https://www.nativeplanet.com/india-pin-codes/maharashtra/mumbai/</a:t>
            </a:r>
            <a:endParaRPr lang="en-IN" sz="1800" u="sng" dirty="0">
              <a:solidFill>
                <a:srgbClr val="00007F"/>
              </a:solidFill>
              <a:latin typeface="Times New Roman" panose="02020603050405020304" pitchFamily="18" charset="0"/>
              <a:ea typeface="Times New Roman" panose="02020603050405020304" pitchFamily="18" charset="0"/>
            </a:endParaRPr>
          </a:p>
          <a:p>
            <a:pPr>
              <a:lnSpc>
                <a:spcPct val="150000"/>
              </a:lnSpc>
            </a:pPr>
            <a:r>
              <a:rPr lang="en-IN" sz="1800" dirty="0">
                <a:effectLst/>
                <a:latin typeface="Times New Roman" panose="02020603050405020304" pitchFamily="18" charset="0"/>
                <a:ea typeface="Times New Roman" panose="02020603050405020304" pitchFamily="18" charset="0"/>
              </a:rPr>
              <a:t>Geographical co-ordinates using geocoder library</a:t>
            </a:r>
          </a:p>
          <a:p>
            <a:pPr>
              <a:lnSpc>
                <a:spcPct val="150000"/>
              </a:lnSpc>
            </a:pPr>
            <a:r>
              <a:rPr lang="en-IN" sz="1800" dirty="0">
                <a:latin typeface="Times New Roman" panose="02020603050405020304" pitchFamily="18" charset="0"/>
                <a:ea typeface="Times New Roman" panose="02020603050405020304" pitchFamily="18" charset="0"/>
              </a:rPr>
              <a:t>Foursquare API was analysing venues in  neighbourhood. </a:t>
            </a:r>
            <a:endParaRPr lang="en-IN" sz="1800" dirty="0">
              <a:effectLst/>
              <a:latin typeface="Times New Roman" panose="02020603050405020304" pitchFamily="18" charset="0"/>
              <a:ea typeface="Times New Roman" panose="02020603050405020304" pitchFamily="18" charset="0"/>
            </a:endParaRPr>
          </a:p>
          <a:p>
            <a:endParaRPr lang="en-IN" sz="1800" u="sng" dirty="0">
              <a:solidFill>
                <a:srgbClr val="00007F"/>
              </a:solidFill>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78B4651-B9F3-4768-953C-81098EDD29DE}"/>
              </a:ext>
            </a:extLst>
          </p:cNvPr>
          <p:cNvPicPr/>
          <p:nvPr/>
        </p:nvPicPr>
        <p:blipFill>
          <a:blip r:embed="rId3"/>
          <a:stretch>
            <a:fillRect/>
          </a:stretch>
        </p:blipFill>
        <p:spPr>
          <a:xfrm>
            <a:off x="6904383" y="2126353"/>
            <a:ext cx="4449417" cy="4366522"/>
          </a:xfrm>
          <a:prstGeom prst="rect">
            <a:avLst/>
          </a:prstGeom>
        </p:spPr>
      </p:pic>
    </p:spTree>
    <p:extLst>
      <p:ext uri="{BB962C8B-B14F-4D97-AF65-F5344CB8AC3E}">
        <p14:creationId xmlns:p14="http://schemas.microsoft.com/office/powerpoint/2010/main" val="373817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ACF4E-A758-4F24-BAE7-A2FA1A473909}"/>
              </a:ext>
            </a:extLst>
          </p:cNvPr>
          <p:cNvSpPr>
            <a:spLocks noGrp="1"/>
          </p:cNvSpPr>
          <p:nvPr>
            <p:ph type="title"/>
          </p:nvPr>
        </p:nvSpPr>
        <p:spPr/>
        <p:txBody>
          <a:bodyPr/>
          <a:lstStyle/>
          <a:p>
            <a:r>
              <a:rPr lang="en-US" dirty="0"/>
              <a:t>Feature Extraction</a:t>
            </a:r>
            <a:endParaRPr lang="en-IN" dirty="0"/>
          </a:p>
        </p:txBody>
      </p:sp>
      <p:sp>
        <p:nvSpPr>
          <p:cNvPr id="3" name="Content Placeholder 2">
            <a:extLst>
              <a:ext uri="{FF2B5EF4-FFF2-40B4-BE49-F238E27FC236}">
                <a16:creationId xmlns:a16="http://schemas.microsoft.com/office/drawing/2014/main" id="{829F88C8-84A8-4548-80B1-4D8F2AC4E084}"/>
              </a:ext>
            </a:extLst>
          </p:cNvPr>
          <p:cNvSpPr>
            <a:spLocks noGrp="1"/>
          </p:cNvSpPr>
          <p:nvPr>
            <p:ph idx="1"/>
          </p:nvPr>
        </p:nvSpPr>
        <p:spPr/>
        <p:txBody>
          <a:bodyPr/>
          <a:lstStyle/>
          <a:p>
            <a:pPr marL="0" indent="0">
              <a:buNone/>
            </a:pPr>
            <a:endParaRPr lang="en-IN" dirty="0"/>
          </a:p>
        </p:txBody>
      </p:sp>
      <p:pic>
        <p:nvPicPr>
          <p:cNvPr id="4" name="Picture 3">
            <a:extLst>
              <a:ext uri="{FF2B5EF4-FFF2-40B4-BE49-F238E27FC236}">
                <a16:creationId xmlns:a16="http://schemas.microsoft.com/office/drawing/2014/main" id="{BE8CBCD4-6C7F-4632-B276-7782E008DF0A}"/>
              </a:ext>
            </a:extLst>
          </p:cNvPr>
          <p:cNvPicPr/>
          <p:nvPr/>
        </p:nvPicPr>
        <p:blipFill>
          <a:blip r:embed="rId2"/>
          <a:stretch>
            <a:fillRect/>
          </a:stretch>
        </p:blipFill>
        <p:spPr>
          <a:xfrm>
            <a:off x="1892644" y="1802693"/>
            <a:ext cx="8745538" cy="4378651"/>
          </a:xfrm>
          <a:prstGeom prst="rect">
            <a:avLst/>
          </a:prstGeom>
        </p:spPr>
      </p:pic>
      <p:pic>
        <p:nvPicPr>
          <p:cNvPr id="5" name="Picture 4">
            <a:extLst>
              <a:ext uri="{FF2B5EF4-FFF2-40B4-BE49-F238E27FC236}">
                <a16:creationId xmlns:a16="http://schemas.microsoft.com/office/drawing/2014/main" id="{56383BA3-7D9E-43EB-B6DC-06B08ADC8861}"/>
              </a:ext>
            </a:extLst>
          </p:cNvPr>
          <p:cNvPicPr/>
          <p:nvPr/>
        </p:nvPicPr>
        <p:blipFill>
          <a:blip r:embed="rId3"/>
          <a:stretch>
            <a:fillRect/>
          </a:stretch>
        </p:blipFill>
        <p:spPr>
          <a:xfrm>
            <a:off x="1892645" y="4265383"/>
            <a:ext cx="8745537" cy="2387208"/>
          </a:xfrm>
          <a:prstGeom prst="rect">
            <a:avLst/>
          </a:prstGeom>
        </p:spPr>
      </p:pic>
    </p:spTree>
    <p:extLst>
      <p:ext uri="{BB962C8B-B14F-4D97-AF65-F5344CB8AC3E}">
        <p14:creationId xmlns:p14="http://schemas.microsoft.com/office/powerpoint/2010/main" val="302420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E0A3-A85E-4541-AB99-26E1A8FDD75C}"/>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B59168B1-5665-4EDD-9DE6-C460DC81C773}"/>
              </a:ext>
            </a:extLst>
          </p:cNvPr>
          <p:cNvSpPr>
            <a:spLocks noGrp="1"/>
          </p:cNvSpPr>
          <p:nvPr>
            <p:ph idx="1"/>
          </p:nvPr>
        </p:nvSpPr>
        <p:spPr/>
        <p:txBody>
          <a:bodyPr/>
          <a:lstStyle/>
          <a:p>
            <a:r>
              <a:rPr lang="en-IN" sz="1800" dirty="0">
                <a:latin typeface="Times New Roman" panose="02020603050405020304" pitchFamily="18" charset="0"/>
                <a:ea typeface="Times New Roman" panose="02020603050405020304" pitchFamily="18" charset="0"/>
              </a:rPr>
              <a:t>F</a:t>
            </a:r>
            <a:r>
              <a:rPr lang="en-IN" sz="1800" dirty="0">
                <a:effectLst/>
                <a:latin typeface="Times New Roman" panose="02020603050405020304" pitchFamily="18" charset="0"/>
                <a:ea typeface="Times New Roman" panose="02020603050405020304" pitchFamily="18" charset="0"/>
              </a:rPr>
              <a:t>olium, a map was plotted to show how the different neighbourhoods are spread all across Mumbai</a:t>
            </a:r>
            <a:endParaRPr lang="en-IN" dirty="0"/>
          </a:p>
        </p:txBody>
      </p:sp>
      <p:pic>
        <p:nvPicPr>
          <p:cNvPr id="5" name="Picture 4">
            <a:extLst>
              <a:ext uri="{FF2B5EF4-FFF2-40B4-BE49-F238E27FC236}">
                <a16:creationId xmlns:a16="http://schemas.microsoft.com/office/drawing/2014/main" id="{0297AC0E-6A4B-4422-B0A4-08AC92BA0199}"/>
              </a:ext>
            </a:extLst>
          </p:cNvPr>
          <p:cNvPicPr/>
          <p:nvPr/>
        </p:nvPicPr>
        <p:blipFill>
          <a:blip r:embed="rId2"/>
          <a:stretch>
            <a:fillRect/>
          </a:stretch>
        </p:blipFill>
        <p:spPr>
          <a:xfrm>
            <a:off x="3943446" y="2425148"/>
            <a:ext cx="4233145" cy="4067727"/>
          </a:xfrm>
          <a:prstGeom prst="rect">
            <a:avLst/>
          </a:prstGeom>
        </p:spPr>
      </p:pic>
    </p:spTree>
    <p:extLst>
      <p:ext uri="{BB962C8B-B14F-4D97-AF65-F5344CB8AC3E}">
        <p14:creationId xmlns:p14="http://schemas.microsoft.com/office/powerpoint/2010/main" val="2845189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2F9F-2B43-4685-B0CF-8F6457EC0442}"/>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F578D302-C48D-4F43-ADC3-EAFDF44DB541}"/>
              </a:ext>
            </a:extLst>
          </p:cNvPr>
          <p:cNvSpPr>
            <a:spLocks noGrp="1"/>
          </p:cNvSpPr>
          <p:nvPr>
            <p:ph idx="1"/>
          </p:nvPr>
        </p:nvSpPr>
        <p:spPr>
          <a:xfrm>
            <a:off x="838200" y="1929384"/>
            <a:ext cx="6437243" cy="4251960"/>
          </a:xfrm>
        </p:spPr>
        <p:txBody>
          <a:bodyPr>
            <a:normAutofit/>
          </a:bodyPr>
          <a:lstStyle/>
          <a:p>
            <a:r>
              <a:rPr lang="en-US" sz="2400" dirty="0">
                <a:latin typeface="Times New Roman" panose="02020603050405020304" pitchFamily="18" charset="0"/>
                <a:cs typeface="Times New Roman" panose="02020603050405020304" pitchFamily="18" charset="0"/>
              </a:rPr>
              <a:t>Best Location in Mumbai: 3 places are with best infrastructure</a:t>
            </a:r>
          </a:p>
          <a:p>
            <a:r>
              <a:rPr lang="en-US" sz="2400" dirty="0">
                <a:latin typeface="Times New Roman" panose="02020603050405020304" pitchFamily="18" charset="0"/>
                <a:cs typeface="Times New Roman" panose="02020603050405020304" pitchFamily="18" charset="0"/>
              </a:rPr>
              <a:t>Quality infrastructure to choose the best possible area in Mumbai</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6AA3E48-D2C8-497C-8832-77568B297DB6}"/>
              </a:ext>
            </a:extLst>
          </p:cNvPr>
          <p:cNvPicPr/>
          <p:nvPr/>
        </p:nvPicPr>
        <p:blipFill>
          <a:blip r:embed="rId2"/>
          <a:stretch>
            <a:fillRect/>
          </a:stretch>
        </p:blipFill>
        <p:spPr>
          <a:xfrm>
            <a:off x="7494105" y="1929384"/>
            <a:ext cx="3962400" cy="4705350"/>
          </a:xfrm>
          <a:prstGeom prst="rect">
            <a:avLst/>
          </a:prstGeom>
        </p:spPr>
      </p:pic>
      <p:pic>
        <p:nvPicPr>
          <p:cNvPr id="5" name="Picture 4">
            <a:extLst>
              <a:ext uri="{FF2B5EF4-FFF2-40B4-BE49-F238E27FC236}">
                <a16:creationId xmlns:a16="http://schemas.microsoft.com/office/drawing/2014/main" id="{378250E6-8269-42FD-8986-FFB9B6E80BC7}"/>
              </a:ext>
            </a:extLst>
          </p:cNvPr>
          <p:cNvPicPr/>
          <p:nvPr/>
        </p:nvPicPr>
        <p:blipFill>
          <a:blip r:embed="rId3"/>
          <a:stretch>
            <a:fillRect/>
          </a:stretch>
        </p:blipFill>
        <p:spPr>
          <a:xfrm>
            <a:off x="172278" y="4055364"/>
            <a:ext cx="7321827" cy="2752344"/>
          </a:xfrm>
          <a:prstGeom prst="rect">
            <a:avLst/>
          </a:prstGeom>
        </p:spPr>
      </p:pic>
    </p:spTree>
    <p:extLst>
      <p:ext uri="{BB962C8B-B14F-4D97-AF65-F5344CB8AC3E}">
        <p14:creationId xmlns:p14="http://schemas.microsoft.com/office/powerpoint/2010/main" val="2223305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D114-5716-45F6-9FCC-3028D769E6C3}"/>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B778A035-6A33-4756-8A45-4497C0F7EE53}"/>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Least Infrastructure Area in Mumbai: 35 places were find to be least infrastructure</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5E50500-C5BF-466D-B3CB-351D13FA9547}"/>
              </a:ext>
            </a:extLst>
          </p:cNvPr>
          <p:cNvPicPr/>
          <p:nvPr/>
        </p:nvPicPr>
        <p:blipFill>
          <a:blip r:embed="rId2"/>
          <a:stretch>
            <a:fillRect/>
          </a:stretch>
        </p:blipFill>
        <p:spPr>
          <a:xfrm>
            <a:off x="1590191" y="2545121"/>
            <a:ext cx="8799513" cy="3947754"/>
          </a:xfrm>
          <a:prstGeom prst="rect">
            <a:avLst/>
          </a:prstGeom>
        </p:spPr>
      </p:pic>
    </p:spTree>
    <p:extLst>
      <p:ext uri="{BB962C8B-B14F-4D97-AF65-F5344CB8AC3E}">
        <p14:creationId xmlns:p14="http://schemas.microsoft.com/office/powerpoint/2010/main" val="1463261721"/>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
  <TotalTime>54</TotalTime>
  <Words>862</Words>
  <Application>Microsoft Office PowerPoint</Application>
  <PresentationFormat>Widescreen</PresentationFormat>
  <Paragraphs>66</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Adobe Ming Std L</vt:lpstr>
      <vt:lpstr>Adobe Myungjo Std M</vt:lpstr>
      <vt:lpstr>Arial</vt:lpstr>
      <vt:lpstr>Calibri</vt:lpstr>
      <vt:lpstr>Modern Love</vt:lpstr>
      <vt:lpstr>Palatino Linotype</vt:lpstr>
      <vt:lpstr>The Hand</vt:lpstr>
      <vt:lpstr>Times New Roman</vt:lpstr>
      <vt:lpstr>SketchyVTI</vt:lpstr>
      <vt:lpstr>Applied DATA SCIENCE CAPSTONE MUMBAI CITY INFRASTRUCTURE</vt:lpstr>
      <vt:lpstr>Contents</vt:lpstr>
      <vt:lpstr>Introduction</vt:lpstr>
      <vt:lpstr>Problem Statement</vt:lpstr>
      <vt:lpstr>Data Acquisition </vt:lpstr>
      <vt:lpstr>Feature Extraction</vt:lpstr>
      <vt:lpstr>Results</vt:lpstr>
      <vt:lpstr>Results</vt:lpstr>
      <vt:lpstr>Result</vt:lpstr>
      <vt:lpstr>Results: Best K for Kmeans</vt:lpstr>
      <vt:lpstr>Results: Clustering</vt:lpstr>
      <vt:lpstr>Results: Clustering </vt:lpstr>
      <vt:lpstr>Results: Clustering </vt:lpstr>
      <vt:lpstr>Results: Clustering </vt:lpstr>
      <vt:lpstr>Discussion</vt:lpstr>
      <vt:lpstr>Discussion</vt:lpstr>
      <vt:lpstr>Conclusion</vt:lpstr>
      <vt:lpstr>Final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MUMBAI CITY INFRASTRUCTURE</dc:title>
  <dc:creator>Hitesh chhugani</dc:creator>
  <cp:lastModifiedBy>Nayan Jain</cp:lastModifiedBy>
  <cp:revision>8</cp:revision>
  <dcterms:created xsi:type="dcterms:W3CDTF">2020-12-26T05:50:23Z</dcterms:created>
  <dcterms:modified xsi:type="dcterms:W3CDTF">2021-01-02T18:01:24Z</dcterms:modified>
</cp:coreProperties>
</file>