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6DCCAEA-40B2-4604-AE89-B41E244756D2}" type="datetimeFigureOut">
              <a:rPr lang="en-US" smtClean="0"/>
              <a:t>9/28/2025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AE356B3-2780-49BC-9F71-8BD7D414E3B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296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DCCAEA-40B2-4604-AE89-B41E244756D2}" type="datetimeFigureOut">
              <a:rPr lang="en-US" smtClean="0"/>
              <a:t>9/28/2025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E356B3-2780-49BC-9F71-8BD7D414E3BB}" type="slidenum">
              <a:rPr lang="en-US" smtClean="0"/>
              <a:t>‹#›</a:t>
            </a:fld>
            <a:endParaRPr lang="en-US"/>
          </a:p>
        </p:txBody>
      </p:sp>
    </p:spTree>
    <p:extLst>
      <p:ext uri="{BB962C8B-B14F-4D97-AF65-F5344CB8AC3E}">
        <p14:creationId xmlns:p14="http://schemas.microsoft.com/office/powerpoint/2010/main" val="3923133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DCCAEA-40B2-4604-AE89-B41E244756D2}"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356B3-2780-49BC-9F71-8BD7D414E3B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8280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DCCAEA-40B2-4604-AE89-B41E244756D2}"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356B3-2780-49BC-9F71-8BD7D414E3B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2232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DCCAEA-40B2-4604-AE89-B41E244756D2}"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356B3-2780-49BC-9F71-8BD7D414E3BB}" type="slidenum">
              <a:rPr lang="en-US" smtClean="0"/>
              <a:t>‹#›</a:t>
            </a:fld>
            <a:endParaRPr lang="en-US"/>
          </a:p>
        </p:txBody>
      </p:sp>
    </p:spTree>
    <p:extLst>
      <p:ext uri="{BB962C8B-B14F-4D97-AF65-F5344CB8AC3E}">
        <p14:creationId xmlns:p14="http://schemas.microsoft.com/office/powerpoint/2010/main" val="121389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DCCAEA-40B2-4604-AE89-B41E244756D2}"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356B3-2780-49BC-9F71-8BD7D414E3B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9193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DCCAEA-40B2-4604-AE89-B41E244756D2}"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356B3-2780-49BC-9F71-8BD7D414E3B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3973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DCCAEA-40B2-4604-AE89-B41E244756D2}"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356B3-2780-49BC-9F71-8BD7D414E3B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4150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DCCAEA-40B2-4604-AE89-B41E244756D2}"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356B3-2780-49BC-9F71-8BD7D414E3B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076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DCCAEA-40B2-4604-AE89-B41E244756D2}"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356B3-2780-49BC-9F71-8BD7D414E3BB}" type="slidenum">
              <a:rPr lang="en-US" smtClean="0"/>
              <a:t>‹#›</a:t>
            </a:fld>
            <a:endParaRPr lang="en-US"/>
          </a:p>
        </p:txBody>
      </p:sp>
    </p:spTree>
    <p:extLst>
      <p:ext uri="{BB962C8B-B14F-4D97-AF65-F5344CB8AC3E}">
        <p14:creationId xmlns:p14="http://schemas.microsoft.com/office/powerpoint/2010/main" val="3408224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DCCAEA-40B2-4604-AE89-B41E244756D2}"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356B3-2780-49BC-9F71-8BD7D414E3B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2450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DCCAEA-40B2-4604-AE89-B41E244756D2}" type="datetimeFigureOut">
              <a:rPr lang="en-US" smtClean="0"/>
              <a:t>9/28/2025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E356B3-2780-49BC-9F71-8BD7D414E3BB}" type="slidenum">
              <a:rPr lang="en-US" smtClean="0"/>
              <a:t>‹#›</a:t>
            </a:fld>
            <a:endParaRPr lang="en-US"/>
          </a:p>
        </p:txBody>
      </p:sp>
    </p:spTree>
    <p:extLst>
      <p:ext uri="{BB962C8B-B14F-4D97-AF65-F5344CB8AC3E}">
        <p14:creationId xmlns:p14="http://schemas.microsoft.com/office/powerpoint/2010/main" val="3044366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CCAEA-40B2-4604-AE89-B41E244756D2}" type="datetimeFigureOut">
              <a:rPr lang="en-US" smtClean="0"/>
              <a:t>9/28/2025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E356B3-2780-49BC-9F71-8BD7D414E3B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7628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DCCAEA-40B2-4604-AE89-B41E244756D2}" type="datetimeFigureOut">
              <a:rPr lang="en-US" smtClean="0"/>
              <a:t>9/28/2025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E356B3-2780-49BC-9F71-8BD7D414E3B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3883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DCCAEA-40B2-4604-AE89-B41E244756D2}" type="datetimeFigureOut">
              <a:rPr lang="en-US" smtClean="0"/>
              <a:t>9/28/2025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E356B3-2780-49BC-9F71-8BD7D414E3BB}" type="slidenum">
              <a:rPr lang="en-US" smtClean="0"/>
              <a:t>‹#›</a:t>
            </a:fld>
            <a:endParaRPr lang="en-US"/>
          </a:p>
        </p:txBody>
      </p:sp>
    </p:spTree>
    <p:extLst>
      <p:ext uri="{BB962C8B-B14F-4D97-AF65-F5344CB8AC3E}">
        <p14:creationId xmlns:p14="http://schemas.microsoft.com/office/powerpoint/2010/main" val="2480308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DCCAEA-40B2-4604-AE89-B41E244756D2}" type="datetimeFigureOut">
              <a:rPr lang="en-US" smtClean="0"/>
              <a:t>9/28/2025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E356B3-2780-49BC-9F71-8BD7D414E3B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4130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DCCAEA-40B2-4604-AE89-B41E244756D2}" type="datetimeFigureOut">
              <a:rPr lang="en-US" smtClean="0"/>
              <a:t>9/28/2025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E356B3-2780-49BC-9F71-8BD7D414E3BB}" type="slidenum">
              <a:rPr lang="en-US" smtClean="0"/>
              <a:t>‹#›</a:t>
            </a:fld>
            <a:endParaRPr lang="en-US"/>
          </a:p>
        </p:txBody>
      </p:sp>
    </p:spTree>
    <p:extLst>
      <p:ext uri="{BB962C8B-B14F-4D97-AF65-F5344CB8AC3E}">
        <p14:creationId xmlns:p14="http://schemas.microsoft.com/office/powerpoint/2010/main" val="1813643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6DCCAEA-40B2-4604-AE89-B41E244756D2}" type="datetimeFigureOut">
              <a:rPr lang="en-US" smtClean="0"/>
              <a:t>9/28/2025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E356B3-2780-49BC-9F71-8BD7D414E3BB}" type="slidenum">
              <a:rPr lang="en-US" smtClean="0"/>
              <a:t>‹#›</a:t>
            </a:fld>
            <a:endParaRPr lang="en-US"/>
          </a:p>
        </p:txBody>
      </p:sp>
    </p:spTree>
    <p:extLst>
      <p:ext uri="{BB962C8B-B14F-4D97-AF65-F5344CB8AC3E}">
        <p14:creationId xmlns:p14="http://schemas.microsoft.com/office/powerpoint/2010/main" val="2928548249"/>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31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0DBB18-AC13-AAA3-A2EE-DB40D870A89E}"/>
              </a:ext>
            </a:extLst>
          </p:cNvPr>
          <p:cNvSpPr>
            <a:spLocks noGrp="1"/>
          </p:cNvSpPr>
          <p:nvPr>
            <p:ph type="ctrTitle"/>
          </p:nvPr>
        </p:nvSpPr>
        <p:spPr/>
        <p:txBody>
          <a:bodyPr/>
          <a:lstStyle/>
          <a:p>
            <a:r>
              <a:rPr lang="en-US" dirty="0"/>
              <a:t>Fraud Detection: A Data-Driven Analysis</a:t>
            </a:r>
          </a:p>
        </p:txBody>
      </p:sp>
      <p:sp>
        <p:nvSpPr>
          <p:cNvPr id="5" name="Subtitle 4">
            <a:extLst>
              <a:ext uri="{FF2B5EF4-FFF2-40B4-BE49-F238E27FC236}">
                <a16:creationId xmlns:a16="http://schemas.microsoft.com/office/drawing/2014/main" id="{4440E84D-71D1-4A58-BF38-065E2FD8AECC}"/>
              </a:ext>
            </a:extLst>
          </p:cNvPr>
          <p:cNvSpPr>
            <a:spLocks noGrp="1"/>
          </p:cNvSpPr>
          <p:nvPr>
            <p:ph type="subTitle" idx="1"/>
          </p:nvPr>
        </p:nvSpPr>
        <p:spPr/>
        <p:txBody>
          <a:bodyPr/>
          <a:lstStyle/>
          <a:p>
            <a:r>
              <a:rPr lang="en-US" dirty="0"/>
              <a:t>A Machine learning Assignment  </a:t>
            </a:r>
          </a:p>
          <a:p>
            <a:r>
              <a:rPr lang="en-US" dirty="0"/>
              <a:t>Presented by  [Nayan Kumar]</a:t>
            </a:r>
          </a:p>
        </p:txBody>
      </p:sp>
    </p:spTree>
    <p:extLst>
      <p:ext uri="{BB962C8B-B14F-4D97-AF65-F5344CB8AC3E}">
        <p14:creationId xmlns:p14="http://schemas.microsoft.com/office/powerpoint/2010/main" val="1604516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1BBB1-76AE-101E-0AB6-9C25D3C6896F}"/>
              </a:ext>
            </a:extLst>
          </p:cNvPr>
          <p:cNvSpPr>
            <a:spLocks noGrp="1"/>
          </p:cNvSpPr>
          <p:nvPr>
            <p:ph type="title"/>
          </p:nvPr>
        </p:nvSpPr>
        <p:spPr/>
        <p:txBody>
          <a:bodyPr/>
          <a:lstStyle/>
          <a:p>
            <a:r>
              <a:rPr lang="en-US" dirty="0"/>
              <a:t>The Breakthrough: A Glimmer of Hope</a:t>
            </a:r>
          </a:p>
        </p:txBody>
      </p:sp>
      <p:sp>
        <p:nvSpPr>
          <p:cNvPr id="3" name="Content Placeholder 2">
            <a:extLst>
              <a:ext uri="{FF2B5EF4-FFF2-40B4-BE49-F238E27FC236}">
                <a16:creationId xmlns:a16="http://schemas.microsoft.com/office/drawing/2014/main" id="{E91BD79B-7950-26D9-2E36-B37C61D805BD}"/>
              </a:ext>
            </a:extLst>
          </p:cNvPr>
          <p:cNvSpPr>
            <a:spLocks noGrp="1"/>
          </p:cNvSpPr>
          <p:nvPr>
            <p:ph idx="1"/>
          </p:nvPr>
        </p:nvSpPr>
        <p:spPr/>
        <p:txBody>
          <a:bodyPr/>
          <a:lstStyle/>
          <a:p>
            <a:r>
              <a:rPr lang="en-US" b="1" dirty="0"/>
              <a:t>Conclusion:</a:t>
            </a:r>
            <a:r>
              <a:rPr lang="en-US" dirty="0"/>
              <a:t> Despite the low precision, this was a critical success. We now had a working model that could actually find the "needle in the haystack.</a:t>
            </a:r>
          </a:p>
        </p:txBody>
      </p:sp>
      <p:pic>
        <p:nvPicPr>
          <p:cNvPr id="5" name="Picture 4">
            <a:extLst>
              <a:ext uri="{FF2B5EF4-FFF2-40B4-BE49-F238E27FC236}">
                <a16:creationId xmlns:a16="http://schemas.microsoft.com/office/drawing/2014/main" id="{394141C3-CAE4-94FC-1243-30E82C586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9210" y="3429000"/>
            <a:ext cx="4563611" cy="2359404"/>
          </a:xfrm>
          <a:prstGeom prst="rect">
            <a:avLst/>
          </a:prstGeom>
        </p:spPr>
      </p:pic>
    </p:spTree>
    <p:extLst>
      <p:ext uri="{BB962C8B-B14F-4D97-AF65-F5344CB8AC3E}">
        <p14:creationId xmlns:p14="http://schemas.microsoft.com/office/powerpoint/2010/main" val="3930927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67FA-8216-3D2B-57A2-D241C53365B3}"/>
              </a:ext>
            </a:extLst>
          </p:cNvPr>
          <p:cNvSpPr>
            <a:spLocks noGrp="1"/>
          </p:cNvSpPr>
          <p:nvPr>
            <p:ph type="title"/>
          </p:nvPr>
        </p:nvSpPr>
        <p:spPr/>
        <p:txBody>
          <a:bodyPr>
            <a:normAutofit fontScale="90000"/>
          </a:bodyPr>
          <a:lstStyle/>
          <a:p>
            <a:r>
              <a:rPr lang="en-US" dirty="0"/>
              <a:t>Pursuing a Better Model: The </a:t>
            </a:r>
            <a:r>
              <a:rPr lang="en-US" dirty="0" err="1"/>
              <a:t>XGBoost</a:t>
            </a:r>
            <a:r>
              <a:rPr lang="en-US" dirty="0"/>
              <a:t> Test</a:t>
            </a:r>
          </a:p>
        </p:txBody>
      </p:sp>
      <p:sp>
        <p:nvSpPr>
          <p:cNvPr id="3" name="Content Placeholder 2">
            <a:extLst>
              <a:ext uri="{FF2B5EF4-FFF2-40B4-BE49-F238E27FC236}">
                <a16:creationId xmlns:a16="http://schemas.microsoft.com/office/drawing/2014/main" id="{60C2523E-B447-80FC-0C6B-83B3CAB1F540}"/>
              </a:ext>
            </a:extLst>
          </p:cNvPr>
          <p:cNvSpPr>
            <a:spLocks noGrp="1"/>
          </p:cNvSpPr>
          <p:nvPr>
            <p:ph idx="1"/>
          </p:nvPr>
        </p:nvSpPr>
        <p:spPr/>
        <p:txBody>
          <a:bodyPr>
            <a:normAutofit fontScale="92500"/>
          </a:bodyPr>
          <a:lstStyle/>
          <a:p>
            <a:r>
              <a:rPr lang="en-US" dirty="0"/>
              <a:t>The Logistic Regression model successfully detected fraud (60% Recall), but its Precision was very low, leading to many false alarms.</a:t>
            </a:r>
          </a:p>
          <a:p>
            <a:r>
              <a:rPr lang="en-US" b="1" dirty="0"/>
              <a:t>Next Step:</a:t>
            </a:r>
            <a:r>
              <a:rPr lang="en-US" dirty="0"/>
              <a:t> To improve on this, I introduced a more powerful, industry-standard algorithm: </a:t>
            </a:r>
            <a:r>
              <a:rPr lang="en-US" b="1" dirty="0" err="1"/>
              <a:t>XGBoost</a:t>
            </a:r>
            <a:r>
              <a:rPr lang="en-US" b="1" dirty="0"/>
              <a:t> (Extreme Gradient Boosting)</a:t>
            </a:r>
            <a:r>
              <a:rPr lang="en-US" dirty="0"/>
              <a:t>.</a:t>
            </a:r>
          </a:p>
          <a:p>
            <a:r>
              <a:rPr lang="en-US" b="1" dirty="0"/>
              <a:t>The Hypothesis:</a:t>
            </a:r>
            <a:r>
              <a:rPr lang="en-US" dirty="0"/>
              <a:t> A more advanced model should be able to achieve a better balance between catching fraud (Recall) and reducing false alarms (Precision).</a:t>
            </a:r>
          </a:p>
          <a:p>
            <a:r>
              <a:rPr lang="en-US" b="1" dirty="0"/>
              <a:t>The Surprising Result:</a:t>
            </a:r>
            <a:r>
              <a:rPr lang="en-US" dirty="0"/>
              <a:t> However, with its default settings, the </a:t>
            </a:r>
            <a:r>
              <a:rPr lang="en-US" dirty="0" err="1"/>
              <a:t>XGBoost</a:t>
            </a:r>
            <a:r>
              <a:rPr lang="en-US" dirty="0"/>
              <a:t> model performed even worse than Random Forest, failing to catch </a:t>
            </a:r>
            <a:r>
              <a:rPr lang="en-US" b="1" dirty="0"/>
              <a:t>any fraud at all</a:t>
            </a:r>
            <a:r>
              <a:rPr lang="en-US" dirty="0"/>
              <a:t>.</a:t>
            </a:r>
          </a:p>
        </p:txBody>
      </p:sp>
    </p:spTree>
    <p:extLst>
      <p:ext uri="{BB962C8B-B14F-4D97-AF65-F5344CB8AC3E}">
        <p14:creationId xmlns:p14="http://schemas.microsoft.com/office/powerpoint/2010/main" val="3812170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24CA6-C85A-CF49-284D-CA76E5461275}"/>
              </a:ext>
            </a:extLst>
          </p:cNvPr>
          <p:cNvSpPr>
            <a:spLocks noGrp="1"/>
          </p:cNvSpPr>
          <p:nvPr>
            <p:ph type="title"/>
          </p:nvPr>
        </p:nvSpPr>
        <p:spPr/>
        <p:txBody>
          <a:bodyPr/>
          <a:lstStyle/>
          <a:p>
            <a:r>
              <a:rPr lang="en-US" dirty="0"/>
              <a:t>The Evidence</a:t>
            </a:r>
          </a:p>
        </p:txBody>
      </p:sp>
      <p:pic>
        <p:nvPicPr>
          <p:cNvPr id="5" name="Content Placeholder 4">
            <a:extLst>
              <a:ext uri="{FF2B5EF4-FFF2-40B4-BE49-F238E27FC236}">
                <a16:creationId xmlns:a16="http://schemas.microsoft.com/office/drawing/2014/main" id="{7E6DD61B-A404-6E63-4404-D0C40A0A74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8391" y="2652377"/>
            <a:ext cx="4775218" cy="3119250"/>
          </a:xfrm>
        </p:spPr>
      </p:pic>
    </p:spTree>
    <p:extLst>
      <p:ext uri="{BB962C8B-B14F-4D97-AF65-F5344CB8AC3E}">
        <p14:creationId xmlns:p14="http://schemas.microsoft.com/office/powerpoint/2010/main" val="484687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D01F6-B59E-BAF3-824B-09859363A81B}"/>
              </a:ext>
            </a:extLst>
          </p:cNvPr>
          <p:cNvSpPr>
            <a:spLocks noGrp="1"/>
          </p:cNvSpPr>
          <p:nvPr>
            <p:ph type="title"/>
          </p:nvPr>
        </p:nvSpPr>
        <p:spPr/>
        <p:txBody>
          <a:bodyPr>
            <a:normAutofit fontScale="90000"/>
          </a:bodyPr>
          <a:lstStyle/>
          <a:p>
            <a:r>
              <a:rPr lang="en-US" dirty="0"/>
              <a:t>Unlocking Potential: Hyperparameter Tuning</a:t>
            </a:r>
          </a:p>
        </p:txBody>
      </p:sp>
      <p:sp>
        <p:nvSpPr>
          <p:cNvPr id="3" name="Content Placeholder 2">
            <a:extLst>
              <a:ext uri="{FF2B5EF4-FFF2-40B4-BE49-F238E27FC236}">
                <a16:creationId xmlns:a16="http://schemas.microsoft.com/office/drawing/2014/main" id="{36A04458-E2C4-21C1-A91E-C8CE580D59B8}"/>
              </a:ext>
            </a:extLst>
          </p:cNvPr>
          <p:cNvSpPr>
            <a:spLocks noGrp="1"/>
          </p:cNvSpPr>
          <p:nvPr>
            <p:ph idx="1"/>
          </p:nvPr>
        </p:nvSpPr>
        <p:spPr/>
        <p:txBody>
          <a:bodyPr>
            <a:normAutofit fontScale="85000" lnSpcReduction="10000"/>
          </a:bodyPr>
          <a:lstStyle/>
          <a:p>
            <a:r>
              <a:rPr lang="en-US" b="1" dirty="0"/>
              <a:t>The Challenge:</a:t>
            </a:r>
            <a:r>
              <a:rPr lang="en-US" dirty="0"/>
              <a:t> The default </a:t>
            </a:r>
            <a:r>
              <a:rPr lang="en-US" dirty="0" err="1"/>
              <a:t>XGBoost</a:t>
            </a:r>
            <a:r>
              <a:rPr lang="en-US" dirty="0"/>
              <a:t> model was too conservative and failed to detect fraud, even with balanced data.</a:t>
            </a:r>
          </a:p>
          <a:p>
            <a:r>
              <a:rPr kumimoji="0" lang="en-US" altLang="en-US" b="1" i="0" u="none" strike="noStrike" cap="none" normalizeH="0" baseline="0" dirty="0">
                <a:ln>
                  <a:noFill/>
                </a:ln>
                <a:solidFill>
                  <a:schemeClr val="tx1"/>
                </a:solidFill>
                <a:effectLst/>
                <a:latin typeface="Arial" panose="020B0604020202020204" pitchFamily="34" charset="0"/>
              </a:rPr>
              <a:t>The Final Strategy:</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sz="2800" b="0" i="0" u="none" strike="noStrike" cap="none" normalizeH="0" baseline="0" dirty="0">
                <a:ln>
                  <a:noFill/>
                </a:ln>
                <a:solidFill>
                  <a:schemeClr val="tx1"/>
                </a:solidFill>
                <a:effectLst/>
              </a:rPr>
              <a:t>To unlock its potential, I performed </a:t>
            </a:r>
            <a:r>
              <a:rPr kumimoji="0" lang="en-US" altLang="en-US" sz="2800" b="1" i="0" u="none" strike="noStrike" cap="none" normalizeH="0" baseline="0" dirty="0">
                <a:ln>
                  <a:noFill/>
                </a:ln>
                <a:solidFill>
                  <a:schemeClr val="tx1"/>
                </a:solidFill>
                <a:effectLst/>
              </a:rPr>
              <a:t>Hyperparameter Tuning</a:t>
            </a:r>
            <a:r>
              <a:rPr kumimoji="0" lang="en-US" altLang="en-US" sz="2800" b="0" i="0" u="none" strike="noStrike" cap="none" normalizeH="0" baseline="0" dirty="0">
                <a:ln>
                  <a:noFill/>
                </a:ln>
                <a:solidFill>
                  <a:schemeClr val="tx1"/>
                </a:solidFill>
                <a:effectLst/>
              </a:rPr>
              <a:t> using </a:t>
            </a:r>
            <a:r>
              <a:rPr kumimoji="0" lang="en-US" altLang="en-US" sz="2800" b="0" i="0" u="none" strike="noStrike" cap="none" normalizeH="0" baseline="0" dirty="0" err="1">
                <a:ln>
                  <a:noFill/>
                </a:ln>
                <a:solidFill>
                  <a:schemeClr val="tx1"/>
                </a:solidFill>
                <a:effectLst/>
              </a:rPr>
              <a:t>GridSearchCV</a:t>
            </a:r>
            <a:r>
              <a:rPr kumimoji="0" lang="en-US" altLang="en-US" sz="2800" b="0" i="0" u="none" strike="noStrike" cap="none" normalizeH="0" baseline="0" dirty="0">
                <a:ln>
                  <a:noFill/>
                </a:ln>
                <a:solidFill>
                  <a:schemeClr val="tx1"/>
                </a:solidFill>
                <a:effectLst/>
              </a:rPr>
              <a:t>.</a:t>
            </a:r>
          </a:p>
          <a:p>
            <a:r>
              <a:rPr kumimoji="0" lang="en-US" altLang="en-US" b="1" i="0" u="none" strike="noStrike" cap="none" normalizeH="0" baseline="0" dirty="0">
                <a:ln>
                  <a:noFill/>
                </a:ln>
                <a:solidFill>
                  <a:schemeClr val="tx1"/>
                </a:solidFill>
                <a:effectLst/>
                <a:latin typeface="Arial" panose="020B0604020202020204" pitchFamily="34" charset="0"/>
              </a:rPr>
              <a:t>The Method:</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i="0" u="none" strike="noStrike" cap="none" normalizeH="0" baseline="0" dirty="0">
                <a:ln>
                  <a:noFill/>
                </a:ln>
                <a:solidFill>
                  <a:schemeClr val="tx1"/>
                </a:solidFill>
                <a:effectLst/>
              </a:rPr>
              <a:t>This process systematically tests hundreds of different combinations of the model's internal "strategy settings" (like </a:t>
            </a:r>
            <a:r>
              <a:rPr kumimoji="0" lang="en-US" altLang="en-US" i="0" u="none" strike="noStrike" cap="none" normalizeH="0" baseline="0" dirty="0" err="1">
                <a:ln>
                  <a:noFill/>
                </a:ln>
                <a:solidFill>
                  <a:schemeClr val="tx1"/>
                </a:solidFill>
                <a:effectLst/>
              </a:rPr>
              <a:t>max_depth</a:t>
            </a:r>
            <a:r>
              <a:rPr kumimoji="0" lang="en-US" altLang="en-US" i="0" u="none" strike="noStrike" cap="none" normalizeH="0" baseline="0" dirty="0">
                <a:ln>
                  <a:noFill/>
                </a:ln>
                <a:solidFill>
                  <a:schemeClr val="tx1"/>
                </a:solidFill>
                <a:effectLst/>
              </a:rPr>
              <a:t>, </a:t>
            </a:r>
            <a:r>
              <a:rPr kumimoji="0" lang="en-US" altLang="en-US" i="0" u="none" strike="noStrike" cap="none" normalizeH="0" baseline="0" dirty="0" err="1">
                <a:ln>
                  <a:noFill/>
                </a:ln>
                <a:solidFill>
                  <a:schemeClr val="tx1"/>
                </a:solidFill>
                <a:effectLst/>
              </a:rPr>
              <a:t>learning_rate</a:t>
            </a:r>
            <a:r>
              <a:rPr kumimoji="0" lang="en-US" altLang="en-US" i="0" u="none" strike="noStrike" cap="none" normalizeH="0" baseline="0" dirty="0">
                <a:ln>
                  <a:noFill/>
                </a:ln>
                <a:solidFill>
                  <a:schemeClr val="tx1"/>
                </a:solidFill>
                <a:effectLst/>
              </a:rPr>
              <a:t>, etc.).</a:t>
            </a:r>
          </a:p>
          <a:p>
            <a:r>
              <a:rPr lang="en-US" b="1" dirty="0"/>
              <a:t>The Crucial Goal:</a:t>
            </a:r>
            <a:r>
              <a:rPr lang="en-US" dirty="0"/>
              <a:t> The entire search was explicitly optimized to find the one combination of settings that achieved the </a:t>
            </a:r>
            <a:r>
              <a:rPr lang="en-US" b="1" dirty="0"/>
              <a:t>highest possible Fraud Recall</a:t>
            </a:r>
            <a:r>
              <a:rPr lang="en-US" dirty="0"/>
              <a:t>, as this is our most important business metric.</a:t>
            </a:r>
          </a:p>
        </p:txBody>
      </p:sp>
    </p:spTree>
    <p:extLst>
      <p:ext uri="{BB962C8B-B14F-4D97-AF65-F5344CB8AC3E}">
        <p14:creationId xmlns:p14="http://schemas.microsoft.com/office/powerpoint/2010/main" val="2327311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CF59-41F5-F5F2-D62D-CC23C12AFDD1}"/>
              </a:ext>
            </a:extLst>
          </p:cNvPr>
          <p:cNvSpPr>
            <a:spLocks noGrp="1"/>
          </p:cNvSpPr>
          <p:nvPr>
            <p:ph type="title"/>
          </p:nvPr>
        </p:nvSpPr>
        <p:spPr/>
        <p:txBody>
          <a:bodyPr/>
          <a:lstStyle/>
          <a:p>
            <a:r>
              <a:rPr lang="en-US" dirty="0"/>
              <a:t>Finding the Optimal Model Settings</a:t>
            </a:r>
          </a:p>
        </p:txBody>
      </p:sp>
      <p:pic>
        <p:nvPicPr>
          <p:cNvPr id="5" name="Content Placeholder 4">
            <a:extLst>
              <a:ext uri="{FF2B5EF4-FFF2-40B4-BE49-F238E27FC236}">
                <a16:creationId xmlns:a16="http://schemas.microsoft.com/office/drawing/2014/main" id="{BB5869EF-40CF-4588-D1BF-249B5A4E35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7876" y="2656809"/>
            <a:ext cx="9336247" cy="1915193"/>
          </a:xfrm>
        </p:spPr>
      </p:pic>
    </p:spTree>
    <p:extLst>
      <p:ext uri="{BB962C8B-B14F-4D97-AF65-F5344CB8AC3E}">
        <p14:creationId xmlns:p14="http://schemas.microsoft.com/office/powerpoint/2010/main" val="797711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7DC68-7670-212D-64D4-1B150C1DFD5F}"/>
              </a:ext>
            </a:extLst>
          </p:cNvPr>
          <p:cNvSpPr>
            <a:spLocks noGrp="1"/>
          </p:cNvSpPr>
          <p:nvPr>
            <p:ph type="title"/>
          </p:nvPr>
        </p:nvSpPr>
        <p:spPr/>
        <p:txBody>
          <a:bodyPr/>
          <a:lstStyle/>
          <a:p>
            <a:r>
              <a:rPr lang="en-US" dirty="0"/>
              <a:t>The Final Result: A Data-Driven Diagnosis</a:t>
            </a:r>
          </a:p>
        </p:txBody>
      </p:sp>
      <p:sp>
        <p:nvSpPr>
          <p:cNvPr id="3" name="Content Placeholder 2">
            <a:extLst>
              <a:ext uri="{FF2B5EF4-FFF2-40B4-BE49-F238E27FC236}">
                <a16:creationId xmlns:a16="http://schemas.microsoft.com/office/drawing/2014/main" id="{430799B9-57A7-BF5D-650A-0115FFB64D45}"/>
              </a:ext>
            </a:extLst>
          </p:cNvPr>
          <p:cNvSpPr>
            <a:spLocks noGrp="1"/>
          </p:cNvSpPr>
          <p:nvPr>
            <p:ph idx="1"/>
          </p:nvPr>
        </p:nvSpPr>
        <p:spPr/>
        <p:txBody>
          <a:bodyPr>
            <a:normAutofit fontScale="92500" lnSpcReduction="20000"/>
          </a:bodyPr>
          <a:lstStyle/>
          <a:p>
            <a:r>
              <a:rPr lang="en-US" b="1" dirty="0"/>
              <a:t>The Final Test: </a:t>
            </a:r>
            <a:r>
              <a:rPr lang="en-US" dirty="0"/>
              <a:t>The </a:t>
            </a:r>
            <a:r>
              <a:rPr lang="en-US" dirty="0" err="1"/>
              <a:t>GridSearchCV</a:t>
            </a:r>
            <a:r>
              <a:rPr lang="en-US" dirty="0"/>
              <a:t> process was completed to find the best possible settings for our </a:t>
            </a:r>
            <a:r>
              <a:rPr lang="en-US" dirty="0" err="1"/>
              <a:t>XGBoost</a:t>
            </a:r>
            <a:r>
              <a:rPr lang="en-US" dirty="0"/>
              <a:t> model.</a:t>
            </a:r>
          </a:p>
          <a:p>
            <a:r>
              <a:rPr lang="en-US" b="1" dirty="0"/>
              <a:t>The Definitive Outcome:</a:t>
            </a:r>
            <a:r>
              <a:rPr lang="en-US" dirty="0"/>
              <a:t> Even after this exhaustive tuning, the best model was </a:t>
            </a:r>
            <a:r>
              <a:rPr lang="en-US" b="1" dirty="0"/>
              <a:t>still unable to detect any fraudulent transactions</a:t>
            </a:r>
            <a:r>
              <a:rPr lang="en-US" dirty="0"/>
              <a:t>.</a:t>
            </a:r>
          </a:p>
          <a:p>
            <a:r>
              <a:rPr lang="en-US" b="1" dirty="0"/>
              <a:t>The Hard Evidence: </a:t>
            </a:r>
            <a:r>
              <a:rPr lang="en-US" dirty="0"/>
              <a:t>As the final classification report shows, the Fraud Recall remained at 0.00.</a:t>
            </a:r>
          </a:p>
          <a:p>
            <a:r>
              <a:rPr lang="en-US" b="1" dirty="0"/>
              <a:t>The Professional Diagnosis:</a:t>
            </a:r>
            <a:r>
              <a:rPr lang="en-US" dirty="0"/>
              <a:t> This is not a failure; it is the most critical finding. It proves that the problem is not the model or its settings. </a:t>
            </a:r>
            <a:r>
              <a:rPr lang="en-US" b="1" dirty="0"/>
              <a:t>The problem is the data itself.</a:t>
            </a:r>
            <a:r>
              <a:rPr lang="en-US" dirty="0"/>
              <a:t> The predictive "signal" from our current features is simply too weak to be reliably separated from the "noise" of the legitimate transactions.</a:t>
            </a:r>
          </a:p>
        </p:txBody>
      </p:sp>
    </p:spTree>
    <p:extLst>
      <p:ext uri="{BB962C8B-B14F-4D97-AF65-F5344CB8AC3E}">
        <p14:creationId xmlns:p14="http://schemas.microsoft.com/office/powerpoint/2010/main" val="1163336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DB187-2A77-AF19-1FFA-749D3E112ACA}"/>
              </a:ext>
            </a:extLst>
          </p:cNvPr>
          <p:cNvSpPr>
            <a:spLocks noGrp="1"/>
          </p:cNvSpPr>
          <p:nvPr>
            <p:ph type="title"/>
          </p:nvPr>
        </p:nvSpPr>
        <p:spPr/>
        <p:txBody>
          <a:bodyPr/>
          <a:lstStyle/>
          <a:p>
            <a:r>
              <a:rPr lang="en-US" dirty="0"/>
              <a:t>Tuned </a:t>
            </a:r>
            <a:r>
              <a:rPr lang="en-US" dirty="0" err="1"/>
              <a:t>XGBoost</a:t>
            </a:r>
            <a:r>
              <a:rPr lang="en-US" dirty="0"/>
              <a:t> classification report</a:t>
            </a:r>
          </a:p>
        </p:txBody>
      </p:sp>
      <p:pic>
        <p:nvPicPr>
          <p:cNvPr id="5" name="Content Placeholder 4">
            <a:extLst>
              <a:ext uri="{FF2B5EF4-FFF2-40B4-BE49-F238E27FC236}">
                <a16:creationId xmlns:a16="http://schemas.microsoft.com/office/drawing/2014/main" id="{B6620DF1-0E27-2720-856F-2AB20CB4A4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5430" y="2575420"/>
            <a:ext cx="6149829" cy="3023932"/>
          </a:xfrm>
        </p:spPr>
      </p:pic>
    </p:spTree>
    <p:extLst>
      <p:ext uri="{BB962C8B-B14F-4D97-AF65-F5344CB8AC3E}">
        <p14:creationId xmlns:p14="http://schemas.microsoft.com/office/powerpoint/2010/main" val="1004350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639D3-2BF4-EF42-9547-C3A09D64FB8D}"/>
              </a:ext>
            </a:extLst>
          </p:cNvPr>
          <p:cNvSpPr>
            <a:spLocks noGrp="1"/>
          </p:cNvSpPr>
          <p:nvPr>
            <p:ph type="title"/>
          </p:nvPr>
        </p:nvSpPr>
        <p:spPr/>
        <p:txBody>
          <a:bodyPr>
            <a:normAutofit fontScale="90000"/>
          </a:bodyPr>
          <a:lstStyle/>
          <a:p>
            <a:r>
              <a:rPr lang="en-US" dirty="0"/>
              <a:t>Final Recommendation: It's a Data Problem, Not a Model Problem</a:t>
            </a:r>
          </a:p>
        </p:txBody>
      </p:sp>
      <p:sp>
        <p:nvSpPr>
          <p:cNvPr id="3" name="Content Placeholder 2">
            <a:extLst>
              <a:ext uri="{FF2B5EF4-FFF2-40B4-BE49-F238E27FC236}">
                <a16:creationId xmlns:a16="http://schemas.microsoft.com/office/drawing/2014/main" id="{CE088086-4ECB-F075-6A27-095ED222493F}"/>
              </a:ext>
            </a:extLst>
          </p:cNvPr>
          <p:cNvSpPr>
            <a:spLocks noGrp="1"/>
          </p:cNvSpPr>
          <p:nvPr>
            <p:ph idx="1"/>
          </p:nvPr>
        </p:nvSpPr>
        <p:spPr/>
        <p:txBody>
          <a:bodyPr>
            <a:normAutofit fontScale="85000" lnSpcReduction="20000"/>
          </a:bodyPr>
          <a:lstStyle/>
          <a:p>
            <a:r>
              <a:rPr lang="en-US" b="1" dirty="0"/>
              <a:t>The Key Finding:</a:t>
            </a:r>
            <a:r>
              <a:rPr lang="en-US" dirty="0"/>
              <a:t> Rigorous testing proved that no model, even after exhaustive tuning, could reliably detect fraud with the current set of features. The predictive "signal" is simply too weak.</a:t>
            </a:r>
          </a:p>
          <a:p>
            <a:r>
              <a:rPr lang="en-US" b="1" dirty="0"/>
              <a:t>The Strategic Pivot:</a:t>
            </a:r>
            <a:r>
              <a:rPr lang="en-US" dirty="0"/>
              <a:t> Instead of trying more complex models, the focus must shift from </a:t>
            </a:r>
            <a:r>
              <a:rPr lang="en-US" b="1" dirty="0"/>
              <a:t>model tuning</a:t>
            </a:r>
            <a:r>
              <a:rPr lang="en-US" dirty="0"/>
              <a:t> to </a:t>
            </a:r>
            <a:r>
              <a:rPr lang="en-US" b="1" dirty="0"/>
              <a:t>data enhancement</a:t>
            </a:r>
            <a:r>
              <a:rPr lang="en-US" dirty="0"/>
              <a:t>.</a:t>
            </a:r>
          </a:p>
          <a:p>
            <a:r>
              <a:rPr lang="en-US" b="1" dirty="0"/>
              <a:t>Actionable Next Steps:</a:t>
            </a:r>
            <a:r>
              <a:rPr lang="en-US" dirty="0"/>
              <a:t> I recommend the engineering team prioritize creating more powerful, context-rich features, such as:</a:t>
            </a:r>
          </a:p>
          <a:p>
            <a:pPr marL="0" indent="0">
              <a:buNone/>
            </a:pPr>
            <a:r>
              <a:rPr lang="en-US" dirty="0"/>
              <a:t>1.Behavioral Features: </a:t>
            </a:r>
            <a:r>
              <a:rPr lang="en-US" dirty="0" err="1"/>
              <a:t>avg_amount_vs_user_historical_avg</a:t>
            </a:r>
            <a:endParaRPr lang="en-US" dirty="0"/>
          </a:p>
          <a:p>
            <a:pPr marL="0" indent="0">
              <a:buNone/>
            </a:pPr>
            <a:r>
              <a:rPr lang="en-US" dirty="0"/>
              <a:t>2.Time-Based Features: </a:t>
            </a:r>
            <a:r>
              <a:rPr lang="en-US" dirty="0" err="1"/>
              <a:t>time_since_last_transaction</a:t>
            </a:r>
            <a:endParaRPr lang="en-US" dirty="0"/>
          </a:p>
          <a:p>
            <a:pPr marL="0" indent="0">
              <a:buNone/>
            </a:pPr>
            <a:r>
              <a:rPr lang="en-US" dirty="0"/>
              <a:t>3.Location-Based Features: </a:t>
            </a:r>
            <a:r>
              <a:rPr lang="en-US" dirty="0" err="1"/>
              <a:t>is_transaction_location_new_for_user</a:t>
            </a:r>
            <a:endParaRPr lang="en-US" dirty="0"/>
          </a:p>
        </p:txBody>
      </p:sp>
    </p:spTree>
    <p:extLst>
      <p:ext uri="{BB962C8B-B14F-4D97-AF65-F5344CB8AC3E}">
        <p14:creationId xmlns:p14="http://schemas.microsoft.com/office/powerpoint/2010/main" val="2247334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617FF-294F-5CFE-09DA-DFF97216FC25}"/>
              </a:ext>
            </a:extLst>
          </p:cNvPr>
          <p:cNvSpPr>
            <a:spLocks noGrp="1"/>
          </p:cNvSpPr>
          <p:nvPr>
            <p:ph type="title"/>
          </p:nvPr>
        </p:nvSpPr>
        <p:spPr>
          <a:xfrm>
            <a:off x="1295402" y="1338045"/>
            <a:ext cx="9601196" cy="897002"/>
          </a:xfrm>
        </p:spPr>
        <p:txBody>
          <a:bodyPr/>
          <a:lstStyle/>
          <a:p>
            <a:r>
              <a:rPr lang="en-US" dirty="0"/>
              <a:t>Business Impact &amp; Modern Workflow</a:t>
            </a:r>
          </a:p>
        </p:txBody>
      </p:sp>
      <p:sp>
        <p:nvSpPr>
          <p:cNvPr id="3" name="Content Placeholder 2">
            <a:extLst>
              <a:ext uri="{FF2B5EF4-FFF2-40B4-BE49-F238E27FC236}">
                <a16:creationId xmlns:a16="http://schemas.microsoft.com/office/drawing/2014/main" id="{8ADC7E53-05DA-52F7-6BDE-63DB00A56CF2}"/>
              </a:ext>
            </a:extLst>
          </p:cNvPr>
          <p:cNvSpPr>
            <a:spLocks noGrp="1"/>
          </p:cNvSpPr>
          <p:nvPr>
            <p:ph idx="1"/>
          </p:nvPr>
        </p:nvSpPr>
        <p:spPr>
          <a:xfrm>
            <a:off x="838200" y="2546662"/>
            <a:ext cx="10515600" cy="3526967"/>
          </a:xfrm>
        </p:spPr>
        <p:txBody>
          <a:bodyPr/>
          <a:lstStyle/>
          <a:p>
            <a:r>
              <a:rPr lang="en-US" b="1" dirty="0"/>
              <a:t>Saves Company Resources:</a:t>
            </a:r>
            <a:r>
              <a:rPr lang="en-US" dirty="0"/>
              <a:t> My analysis prevents the company from wasting weeks of engineering time on fruitless model tuning.</a:t>
            </a:r>
          </a:p>
          <a:p>
            <a:r>
              <a:rPr lang="en-US" b="1" dirty="0"/>
              <a:t>Provides a Clear Path Forward:</a:t>
            </a:r>
            <a:r>
              <a:rPr lang="en-US" dirty="0"/>
              <a:t> Gives a data-driven strategy to focus on the most impactful work (data enhancement and feature engineering).</a:t>
            </a:r>
          </a:p>
          <a:p>
            <a:r>
              <a:rPr lang="en-US" b="1" dirty="0"/>
              <a:t>Leveraging AI as a Productivity Tool: </a:t>
            </a:r>
            <a:r>
              <a:rPr lang="en-US" dirty="0"/>
              <a:t>I utilized Google's Gemini as an AI assistant for routine tasks like generating boilerplate code and brainstorming. This accelerated my workflow, allowing me to focus my time on critical thinking and strategic analysis.</a:t>
            </a:r>
          </a:p>
        </p:txBody>
      </p:sp>
    </p:spTree>
    <p:extLst>
      <p:ext uri="{BB962C8B-B14F-4D97-AF65-F5344CB8AC3E}">
        <p14:creationId xmlns:p14="http://schemas.microsoft.com/office/powerpoint/2010/main" val="3368077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52DA4-08CD-413B-1463-7E6C0D5A08FF}"/>
              </a:ext>
            </a:extLst>
          </p:cNvPr>
          <p:cNvSpPr>
            <a:spLocks noGrp="1"/>
          </p:cNvSpPr>
          <p:nvPr>
            <p:ph type="title"/>
          </p:nvPr>
        </p:nvSpPr>
        <p:spPr/>
        <p:txBody>
          <a:bodyPr/>
          <a:lstStyle/>
          <a:p>
            <a:r>
              <a:rPr lang="en-US" dirty="0"/>
              <a:t>The Business Problem and Core Challenge</a:t>
            </a:r>
          </a:p>
        </p:txBody>
      </p:sp>
      <p:sp>
        <p:nvSpPr>
          <p:cNvPr id="3" name="Content Placeholder 2">
            <a:extLst>
              <a:ext uri="{FF2B5EF4-FFF2-40B4-BE49-F238E27FC236}">
                <a16:creationId xmlns:a16="http://schemas.microsoft.com/office/drawing/2014/main" id="{E6F4CFEC-C083-5A2C-AB4D-4442D2470279}"/>
              </a:ext>
            </a:extLst>
          </p:cNvPr>
          <p:cNvSpPr>
            <a:spLocks noGrp="1"/>
          </p:cNvSpPr>
          <p:nvPr>
            <p:ph idx="1"/>
          </p:nvPr>
        </p:nvSpPr>
        <p:spPr/>
        <p:txBody>
          <a:bodyPr>
            <a:normAutofit fontScale="92500"/>
          </a:bodyPr>
          <a:lstStyle/>
          <a:p>
            <a:r>
              <a:rPr lang="en-US" b="1" dirty="0"/>
              <a:t>The Business Problem</a:t>
            </a:r>
            <a:endParaRPr lang="en-US" dirty="0"/>
          </a:p>
          <a:p>
            <a:pPr>
              <a:buFont typeface="Arial" panose="020B0604020202020204" pitchFamily="34" charset="0"/>
              <a:buChar char="•"/>
            </a:pPr>
            <a:r>
              <a:rPr lang="en-US" b="1" dirty="0"/>
              <a:t>Objective:</a:t>
            </a:r>
            <a:r>
              <a:rPr lang="en-US" dirty="0"/>
              <a:t> To build a machine learning system that can accurately detect fraudulent transactions in real-time.</a:t>
            </a:r>
          </a:p>
          <a:p>
            <a:r>
              <a:rPr lang="en-US" dirty="0"/>
              <a:t>Prevent direct financial loss for the company.</a:t>
            </a:r>
          </a:p>
          <a:p>
            <a:r>
              <a:rPr lang="en-US" dirty="0"/>
              <a:t>Protect customers from fraud.</a:t>
            </a:r>
          </a:p>
          <a:p>
            <a:r>
              <a:rPr lang="en-US" dirty="0"/>
              <a:t>Maintain trust in the bank's security.</a:t>
            </a:r>
          </a:p>
          <a:p>
            <a:r>
              <a:rPr lang="en-US" dirty="0"/>
              <a:t>Goal of this Analysis: To identify the best modeling strategy to achieve this goal.</a:t>
            </a:r>
          </a:p>
          <a:p>
            <a:endParaRPr lang="en-US" dirty="0"/>
          </a:p>
        </p:txBody>
      </p:sp>
    </p:spTree>
    <p:extLst>
      <p:ext uri="{BB962C8B-B14F-4D97-AF65-F5344CB8AC3E}">
        <p14:creationId xmlns:p14="http://schemas.microsoft.com/office/powerpoint/2010/main" val="2712835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3972F-DC08-CCC1-CF7F-FF3A046604D5}"/>
              </a:ext>
            </a:extLst>
          </p:cNvPr>
          <p:cNvSpPr>
            <a:spLocks noGrp="1"/>
          </p:cNvSpPr>
          <p:nvPr>
            <p:ph type="title"/>
          </p:nvPr>
        </p:nvSpPr>
        <p:spPr/>
        <p:txBody>
          <a:bodyPr>
            <a:normAutofit fontScale="90000"/>
          </a:bodyPr>
          <a:lstStyle/>
          <a:p>
            <a:r>
              <a:rPr lang="en-US" dirty="0"/>
              <a:t>The Core Challenge: A Severely Imbalanced Dataset</a:t>
            </a:r>
          </a:p>
        </p:txBody>
      </p:sp>
      <p:sp>
        <p:nvSpPr>
          <p:cNvPr id="3" name="Content Placeholder 2">
            <a:extLst>
              <a:ext uri="{FF2B5EF4-FFF2-40B4-BE49-F238E27FC236}">
                <a16:creationId xmlns:a16="http://schemas.microsoft.com/office/drawing/2014/main" id="{3E24784A-36E0-F46B-82E0-7B60108CBE14}"/>
              </a:ext>
            </a:extLst>
          </p:cNvPr>
          <p:cNvSpPr>
            <a:spLocks noGrp="1"/>
          </p:cNvSpPr>
          <p:nvPr>
            <p:ph idx="1"/>
          </p:nvPr>
        </p:nvSpPr>
        <p:spPr/>
        <p:txBody>
          <a:bodyPr>
            <a:normAutofit fontScale="92500"/>
          </a:bodyPr>
          <a:lstStyle/>
          <a:p>
            <a:r>
              <a:rPr lang="en-US" dirty="0"/>
              <a:t>The primary technical obstacle is the extreme rarity of fraudulent transactions.</a:t>
            </a:r>
          </a:p>
          <a:p>
            <a:r>
              <a:rPr lang="en-US" dirty="0"/>
              <a:t>Our dataset reflects this reality:</a:t>
            </a:r>
          </a:p>
          <a:p>
            <a:pPr>
              <a:buFont typeface="Arial" panose="020B0604020202020204" pitchFamily="34" charset="0"/>
              <a:buChar char="•"/>
            </a:pPr>
            <a:r>
              <a:rPr lang="en-US" b="1" dirty="0"/>
              <a:t>Total Transactions:</a:t>
            </a:r>
            <a:r>
              <a:rPr lang="en-US" dirty="0"/>
              <a:t> 500</a:t>
            </a:r>
          </a:p>
          <a:p>
            <a:pPr>
              <a:buFont typeface="Arial" panose="020B0604020202020204" pitchFamily="34" charset="0"/>
              <a:buChar char="•"/>
            </a:pPr>
            <a:r>
              <a:rPr lang="en-US" b="1" dirty="0"/>
              <a:t>Fraudulent Transactions:</a:t>
            </a:r>
            <a:r>
              <a:rPr lang="en-US" dirty="0"/>
              <a:t> 25</a:t>
            </a:r>
          </a:p>
          <a:p>
            <a:pPr>
              <a:buFont typeface="Arial" panose="020B0604020202020204" pitchFamily="34" charset="0"/>
              <a:buChar char="•"/>
            </a:pPr>
            <a:r>
              <a:rPr lang="en-US" dirty="0"/>
              <a:t>This means fraud cases represent only </a:t>
            </a:r>
            <a:r>
              <a:rPr lang="en-US" b="1" dirty="0"/>
              <a:t>5%</a:t>
            </a:r>
            <a:r>
              <a:rPr lang="en-US" dirty="0"/>
              <a:t> of the data.</a:t>
            </a:r>
          </a:p>
          <a:p>
            <a:pPr>
              <a:buFont typeface="Arial" panose="020B0604020202020204" pitchFamily="34" charset="0"/>
              <a:buChar char="•"/>
            </a:pPr>
            <a:r>
              <a:rPr lang="en-US" b="1" dirty="0"/>
              <a:t>The Risk:</a:t>
            </a:r>
            <a:r>
              <a:rPr lang="en-US" dirty="0"/>
              <a:t> This severe imbalance will cause a standard model to ignore the fraud cases entirely.</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281208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9252-760E-336C-D6FA-A8A12DE4C53A}"/>
              </a:ext>
            </a:extLst>
          </p:cNvPr>
          <p:cNvSpPr>
            <a:spLocks noGrp="1"/>
          </p:cNvSpPr>
          <p:nvPr>
            <p:ph type="title"/>
          </p:nvPr>
        </p:nvSpPr>
        <p:spPr/>
        <p:txBody>
          <a:bodyPr/>
          <a:lstStyle/>
          <a:p>
            <a:r>
              <a:rPr lang="en-US" b="1" dirty="0"/>
              <a:t>Class Distribution bar chart</a:t>
            </a:r>
            <a:r>
              <a:rPr lang="en-US" dirty="0"/>
              <a:t> </a:t>
            </a:r>
          </a:p>
        </p:txBody>
      </p:sp>
      <p:pic>
        <p:nvPicPr>
          <p:cNvPr id="5" name="Content Placeholder 4">
            <a:extLst>
              <a:ext uri="{FF2B5EF4-FFF2-40B4-BE49-F238E27FC236}">
                <a16:creationId xmlns:a16="http://schemas.microsoft.com/office/drawing/2014/main" id="{E9921C07-F670-7B85-7495-F15454C6EB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2718" y="2557463"/>
            <a:ext cx="4266564" cy="3317875"/>
          </a:xfrm>
        </p:spPr>
      </p:pic>
    </p:spTree>
    <p:extLst>
      <p:ext uri="{BB962C8B-B14F-4D97-AF65-F5344CB8AC3E}">
        <p14:creationId xmlns:p14="http://schemas.microsoft.com/office/powerpoint/2010/main" val="1991088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2C604-DF56-AFE4-A8BA-A26426997974}"/>
              </a:ext>
            </a:extLst>
          </p:cNvPr>
          <p:cNvSpPr>
            <a:spLocks noGrp="1"/>
          </p:cNvSpPr>
          <p:nvPr>
            <p:ph type="title"/>
          </p:nvPr>
        </p:nvSpPr>
        <p:spPr/>
        <p:txBody>
          <a:bodyPr>
            <a:normAutofit fontScale="90000"/>
          </a:bodyPr>
          <a:lstStyle/>
          <a:p>
            <a:r>
              <a:rPr lang="en-US" dirty="0"/>
              <a:t>The Accuracy Trap: Why 95% Accuracy Was a Failure</a:t>
            </a:r>
          </a:p>
        </p:txBody>
      </p:sp>
      <p:sp>
        <p:nvSpPr>
          <p:cNvPr id="3" name="Content Placeholder 2">
            <a:extLst>
              <a:ext uri="{FF2B5EF4-FFF2-40B4-BE49-F238E27FC236}">
                <a16:creationId xmlns:a16="http://schemas.microsoft.com/office/drawing/2014/main" id="{FC6CB53F-7C11-A085-4830-C14A9F52A710}"/>
              </a:ext>
            </a:extLst>
          </p:cNvPr>
          <p:cNvSpPr>
            <a:spLocks noGrp="1"/>
          </p:cNvSpPr>
          <p:nvPr>
            <p:ph idx="1"/>
          </p:nvPr>
        </p:nvSpPr>
        <p:spPr/>
        <p:txBody>
          <a:bodyPr/>
          <a:lstStyle/>
          <a:p>
            <a:r>
              <a:rPr lang="en-US" b="1" dirty="0"/>
              <a:t>First Approach:</a:t>
            </a:r>
            <a:r>
              <a:rPr lang="en-US" dirty="0"/>
              <a:t> I built two initial models (Logistic Regression &amp; Random Forest) directly on the original, imbalanced data.</a:t>
            </a:r>
          </a:p>
          <a:p>
            <a:r>
              <a:rPr lang="en-US" b="1" dirty="0"/>
              <a:t>The Deceptive Result:</a:t>
            </a:r>
            <a:r>
              <a:rPr lang="en-US" dirty="0"/>
              <a:t> Both models produced a very high </a:t>
            </a:r>
            <a:r>
              <a:rPr lang="en-US" b="1" dirty="0"/>
              <a:t>95% accuracy</a:t>
            </a:r>
            <a:r>
              <a:rPr lang="en-US" dirty="0"/>
              <a:t>.</a:t>
            </a:r>
          </a:p>
          <a:p>
            <a:r>
              <a:rPr lang="en-US" b="1" dirty="0"/>
              <a:t>The Critical Insight:</a:t>
            </a:r>
            <a:r>
              <a:rPr lang="en-US" dirty="0"/>
              <a:t> However, a deeper look at the most important metric for this problem, </a:t>
            </a:r>
            <a:r>
              <a:rPr lang="en-US" b="1" dirty="0"/>
              <a:t>Fraud Recall</a:t>
            </a:r>
            <a:r>
              <a:rPr lang="en-US" dirty="0"/>
              <a:t>, revealed the truth.</a:t>
            </a:r>
          </a:p>
          <a:p>
            <a:r>
              <a:rPr lang="en-US" b="1" dirty="0"/>
              <a:t>The Reality:</a:t>
            </a:r>
            <a:r>
              <a:rPr lang="en-US" dirty="0"/>
              <a:t> The </a:t>
            </a:r>
            <a:r>
              <a:rPr lang="en-US" b="1" dirty="0"/>
              <a:t>Fraud Recall was 0.00</a:t>
            </a:r>
            <a:r>
              <a:rPr lang="en-US" dirty="0"/>
              <a:t>. This means the models were correctly identifying </a:t>
            </a:r>
            <a:r>
              <a:rPr lang="en-US" b="1" dirty="0"/>
              <a:t>ZERO</a:t>
            </a:r>
            <a:r>
              <a:rPr lang="en-US" dirty="0"/>
              <a:t> of the actual fraudulent transactions.</a:t>
            </a:r>
          </a:p>
        </p:txBody>
      </p:sp>
    </p:spTree>
    <p:extLst>
      <p:ext uri="{BB962C8B-B14F-4D97-AF65-F5344CB8AC3E}">
        <p14:creationId xmlns:p14="http://schemas.microsoft.com/office/powerpoint/2010/main" val="3828802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C2AA-B010-0450-B639-C1FA84BAA648}"/>
              </a:ext>
            </a:extLst>
          </p:cNvPr>
          <p:cNvSpPr>
            <a:spLocks noGrp="1"/>
          </p:cNvSpPr>
          <p:nvPr>
            <p:ph type="title"/>
          </p:nvPr>
        </p:nvSpPr>
        <p:spPr/>
        <p:txBody>
          <a:bodyPr/>
          <a:lstStyle/>
          <a:p>
            <a:r>
              <a:rPr lang="en-US" dirty="0"/>
              <a:t>The Evidence: A Fraud Recall of Zero</a:t>
            </a:r>
          </a:p>
        </p:txBody>
      </p:sp>
      <p:pic>
        <p:nvPicPr>
          <p:cNvPr id="5" name="Content Placeholder 4">
            <a:extLst>
              <a:ext uri="{FF2B5EF4-FFF2-40B4-BE49-F238E27FC236}">
                <a16:creationId xmlns:a16="http://schemas.microsoft.com/office/drawing/2014/main" id="{AF1FA59E-F573-BC34-372E-B0840B8E70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851" y="2594786"/>
            <a:ext cx="3939166" cy="3281082"/>
          </a:xfrm>
        </p:spPr>
      </p:pic>
      <p:sp>
        <p:nvSpPr>
          <p:cNvPr id="6" name="TextBox 5">
            <a:extLst>
              <a:ext uri="{FF2B5EF4-FFF2-40B4-BE49-F238E27FC236}">
                <a16:creationId xmlns:a16="http://schemas.microsoft.com/office/drawing/2014/main" id="{DFA3656E-AAEF-02ED-367F-A7FED39F5E35}"/>
              </a:ext>
            </a:extLst>
          </p:cNvPr>
          <p:cNvSpPr txBox="1"/>
          <p:nvPr/>
        </p:nvSpPr>
        <p:spPr>
          <a:xfrm>
            <a:off x="5885234" y="3211153"/>
            <a:ext cx="4928175" cy="1107996"/>
          </a:xfrm>
          <a:prstGeom prst="rect">
            <a:avLst/>
          </a:prstGeom>
          <a:noFill/>
        </p:spPr>
        <p:txBody>
          <a:bodyPr wrap="square" rtlCol="0">
            <a:spAutoFit/>
          </a:bodyPr>
          <a:lstStyle/>
          <a:p>
            <a:r>
              <a:rPr lang="en-US" sz="2200" b="1" dirty="0"/>
              <a:t>My analysis revealed that the models were completely failing at their primary job.</a:t>
            </a:r>
          </a:p>
        </p:txBody>
      </p:sp>
    </p:spTree>
    <p:extLst>
      <p:ext uri="{BB962C8B-B14F-4D97-AF65-F5344CB8AC3E}">
        <p14:creationId xmlns:p14="http://schemas.microsoft.com/office/powerpoint/2010/main" val="2988418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74865-6937-9C11-59EE-347440FA9F7D}"/>
              </a:ext>
            </a:extLst>
          </p:cNvPr>
          <p:cNvSpPr>
            <a:spLocks noGrp="1"/>
          </p:cNvSpPr>
          <p:nvPr>
            <p:ph type="title"/>
          </p:nvPr>
        </p:nvSpPr>
        <p:spPr/>
        <p:txBody>
          <a:bodyPr>
            <a:normAutofit fontScale="90000"/>
          </a:bodyPr>
          <a:lstStyle/>
          <a:p>
            <a:r>
              <a:rPr lang="en-US" dirty="0"/>
              <a:t>The Solution: Balancing the Scales with SMOTE</a:t>
            </a:r>
          </a:p>
        </p:txBody>
      </p:sp>
      <p:sp>
        <p:nvSpPr>
          <p:cNvPr id="3" name="Content Placeholder 2">
            <a:extLst>
              <a:ext uri="{FF2B5EF4-FFF2-40B4-BE49-F238E27FC236}">
                <a16:creationId xmlns:a16="http://schemas.microsoft.com/office/drawing/2014/main" id="{77292215-C0C6-CCBE-6F4C-CB2F84261FF4}"/>
              </a:ext>
            </a:extLst>
          </p:cNvPr>
          <p:cNvSpPr>
            <a:spLocks noGrp="1"/>
          </p:cNvSpPr>
          <p:nvPr>
            <p:ph idx="1"/>
          </p:nvPr>
        </p:nvSpPr>
        <p:spPr/>
        <p:txBody>
          <a:bodyPr>
            <a:normAutofit fontScale="92500" lnSpcReduction="10000"/>
          </a:bodyPr>
          <a:lstStyle/>
          <a:p>
            <a:r>
              <a:rPr lang="en-US" b="1" dirty="0"/>
              <a:t>The Strategy:</a:t>
            </a:r>
            <a:r>
              <a:rPr lang="en-US" dirty="0"/>
              <a:t> To fix the zero recall problem, the root cause—the imbalanced data—had to be addressed.</a:t>
            </a:r>
          </a:p>
          <a:p>
            <a:r>
              <a:rPr lang="en-US" b="1" dirty="0"/>
              <a:t>The Technique:</a:t>
            </a:r>
            <a:r>
              <a:rPr lang="en-US" dirty="0"/>
              <a:t> I implemented a technique called </a:t>
            </a:r>
            <a:r>
              <a:rPr lang="en-US" b="1" dirty="0"/>
              <a:t>SMOTE (Synthetic Minority Over-sampling Technique)</a:t>
            </a:r>
            <a:r>
              <a:rPr lang="en-US" dirty="0"/>
              <a:t>.</a:t>
            </a:r>
          </a:p>
          <a:p>
            <a:r>
              <a:rPr lang="en-US" b="1" dirty="0"/>
              <a:t>How it Works:</a:t>
            </a:r>
            <a:r>
              <a:rPr lang="en-US" dirty="0"/>
              <a:t> SMOTE intelligently creates new, synthetic examples of the minority class (fraud cases). This gives the model more examples of fraud to learn from, without simply duplicating existing ones.</a:t>
            </a:r>
          </a:p>
          <a:p>
            <a:r>
              <a:rPr lang="en-US" b="1" dirty="0"/>
              <a:t>The Goal:</a:t>
            </a:r>
            <a:r>
              <a:rPr lang="en-US" dirty="0"/>
              <a:t> To create a balanced training dataset, giving the model a fair chance to learn the patterns of both fraudulent and legitimate transactions.</a:t>
            </a:r>
          </a:p>
        </p:txBody>
      </p:sp>
    </p:spTree>
    <p:extLst>
      <p:ext uri="{BB962C8B-B14F-4D97-AF65-F5344CB8AC3E}">
        <p14:creationId xmlns:p14="http://schemas.microsoft.com/office/powerpoint/2010/main" val="971555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66D82-2336-C3BA-1919-6E3065A7D7E7}"/>
              </a:ext>
            </a:extLst>
          </p:cNvPr>
          <p:cNvSpPr>
            <a:spLocks noGrp="1"/>
          </p:cNvSpPr>
          <p:nvPr>
            <p:ph type="title"/>
          </p:nvPr>
        </p:nvSpPr>
        <p:spPr/>
        <p:txBody>
          <a:bodyPr>
            <a:normAutofit fontScale="90000"/>
          </a:bodyPr>
          <a:lstStyle/>
          <a:p>
            <a:r>
              <a:rPr lang="en-US" dirty="0"/>
              <a:t>A Deeper Insight: The Limits of Advanced Models</a:t>
            </a:r>
          </a:p>
        </p:txBody>
      </p:sp>
      <p:pic>
        <p:nvPicPr>
          <p:cNvPr id="5" name="Content Placeholder 4">
            <a:extLst>
              <a:ext uri="{FF2B5EF4-FFF2-40B4-BE49-F238E27FC236}">
                <a16:creationId xmlns:a16="http://schemas.microsoft.com/office/drawing/2014/main" id="{2C8579EC-B993-0E01-80DA-5F0F0302184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295402" y="2541864"/>
            <a:ext cx="3268209" cy="3433050"/>
          </a:xfrm>
        </p:spPr>
      </p:pic>
      <p:sp>
        <p:nvSpPr>
          <p:cNvPr id="6" name="TextBox 5">
            <a:extLst>
              <a:ext uri="{FF2B5EF4-FFF2-40B4-BE49-F238E27FC236}">
                <a16:creationId xmlns:a16="http://schemas.microsoft.com/office/drawing/2014/main" id="{A80F3621-F9D6-5B26-7CE1-38FAF78627DB}"/>
              </a:ext>
            </a:extLst>
          </p:cNvPr>
          <p:cNvSpPr txBox="1"/>
          <p:nvPr/>
        </p:nvSpPr>
        <p:spPr>
          <a:xfrm>
            <a:off x="4655890" y="2452619"/>
            <a:ext cx="6518246" cy="4154984"/>
          </a:xfrm>
          <a:prstGeom prst="rect">
            <a:avLst/>
          </a:prstGeom>
          <a:noFill/>
        </p:spPr>
        <p:txBody>
          <a:bodyPr wrap="square" rtlCol="0">
            <a:spAutoFit/>
          </a:bodyPr>
          <a:lstStyle/>
          <a:p>
            <a:r>
              <a:rPr lang="en-US" dirty="0"/>
              <a:t>After applying SMOTE to balance the data, I re-ran the models.</a:t>
            </a:r>
          </a:p>
          <a:p>
            <a:endParaRPr lang="en-US" dirty="0"/>
          </a:p>
          <a:p>
            <a:r>
              <a:rPr kumimoji="0" lang="en-US" altLang="en-US" sz="2200" b="1" i="0" u="none" strike="noStrike" cap="none" normalizeH="0" baseline="0" dirty="0">
                <a:ln>
                  <a:noFill/>
                </a:ln>
                <a:solidFill>
                  <a:schemeClr val="tx1"/>
                </a:solidFill>
                <a:effectLst/>
              </a:rPr>
              <a:t>An Unexpected Result:</a:t>
            </a:r>
            <a:r>
              <a:rPr kumimoji="0" lang="en-US" altLang="en-US" sz="2200" b="0" i="0" u="none" strike="noStrike" cap="none" normalizeH="0" baseline="0" dirty="0">
                <a:ln>
                  <a:noFill/>
                </a:ln>
                <a:solidFill>
                  <a:schemeClr val="tx1"/>
                </a:solidFill>
                <a:effectLst/>
              </a:rPr>
              <a:t> The more powerful and complex model, </a:t>
            </a:r>
            <a:r>
              <a:rPr kumimoji="0" lang="en-US" altLang="en-US" sz="2200" b="1" i="0" u="none" strike="noStrike" cap="none" normalizeH="0" baseline="0" dirty="0">
                <a:ln>
                  <a:noFill/>
                </a:ln>
                <a:solidFill>
                  <a:schemeClr val="tx1"/>
                </a:solidFill>
                <a:effectLst/>
              </a:rPr>
              <a:t>Random Forest</a:t>
            </a:r>
            <a:r>
              <a:rPr kumimoji="0" lang="en-US" altLang="en-US" sz="2200" b="0" i="0" u="none" strike="noStrike" cap="none" normalizeH="0" baseline="0" dirty="0">
                <a:ln>
                  <a:noFill/>
                </a:ln>
                <a:solidFill>
                  <a:schemeClr val="tx1"/>
                </a:solidFill>
                <a:effectLst/>
              </a:rPr>
              <a:t>, </a:t>
            </a:r>
            <a:r>
              <a:rPr kumimoji="0" lang="en-US" altLang="en-US" sz="2200" b="0" u="none" strike="noStrike" cap="none" normalizeH="0" baseline="0" dirty="0">
                <a:ln>
                  <a:noFill/>
                </a:ln>
                <a:solidFill>
                  <a:schemeClr val="tx1"/>
                </a:solidFill>
                <a:effectLst/>
              </a:rPr>
              <a:t>still failed </a:t>
            </a:r>
            <a:r>
              <a:rPr kumimoji="0" lang="en-US" altLang="en-US" sz="2200" b="0" i="0" u="none" strike="noStrike" cap="none" normalizeH="0" baseline="0" dirty="0">
                <a:ln>
                  <a:noFill/>
                </a:ln>
                <a:solidFill>
                  <a:schemeClr val="tx1"/>
                </a:solidFill>
                <a:effectLst/>
              </a:rPr>
              <a:t>to detect any fraud.</a:t>
            </a:r>
          </a:p>
          <a:p>
            <a:r>
              <a:rPr lang="en-US" b="1" dirty="0"/>
              <a:t>The Hard Evidence:</a:t>
            </a:r>
            <a:r>
              <a:rPr lang="en-US" dirty="0"/>
              <a:t> As you can see in the classification report, the </a:t>
            </a:r>
            <a:r>
              <a:rPr lang="en-US" b="1" dirty="0"/>
              <a:t>Fraud Recall remained at 0.00</a:t>
            </a:r>
            <a:r>
              <a:rPr lang="en-US" dirty="0"/>
              <a:t>.</a:t>
            </a:r>
            <a:endParaRPr lang="en-US" dirty="0">
              <a:latin typeface="Arial" panose="020B0604020202020204" pitchFamily="34" charset="0"/>
            </a:endParaRPr>
          </a:p>
          <a:p>
            <a:r>
              <a:rPr lang="en-US" b="1" dirty="0"/>
              <a:t>The Professional Diagnosis:</a:t>
            </a:r>
            <a:r>
              <a:rPr lang="en-US" dirty="0"/>
              <a:t> This is a critical finding. It proves that the problem is deeper than just class imbalance. The predictive "signal" in the data is so weak that even a powerful model, with its default settings, struggles to find it.</a:t>
            </a:r>
          </a:p>
          <a:p>
            <a:endParaRPr lang="en-US" dirty="0"/>
          </a:p>
          <a:p>
            <a:endParaRPr lang="en-US" dirty="0"/>
          </a:p>
          <a:p>
            <a:endParaRPr lang="en-US" dirty="0"/>
          </a:p>
        </p:txBody>
      </p:sp>
    </p:spTree>
    <p:extLst>
      <p:ext uri="{BB962C8B-B14F-4D97-AF65-F5344CB8AC3E}">
        <p14:creationId xmlns:p14="http://schemas.microsoft.com/office/powerpoint/2010/main" val="3927189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6850F-3590-BD3B-30AD-BA58A99932E3}"/>
              </a:ext>
            </a:extLst>
          </p:cNvPr>
          <p:cNvSpPr>
            <a:spLocks noGrp="1"/>
          </p:cNvSpPr>
          <p:nvPr>
            <p:ph type="title"/>
          </p:nvPr>
        </p:nvSpPr>
        <p:spPr/>
        <p:txBody>
          <a:bodyPr/>
          <a:lstStyle/>
          <a:p>
            <a:r>
              <a:rPr lang="en-US" dirty="0"/>
              <a:t>The Breakthrough: A Glimmer of Hope</a:t>
            </a:r>
          </a:p>
        </p:txBody>
      </p:sp>
      <p:sp>
        <p:nvSpPr>
          <p:cNvPr id="3" name="Content Placeholder 2">
            <a:extLst>
              <a:ext uri="{FF2B5EF4-FFF2-40B4-BE49-F238E27FC236}">
                <a16:creationId xmlns:a16="http://schemas.microsoft.com/office/drawing/2014/main" id="{0BD7EC92-61E2-CFB5-FBD7-FB2B2DEC04BD}"/>
              </a:ext>
            </a:extLst>
          </p:cNvPr>
          <p:cNvSpPr>
            <a:spLocks noGrp="1"/>
          </p:cNvSpPr>
          <p:nvPr>
            <p:ph idx="1"/>
          </p:nvPr>
        </p:nvSpPr>
        <p:spPr/>
        <p:txBody>
          <a:bodyPr>
            <a:normAutofit fontScale="92500"/>
          </a:bodyPr>
          <a:lstStyle/>
          <a:p>
            <a:r>
              <a:rPr lang="en-US" dirty="0"/>
              <a:t>While the advanced models initially struggled, the simpler </a:t>
            </a:r>
            <a:r>
              <a:rPr lang="en-US" b="1" dirty="0"/>
              <a:t>Logistic Regression model had a breakthrough</a:t>
            </a:r>
            <a:r>
              <a:rPr lang="en-US" dirty="0"/>
              <a:t> after being trained on the SMOTE-balanced data.</a:t>
            </a:r>
          </a:p>
          <a:p>
            <a:r>
              <a:rPr lang="en-US" b="1" dirty="0"/>
              <a:t>The Success:</a:t>
            </a:r>
            <a:r>
              <a:rPr lang="en-US" dirty="0"/>
              <a:t> For the first time, the model achieved a </a:t>
            </a:r>
            <a:r>
              <a:rPr lang="en-US" b="1" dirty="0"/>
              <a:t>Fraud Recall of 0.60</a:t>
            </a:r>
            <a:r>
              <a:rPr lang="en-US" dirty="0"/>
              <a:t>. This means it was now successfully identifying </a:t>
            </a:r>
            <a:r>
              <a:rPr lang="en-US" b="1" dirty="0"/>
              <a:t>60% of all fraudulent transactions</a:t>
            </a:r>
            <a:r>
              <a:rPr lang="en-US" dirty="0"/>
              <a:t>—a huge improvement from zero.</a:t>
            </a:r>
          </a:p>
          <a:p>
            <a:r>
              <a:rPr lang="en-US" b="1" dirty="0"/>
              <a:t>The Trade-Off:</a:t>
            </a:r>
            <a:r>
              <a:rPr lang="en-US" dirty="0"/>
              <a:t> This success came with a trade-off. The </a:t>
            </a:r>
            <a:r>
              <a:rPr lang="en-US" b="1" dirty="0"/>
              <a:t>Fraud Precision was very low (0.07)</a:t>
            </a:r>
            <a:r>
              <a:rPr lang="en-US" dirty="0"/>
              <a:t>, indicating a high number of false alarms (legitimate transactions being flagged as fraud).</a:t>
            </a:r>
          </a:p>
        </p:txBody>
      </p:sp>
    </p:spTree>
    <p:extLst>
      <p:ext uri="{BB962C8B-B14F-4D97-AF65-F5344CB8AC3E}">
        <p14:creationId xmlns:p14="http://schemas.microsoft.com/office/powerpoint/2010/main" val="196359865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101</TotalTime>
  <Words>1213</Words>
  <Application>Microsoft Office PowerPoint</Application>
  <PresentationFormat>Widescreen</PresentationFormat>
  <Paragraphs>72</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Garamond</vt:lpstr>
      <vt:lpstr>Organic</vt:lpstr>
      <vt:lpstr>Fraud Detection: A Data-Driven Analysis</vt:lpstr>
      <vt:lpstr>The Business Problem and Core Challenge</vt:lpstr>
      <vt:lpstr>The Core Challenge: A Severely Imbalanced Dataset</vt:lpstr>
      <vt:lpstr>Class Distribution bar chart </vt:lpstr>
      <vt:lpstr>The Accuracy Trap: Why 95% Accuracy Was a Failure</vt:lpstr>
      <vt:lpstr>The Evidence: A Fraud Recall of Zero</vt:lpstr>
      <vt:lpstr>The Solution: Balancing the Scales with SMOTE</vt:lpstr>
      <vt:lpstr>A Deeper Insight: The Limits of Advanced Models</vt:lpstr>
      <vt:lpstr>The Breakthrough: A Glimmer of Hope</vt:lpstr>
      <vt:lpstr>The Breakthrough: A Glimmer of Hope</vt:lpstr>
      <vt:lpstr>Pursuing a Better Model: The XGBoost Test</vt:lpstr>
      <vt:lpstr>The Evidence</vt:lpstr>
      <vt:lpstr>Unlocking Potential: Hyperparameter Tuning</vt:lpstr>
      <vt:lpstr>Finding the Optimal Model Settings</vt:lpstr>
      <vt:lpstr>The Final Result: A Data-Driven Diagnosis</vt:lpstr>
      <vt:lpstr>Tuned XGBoost classification report</vt:lpstr>
      <vt:lpstr>Final Recommendation: It's a Data Problem, Not a Model Problem</vt:lpstr>
      <vt:lpstr>Business Impact &amp; Modern 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Detection: A Data-Driven Analysis</dc:title>
  <dc:creator>NAYAN KUMAR</dc:creator>
  <cp:lastModifiedBy>NAYAN KUMAR</cp:lastModifiedBy>
  <cp:revision>2</cp:revision>
  <dcterms:created xsi:type="dcterms:W3CDTF">2025-09-28T13:53:17Z</dcterms:created>
  <dcterms:modified xsi:type="dcterms:W3CDTF">2025-09-28T15:34:33Z</dcterms:modified>
</cp:coreProperties>
</file>