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6178D"/>
    <a:srgbClr val="CC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6E214-44A8-46CC-9430-E82DBCFE4C3D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D876D-3C97-40BB-8B9F-AA8D894203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807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D876D-3C97-40BB-8B9F-AA8D8942039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4848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7989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6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075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7921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4191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8147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510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3168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54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9605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8297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703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39B642A-5670-4807-2856-F7722EEEBCC1}"/>
              </a:ext>
            </a:extLst>
          </p:cNvPr>
          <p:cNvSpPr txBox="1"/>
          <p:nvPr/>
        </p:nvSpPr>
        <p:spPr>
          <a:xfrm>
            <a:off x="1101167" y="2061064"/>
            <a:ext cx="9989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617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OF ARTIFICIAL INTELLIGENCE &amp;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4655B4E-02FF-0206-7DF0-090872BC8D1C}"/>
              </a:ext>
            </a:extLst>
          </p:cNvPr>
          <p:cNvSpPr txBox="1"/>
          <p:nvPr/>
        </p:nvSpPr>
        <p:spPr>
          <a:xfrm>
            <a:off x="2858678" y="2602687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Review 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2C4592A-E5C3-F5B0-67FB-CA51366F1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942" y="256034"/>
            <a:ext cx="1276654" cy="1133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156E584-9D97-88B8-A137-A0327BF60E3E}"/>
              </a:ext>
            </a:extLst>
          </p:cNvPr>
          <p:cNvSpPr txBox="1"/>
          <p:nvPr/>
        </p:nvSpPr>
        <p:spPr>
          <a:xfrm>
            <a:off x="2684675" y="3219686"/>
            <a:ext cx="6822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“CONTEXTUAL LANGUAGE UNDERDTANDING WITH TRANSFORMER MODELS”</a:t>
            </a:r>
            <a:endParaRPr lang="en-IN" sz="20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E68C951-97A5-F9B5-081D-49E4F4251544}"/>
              </a:ext>
            </a:extLst>
          </p:cNvPr>
          <p:cNvSpPr txBox="1"/>
          <p:nvPr/>
        </p:nvSpPr>
        <p:spPr>
          <a:xfrm>
            <a:off x="7274354" y="4515719"/>
            <a:ext cx="36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66"/>
            <a:r>
              <a:rPr lang="en-IN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 by: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BDF5B37-0045-226C-8A4C-A5D0BA8CBC33}"/>
              </a:ext>
            </a:extLst>
          </p:cNvPr>
          <p:cNvSpPr txBox="1"/>
          <p:nvPr/>
        </p:nvSpPr>
        <p:spPr>
          <a:xfrm>
            <a:off x="451701" y="4515719"/>
            <a:ext cx="44659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Coordinator</a:t>
            </a:r>
          </a:p>
          <a:p>
            <a:pPr algn="ctr"/>
            <a:r>
              <a:rPr lang="en-US" dirty="0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Madhusmita </a:t>
            </a:r>
            <a:r>
              <a:rPr lang="en-US" dirty="0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ishra</a:t>
            </a:r>
            <a:endParaRPr lang="en-US" dirty="0">
              <a:ln w="0"/>
              <a:solidFill>
                <a:srgbClr val="36178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</a:t>
            </a:r>
          </a:p>
          <a:p>
            <a:pPr algn="ctr"/>
            <a:r>
              <a:rPr lang="en-US" dirty="0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Dept., of  AI &amp; DS, KSSEM </a:t>
            </a:r>
            <a:endParaRPr lang="en-IN" dirty="0">
              <a:solidFill>
                <a:srgbClr val="36178D"/>
              </a:solidFill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840" y="237744"/>
            <a:ext cx="9912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Kammavari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Sangham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(R) 1952,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K.S.Group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Institutions</a:t>
            </a:r>
            <a:endParaRPr lang="en-US" dirty="0"/>
          </a:p>
          <a:p>
            <a:pPr lvl="0" algn="ctr"/>
            <a:r>
              <a:rPr lang="en-US" sz="2400" b="1" dirty="0">
                <a:solidFill>
                  <a:srgbClr val="171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S SCHOOL OF ENGINEERING AND MANAGEMENT, BENGALURU-560109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VTU,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Belagavi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Approved by AICTE, New Delhi, </a:t>
            </a:r>
            <a:r>
              <a:rPr lang="en-I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Accredited by NAAC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lang="en-IN" dirty="0"/>
          </a:p>
          <a:p>
            <a:endParaRPr lang="en-US" dirty="0"/>
          </a:p>
        </p:txBody>
      </p:sp>
      <p:pic>
        <p:nvPicPr>
          <p:cNvPr id="12" name="Google Shape;23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118" y="238899"/>
            <a:ext cx="1346802" cy="12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870465C-C5B2-4C97-02A8-0A626C73E1D3}"/>
              </a:ext>
            </a:extLst>
          </p:cNvPr>
          <p:cNvSpPr txBox="1"/>
          <p:nvPr/>
        </p:nvSpPr>
        <p:spPr>
          <a:xfrm>
            <a:off x="7395718" y="5162050"/>
            <a:ext cx="2111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1600" b="1" dirty="0" smtClean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>RUCHITHA B J</a:t>
            </a:r>
          </a:p>
          <a:p>
            <a:pPr defTabSz="685766"/>
            <a:r>
              <a:rPr lang="en-IN" sz="1600" b="1" dirty="0" smtClean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>SHANTHREDDY</a:t>
            </a:r>
            <a:endParaRPr lang="en-IN" sz="1600" b="1" dirty="0">
              <a:solidFill>
                <a:srgbClr val="36178D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766"/>
            <a:r>
              <a:rPr lang="en-IN" sz="1600" b="1" dirty="0" smtClean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>SWARNASHREE D S</a:t>
            </a:r>
            <a:r>
              <a:rPr lang="en-IN" sz="1600" b="1" dirty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 smtClean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>ANOOP B</a:t>
            </a:r>
            <a:endParaRPr lang="en-IN" sz="1600" b="1" dirty="0">
              <a:solidFill>
                <a:srgbClr val="36178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94C80F-7969-0EB0-DF28-B54B4314C718}"/>
              </a:ext>
            </a:extLst>
          </p:cNvPr>
          <p:cNvSpPr txBox="1"/>
          <p:nvPr/>
        </p:nvSpPr>
        <p:spPr>
          <a:xfrm>
            <a:off x="9507323" y="5162050"/>
            <a:ext cx="1595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1KG21AD042</a:t>
            </a:r>
            <a: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1KG21AD044</a:t>
            </a:r>
            <a: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1KG21AD050</a:t>
            </a:r>
            <a: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1KG22AD400</a:t>
            </a:r>
            <a:endParaRPr lang="en-IN" sz="1600" b="1" dirty="0">
              <a:solidFill>
                <a:srgbClr val="3617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001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F41AB26-E44D-1506-8722-F2472A343AB7}"/>
              </a:ext>
            </a:extLst>
          </p:cNvPr>
          <p:cNvSpPr txBox="1"/>
          <p:nvPr/>
        </p:nvSpPr>
        <p:spPr>
          <a:xfrm>
            <a:off x="10136172" y="6395243"/>
            <a:ext cx="2184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579E470-9A5D-E046-40EB-D2C1A8DC3567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9DADA25-E611-0105-A5E0-65680394795C}"/>
              </a:ext>
            </a:extLst>
          </p:cNvPr>
          <p:cNvSpPr txBox="1"/>
          <p:nvPr/>
        </p:nvSpPr>
        <p:spPr>
          <a:xfrm>
            <a:off x="1627974" y="5620146"/>
            <a:ext cx="863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Home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7377" y="1129976"/>
            <a:ext cx="8163314" cy="427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9690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AE6D304-FE1C-C910-195E-1D1D6D48FC2E}"/>
              </a:ext>
            </a:extLst>
          </p:cNvPr>
          <p:cNvSpPr txBox="1"/>
          <p:nvPr/>
        </p:nvSpPr>
        <p:spPr>
          <a:xfrm>
            <a:off x="9947635" y="6385816"/>
            <a:ext cx="242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B8BD26-0C84-9F96-3B56-40D0858229EA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E33E57F-4DFC-F6BE-FE7C-6E9E7501D473}"/>
              </a:ext>
            </a:extLst>
          </p:cNvPr>
          <p:cNvSpPr txBox="1"/>
          <p:nvPr/>
        </p:nvSpPr>
        <p:spPr>
          <a:xfrm>
            <a:off x="553038" y="1190134"/>
            <a:ext cx="110859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Analyze Sentiment Page	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is clearly titled "Enter Text for Sentiment Analysis," instructing users to type or paste text for sentiment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conveniently select their preferred Transformer model from a dropdown: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for Positive and Negative sentiment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for explicit Positive, Negative, and Neutral classifications.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text input box is provided for custom text entry, accompanied by a "Quick Examples" section with a dropdown for instant testing with pre-defined sentences.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interaction is driven by an "Analyze Sentiment" button to process the input, alongside a "Clear Input" button for easily resetting the text field.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435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3AD5FF4-A641-BD2F-5074-3F1401959196}"/>
              </a:ext>
            </a:extLst>
          </p:cNvPr>
          <p:cNvSpPr txBox="1"/>
          <p:nvPr/>
        </p:nvSpPr>
        <p:spPr>
          <a:xfrm>
            <a:off x="10183306" y="6395243"/>
            <a:ext cx="209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FCA1066-DE90-B9ED-A825-091C9B4FB27F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E88D264-FFA9-D79E-30EF-C6BB175A0CCB}"/>
              </a:ext>
            </a:extLst>
          </p:cNvPr>
          <p:cNvSpPr txBox="1"/>
          <p:nvPr/>
        </p:nvSpPr>
        <p:spPr>
          <a:xfrm>
            <a:off x="1776177" y="5613627"/>
            <a:ext cx="86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Sentiment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800" y="933808"/>
            <a:ext cx="8636842" cy="447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0139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B8BD26-0C84-9F96-3B56-40D0858229EA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33E57F-4DFC-F6BE-FE7C-6E9E7501D473}"/>
              </a:ext>
            </a:extLst>
          </p:cNvPr>
          <p:cNvSpPr txBox="1"/>
          <p:nvPr/>
        </p:nvSpPr>
        <p:spPr>
          <a:xfrm>
            <a:off x="553038" y="1190134"/>
            <a:ext cx="1108592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 Sentiment Results Page	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displays the comprehensive outcome of the sentiment analysis, clearly titled "Current Sentiment Analysis Results."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prominently shows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Original 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was analyzed, details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prediction (e.g.,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its label mapping), and provides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"Analysis Summary" section presents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Overall Sentiment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(e.g., Negative, highlighted visually) along with the prediction's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Confidence Score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dedicated section for "Raw Probability Scores" breaks down the likelihood for each sentiment class (e.g., Negative, Neutral, Positive) with exact percentages.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bottom, users are provided with actionable buttons to "Analyze Another Text" or "View Analysis History," facilitating further interaction.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4254" y="364959"/>
            <a:ext cx="5799216" cy="452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4000"/>
              </a:lnSpc>
              <a:buClr>
                <a:srgbClr val="FFFFFF"/>
              </a:buClr>
              <a:buSzPts val="3600"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7945" y="5521003"/>
            <a:ext cx="393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Results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237" y="1011271"/>
            <a:ext cx="9190653" cy="450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DB8BD26-0C84-9F96-3B56-40D0858229EA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E33E57F-4DFC-F6BE-FE7C-6E9E7501D473}"/>
              </a:ext>
            </a:extLst>
          </p:cNvPr>
          <p:cNvSpPr txBox="1"/>
          <p:nvPr/>
        </p:nvSpPr>
        <p:spPr>
          <a:xfrm>
            <a:off x="553038" y="1190134"/>
            <a:ext cx="11085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  Analysis History Page	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page provides a record of past sentiment analyses, with each entry clearly labeled (e.g., "Analysis #1")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timestamped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historical entry,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Original 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its determined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Sentiment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(with confidence score), and the specific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that analysis are displayed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optionally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expand to view the Raw Probabilities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any past analysis, offering deeper insight into the prediction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buttons allow users to "Clear History" to remove all recorded analyses or "Go to Analyze Sentiment Page" to perform a new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clear disclaimer informs users that the history is automatically cleared when the browser tab is closed.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4254" y="364959"/>
            <a:ext cx="5799216" cy="452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4000"/>
              </a:lnSpc>
              <a:buClr>
                <a:srgbClr val="FFFFFF"/>
              </a:buClr>
              <a:buSzPts val="3600"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8492" y="5604979"/>
            <a:ext cx="2976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006" y="962220"/>
            <a:ext cx="8790269" cy="460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ABB1621-AB27-6BC8-2ECD-F5A3FD7C9F5D}"/>
              </a:ext>
            </a:extLst>
          </p:cNvPr>
          <p:cNvSpPr txBox="1"/>
          <p:nvPr/>
        </p:nvSpPr>
        <p:spPr>
          <a:xfrm>
            <a:off x="10318423" y="6395243"/>
            <a:ext cx="1873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6D0F9A3-4399-E07F-B9AD-978289EEDC00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CONCLUSION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30E001E-36CD-EE29-AE87-F5834D0870CC}"/>
              </a:ext>
            </a:extLst>
          </p:cNvPr>
          <p:cNvSpPr txBox="1"/>
          <p:nvPr/>
        </p:nvSpPr>
        <p:spPr>
          <a:xfrm>
            <a:off x="553038" y="1190134"/>
            <a:ext cx="11085921" cy="21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conclusion, this project successfully developed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Advanced Sentiment Analysis App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leverages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Contextual Language Understanding (CLU)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state-of-the-art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Transformer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We've delivered a highly accurate solution for classifying text into Positive, Negative, and Neutral sentiments, accessible via an intuitive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interface. Critically, by integrating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locally stored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our application ensures secure, efficient, and self-contained operation, providing valuable, context-aware insights for diverse real-world applications.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0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4DA26A-2C07-F6F8-DED7-8D874ABC4EF4}"/>
              </a:ext>
            </a:extLst>
          </p:cNvPr>
          <p:cNvSpPr txBox="1"/>
          <p:nvPr/>
        </p:nvSpPr>
        <p:spPr>
          <a:xfrm>
            <a:off x="1871806" y="1120781"/>
            <a:ext cx="844838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Statement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Hardware &amp; Software Requirements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Conclusion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FBCDAA3-6C3C-613A-6986-27E686056542}"/>
              </a:ext>
            </a:extLst>
          </p:cNvPr>
          <p:cNvSpPr txBox="1"/>
          <p:nvPr/>
        </p:nvSpPr>
        <p:spPr>
          <a:xfrm>
            <a:off x="10051330" y="6404669"/>
            <a:ext cx="241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46161D-F660-A700-2EF1-1FE7C0FBF53C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AGENDA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422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DACA468-9D2B-E7E6-519D-F54D992B9EDB}"/>
              </a:ext>
            </a:extLst>
          </p:cNvPr>
          <p:cNvSpPr txBox="1"/>
          <p:nvPr/>
        </p:nvSpPr>
        <p:spPr>
          <a:xfrm>
            <a:off x="10437829" y="6414096"/>
            <a:ext cx="164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B82FED2-AF2C-79BF-8236-52E64C49689A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ABOUT THE COMPANY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5C990AF-4CF3-89B2-F157-9519FE0D9E61}"/>
              </a:ext>
            </a:extLst>
          </p:cNvPr>
          <p:cNvSpPr txBox="1"/>
          <p:nvPr/>
        </p:nvSpPr>
        <p:spPr>
          <a:xfrm>
            <a:off x="553038" y="1190134"/>
            <a:ext cx="11085921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Pvt. Ltd.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a comprehensive program covering Python programming fundamentals, control structures, data structures, file handling, and database integration. It also included AI-focused sessions on prompt engineering and using AI coding assistants, along with hands-on web development using Flask with authentication and database connectivity. The course explored core cloud computing services, DevOps practices, and orchestration tools like Kubernetes across AWS, Azure, and GKE. Data-related modules focused on data cleaning, analysis, visualization, and implementing machine learning models using Power BI. Networking concepts such as TCP/IP, subnetting, and troubleshooting were also thoroughly covered.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IBM’s course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an in-depth journey into machine learning, covering the entire lifecycle from data pre-processing to model evaluation using Python, Scikit-Learn, Pandas,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integrated IBM Cloud Services and Watson, demonstrating their role in AI workflows. The course emphasized hands-on learning through a structured weekly progression, ensuring a strong grasp of core ML concepts. In addition to technical training, it introduced agile methodologies, design thinking, and version control with Git and GitHub, fostering a well-rounded approach to AI and software development.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09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489510E-65DB-C0BF-E9DE-186F1CC6F17C}"/>
              </a:ext>
            </a:extLst>
          </p:cNvPr>
          <p:cNvSpPr txBox="1"/>
          <p:nvPr/>
        </p:nvSpPr>
        <p:spPr>
          <a:xfrm>
            <a:off x="10230439" y="6383460"/>
            <a:ext cx="2165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0ECB5C8-3E12-AB0D-56FA-F685B10E7AD5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A5CD47-29D2-B3BA-F75C-4FE60C607249}"/>
              </a:ext>
            </a:extLst>
          </p:cNvPr>
          <p:cNvSpPr txBox="1"/>
          <p:nvPr/>
        </p:nvSpPr>
        <p:spPr>
          <a:xfrm>
            <a:off x="590360" y="938207"/>
            <a:ext cx="11085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Contextual Language Understanding (CLU) is a foundational task in natural language processing (NLP) that aims to interpret language by capturing the underlying context. Traditional models, based on bag-of-words and statistical techniques, fall short in understanding this context, especially in ambiguous or semantically rich text, which limits their effectiveness for tasks like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sentiment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With the advent of transformer architectures such as BERT,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CLU has seen significant improvements. These models leverage self-attention mechanisms to understand the meaning of a word based on its surrounding context, making them highly effective for discerning emotional tone.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explores CLU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sentiment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benchmark tasks provided by the General Language Understanding Evaluation (GLUE) dataset, specifically SST-2. The goal is to fine-tune and utilize transformer models 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evaluate their contextual understanding for sentiment, and assess their effectiveness in real-world applications.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28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6F6D699-F826-6EE4-C6FC-9EC1ED9E3482}"/>
              </a:ext>
            </a:extLst>
          </p:cNvPr>
          <p:cNvSpPr txBox="1"/>
          <p:nvPr/>
        </p:nvSpPr>
        <p:spPr>
          <a:xfrm>
            <a:off x="10167594" y="6414097"/>
            <a:ext cx="202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5C1804E-FB60-7B89-0B85-5E8E64E8E8B4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STATEMENT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BBD5F48-E537-C3AE-5430-3B38BA2D1FCB}"/>
              </a:ext>
            </a:extLst>
          </p:cNvPr>
          <p:cNvSpPr txBox="1"/>
          <p:nvPr/>
        </p:nvSpPr>
        <p:spPr>
          <a:xfrm>
            <a:off x="553038" y="1190134"/>
            <a:ext cx="11085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Despite the growing abundance of textual data from customer reviews, social media, and feedback channels, organizations struggle to extract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reliable and nuanced sentiment insights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scale.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sentiment analysis techniques, heavily reliant on lexical rules or simple statistical models, often fall short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frequently misinterpret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contextual nuances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such as sarcasm, double negatives, or subtle emotional cues inherent in human language.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leads to inaccurate sentiment classification, hindering effective decision-making in areas like customer satisfaction, product development, and market analysis.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pressing need for an advanced, context-aware sentiment analysis solution that can accurately interpret complex language, providing actionable and trustworthy insights for real-world applications, while also being deployable in restricted environments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9740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CB135FB-857F-978B-731E-6558DD1A96A4}"/>
              </a:ext>
            </a:extLst>
          </p:cNvPr>
          <p:cNvSpPr txBox="1"/>
          <p:nvPr/>
        </p:nvSpPr>
        <p:spPr>
          <a:xfrm>
            <a:off x="10384411" y="6395242"/>
            <a:ext cx="1807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867DA2-A590-9A48-BCE6-FEEC2B1B07E9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66A117A-A83D-71E2-2C71-69BA385B1BEA}"/>
              </a:ext>
            </a:extLst>
          </p:cNvPr>
          <p:cNvSpPr txBox="1"/>
          <p:nvPr/>
        </p:nvSpPr>
        <p:spPr>
          <a:xfrm>
            <a:off x="525046" y="854231"/>
            <a:ext cx="1108592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methodology is divided into four systematic phases: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Phase 1: Data Collection and Understanding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Identify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benchmark dataset: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GLUE (SST-2)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sentiment.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Select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Transformer models: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Acquire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files locally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offline use (one-time).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Analyze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 structure and sentiment labels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Phase 2: Data Cleaning and Preprocessing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Tokenize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raw text using specific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tokenizers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Format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inputs (IDs, attention masks) for Transformers.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Standardize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sequence lengths (padding/truncation).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Map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sentiment labels to numerical representations.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240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2D18A80-EF14-7472-2EE9-F900BA592B78}"/>
              </a:ext>
            </a:extLst>
          </p:cNvPr>
          <p:cNvSpPr txBox="1"/>
          <p:nvPr/>
        </p:nvSpPr>
        <p:spPr>
          <a:xfrm>
            <a:off x="10315281" y="6414097"/>
            <a:ext cx="198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0B0DC60-E3A5-7587-6BC9-0686281D6C7C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C9EF33C-49DE-261C-1568-A7B7D0A1F51D}"/>
              </a:ext>
            </a:extLst>
          </p:cNvPr>
          <p:cNvSpPr txBox="1"/>
          <p:nvPr/>
        </p:nvSpPr>
        <p:spPr>
          <a:xfrm>
            <a:off x="553038" y="1190134"/>
            <a:ext cx="11085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Phase 3: Model Training and Evaluation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Load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pre-trained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Transformer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Fine-tune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 on the SST-2 sentiment dataset.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Evaluate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performance using key metrics (e.g., F1-score).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Refine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logic for "Positive," "Negative," and "Neutral" classification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Phase 4: Deployment and Web Interface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Integrate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locally stored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sentiment inference.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Design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user-friendly input and output interface.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Ensure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is packaged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secure, self-contained deployment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61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A2550C5-0637-BF31-491C-07E657208EA5}"/>
              </a:ext>
            </a:extLst>
          </p:cNvPr>
          <p:cNvSpPr txBox="1"/>
          <p:nvPr/>
        </p:nvSpPr>
        <p:spPr>
          <a:xfrm>
            <a:off x="10337277" y="6404669"/>
            <a:ext cx="1854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07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45A646E-8EE9-7D12-1033-B1A8F8AA2F03}"/>
              </a:ext>
            </a:extLst>
          </p:cNvPr>
          <p:cNvSpPr txBox="1"/>
          <p:nvPr/>
        </p:nvSpPr>
        <p:spPr>
          <a:xfrm>
            <a:off x="2495354" y="354758"/>
            <a:ext cx="7201291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HARDWARE AND SOFTWARE REQUIREMENTS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51936F1-15A7-C849-4991-53FB0D2B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7685621"/>
              </p:ext>
            </p:extLst>
          </p:nvPr>
        </p:nvGraphicFramePr>
        <p:xfrm>
          <a:off x="1066800" y="1445306"/>
          <a:ext cx="10058400" cy="283464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="" xmlns:a16="http://schemas.microsoft.com/office/drawing/2014/main" val="1150726665"/>
                    </a:ext>
                  </a:extLst>
                </a:gridCol>
                <a:gridCol w="5029200">
                  <a:extLst>
                    <a:ext uri="{9D8B030D-6E8A-4147-A177-3AD203B41FA5}">
                      <a16:colId xmlns="" xmlns:a16="http://schemas.microsoft.com/office/drawing/2014/main" val="61270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Hardware Requirements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itchFamily="18" charset="0"/>
                          <a:cs typeface="Times New Roman" pitchFamily="18" charset="0"/>
                        </a:rPr>
                        <a:t>Software Requirements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332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Processor: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Dual-Core or 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Programming Language: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Python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3.9+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596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RAM: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Minimum 4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Libraries/Packages: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streamlit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transformers, torch,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scipy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9438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Storage: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At least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 GB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IDE: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VS 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6293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Internet: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Required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model download.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Operating System: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Windows, Linux, or macOS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8278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Web Framework: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Streamlit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5357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Virtual Environment: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venv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5704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EB7CE9F-86E9-04E4-6056-596140A68194}"/>
              </a:ext>
            </a:extLst>
          </p:cNvPr>
          <p:cNvSpPr txBox="1"/>
          <p:nvPr/>
        </p:nvSpPr>
        <p:spPr>
          <a:xfrm>
            <a:off x="10126744" y="6414096"/>
            <a:ext cx="227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08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AF4299-B98D-6D89-3F1D-2925CC687395}"/>
              </a:ext>
            </a:extLst>
          </p:cNvPr>
          <p:cNvSpPr txBox="1"/>
          <p:nvPr/>
        </p:nvSpPr>
        <p:spPr>
          <a:xfrm>
            <a:off x="3002132" y="196137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EA234E9-E9E5-E0B7-4AED-F5DC176B2CE2}"/>
              </a:ext>
            </a:extLst>
          </p:cNvPr>
          <p:cNvSpPr txBox="1"/>
          <p:nvPr/>
        </p:nvSpPr>
        <p:spPr>
          <a:xfrm>
            <a:off x="534376" y="648959"/>
            <a:ext cx="1152077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Advanced Sentiment Analysis App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is an interactive, web-based application designed for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real-time sentiment analysis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of user-provided text. It leverages state-of-the-art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Transformer models, specifically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to perform highly accurate classification of sentiment into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Positive, Negative, and Neutral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categories. Built with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the application delivers immediate results through an intuitive, easy-to-use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interface.</a:t>
            </a:r>
          </a:p>
          <a:p>
            <a:pPr algn="just">
              <a:lnSpc>
                <a:spcPct val="15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User Interface Overview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Home Page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Users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are greeted with a welcoming dashboard featuring the title "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Welcome to the Advanced Sentiment Analysis App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".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brief description clarifies the app's purpose: "This application allows you to analyze the sentiment of any text you provide."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prominent "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Get Started: Analyze Sentiment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 button serves as a clear call to action, guiding users to the core functionality. </a:t>
            </a:r>
            <a:endParaRPr lang="en-US" sz="17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navigation sidebar on the left provides access to "Home," "Analyze Sentiment," "Sentiment Results," and "Analysis History" sections.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9123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1063</Words>
  <Application>Microsoft Office PowerPoint</Application>
  <PresentationFormat>Custom</PresentationFormat>
  <Paragraphs>126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 sudhir</dc:creator>
  <cp:lastModifiedBy>Ruchi</cp:lastModifiedBy>
  <cp:revision>61</cp:revision>
  <dcterms:created xsi:type="dcterms:W3CDTF">2024-05-17T04:00:39Z</dcterms:created>
  <dcterms:modified xsi:type="dcterms:W3CDTF">2025-05-26T17:35:45Z</dcterms:modified>
</cp:coreProperties>
</file>