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3" r:id="rId1"/>
  </p:sldMasterIdLst>
  <p:sldIdLst>
    <p:sldId id="256" r:id="rId2"/>
    <p:sldId id="318" r:id="rId3"/>
    <p:sldId id="257" r:id="rId4"/>
    <p:sldId id="317" r:id="rId5"/>
    <p:sldId id="270" r:id="rId6"/>
    <p:sldId id="272" r:id="rId7"/>
    <p:sldId id="315" r:id="rId8"/>
    <p:sldId id="279" r:id="rId9"/>
    <p:sldId id="306" r:id="rId10"/>
    <p:sldId id="305" r:id="rId11"/>
    <p:sldId id="307" r:id="rId12"/>
    <p:sldId id="281" r:id="rId13"/>
    <p:sldId id="308" r:id="rId14"/>
    <p:sldId id="303" r:id="rId15"/>
    <p:sldId id="282" r:id="rId16"/>
    <p:sldId id="304" r:id="rId17"/>
    <p:sldId id="309" r:id="rId18"/>
    <p:sldId id="297" r:id="rId19"/>
    <p:sldId id="299" r:id="rId20"/>
    <p:sldId id="296" r:id="rId21"/>
    <p:sldId id="314" r:id="rId22"/>
    <p:sldId id="316" r:id="rId23"/>
    <p:sldId id="295" r:id="rId24"/>
    <p:sldId id="313" r:id="rId25"/>
    <p:sldId id="27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54E5D6-72BE-4C6F-9208-322D2E499E0B}" v="113" dt="2022-05-03T11:15:23.160"/>
    <p1510:client id="{061F9EEE-823E-4DFD-ABFB-CEF90E7FEC24}" v="406" dt="2022-05-04T11:29:15.843"/>
    <p1510:client id="{092668E9-BC33-473E-8156-84F7C0BE8740}" v="634" dt="2022-04-30T05:09:39.761"/>
    <p1510:client id="{09A51E75-E0FB-4659-85CC-1DF804BF6788}" v="852" dt="2022-05-03T10:06:26.591"/>
    <p1510:client id="{09C583F0-53DB-4D1A-B3D8-FAC1832AA5B8}" v="325" dt="2022-05-16T06:31:53.064"/>
    <p1510:client id="{0FACB5E0-C218-435B-9982-EFAB3C6422BB}" v="657" dt="2022-05-23T17:33:14.183"/>
    <p1510:client id="{126933AD-AA59-4A58-A2CA-B79315FF974F}" v="18" dt="2022-05-16T11:20:06.691"/>
    <p1510:client id="{128F1CC9-EFB6-4C73-9CD9-47C5EDC873AE}" v="454" dt="2022-05-26T04:43:53.027"/>
    <p1510:client id="{14FBD4C0-7989-46B1-B00A-84CE0576AF3D}" v="166" dt="2022-05-15T12:50:04.518"/>
    <p1510:client id="{15AB606E-34CE-40C0-AE3D-192EE9DE82D0}" v="2131" dt="2022-06-01T18:33:06.012"/>
    <p1510:client id="{1D6869F7-2C2A-4145-9E4B-5AA6008463C4}" v="37" dt="2022-05-18T12:41:32.057"/>
    <p1510:client id="{21922964-C578-42E3-9583-B5E95B07A33E}" v="83" dt="2022-05-24T05:46:17.765"/>
    <p1510:client id="{2248BA2D-379A-474A-A87F-7B2EBCF9E0A3}" v="37" dt="2022-04-21T02:54:23.708"/>
    <p1510:client id="{22D0D304-3A40-47A5-9E8E-712AF6D1C66A}" v="354" dt="2022-05-21T05:05:02.308"/>
    <p1510:client id="{25962ADD-8E75-4021-BB50-889C346E9110}" v="360" dt="2022-06-03T11:26:41.738"/>
    <p1510:client id="{264D1678-8687-46BE-A188-78E2111153E5}" v="370" dt="2022-04-30T06:32:57.400"/>
    <p1510:client id="{33A59326-6C64-4C9C-8838-35CBBC96116A}" v="3" dt="2022-06-03T07:15:18.482"/>
    <p1510:client id="{35432275-6B5A-40AD-926E-E05436885229}" v="4051" dt="2022-05-26T01:12:58.841"/>
    <p1510:client id="{3805920D-9DB8-400E-A8C1-91DACDBE321E}" v="1596" dt="2022-05-21T05:21:08.375"/>
    <p1510:client id="{3DFBAA35-ABB8-4C61-855B-0CA5FF1C669A}" v="2454" dt="2022-05-04T17:57:36.372"/>
    <p1510:client id="{3ED914AD-2223-41DA-AE4C-3C36B273D41F}" v="979" dt="2022-05-03T17:37:16.024"/>
    <p1510:client id="{3FFC09FA-5727-4195-9604-7FF1CD6B0C3B}" v="2859" dt="2022-05-23T07:57:21.590"/>
    <p1510:client id="{47424098-EE45-493B-A8E9-A437BADF8D95}" v="346" dt="2022-05-24T05:30:09.880"/>
    <p1510:client id="{4E35FB65-62BA-43BE-B3D4-D9A178040B75}" v="482" dt="2022-04-21T00:37:45.398"/>
    <p1510:client id="{501A1FA8-8CF8-4E4F-83F3-134126BF1C5D}" v="958" dt="2022-05-23T16:23:26.875"/>
    <p1510:client id="{53113F3E-3CE4-404A-B61B-7812ED181EA9}" v="2536" dt="2022-04-20T19:41:54.791"/>
    <p1510:client id="{59F528CC-91BA-47DE-97BD-B586C114D56F}" v="82" dt="2022-05-17T01:11:24.317"/>
    <p1510:client id="{5C8769F6-479C-4EC6-81BF-01ED4A10ACD2}" v="31" dt="2022-05-24T00:28:15.652"/>
    <p1510:client id="{5CCB7C46-36ED-4CC7-9798-B5311EC0D126}" v="21" dt="2022-05-22T12:22:56.648"/>
    <p1510:client id="{5F0AF650-39B8-4080-B963-FF3546EF8911}" v="448" dt="2022-04-22T10:59:01.845"/>
    <p1510:client id="{5F6D130B-B802-432C-B9F9-4FABC0FB2250}" v="13" dt="2022-05-23T10:19:06.465"/>
    <p1510:client id="{602581D8-F690-430C-8EA5-84B26EBB81B5}" v="623" dt="2022-05-05T01:04:11.522"/>
    <p1510:client id="{65698282-D1E0-4D01-AAE4-F9BEF125D1BF}" v="190" dt="2022-05-26T06:13:40.237"/>
    <p1510:client id="{6596C8EC-2E0A-4509-9376-48897C54154C}" v="288" dt="2022-05-04T13:43:49.826"/>
    <p1510:client id="{79305BB8-B544-4B8A-8FD7-5CCFF41D7D99}" v="13" dt="2022-05-04T16:01:13.875"/>
    <p1510:client id="{79538C66-C01A-4CD1-A129-369AE740D4C9}" v="2087" dt="2022-05-25T16:53:51.597"/>
    <p1510:client id="{7C1B9FC3-059F-4AD7-9E96-6EE2E962B177}" v="5" dt="2022-05-24T04:58:49.580"/>
    <p1510:client id="{8110BA2F-8B93-4417-B78E-0CCC7FBB5088}" v="1381" dt="2022-05-23T07:46:18.943"/>
    <p1510:client id="{84A9EFBD-541E-4C76-A5C1-7C820767B0E5}" v="2" dt="2022-04-24T15:58:44.723"/>
    <p1510:client id="{85B44339-BC05-4B0D-A696-C8D6B4DAC319}" v="191" dt="2022-05-03T17:58:22.129"/>
    <p1510:client id="{87421E9A-0E92-4136-A570-B0C8777BBFC7}" v="2" dt="2022-05-24T04:30:04.786"/>
    <p1510:client id="{8BE717AA-FAB7-4C52-92F8-7EC78A55DEE3}" v="9" dt="2022-05-03T15:48:10.473"/>
    <p1510:client id="{900B366F-6260-4380-A744-FACE5FB6F1D1}" v="255" dt="2022-06-01T12:53:56.476"/>
    <p1510:client id="{92C0932C-E961-4F79-8F9D-2D4EE6E1AB3E}" v="1325" dt="2022-05-03T16:00:47.385"/>
    <p1510:client id="{932FC638-4886-441A-AF3A-407671ED5553}" v="2411" dt="2022-06-01T18:37:36.806"/>
    <p1510:client id="{94E83066-BCBA-46AD-B2C2-FF57E20A7B39}" v="50" dt="2022-04-22T10:53:46.671"/>
    <p1510:client id="{95BBDC78-15AD-438E-B047-261825E8A0DD}" v="1685" dt="2022-06-03T15:08:21.481"/>
    <p1510:client id="{96F8A603-A82F-4759-9A84-631244D3055C}" v="3" dt="2022-05-16T13:25:56.126"/>
    <p1510:client id="{979C63F3-E0E3-4ACA-967A-83724DE3B147}" v="710" dt="2022-05-24T05:51:41.190"/>
    <p1510:client id="{9A5F7770-2565-4B20-ACE1-A01FAA7D2096}" v="104" dt="2022-04-22T09:25:00.328"/>
    <p1510:client id="{A4CCC626-B5C3-4695-8946-E2C104D6E476}" v="4" dt="2022-04-20T16:05:24.924"/>
    <p1510:client id="{A99A48F5-F8F7-45D0-BB2F-193E4691F544}" v="1626" dt="2022-05-27T08:25:38.692"/>
    <p1510:client id="{AE4F1C65-32A3-46FE-9BDA-C3D4C4EDA253}" v="190" dt="2022-04-19T10:29:09.727"/>
    <p1510:client id="{C1F9F6DF-4506-4883-8C87-7B8A1BAFCC54}" v="31" dt="2022-05-24T04:30:25.397"/>
    <p1510:client id="{C6500CE1-9B4B-4859-A8D9-76F0CA2E1714}" v="893" dt="2022-05-16T15:58:23.350"/>
    <p1510:client id="{C9BB95C9-02F7-4F22-BADA-D23678EFF666}" v="52" dt="2022-05-21T13:38:36.416"/>
    <p1510:client id="{CADD0759-2DBC-4DD4-BCE9-3F17F9A89CE4}" v="27" dt="2022-05-30T10:35:20.699"/>
    <p1510:client id="{CB657604-1F3E-4646-8725-FEBEE7336494}" v="3" dt="2022-05-21T16:22:21.463"/>
    <p1510:client id="{D4AE4211-6204-4E66-90A3-6CCA22A00D1A}" v="11" dt="2022-04-30T05:06:07.728"/>
    <p1510:client id="{D55B0258-F67F-4D4A-9FCF-DECE9B80B836}" v="236" dt="2022-05-03T09:39:36.088"/>
    <p1510:client id="{DB483A26-804F-46A8-9CA2-C368C1393BC5}" v="668" dt="2022-05-25T17:39:49.612"/>
    <p1510:client id="{DBA545CB-A344-43EC-A922-311E059C6386}" v="16" dt="2022-06-03T16:28:07.700"/>
    <p1510:client id="{E0AD31DB-273A-4FA9-8AFA-955CECCF9328}" v="53" dt="2022-05-16T06:02:58.644"/>
    <p1510:client id="{E2B13C06-24A0-42D2-BF54-9217441AE138}" v="29" dt="2022-05-04T15:37:36.584"/>
    <p1510:client id="{E4629990-FB91-4CAF-A080-C1000092CA55}" v="492" dt="2022-05-21T05:21:51.813"/>
    <p1510:client id="{ED75174E-8B56-4641-8309-CFFF5A2DE6FB}" v="62" dt="2022-05-01T11:12:24.192"/>
    <p1510:client id="{EEB0531C-8DF6-4C6A-A621-48BBA5DA862D}" v="5" dt="2022-05-23T14:15:34.207"/>
    <p1510:client id="{F211AFD6-510C-45E7-AC45-FD17DF1DEF40}" v="60" dt="2022-05-22T12:09:19.478"/>
    <p1510:client id="{F225CE4A-F61A-4163-9404-C1E8B58B4FE1}" v="1" dt="2022-04-22T10:15:43.768"/>
    <p1510:client id="{F3B7CC54-C4A8-4A05-90EC-CFDE0F838349}" v="48" dt="2022-04-22T10:54:34.305"/>
    <p1510:client id="{F7BF7D19-7022-43B0-A3A2-3CDDB8C18491}" v="54" dt="2022-06-01T07:14:21.125"/>
    <p1510:client id="{FA3A14B8-3F0A-43BB-8A48-DDB66A9F1FFC}" v="467" dt="2022-05-16T01:18:00.706"/>
    <p1510:client id="{FB434396-DA8A-4351-ADE0-A217652163CF}" v="103" dt="2022-05-04T16:59:22.4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27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9325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95153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06467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91218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08121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677172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65091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36589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62698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86958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075337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498290393"/>
      </p:ext>
    </p:extLst>
  </p:cSld>
  <p:clrMap bg1="lt1" tx1="dk1" bg2="lt2" tx2="dk2" accent1="accent1" accent2="accent2" accent3="accent3" accent4="accent4" accent5="accent5" accent6="accent6" hlink="hlink" folHlink="folHlink"/>
  <p:sldLayoutIdLst>
    <p:sldLayoutId id="2147483974" r:id="rId1"/>
    <p:sldLayoutId id="2147483975" r:id="rId2"/>
    <p:sldLayoutId id="2147483976" r:id="rId3"/>
    <p:sldLayoutId id="2147483977" r:id="rId4"/>
    <p:sldLayoutId id="2147483978" r:id="rId5"/>
    <p:sldLayoutId id="2147483979" r:id="rId6"/>
    <p:sldLayoutId id="2147483980" r:id="rId7"/>
    <p:sldLayoutId id="2147483981" r:id="rId8"/>
    <p:sldLayoutId id="2147483982" r:id="rId9"/>
    <p:sldLayoutId id="2147483983" r:id="rId10"/>
    <p:sldLayoutId id="21474839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73254" y="509479"/>
            <a:ext cx="11094539" cy="766733"/>
          </a:xfrm>
        </p:spPr>
        <p:txBody>
          <a:bodyPr>
            <a:noAutofit/>
          </a:bodyPr>
          <a:lstStyle/>
          <a:p>
            <a:r>
              <a:rPr lang="en-US" sz="5500" dirty="0">
                <a:latin typeface="Century"/>
                <a:cs typeface="Calibri Light"/>
              </a:rPr>
              <a:t>India's Vaccination </a:t>
            </a:r>
          </a:p>
        </p:txBody>
      </p:sp>
      <p:sp>
        <p:nvSpPr>
          <p:cNvPr id="3" name="Subtitle 2"/>
          <p:cNvSpPr>
            <a:spLocks noGrp="1"/>
          </p:cNvSpPr>
          <p:nvPr>
            <p:ph type="subTitle" idx="1"/>
          </p:nvPr>
        </p:nvSpPr>
        <p:spPr>
          <a:xfrm>
            <a:off x="3330243" y="1423089"/>
            <a:ext cx="4304172" cy="487033"/>
          </a:xfrm>
        </p:spPr>
        <p:txBody>
          <a:bodyPr vert="horz" lIns="91440" tIns="45720" rIns="91440" bIns="45720" rtlCol="0" anchor="t">
            <a:noAutofit/>
          </a:bodyPr>
          <a:lstStyle/>
          <a:p>
            <a:pPr algn="l"/>
            <a:r>
              <a:rPr lang="en-US" sz="3000" dirty="0">
                <a:cs typeface="Calibri"/>
              </a:rPr>
              <a:t>- 1 BILLION GLORY DOSES</a:t>
            </a:r>
          </a:p>
        </p:txBody>
      </p:sp>
      <p:sp>
        <p:nvSpPr>
          <p:cNvPr id="4" name="TextBox 3">
            <a:extLst>
              <a:ext uri="{FF2B5EF4-FFF2-40B4-BE49-F238E27FC236}">
                <a16:creationId xmlns:a16="http://schemas.microsoft.com/office/drawing/2014/main" id="{765A7707-FDD4-4236-6495-6CB033CB11D3}"/>
              </a:ext>
            </a:extLst>
          </p:cNvPr>
          <p:cNvSpPr txBox="1"/>
          <p:nvPr/>
        </p:nvSpPr>
        <p:spPr>
          <a:xfrm>
            <a:off x="2848737" y="2477653"/>
            <a:ext cx="574357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cs typeface="Calibri"/>
              </a:rPr>
              <a:t>Team Guide – Dr. P. G. Sunitha Hiremath</a:t>
            </a:r>
          </a:p>
          <a:p>
            <a:r>
              <a:rPr lang="en-US" sz="2400">
                <a:cs typeface="Calibri"/>
              </a:rPr>
              <a:t>                          Neha Tarannum</a:t>
            </a:r>
            <a:endParaRPr lang="en-US" sz="2400">
              <a:ea typeface="Calibri"/>
              <a:cs typeface="Calibri"/>
            </a:endParaRPr>
          </a:p>
        </p:txBody>
      </p:sp>
      <p:pic>
        <p:nvPicPr>
          <p:cNvPr id="5" name="Picture 5">
            <a:extLst>
              <a:ext uri="{FF2B5EF4-FFF2-40B4-BE49-F238E27FC236}">
                <a16:creationId xmlns:a16="http://schemas.microsoft.com/office/drawing/2014/main" id="{54C3771E-FE55-00A0-76B7-1A7AF61961A5}"/>
              </a:ext>
            </a:extLst>
          </p:cNvPr>
          <p:cNvPicPr>
            <a:picLocks noChangeAspect="1"/>
          </p:cNvPicPr>
          <p:nvPr/>
        </p:nvPicPr>
        <p:blipFill>
          <a:blip r:embed="rId2"/>
          <a:stretch>
            <a:fillRect/>
          </a:stretch>
        </p:blipFill>
        <p:spPr>
          <a:xfrm>
            <a:off x="9269819" y="50499"/>
            <a:ext cx="2743200" cy="767329"/>
          </a:xfrm>
          <a:prstGeom prst="rect">
            <a:avLst/>
          </a:prstGeom>
        </p:spPr>
      </p:pic>
      <p:graphicFrame>
        <p:nvGraphicFramePr>
          <p:cNvPr id="6" name="Table 5">
            <a:extLst>
              <a:ext uri="{FF2B5EF4-FFF2-40B4-BE49-F238E27FC236}">
                <a16:creationId xmlns:a16="http://schemas.microsoft.com/office/drawing/2014/main" id="{D704CC9F-B297-C235-D2B7-D4CFFE030B06}"/>
              </a:ext>
            </a:extLst>
          </p:cNvPr>
          <p:cNvGraphicFramePr>
            <a:graphicFrameLocks noGrp="1"/>
          </p:cNvGraphicFramePr>
          <p:nvPr>
            <p:extLst>
              <p:ext uri="{D42A27DB-BD31-4B8C-83A1-F6EECF244321}">
                <p14:modId xmlns:p14="http://schemas.microsoft.com/office/powerpoint/2010/main" val="866895429"/>
              </p:ext>
            </p:extLst>
          </p:nvPr>
        </p:nvGraphicFramePr>
        <p:xfrm>
          <a:off x="3145465" y="4359348"/>
          <a:ext cx="4825085" cy="1917075"/>
        </p:xfrm>
        <a:graphic>
          <a:graphicData uri="http://schemas.openxmlformats.org/drawingml/2006/table">
            <a:tbl>
              <a:tblPr firstRow="1" bandRow="1">
                <a:tableStyleId>{5940675A-B579-460E-94D1-54222C63F5DA}</a:tableStyleId>
              </a:tblPr>
              <a:tblGrid>
                <a:gridCol w="1938225">
                  <a:extLst>
                    <a:ext uri="{9D8B030D-6E8A-4147-A177-3AD203B41FA5}">
                      <a16:colId xmlns:a16="http://schemas.microsoft.com/office/drawing/2014/main" val="3473682631"/>
                    </a:ext>
                  </a:extLst>
                </a:gridCol>
                <a:gridCol w="1207238">
                  <a:extLst>
                    <a:ext uri="{9D8B030D-6E8A-4147-A177-3AD203B41FA5}">
                      <a16:colId xmlns:a16="http://schemas.microsoft.com/office/drawing/2014/main" val="2388846048"/>
                    </a:ext>
                  </a:extLst>
                </a:gridCol>
                <a:gridCol w="1679622">
                  <a:extLst>
                    <a:ext uri="{9D8B030D-6E8A-4147-A177-3AD203B41FA5}">
                      <a16:colId xmlns:a16="http://schemas.microsoft.com/office/drawing/2014/main" val="669392262"/>
                    </a:ext>
                  </a:extLst>
                </a:gridCol>
              </a:tblGrid>
              <a:tr h="454035">
                <a:tc>
                  <a:txBody>
                    <a:bodyPr/>
                    <a:lstStyle/>
                    <a:p>
                      <a:pPr algn="l" rtl="0" fontAlgn="base"/>
                      <a:r>
                        <a:rPr lang="en-US" cap="all">
                          <a:effectLst/>
                        </a:rPr>
                        <a:t>NAME</a:t>
                      </a:r>
                      <a:r>
                        <a:rPr lang="en-US">
                          <a:effectLst/>
                        </a:rPr>
                        <a:t>​</a:t>
                      </a:r>
                    </a:p>
                  </a:txBody>
                  <a:tcPr anchor="b"/>
                </a:tc>
                <a:tc>
                  <a:txBody>
                    <a:bodyPr/>
                    <a:lstStyle/>
                    <a:p>
                      <a:pPr algn="l" rtl="0" fontAlgn="base"/>
                      <a:r>
                        <a:rPr lang="en-US" cap="all">
                          <a:effectLst/>
                        </a:rPr>
                        <a:t>ROLL NO.</a:t>
                      </a:r>
                    </a:p>
                  </a:txBody>
                  <a:tcPr anchor="b"/>
                </a:tc>
                <a:tc>
                  <a:txBody>
                    <a:bodyPr/>
                    <a:lstStyle/>
                    <a:p>
                      <a:pPr lvl="0" algn="l">
                        <a:buNone/>
                      </a:pPr>
                      <a:r>
                        <a:rPr lang="en-US">
                          <a:effectLst/>
                        </a:rPr>
                        <a:t>USN</a:t>
                      </a:r>
                    </a:p>
                  </a:txBody>
                  <a:tcPr anchor="b"/>
                </a:tc>
                <a:extLst>
                  <a:ext uri="{0D108BD9-81ED-4DB2-BD59-A6C34878D82A}">
                    <a16:rowId xmlns:a16="http://schemas.microsoft.com/office/drawing/2014/main" val="2612901645"/>
                  </a:ext>
                </a:extLst>
              </a:tr>
              <a:tr h="272420">
                <a:tc>
                  <a:txBody>
                    <a:bodyPr/>
                    <a:lstStyle/>
                    <a:p>
                      <a:pPr lvl="0" algn="l">
                        <a:buNone/>
                      </a:pPr>
                      <a:r>
                        <a:rPr lang="en-US" sz="1800" b="0" i="0" u="none" strike="noStrike" noProof="0">
                          <a:effectLst/>
                          <a:latin typeface="Calibri"/>
                        </a:rPr>
                        <a:t>Shrinidhi R H </a:t>
                      </a:r>
                      <a:endParaRPr lang="en-US"/>
                    </a:p>
                  </a:txBody>
                  <a:tcPr/>
                </a:tc>
                <a:tc>
                  <a:txBody>
                    <a:bodyPr/>
                    <a:lstStyle/>
                    <a:p>
                      <a:pPr algn="l" rtl="0" fontAlgn="base"/>
                      <a:r>
                        <a:rPr lang="en-US">
                          <a:effectLst/>
                        </a:rPr>
                        <a:t>443</a:t>
                      </a:r>
                    </a:p>
                  </a:txBody>
                  <a:tcPr/>
                </a:tc>
                <a:tc>
                  <a:txBody>
                    <a:bodyPr/>
                    <a:lstStyle/>
                    <a:p>
                      <a:pPr lvl="0" algn="l">
                        <a:buNone/>
                      </a:pPr>
                      <a:r>
                        <a:rPr lang="en-US">
                          <a:effectLst/>
                        </a:rPr>
                        <a:t>01FE20BCS227</a:t>
                      </a:r>
                    </a:p>
                  </a:txBody>
                  <a:tcPr/>
                </a:tc>
                <a:extLst>
                  <a:ext uri="{0D108BD9-81ED-4DB2-BD59-A6C34878D82A}">
                    <a16:rowId xmlns:a16="http://schemas.microsoft.com/office/drawing/2014/main" val="2732598449"/>
                  </a:ext>
                </a:extLst>
              </a:tr>
              <a:tr h="365494">
                <a:tc>
                  <a:txBody>
                    <a:bodyPr/>
                    <a:lstStyle/>
                    <a:p>
                      <a:pPr lvl="0" algn="l" rtl="0">
                        <a:buNone/>
                      </a:pPr>
                      <a:r>
                        <a:rPr lang="en-US">
                          <a:effectLst/>
                        </a:rPr>
                        <a:t>Priya M</a:t>
                      </a:r>
                    </a:p>
                  </a:txBody>
                  <a:tcPr/>
                </a:tc>
                <a:tc>
                  <a:txBody>
                    <a:bodyPr/>
                    <a:lstStyle/>
                    <a:p>
                      <a:pPr algn="l" rtl="0" fontAlgn="base"/>
                      <a:r>
                        <a:rPr lang="en-US">
                          <a:effectLst/>
                        </a:rPr>
                        <a:t>455</a:t>
                      </a:r>
                    </a:p>
                  </a:txBody>
                  <a:tcPr/>
                </a:tc>
                <a:tc>
                  <a:txBody>
                    <a:bodyPr/>
                    <a:lstStyle/>
                    <a:p>
                      <a:pPr lvl="0" algn="l">
                        <a:buNone/>
                      </a:pPr>
                      <a:r>
                        <a:rPr lang="en-US">
                          <a:effectLst/>
                        </a:rPr>
                        <a:t>01FE20BCS239</a:t>
                      </a:r>
                    </a:p>
                  </a:txBody>
                  <a:tcPr/>
                </a:tc>
                <a:extLst>
                  <a:ext uri="{0D108BD9-81ED-4DB2-BD59-A6C34878D82A}">
                    <a16:rowId xmlns:a16="http://schemas.microsoft.com/office/drawing/2014/main" val="2726597444"/>
                  </a:ext>
                </a:extLst>
              </a:tr>
              <a:tr h="272420">
                <a:tc>
                  <a:txBody>
                    <a:bodyPr/>
                    <a:lstStyle/>
                    <a:p>
                      <a:pPr algn="l" rtl="0" fontAlgn="base"/>
                      <a:r>
                        <a:rPr lang="en-US" u="none" strike="noStrike">
                          <a:effectLst/>
                        </a:rPr>
                        <a:t>Suma Doddamani</a:t>
                      </a:r>
                      <a:r>
                        <a:rPr lang="en-US">
                          <a:effectLst/>
                        </a:rPr>
                        <a:t>​</a:t>
                      </a:r>
                    </a:p>
                  </a:txBody>
                  <a:tcPr/>
                </a:tc>
                <a:tc>
                  <a:txBody>
                    <a:bodyPr/>
                    <a:lstStyle/>
                    <a:p>
                      <a:pPr algn="l" rtl="0" fontAlgn="base"/>
                      <a:r>
                        <a:rPr lang="en-US">
                          <a:effectLst/>
                        </a:rPr>
                        <a:t>447​</a:t>
                      </a:r>
                    </a:p>
                  </a:txBody>
                  <a:tcPr/>
                </a:tc>
                <a:tc>
                  <a:txBody>
                    <a:bodyPr/>
                    <a:lstStyle/>
                    <a:p>
                      <a:pPr lvl="0" algn="l">
                        <a:buNone/>
                      </a:pPr>
                      <a:r>
                        <a:rPr lang="en-US">
                          <a:effectLst/>
                        </a:rPr>
                        <a:t>01FE20BCS231</a:t>
                      </a:r>
                    </a:p>
                  </a:txBody>
                  <a:tcPr/>
                </a:tc>
                <a:extLst>
                  <a:ext uri="{0D108BD9-81ED-4DB2-BD59-A6C34878D82A}">
                    <a16:rowId xmlns:a16="http://schemas.microsoft.com/office/drawing/2014/main" val="1933729655"/>
                  </a:ext>
                </a:extLst>
              </a:tr>
              <a:tr h="272420">
                <a:tc>
                  <a:txBody>
                    <a:bodyPr/>
                    <a:lstStyle/>
                    <a:p>
                      <a:pPr algn="l" rtl="0" fontAlgn="base"/>
                      <a:r>
                        <a:rPr lang="en-US" u="none" strike="noStrike">
                          <a:effectLst/>
                        </a:rPr>
                        <a:t>Nayana D G</a:t>
                      </a:r>
                      <a:r>
                        <a:rPr lang="en-US">
                          <a:effectLst/>
                        </a:rPr>
                        <a:t>​</a:t>
                      </a:r>
                    </a:p>
                  </a:txBody>
                  <a:tcPr/>
                </a:tc>
                <a:tc>
                  <a:txBody>
                    <a:bodyPr/>
                    <a:lstStyle/>
                    <a:p>
                      <a:pPr algn="l" rtl="0" fontAlgn="base"/>
                      <a:r>
                        <a:rPr lang="en-US">
                          <a:effectLst/>
                        </a:rPr>
                        <a:t>451​</a:t>
                      </a:r>
                    </a:p>
                  </a:txBody>
                  <a:tcPr/>
                </a:tc>
                <a:tc>
                  <a:txBody>
                    <a:bodyPr/>
                    <a:lstStyle/>
                    <a:p>
                      <a:pPr lvl="0" algn="l">
                        <a:buNone/>
                      </a:pPr>
                      <a:r>
                        <a:rPr lang="en-US">
                          <a:effectLst/>
                        </a:rPr>
                        <a:t>01FE20BCS235</a:t>
                      </a:r>
                    </a:p>
                  </a:txBody>
                  <a:tcPr/>
                </a:tc>
                <a:extLst>
                  <a:ext uri="{0D108BD9-81ED-4DB2-BD59-A6C34878D82A}">
                    <a16:rowId xmlns:a16="http://schemas.microsoft.com/office/drawing/2014/main" val="1849478135"/>
                  </a:ext>
                </a:extLst>
              </a:tr>
            </a:tbl>
          </a:graphicData>
        </a:graphic>
      </p:graphicFrame>
      <p:sp>
        <p:nvSpPr>
          <p:cNvPr id="7" name="TextBox 6">
            <a:extLst>
              <a:ext uri="{FF2B5EF4-FFF2-40B4-BE49-F238E27FC236}">
                <a16:creationId xmlns:a16="http://schemas.microsoft.com/office/drawing/2014/main" id="{63A45331-EEFD-7E5D-B3E7-B6F1F0C56F91}"/>
              </a:ext>
            </a:extLst>
          </p:cNvPr>
          <p:cNvSpPr txBox="1"/>
          <p:nvPr/>
        </p:nvSpPr>
        <p:spPr>
          <a:xfrm>
            <a:off x="4373082" y="3627696"/>
            <a:ext cx="28194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cs typeface="Calibri"/>
              </a:rPr>
              <a:t>Team 17</a:t>
            </a:r>
          </a:p>
        </p:txBody>
      </p:sp>
      <p:sp>
        <p:nvSpPr>
          <p:cNvPr id="8" name="TextBox 7">
            <a:extLst>
              <a:ext uri="{FF2B5EF4-FFF2-40B4-BE49-F238E27FC236}">
                <a16:creationId xmlns:a16="http://schemas.microsoft.com/office/drawing/2014/main" id="{282CB0E8-F83F-EFB7-86D7-236071DA6543}"/>
              </a:ext>
            </a:extLst>
          </p:cNvPr>
          <p:cNvSpPr txBox="1"/>
          <p:nvPr/>
        </p:nvSpPr>
        <p:spPr>
          <a:xfrm flipH="1">
            <a:off x="4100636" y="2009221"/>
            <a:ext cx="2647002" cy="369332"/>
          </a:xfrm>
          <a:prstGeom prst="rect">
            <a:avLst/>
          </a:prstGeom>
          <a:noFill/>
        </p:spPr>
        <p:txBody>
          <a:bodyPr wrap="square" rtlCol="0">
            <a:spAutoFit/>
          </a:bodyPr>
          <a:lstStyle/>
          <a:p>
            <a:r>
              <a:rPr lang="en-IN" b="0" i="0" dirty="0">
                <a:solidFill>
                  <a:srgbClr val="000000"/>
                </a:solidFill>
                <a:effectLst/>
                <a:latin typeface="Helvetica Neue"/>
              </a:rPr>
              <a:t>Title ID: 4CEDA_CP_01</a:t>
            </a:r>
            <a:endParaRPr lang="en-IN"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4C398-566E-F641-5144-8705D72EE683}"/>
              </a:ext>
            </a:extLst>
          </p:cNvPr>
          <p:cNvSpPr>
            <a:spLocks noGrp="1"/>
          </p:cNvSpPr>
          <p:nvPr>
            <p:ph type="title"/>
          </p:nvPr>
        </p:nvSpPr>
        <p:spPr>
          <a:xfrm>
            <a:off x="395898" y="143119"/>
            <a:ext cx="9136673" cy="553794"/>
          </a:xfrm>
        </p:spPr>
        <p:txBody>
          <a:bodyPr vert="horz" lIns="91440" tIns="45720" rIns="91440" bIns="45720" rtlCol="0" anchor="ctr">
            <a:noAutofit/>
          </a:bodyPr>
          <a:lstStyle/>
          <a:p>
            <a:r>
              <a:rPr lang="en-US" sz="3200" b="1">
                <a:cs typeface="Calibri Light"/>
              </a:rPr>
              <a:t>Analysis of cases and deaths in the year 2020-21 </a:t>
            </a:r>
          </a:p>
        </p:txBody>
      </p:sp>
      <p:pic>
        <p:nvPicPr>
          <p:cNvPr id="6" name="Picture 6" descr="Chart, line chart&#10;&#10;Description automatically generated">
            <a:extLst>
              <a:ext uri="{FF2B5EF4-FFF2-40B4-BE49-F238E27FC236}">
                <a16:creationId xmlns:a16="http://schemas.microsoft.com/office/drawing/2014/main" id="{231B883A-5A0F-7349-F48A-FFD0F6C36D47}"/>
              </a:ext>
            </a:extLst>
          </p:cNvPr>
          <p:cNvPicPr>
            <a:picLocks noGrp="1" noChangeAspect="1"/>
          </p:cNvPicPr>
          <p:nvPr>
            <p:ph idx="1"/>
          </p:nvPr>
        </p:nvPicPr>
        <p:blipFill>
          <a:blip r:embed="rId2"/>
          <a:stretch>
            <a:fillRect/>
          </a:stretch>
        </p:blipFill>
        <p:spPr>
          <a:xfrm>
            <a:off x="179801" y="1812395"/>
            <a:ext cx="5007932" cy="2871331"/>
          </a:xfrm>
        </p:spPr>
      </p:pic>
      <p:pic>
        <p:nvPicPr>
          <p:cNvPr id="5" name="Picture 5" descr="Text&#10;&#10;Description automatically generated">
            <a:extLst>
              <a:ext uri="{FF2B5EF4-FFF2-40B4-BE49-F238E27FC236}">
                <a16:creationId xmlns:a16="http://schemas.microsoft.com/office/drawing/2014/main" id="{A1EC6756-5CCA-8047-6943-F29CE035F9CA}"/>
              </a:ext>
            </a:extLst>
          </p:cNvPr>
          <p:cNvPicPr>
            <a:picLocks noChangeAspect="1"/>
          </p:cNvPicPr>
          <p:nvPr/>
        </p:nvPicPr>
        <p:blipFill>
          <a:blip r:embed="rId3"/>
          <a:stretch>
            <a:fillRect/>
          </a:stretch>
        </p:blipFill>
        <p:spPr>
          <a:xfrm>
            <a:off x="9231719" y="31449"/>
            <a:ext cx="2743200" cy="767329"/>
          </a:xfrm>
          <a:prstGeom prst="rect">
            <a:avLst/>
          </a:prstGeom>
        </p:spPr>
      </p:pic>
      <p:pic>
        <p:nvPicPr>
          <p:cNvPr id="3" name="Picture 3" descr="Chart, line chart&#10;&#10;Description automatically generated">
            <a:extLst>
              <a:ext uri="{FF2B5EF4-FFF2-40B4-BE49-F238E27FC236}">
                <a16:creationId xmlns:a16="http://schemas.microsoft.com/office/drawing/2014/main" id="{795D5F14-9FF0-CFDD-9536-1463BDAB0BFA}"/>
              </a:ext>
            </a:extLst>
          </p:cNvPr>
          <p:cNvPicPr>
            <a:picLocks noChangeAspect="1"/>
          </p:cNvPicPr>
          <p:nvPr/>
        </p:nvPicPr>
        <p:blipFill>
          <a:blip r:embed="rId4"/>
          <a:stretch>
            <a:fillRect/>
          </a:stretch>
        </p:blipFill>
        <p:spPr>
          <a:xfrm>
            <a:off x="6004058" y="1874450"/>
            <a:ext cx="5342350" cy="2809019"/>
          </a:xfrm>
          <a:prstGeom prst="rect">
            <a:avLst/>
          </a:prstGeom>
        </p:spPr>
      </p:pic>
      <p:sp>
        <p:nvSpPr>
          <p:cNvPr id="4" name="TextBox 3">
            <a:extLst>
              <a:ext uri="{FF2B5EF4-FFF2-40B4-BE49-F238E27FC236}">
                <a16:creationId xmlns:a16="http://schemas.microsoft.com/office/drawing/2014/main" id="{93945A2E-84FD-7BF3-0B61-B2BEC06905B3}"/>
              </a:ext>
            </a:extLst>
          </p:cNvPr>
          <p:cNvSpPr txBox="1"/>
          <p:nvPr/>
        </p:nvSpPr>
        <p:spPr>
          <a:xfrm>
            <a:off x="251034" y="4958194"/>
            <a:ext cx="11723931"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cs typeface="Calibri"/>
              </a:rPr>
              <a:t>From the graph, we can analyze that in the year 2020 both the cases and the deaths have reached the peak during the month of September.</a:t>
            </a:r>
          </a:p>
          <a:p>
            <a:pPr marL="285750" indent="-285750">
              <a:buFont typeface="Arial"/>
              <a:buChar char="•"/>
            </a:pPr>
            <a:r>
              <a:rPr lang="en-US">
                <a:cs typeface="Calibri"/>
              </a:rPr>
              <a:t>Later, there was gradual decrease in both the cases and deaths.</a:t>
            </a:r>
          </a:p>
          <a:p>
            <a:pPr marL="285750" indent="-285750">
              <a:buFont typeface="Arial,Sans-Serif"/>
              <a:buChar char="•"/>
            </a:pPr>
            <a:r>
              <a:rPr lang="en-US">
                <a:ea typeface="+mn-lt"/>
                <a:cs typeface="+mn-lt"/>
              </a:rPr>
              <a:t>In 2021, there is a sudden rise of cases from the month of February which indicates the emergence of second wave of Covid. </a:t>
            </a:r>
          </a:p>
          <a:p>
            <a:pPr marL="285750" indent="-285750">
              <a:buFont typeface="Arial,Sans-Serif"/>
              <a:buChar char="•"/>
            </a:pPr>
            <a:r>
              <a:rPr lang="en-US">
                <a:ea typeface="+mn-lt"/>
                <a:cs typeface="+mn-lt"/>
              </a:rPr>
              <a:t>New cases and new deaths have reached the peaks in the month of May.</a:t>
            </a:r>
            <a:endParaRPr lang="en-US"/>
          </a:p>
          <a:p>
            <a:pPr marL="285750" indent="-285750" algn="just">
              <a:buFont typeface="Arial"/>
              <a:buChar char="•"/>
            </a:pPr>
            <a:endParaRPr lang="en-US">
              <a:cs typeface="Calibri"/>
            </a:endParaRPr>
          </a:p>
        </p:txBody>
      </p:sp>
      <p:sp>
        <p:nvSpPr>
          <p:cNvPr id="7" name="TextBox 6">
            <a:extLst>
              <a:ext uri="{FF2B5EF4-FFF2-40B4-BE49-F238E27FC236}">
                <a16:creationId xmlns:a16="http://schemas.microsoft.com/office/drawing/2014/main" id="{A51E85EC-FF34-F364-CCCA-1CFE5F0096BE}"/>
              </a:ext>
            </a:extLst>
          </p:cNvPr>
          <p:cNvSpPr txBox="1"/>
          <p:nvPr/>
        </p:nvSpPr>
        <p:spPr>
          <a:xfrm>
            <a:off x="2107529" y="1482277"/>
            <a:ext cx="127139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a:cs typeface="Calibri"/>
              </a:rPr>
              <a:t>2020</a:t>
            </a:r>
          </a:p>
        </p:txBody>
      </p:sp>
      <p:sp>
        <p:nvSpPr>
          <p:cNvPr id="8" name="TextBox 7">
            <a:extLst>
              <a:ext uri="{FF2B5EF4-FFF2-40B4-BE49-F238E27FC236}">
                <a16:creationId xmlns:a16="http://schemas.microsoft.com/office/drawing/2014/main" id="{1A0130A2-BE9E-201C-B3A4-84626AB3EC3A}"/>
              </a:ext>
            </a:extLst>
          </p:cNvPr>
          <p:cNvSpPr txBox="1"/>
          <p:nvPr/>
        </p:nvSpPr>
        <p:spPr>
          <a:xfrm>
            <a:off x="8004132" y="1485526"/>
            <a:ext cx="92692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a:cs typeface="Calibri"/>
              </a:rPr>
              <a:t>2021</a:t>
            </a:r>
          </a:p>
        </p:txBody>
      </p:sp>
      <p:sp>
        <p:nvSpPr>
          <p:cNvPr id="10" name="TextBox 9">
            <a:extLst>
              <a:ext uri="{FF2B5EF4-FFF2-40B4-BE49-F238E27FC236}">
                <a16:creationId xmlns:a16="http://schemas.microsoft.com/office/drawing/2014/main" id="{299689A1-C49B-AE21-4BC9-83A26EC55FD1}"/>
              </a:ext>
            </a:extLst>
          </p:cNvPr>
          <p:cNvSpPr txBox="1"/>
          <p:nvPr/>
        </p:nvSpPr>
        <p:spPr>
          <a:xfrm>
            <a:off x="342900" y="866775"/>
            <a:ext cx="93249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GB">
                <a:ea typeface="+mn-lt"/>
                <a:cs typeface="+mn-lt"/>
              </a:rPr>
              <a:t>How are the variations of cases and deaths dependent on each other?</a:t>
            </a:r>
            <a:endParaRPr lang="en-US">
              <a:ea typeface="+mn-lt"/>
              <a:cs typeface="+mn-lt"/>
            </a:endParaRPr>
          </a:p>
          <a:p>
            <a:pPr marL="342900" indent="-342900">
              <a:buAutoNum type="arabicPeriod"/>
            </a:pPr>
            <a:r>
              <a:rPr lang="en-GB">
                <a:ea typeface="+mn-lt"/>
                <a:cs typeface="+mn-lt"/>
              </a:rPr>
              <a:t>How effective was the second wave on people's life compared to the first wave?</a:t>
            </a:r>
            <a:endParaRPr lang="en-US"/>
          </a:p>
        </p:txBody>
      </p:sp>
    </p:spTree>
    <p:extLst>
      <p:ext uri="{BB962C8B-B14F-4D97-AF65-F5344CB8AC3E}">
        <p14:creationId xmlns:p14="http://schemas.microsoft.com/office/powerpoint/2010/main" val="3584557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FE361-1BA2-BF35-C0AA-155608D27869}"/>
              </a:ext>
            </a:extLst>
          </p:cNvPr>
          <p:cNvSpPr>
            <a:spLocks noGrp="1"/>
          </p:cNvSpPr>
          <p:nvPr>
            <p:ph type="title"/>
          </p:nvPr>
        </p:nvSpPr>
        <p:spPr>
          <a:xfrm>
            <a:off x="337771" y="83955"/>
            <a:ext cx="10515600" cy="1123157"/>
          </a:xfrm>
        </p:spPr>
        <p:txBody>
          <a:bodyPr>
            <a:normAutofit/>
          </a:bodyPr>
          <a:lstStyle/>
          <a:p>
            <a:r>
              <a:rPr lang="en-US" sz="3200" b="1">
                <a:ea typeface="+mj-lt"/>
                <a:cs typeface="+mj-lt"/>
              </a:rPr>
              <a:t>Analysis of cases and deaths in the year 2020-21</a:t>
            </a:r>
            <a:endParaRPr lang="en-US" sz="3200"/>
          </a:p>
        </p:txBody>
      </p:sp>
      <p:pic>
        <p:nvPicPr>
          <p:cNvPr id="5" name="Picture 5" descr="Text&#10;&#10;Description automatically generated">
            <a:extLst>
              <a:ext uri="{FF2B5EF4-FFF2-40B4-BE49-F238E27FC236}">
                <a16:creationId xmlns:a16="http://schemas.microsoft.com/office/drawing/2014/main" id="{0BF5A710-B05C-BA4A-AF13-A6572D7E75EB}"/>
              </a:ext>
            </a:extLst>
          </p:cNvPr>
          <p:cNvPicPr>
            <a:picLocks noChangeAspect="1"/>
          </p:cNvPicPr>
          <p:nvPr/>
        </p:nvPicPr>
        <p:blipFill>
          <a:blip r:embed="rId2"/>
          <a:stretch>
            <a:fillRect/>
          </a:stretch>
        </p:blipFill>
        <p:spPr>
          <a:xfrm>
            <a:off x="9303157" y="138605"/>
            <a:ext cx="2743200" cy="767329"/>
          </a:xfrm>
          <a:prstGeom prst="rect">
            <a:avLst/>
          </a:prstGeom>
        </p:spPr>
      </p:pic>
      <p:graphicFrame>
        <p:nvGraphicFramePr>
          <p:cNvPr id="3" name="Table 5">
            <a:extLst>
              <a:ext uri="{FF2B5EF4-FFF2-40B4-BE49-F238E27FC236}">
                <a16:creationId xmlns:a16="http://schemas.microsoft.com/office/drawing/2014/main" id="{60EE379C-0CB3-7F4D-0F0C-FDA767E9F42C}"/>
              </a:ext>
            </a:extLst>
          </p:cNvPr>
          <p:cNvGraphicFramePr>
            <a:graphicFrameLocks noGrp="1"/>
          </p:cNvGraphicFramePr>
          <p:nvPr>
            <p:extLst>
              <p:ext uri="{D42A27DB-BD31-4B8C-83A1-F6EECF244321}">
                <p14:modId xmlns:p14="http://schemas.microsoft.com/office/powerpoint/2010/main" val="3112493413"/>
              </p:ext>
            </p:extLst>
          </p:nvPr>
        </p:nvGraphicFramePr>
        <p:xfrm>
          <a:off x="6671583" y="2429823"/>
          <a:ext cx="4097849" cy="1432560"/>
        </p:xfrm>
        <a:graphic>
          <a:graphicData uri="http://schemas.openxmlformats.org/drawingml/2006/table">
            <a:tbl>
              <a:tblPr firstRow="1" bandRow="1">
                <a:tableStyleId>{5940675A-B579-460E-94D1-54222C63F5DA}</a:tableStyleId>
              </a:tblPr>
              <a:tblGrid>
                <a:gridCol w="1023937">
                  <a:extLst>
                    <a:ext uri="{9D8B030D-6E8A-4147-A177-3AD203B41FA5}">
                      <a16:colId xmlns:a16="http://schemas.microsoft.com/office/drawing/2014/main" val="1821774640"/>
                    </a:ext>
                  </a:extLst>
                </a:gridCol>
                <a:gridCol w="1707962">
                  <a:extLst>
                    <a:ext uri="{9D8B030D-6E8A-4147-A177-3AD203B41FA5}">
                      <a16:colId xmlns:a16="http://schemas.microsoft.com/office/drawing/2014/main" val="98886375"/>
                    </a:ext>
                  </a:extLst>
                </a:gridCol>
                <a:gridCol w="1365950">
                  <a:extLst>
                    <a:ext uri="{9D8B030D-6E8A-4147-A177-3AD203B41FA5}">
                      <a16:colId xmlns:a16="http://schemas.microsoft.com/office/drawing/2014/main" val="3930275229"/>
                    </a:ext>
                  </a:extLst>
                </a:gridCol>
              </a:tblGrid>
              <a:tr h="409796">
                <a:tc>
                  <a:txBody>
                    <a:bodyPr/>
                    <a:lstStyle/>
                    <a:p>
                      <a:r>
                        <a:rPr lang="en-GB" sz="2000" b="1"/>
                        <a:t>Year</a:t>
                      </a:r>
                      <a:endParaRPr lang="en-GB" sz="2000" b="0"/>
                    </a:p>
                  </a:txBody>
                  <a:tcPr/>
                </a:tc>
                <a:tc>
                  <a:txBody>
                    <a:bodyPr/>
                    <a:lstStyle/>
                    <a:p>
                      <a:r>
                        <a:rPr lang="en-GB" sz="2000" b="1"/>
                        <a:t>Standard Deviation</a:t>
                      </a:r>
                    </a:p>
                  </a:txBody>
                  <a:tcPr/>
                </a:tc>
                <a:tc>
                  <a:txBody>
                    <a:bodyPr/>
                    <a:lstStyle/>
                    <a:p>
                      <a:pPr lvl="0">
                        <a:buNone/>
                      </a:pPr>
                      <a:r>
                        <a:rPr lang="en-GB" sz="2000" b="1"/>
                        <a:t>Mean</a:t>
                      </a:r>
                    </a:p>
                  </a:txBody>
                  <a:tcPr/>
                </a:tc>
                <a:extLst>
                  <a:ext uri="{0D108BD9-81ED-4DB2-BD59-A6C34878D82A}">
                    <a16:rowId xmlns:a16="http://schemas.microsoft.com/office/drawing/2014/main" val="867853898"/>
                  </a:ext>
                </a:extLst>
              </a:tr>
              <a:tr h="276111">
                <a:tc>
                  <a:txBody>
                    <a:bodyPr/>
                    <a:lstStyle/>
                    <a:p>
                      <a:r>
                        <a:rPr lang="en-GB"/>
                        <a:t>2020</a:t>
                      </a:r>
                    </a:p>
                  </a:txBody>
                  <a:tcPr/>
                </a:tc>
                <a:tc>
                  <a:txBody>
                    <a:bodyPr/>
                    <a:lstStyle/>
                    <a:p>
                      <a:r>
                        <a:rPr lang="en-GB"/>
                        <a:t>374.9431</a:t>
                      </a:r>
                    </a:p>
                  </a:txBody>
                  <a:tcPr/>
                </a:tc>
                <a:tc>
                  <a:txBody>
                    <a:bodyPr/>
                    <a:lstStyle/>
                    <a:p>
                      <a:pPr lvl="0">
                        <a:buNone/>
                      </a:pPr>
                      <a:r>
                        <a:rPr lang="en-GB"/>
                        <a:t>503.3581</a:t>
                      </a:r>
                    </a:p>
                  </a:txBody>
                  <a:tcPr/>
                </a:tc>
                <a:extLst>
                  <a:ext uri="{0D108BD9-81ED-4DB2-BD59-A6C34878D82A}">
                    <a16:rowId xmlns:a16="http://schemas.microsoft.com/office/drawing/2014/main" val="3789153486"/>
                  </a:ext>
                </a:extLst>
              </a:tr>
              <a:tr h="276111">
                <a:tc>
                  <a:txBody>
                    <a:bodyPr/>
                    <a:lstStyle/>
                    <a:p>
                      <a:r>
                        <a:rPr lang="en-GB"/>
                        <a:t>2021</a:t>
                      </a:r>
                    </a:p>
                  </a:txBody>
                  <a:tcPr/>
                </a:tc>
                <a:tc>
                  <a:txBody>
                    <a:bodyPr/>
                    <a:lstStyle/>
                    <a:p>
                      <a:r>
                        <a:rPr lang="en-GB"/>
                        <a:t>1249.2425</a:t>
                      </a:r>
                    </a:p>
                  </a:txBody>
                  <a:tcPr/>
                </a:tc>
                <a:tc>
                  <a:txBody>
                    <a:bodyPr/>
                    <a:lstStyle/>
                    <a:p>
                      <a:pPr lvl="0">
                        <a:buNone/>
                      </a:pPr>
                      <a:r>
                        <a:rPr lang="en-GB"/>
                        <a:t>938.3495</a:t>
                      </a:r>
                    </a:p>
                  </a:txBody>
                  <a:tcPr/>
                </a:tc>
                <a:extLst>
                  <a:ext uri="{0D108BD9-81ED-4DB2-BD59-A6C34878D82A}">
                    <a16:rowId xmlns:a16="http://schemas.microsoft.com/office/drawing/2014/main" val="4041016487"/>
                  </a:ext>
                </a:extLst>
              </a:tr>
            </a:tbl>
          </a:graphicData>
        </a:graphic>
      </p:graphicFrame>
      <p:graphicFrame>
        <p:nvGraphicFramePr>
          <p:cNvPr id="7" name="Table 5">
            <a:extLst>
              <a:ext uri="{FF2B5EF4-FFF2-40B4-BE49-F238E27FC236}">
                <a16:creationId xmlns:a16="http://schemas.microsoft.com/office/drawing/2014/main" id="{992842DF-6DC5-0698-8B48-32B10F437A31}"/>
              </a:ext>
            </a:extLst>
          </p:cNvPr>
          <p:cNvGraphicFramePr>
            <a:graphicFrameLocks noGrp="1"/>
          </p:cNvGraphicFramePr>
          <p:nvPr>
            <p:extLst>
              <p:ext uri="{D42A27DB-BD31-4B8C-83A1-F6EECF244321}">
                <p14:modId xmlns:p14="http://schemas.microsoft.com/office/powerpoint/2010/main" val="356933125"/>
              </p:ext>
            </p:extLst>
          </p:nvPr>
        </p:nvGraphicFramePr>
        <p:xfrm>
          <a:off x="892196" y="2426784"/>
          <a:ext cx="4437980" cy="1456055"/>
        </p:xfrm>
        <a:graphic>
          <a:graphicData uri="http://schemas.openxmlformats.org/drawingml/2006/table">
            <a:tbl>
              <a:tblPr firstRow="1" bandRow="1">
                <a:tableStyleId>{5940675A-B579-460E-94D1-54222C63F5DA}</a:tableStyleId>
              </a:tblPr>
              <a:tblGrid>
                <a:gridCol w="1413796">
                  <a:extLst>
                    <a:ext uri="{9D8B030D-6E8A-4147-A177-3AD203B41FA5}">
                      <a16:colId xmlns:a16="http://schemas.microsoft.com/office/drawing/2014/main" val="1821774640"/>
                    </a:ext>
                  </a:extLst>
                </a:gridCol>
                <a:gridCol w="1559716">
                  <a:extLst>
                    <a:ext uri="{9D8B030D-6E8A-4147-A177-3AD203B41FA5}">
                      <a16:colId xmlns:a16="http://schemas.microsoft.com/office/drawing/2014/main" val="98886375"/>
                    </a:ext>
                  </a:extLst>
                </a:gridCol>
                <a:gridCol w="1464468">
                  <a:extLst>
                    <a:ext uri="{9D8B030D-6E8A-4147-A177-3AD203B41FA5}">
                      <a16:colId xmlns:a16="http://schemas.microsoft.com/office/drawing/2014/main" val="1728056958"/>
                    </a:ext>
                  </a:extLst>
                </a:gridCol>
              </a:tblGrid>
              <a:tr h="714375">
                <a:tc>
                  <a:txBody>
                    <a:bodyPr/>
                    <a:lstStyle/>
                    <a:p>
                      <a:r>
                        <a:rPr lang="en-GB" sz="2000" b="1"/>
                        <a:t>Year</a:t>
                      </a:r>
                      <a:endParaRPr lang="en-GB"/>
                    </a:p>
                  </a:txBody>
                  <a:tcPr/>
                </a:tc>
                <a:tc>
                  <a:txBody>
                    <a:bodyPr/>
                    <a:lstStyle/>
                    <a:p>
                      <a:r>
                        <a:rPr lang="en-GB" sz="2000" b="1"/>
                        <a:t>Standard Deviation</a:t>
                      </a:r>
                    </a:p>
                  </a:txBody>
                  <a:tcPr/>
                </a:tc>
                <a:tc>
                  <a:txBody>
                    <a:bodyPr/>
                    <a:lstStyle/>
                    <a:p>
                      <a:pPr lvl="0">
                        <a:buNone/>
                      </a:pPr>
                      <a:r>
                        <a:rPr lang="en-GB" sz="2000" b="1"/>
                        <a:t>Mean</a:t>
                      </a:r>
                    </a:p>
                  </a:txBody>
                  <a:tcPr/>
                </a:tc>
                <a:extLst>
                  <a:ext uri="{0D108BD9-81ED-4DB2-BD59-A6C34878D82A}">
                    <a16:rowId xmlns:a16="http://schemas.microsoft.com/office/drawing/2014/main" val="867853898"/>
                  </a:ext>
                </a:extLst>
              </a:tr>
              <a:tr h="370840">
                <a:tc>
                  <a:txBody>
                    <a:bodyPr/>
                    <a:lstStyle/>
                    <a:p>
                      <a:r>
                        <a:rPr lang="en-GB"/>
                        <a:t>2020</a:t>
                      </a:r>
                    </a:p>
                  </a:txBody>
                  <a:tcPr/>
                </a:tc>
                <a:tc>
                  <a:txBody>
                    <a:bodyPr/>
                    <a:lstStyle/>
                    <a:p>
                      <a:pPr lvl="0">
                        <a:buNone/>
                      </a:pPr>
                      <a:r>
                        <a:rPr lang="en-GB" sz="1800" b="0" i="0" u="none" strike="noStrike" noProof="0">
                          <a:latin typeface="Consolas"/>
                        </a:rPr>
                        <a:t>29540.1079</a:t>
                      </a:r>
                      <a:endParaRPr lang="en-GB"/>
                    </a:p>
                  </a:txBody>
                  <a:tcPr/>
                </a:tc>
                <a:tc>
                  <a:txBody>
                    <a:bodyPr/>
                    <a:lstStyle/>
                    <a:p>
                      <a:pPr lvl="0">
                        <a:buNone/>
                      </a:pPr>
                      <a:r>
                        <a:rPr lang="en-GB" sz="1800" b="0" i="0" u="none" strike="noStrike" noProof="0">
                          <a:latin typeface="Calibri"/>
                        </a:rPr>
                        <a:t>30524.3590</a:t>
                      </a:r>
                      <a:endParaRPr lang="en-US"/>
                    </a:p>
                  </a:txBody>
                  <a:tcPr/>
                </a:tc>
                <a:extLst>
                  <a:ext uri="{0D108BD9-81ED-4DB2-BD59-A6C34878D82A}">
                    <a16:rowId xmlns:a16="http://schemas.microsoft.com/office/drawing/2014/main" val="3789153486"/>
                  </a:ext>
                </a:extLst>
              </a:tr>
              <a:tr h="370840">
                <a:tc>
                  <a:txBody>
                    <a:bodyPr/>
                    <a:lstStyle/>
                    <a:p>
                      <a:r>
                        <a:rPr lang="en-GB"/>
                        <a:t>2021</a:t>
                      </a:r>
                    </a:p>
                  </a:txBody>
                  <a:tcPr/>
                </a:tc>
                <a:tc>
                  <a:txBody>
                    <a:bodyPr/>
                    <a:lstStyle/>
                    <a:p>
                      <a:pPr lvl="0">
                        <a:buNone/>
                      </a:pPr>
                      <a:r>
                        <a:rPr lang="en-GB" sz="1800" b="0" i="0" u="none" strike="noStrike" noProof="0">
                          <a:latin typeface="Calibri"/>
                        </a:rPr>
                        <a:t>99692.6364</a:t>
                      </a:r>
                      <a:endParaRPr lang="en-US"/>
                    </a:p>
                  </a:txBody>
                  <a:tcPr/>
                </a:tc>
                <a:tc>
                  <a:txBody>
                    <a:bodyPr/>
                    <a:lstStyle/>
                    <a:p>
                      <a:pPr lvl="0">
                        <a:buNone/>
                      </a:pPr>
                      <a:r>
                        <a:rPr lang="en-GB" sz="1800" b="0" i="0" u="none" strike="noStrike" noProof="0">
                          <a:latin typeface="Calibri"/>
                        </a:rPr>
                        <a:t>70005.4240</a:t>
                      </a:r>
                      <a:endParaRPr lang="en-US"/>
                    </a:p>
                  </a:txBody>
                  <a:tcPr/>
                </a:tc>
                <a:extLst>
                  <a:ext uri="{0D108BD9-81ED-4DB2-BD59-A6C34878D82A}">
                    <a16:rowId xmlns:a16="http://schemas.microsoft.com/office/drawing/2014/main" val="4041016487"/>
                  </a:ext>
                </a:extLst>
              </a:tr>
            </a:tbl>
          </a:graphicData>
        </a:graphic>
      </p:graphicFrame>
      <p:sp>
        <p:nvSpPr>
          <p:cNvPr id="6" name="TextBox 5">
            <a:extLst>
              <a:ext uri="{FF2B5EF4-FFF2-40B4-BE49-F238E27FC236}">
                <a16:creationId xmlns:a16="http://schemas.microsoft.com/office/drawing/2014/main" id="{BEDFF894-C2F5-E48E-CC03-2E58CB8377FD}"/>
              </a:ext>
            </a:extLst>
          </p:cNvPr>
          <p:cNvSpPr txBox="1"/>
          <p:nvPr/>
        </p:nvSpPr>
        <p:spPr>
          <a:xfrm>
            <a:off x="711955" y="1206790"/>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ea typeface="+mn-lt"/>
                <a:cs typeface="+mn-lt"/>
              </a:rPr>
              <a:t>Statistical Analysis</a:t>
            </a:r>
            <a:endParaRPr lang="en-US" sz="2400"/>
          </a:p>
        </p:txBody>
      </p:sp>
      <p:sp>
        <p:nvSpPr>
          <p:cNvPr id="4" name="TextBox 3">
            <a:extLst>
              <a:ext uri="{FF2B5EF4-FFF2-40B4-BE49-F238E27FC236}">
                <a16:creationId xmlns:a16="http://schemas.microsoft.com/office/drawing/2014/main" id="{E528D971-1E49-FE8A-E97E-6A815E80AD59}"/>
              </a:ext>
            </a:extLst>
          </p:cNvPr>
          <p:cNvSpPr txBox="1"/>
          <p:nvPr/>
        </p:nvSpPr>
        <p:spPr>
          <a:xfrm>
            <a:off x="2333625" y="1790700"/>
            <a:ext cx="12477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New cases</a:t>
            </a:r>
            <a:endParaRPr lang="en-US"/>
          </a:p>
        </p:txBody>
      </p:sp>
      <p:sp>
        <p:nvSpPr>
          <p:cNvPr id="8" name="TextBox 7">
            <a:extLst>
              <a:ext uri="{FF2B5EF4-FFF2-40B4-BE49-F238E27FC236}">
                <a16:creationId xmlns:a16="http://schemas.microsoft.com/office/drawing/2014/main" id="{4122EA1D-A24E-EEEF-1245-F8E7C0EFCBA7}"/>
              </a:ext>
            </a:extLst>
          </p:cNvPr>
          <p:cNvSpPr txBox="1"/>
          <p:nvPr/>
        </p:nvSpPr>
        <p:spPr>
          <a:xfrm>
            <a:off x="7553325" y="1790700"/>
            <a:ext cx="17526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New deaths</a:t>
            </a:r>
            <a:endParaRPr lang="en-US"/>
          </a:p>
        </p:txBody>
      </p:sp>
      <p:sp>
        <p:nvSpPr>
          <p:cNvPr id="9" name="TextBox 8">
            <a:extLst>
              <a:ext uri="{FF2B5EF4-FFF2-40B4-BE49-F238E27FC236}">
                <a16:creationId xmlns:a16="http://schemas.microsoft.com/office/drawing/2014/main" id="{74A35302-7F6A-ACB6-A1D3-09CD2C622980}"/>
              </a:ext>
            </a:extLst>
          </p:cNvPr>
          <p:cNvSpPr txBox="1"/>
          <p:nvPr/>
        </p:nvSpPr>
        <p:spPr>
          <a:xfrm>
            <a:off x="714375" y="4610100"/>
            <a:ext cx="106299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ea typeface="Calibri"/>
                <a:cs typeface="Calibri"/>
              </a:rPr>
              <a:t>By analyzing the variation of deaths in 2021, we can understand how severely the second wave hit our country.</a:t>
            </a:r>
            <a:endParaRPr lang="en-US"/>
          </a:p>
          <a:p>
            <a:pPr marL="285750" indent="-285750">
              <a:buFont typeface="Arial"/>
              <a:buChar char="•"/>
            </a:pPr>
            <a:r>
              <a:rPr lang="en-US" sz="2000">
                <a:ea typeface="Calibri"/>
                <a:cs typeface="Calibri"/>
              </a:rPr>
              <a:t>There is a huge variation of cases and deaths in 2021 when compared to 2020.</a:t>
            </a:r>
            <a:endParaRPr lang="en-US"/>
          </a:p>
        </p:txBody>
      </p:sp>
    </p:spTree>
    <p:extLst>
      <p:ext uri="{BB962C8B-B14F-4D97-AF65-F5344CB8AC3E}">
        <p14:creationId xmlns:p14="http://schemas.microsoft.com/office/powerpoint/2010/main" val="65820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E3A0861-696E-0D7D-F0BF-0DE5187B5A8F}"/>
              </a:ext>
            </a:extLst>
          </p:cNvPr>
          <p:cNvSpPr txBox="1"/>
          <p:nvPr/>
        </p:nvSpPr>
        <p:spPr>
          <a:xfrm>
            <a:off x="207556" y="5019010"/>
            <a:ext cx="10506075" cy="21852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t>Earlier, we have just discussed that in the month of May, we had witnessed highest number of Covid cases and deaths.</a:t>
            </a:r>
            <a:endParaRPr lang="en-US" sz="2000">
              <a:cs typeface="Calibri"/>
            </a:endParaRPr>
          </a:p>
          <a:p>
            <a:pPr marL="285750" indent="-285750">
              <a:buFont typeface="Arial"/>
              <a:buChar char="•"/>
            </a:pPr>
            <a:r>
              <a:rPr lang="en-US" sz="2000">
                <a:cs typeface="Calibri"/>
              </a:rPr>
              <a:t>From the graph, we can analyze that in the second week of May, we had maximum positivity rate and the last week of May had highest death rate.</a:t>
            </a:r>
          </a:p>
          <a:p>
            <a:pPr marL="285750" indent="-285750">
              <a:buFont typeface="Arial"/>
              <a:buChar char="•"/>
            </a:pPr>
            <a:r>
              <a:rPr lang="en-US" sz="2000">
                <a:cs typeface="Calibri"/>
              </a:rPr>
              <a:t>Throughout the year, positive rate was much higher compared to death rate.</a:t>
            </a:r>
          </a:p>
          <a:p>
            <a:pPr marL="285750" indent="-285750" algn="just">
              <a:buFont typeface="Arial"/>
              <a:buChar char="•"/>
            </a:pPr>
            <a:endParaRPr lang="en-US">
              <a:cs typeface="Calibri"/>
            </a:endParaRPr>
          </a:p>
          <a:p>
            <a:pPr marL="285750" indent="-285750" algn="just">
              <a:buFont typeface="Wingdings"/>
              <a:buChar char="v"/>
            </a:pPr>
            <a:endParaRPr lang="en-US">
              <a:cs typeface="Calibri"/>
            </a:endParaRPr>
          </a:p>
        </p:txBody>
      </p:sp>
      <p:sp>
        <p:nvSpPr>
          <p:cNvPr id="3" name="TextBox 2">
            <a:extLst>
              <a:ext uri="{FF2B5EF4-FFF2-40B4-BE49-F238E27FC236}">
                <a16:creationId xmlns:a16="http://schemas.microsoft.com/office/drawing/2014/main" id="{22F95DE5-0458-FB70-DD1E-7AF511989ECA}"/>
              </a:ext>
            </a:extLst>
          </p:cNvPr>
          <p:cNvSpPr txBox="1"/>
          <p:nvPr/>
        </p:nvSpPr>
        <p:spPr>
          <a:xfrm>
            <a:off x="275167" y="250666"/>
            <a:ext cx="10445521" cy="11541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a:t> Q. How did the daily positive rate and death rate vary in the month of  May, 2021?</a:t>
            </a:r>
          </a:p>
          <a:p>
            <a:pPr>
              <a:spcBef>
                <a:spcPct val="20000"/>
              </a:spcBef>
              <a:spcAft>
                <a:spcPts val="600"/>
              </a:spcAft>
            </a:pPr>
            <a:endParaRPr lang="en-US" sz="2000">
              <a:ea typeface="+mn-lt"/>
              <a:cs typeface="+mn-lt"/>
            </a:endParaRPr>
          </a:p>
          <a:p>
            <a:endParaRPr lang="en-GB" sz="2000">
              <a:ea typeface="+mn-lt"/>
              <a:cs typeface="+mn-lt"/>
            </a:endParaRPr>
          </a:p>
        </p:txBody>
      </p:sp>
      <p:pic>
        <p:nvPicPr>
          <p:cNvPr id="2" name="Picture 5" descr="Text&#10;&#10;Description automatically generated">
            <a:extLst>
              <a:ext uri="{FF2B5EF4-FFF2-40B4-BE49-F238E27FC236}">
                <a16:creationId xmlns:a16="http://schemas.microsoft.com/office/drawing/2014/main" id="{403D2D84-DE5B-1B39-E9C6-7E2B3E1615D4}"/>
              </a:ext>
            </a:extLst>
          </p:cNvPr>
          <p:cNvPicPr>
            <a:picLocks noChangeAspect="1"/>
          </p:cNvPicPr>
          <p:nvPr/>
        </p:nvPicPr>
        <p:blipFill>
          <a:blip r:embed="rId2"/>
          <a:stretch>
            <a:fillRect/>
          </a:stretch>
        </p:blipFill>
        <p:spPr>
          <a:xfrm>
            <a:off x="9269819" y="50499"/>
            <a:ext cx="2743200" cy="767329"/>
          </a:xfrm>
          <a:prstGeom prst="rect">
            <a:avLst/>
          </a:prstGeom>
        </p:spPr>
      </p:pic>
      <p:pic>
        <p:nvPicPr>
          <p:cNvPr id="4" name="Picture 6" descr="Chart, bar chart&#10;&#10;Description automatically generated">
            <a:extLst>
              <a:ext uri="{FF2B5EF4-FFF2-40B4-BE49-F238E27FC236}">
                <a16:creationId xmlns:a16="http://schemas.microsoft.com/office/drawing/2014/main" id="{F4087262-6E38-68EF-0570-592FE89208DA}"/>
              </a:ext>
            </a:extLst>
          </p:cNvPr>
          <p:cNvPicPr>
            <a:picLocks noChangeAspect="1"/>
          </p:cNvPicPr>
          <p:nvPr/>
        </p:nvPicPr>
        <p:blipFill>
          <a:blip r:embed="rId3"/>
          <a:stretch>
            <a:fillRect/>
          </a:stretch>
        </p:blipFill>
        <p:spPr>
          <a:xfrm>
            <a:off x="1246888" y="815150"/>
            <a:ext cx="5941827" cy="4020657"/>
          </a:xfrm>
          <a:prstGeom prst="rect">
            <a:avLst/>
          </a:prstGeom>
        </p:spPr>
      </p:pic>
      <p:sp>
        <p:nvSpPr>
          <p:cNvPr id="6" name="TextBox 5">
            <a:extLst>
              <a:ext uri="{FF2B5EF4-FFF2-40B4-BE49-F238E27FC236}">
                <a16:creationId xmlns:a16="http://schemas.microsoft.com/office/drawing/2014/main" id="{A581F670-8BC5-FEE4-29CA-EFAAE3B0786B}"/>
              </a:ext>
            </a:extLst>
          </p:cNvPr>
          <p:cNvSpPr txBox="1"/>
          <p:nvPr/>
        </p:nvSpPr>
        <p:spPr>
          <a:xfrm>
            <a:off x="7604051" y="1951074"/>
            <a:ext cx="400138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Percentage Increase in Cases:  29.76 %</a:t>
            </a:r>
          </a:p>
          <a:p>
            <a:r>
              <a:rPr lang="en-US">
                <a:ea typeface="+mn-lt"/>
                <a:cs typeface="+mn-lt"/>
              </a:rPr>
              <a:t>Percentage Increase in Deaths: 145.35 %</a:t>
            </a:r>
            <a:endParaRPr lang="en-US"/>
          </a:p>
        </p:txBody>
      </p:sp>
    </p:spTree>
    <p:extLst>
      <p:ext uri="{BB962C8B-B14F-4D97-AF65-F5344CB8AC3E}">
        <p14:creationId xmlns:p14="http://schemas.microsoft.com/office/powerpoint/2010/main" val="228008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1A45E-448A-86EF-FE8F-D65421F81A9D}"/>
              </a:ext>
            </a:extLst>
          </p:cNvPr>
          <p:cNvSpPr>
            <a:spLocks noGrp="1"/>
          </p:cNvSpPr>
          <p:nvPr>
            <p:ph type="title"/>
          </p:nvPr>
        </p:nvSpPr>
        <p:spPr>
          <a:xfrm>
            <a:off x="301381" y="120332"/>
            <a:ext cx="9360144" cy="525463"/>
          </a:xfrm>
        </p:spPr>
        <p:txBody>
          <a:bodyPr vert="horz" lIns="91440" tIns="45720" rIns="91440" bIns="45720" rtlCol="0" anchor="ctr">
            <a:noAutofit/>
          </a:bodyPr>
          <a:lstStyle/>
          <a:p>
            <a:br>
              <a:rPr lang="en-US" sz="3600" b="1">
                <a:ea typeface="+mj-lt"/>
                <a:cs typeface="+mj-lt"/>
              </a:rPr>
            </a:br>
            <a:r>
              <a:rPr lang="en-US" sz="2800" b="1">
                <a:ea typeface="+mj-lt"/>
                <a:cs typeface="+mj-lt"/>
              </a:rPr>
              <a:t>Analysis of vaccinations and cases in the year 2020 and 2021</a:t>
            </a:r>
            <a:endParaRPr lang="en-US" sz="2800">
              <a:ea typeface="+mj-lt"/>
              <a:cs typeface="+mj-lt"/>
            </a:endParaRPr>
          </a:p>
          <a:p>
            <a:endParaRPr lang="en-US">
              <a:cs typeface="Calibri Light"/>
            </a:endParaRPr>
          </a:p>
        </p:txBody>
      </p:sp>
      <p:pic>
        <p:nvPicPr>
          <p:cNvPr id="5" name="Picture 5" descr="Text&#10;&#10;Description automatically generated">
            <a:extLst>
              <a:ext uri="{FF2B5EF4-FFF2-40B4-BE49-F238E27FC236}">
                <a16:creationId xmlns:a16="http://schemas.microsoft.com/office/drawing/2014/main" id="{8CFF6C2F-0458-759B-BC70-68ED28F33483}"/>
              </a:ext>
            </a:extLst>
          </p:cNvPr>
          <p:cNvPicPr>
            <a:picLocks noChangeAspect="1"/>
          </p:cNvPicPr>
          <p:nvPr/>
        </p:nvPicPr>
        <p:blipFill>
          <a:blip r:embed="rId2"/>
          <a:stretch>
            <a:fillRect/>
          </a:stretch>
        </p:blipFill>
        <p:spPr>
          <a:xfrm>
            <a:off x="9387050" y="50499"/>
            <a:ext cx="2743200" cy="672079"/>
          </a:xfrm>
          <a:prstGeom prst="rect">
            <a:avLst/>
          </a:prstGeom>
        </p:spPr>
      </p:pic>
      <p:sp>
        <p:nvSpPr>
          <p:cNvPr id="8" name="TextBox 7">
            <a:extLst>
              <a:ext uri="{FF2B5EF4-FFF2-40B4-BE49-F238E27FC236}">
                <a16:creationId xmlns:a16="http://schemas.microsoft.com/office/drawing/2014/main" id="{6F2D0FC8-532C-6D39-3EAF-A8024A0E6A8E}"/>
              </a:ext>
            </a:extLst>
          </p:cNvPr>
          <p:cNvSpPr txBox="1"/>
          <p:nvPr/>
        </p:nvSpPr>
        <p:spPr>
          <a:xfrm>
            <a:off x="-1843698" y="4521933"/>
            <a:ext cx="12477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a:cs typeface="Calibri"/>
            </a:endParaRPr>
          </a:p>
        </p:txBody>
      </p:sp>
      <p:sp>
        <p:nvSpPr>
          <p:cNvPr id="9" name="TextBox 8">
            <a:extLst>
              <a:ext uri="{FF2B5EF4-FFF2-40B4-BE49-F238E27FC236}">
                <a16:creationId xmlns:a16="http://schemas.microsoft.com/office/drawing/2014/main" id="{48E40A42-4531-E474-C663-03E01332A8DE}"/>
              </a:ext>
            </a:extLst>
          </p:cNvPr>
          <p:cNvSpPr txBox="1"/>
          <p:nvPr/>
        </p:nvSpPr>
        <p:spPr>
          <a:xfrm>
            <a:off x="145073" y="6586660"/>
            <a:ext cx="10744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endParaRPr lang="en-US">
              <a:cs typeface="Calibri"/>
            </a:endParaRPr>
          </a:p>
        </p:txBody>
      </p:sp>
      <p:sp>
        <p:nvSpPr>
          <p:cNvPr id="10" name="TextBox 9">
            <a:extLst>
              <a:ext uri="{FF2B5EF4-FFF2-40B4-BE49-F238E27FC236}">
                <a16:creationId xmlns:a16="http://schemas.microsoft.com/office/drawing/2014/main" id="{CD76030F-128A-7CB8-903C-1C433FE3220D}"/>
              </a:ext>
            </a:extLst>
          </p:cNvPr>
          <p:cNvSpPr txBox="1"/>
          <p:nvPr/>
        </p:nvSpPr>
        <p:spPr>
          <a:xfrm>
            <a:off x="386861" y="728784"/>
            <a:ext cx="102752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1. What was the variation in vaccinations and cases in the year 2020 and 2021?</a:t>
            </a:r>
          </a:p>
          <a:p>
            <a:r>
              <a:rPr lang="en-US">
                <a:cs typeface="Calibri"/>
              </a:rPr>
              <a:t>2. How did vaccination effect the new cases?</a:t>
            </a:r>
          </a:p>
        </p:txBody>
      </p:sp>
      <p:pic>
        <p:nvPicPr>
          <p:cNvPr id="11" name="Picture 11" descr="Chart, line chart&#10;&#10;Description automatically generated">
            <a:extLst>
              <a:ext uri="{FF2B5EF4-FFF2-40B4-BE49-F238E27FC236}">
                <a16:creationId xmlns:a16="http://schemas.microsoft.com/office/drawing/2014/main" id="{995BE4AC-830B-7D32-622E-7B9C236BE9C3}"/>
              </a:ext>
            </a:extLst>
          </p:cNvPr>
          <p:cNvPicPr>
            <a:picLocks noChangeAspect="1"/>
          </p:cNvPicPr>
          <p:nvPr/>
        </p:nvPicPr>
        <p:blipFill>
          <a:blip r:embed="rId3"/>
          <a:stretch>
            <a:fillRect/>
          </a:stretch>
        </p:blipFill>
        <p:spPr>
          <a:xfrm>
            <a:off x="386862" y="1372531"/>
            <a:ext cx="4726353" cy="2667092"/>
          </a:xfrm>
          <a:prstGeom prst="rect">
            <a:avLst/>
          </a:prstGeom>
        </p:spPr>
      </p:pic>
      <p:pic>
        <p:nvPicPr>
          <p:cNvPr id="12" name="Picture 12" descr="Chart, line chart&#10;&#10;Description automatically generated">
            <a:extLst>
              <a:ext uri="{FF2B5EF4-FFF2-40B4-BE49-F238E27FC236}">
                <a16:creationId xmlns:a16="http://schemas.microsoft.com/office/drawing/2014/main" id="{8E6851BE-33AD-78D3-E9E3-99A5F5D9F029}"/>
              </a:ext>
            </a:extLst>
          </p:cNvPr>
          <p:cNvPicPr>
            <a:picLocks noChangeAspect="1"/>
          </p:cNvPicPr>
          <p:nvPr/>
        </p:nvPicPr>
        <p:blipFill>
          <a:blip r:embed="rId4"/>
          <a:stretch>
            <a:fillRect/>
          </a:stretch>
        </p:blipFill>
        <p:spPr>
          <a:xfrm>
            <a:off x="6551247" y="1360489"/>
            <a:ext cx="4657968" cy="2671637"/>
          </a:xfrm>
          <a:prstGeom prst="rect">
            <a:avLst/>
          </a:prstGeom>
        </p:spPr>
      </p:pic>
      <p:sp>
        <p:nvSpPr>
          <p:cNvPr id="13" name="TextBox 12">
            <a:extLst>
              <a:ext uri="{FF2B5EF4-FFF2-40B4-BE49-F238E27FC236}">
                <a16:creationId xmlns:a16="http://schemas.microsoft.com/office/drawing/2014/main" id="{A9A59F8A-1489-AA59-2715-0D2F883E2E28}"/>
              </a:ext>
            </a:extLst>
          </p:cNvPr>
          <p:cNvSpPr txBox="1"/>
          <p:nvPr/>
        </p:nvSpPr>
        <p:spPr>
          <a:xfrm>
            <a:off x="1090246" y="4128477"/>
            <a:ext cx="3759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t>Pre-release of Vaccinations (2020)</a:t>
            </a:r>
            <a:r>
              <a:rPr lang="en-GB">
                <a:cs typeface="Calibri"/>
              </a:rPr>
              <a:t>​</a:t>
            </a:r>
            <a:endParaRPr lang="en-GB"/>
          </a:p>
        </p:txBody>
      </p:sp>
      <p:sp>
        <p:nvSpPr>
          <p:cNvPr id="14" name="TextBox 13">
            <a:extLst>
              <a:ext uri="{FF2B5EF4-FFF2-40B4-BE49-F238E27FC236}">
                <a16:creationId xmlns:a16="http://schemas.microsoft.com/office/drawing/2014/main" id="{0F6936E1-9F85-6E0C-EAB1-6546778E62B7}"/>
              </a:ext>
            </a:extLst>
          </p:cNvPr>
          <p:cNvSpPr txBox="1"/>
          <p:nvPr/>
        </p:nvSpPr>
        <p:spPr>
          <a:xfrm>
            <a:off x="6971323" y="4128477"/>
            <a:ext cx="397412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t>Post-release of Vaccinations (2021)</a:t>
            </a:r>
            <a:r>
              <a:rPr lang="en-GB">
                <a:cs typeface="Calibri"/>
              </a:rPr>
              <a:t>​</a:t>
            </a:r>
            <a:endParaRPr lang="en-GB"/>
          </a:p>
        </p:txBody>
      </p:sp>
      <p:sp>
        <p:nvSpPr>
          <p:cNvPr id="16" name="TextBox 15">
            <a:extLst>
              <a:ext uri="{FF2B5EF4-FFF2-40B4-BE49-F238E27FC236}">
                <a16:creationId xmlns:a16="http://schemas.microsoft.com/office/drawing/2014/main" id="{E76712F4-E7FE-5820-B7EF-D21E483A59BD}"/>
              </a:ext>
            </a:extLst>
          </p:cNvPr>
          <p:cNvSpPr txBox="1"/>
          <p:nvPr/>
        </p:nvSpPr>
        <p:spPr>
          <a:xfrm>
            <a:off x="456712" y="4709502"/>
            <a:ext cx="11447584"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GB">
                <a:ea typeface="+mn-lt"/>
                <a:cs typeface="+mn-lt"/>
              </a:rPr>
              <a:t> In 2020, the line depicting the number of vaccinations is a straight line, since there were no vaccinations released. The line depicting the number of cases has gradually increased and has reached its peak in the month of September.</a:t>
            </a:r>
            <a:r>
              <a:rPr lang="en-US">
                <a:ea typeface="+mn-lt"/>
                <a:cs typeface="+mn-lt"/>
              </a:rPr>
              <a:t> </a:t>
            </a:r>
            <a:endParaRPr lang="en-US">
              <a:cs typeface="Calibri" panose="020F0502020204030204"/>
            </a:endParaRPr>
          </a:p>
          <a:p>
            <a:pPr>
              <a:buChar char="•"/>
            </a:pPr>
            <a:r>
              <a:rPr lang="en-US">
                <a:cs typeface="Arial"/>
              </a:rPr>
              <a:t>In the year 2021, the Covid cases reached the peak in the month of May and started declining later onwards.​</a:t>
            </a:r>
            <a:endParaRPr lang="en-US">
              <a:cs typeface="Calibri" panose="020F0502020204030204"/>
            </a:endParaRPr>
          </a:p>
          <a:p>
            <a:pPr>
              <a:buChar char="•"/>
            </a:pPr>
            <a:r>
              <a:rPr lang="en-US">
                <a:cs typeface="Arial"/>
              </a:rPr>
              <a:t> So, from the graph we can analyze that the people's urge to take vaccine started increasing gradually as the Covid cases gradually increased.</a:t>
            </a:r>
          </a:p>
        </p:txBody>
      </p:sp>
    </p:spTree>
    <p:extLst>
      <p:ext uri="{BB962C8B-B14F-4D97-AF65-F5344CB8AC3E}">
        <p14:creationId xmlns:p14="http://schemas.microsoft.com/office/powerpoint/2010/main" val="240313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E8E74-2A3B-79CA-1290-2DB9614D5A98}"/>
              </a:ext>
            </a:extLst>
          </p:cNvPr>
          <p:cNvSpPr>
            <a:spLocks noGrp="1"/>
          </p:cNvSpPr>
          <p:nvPr>
            <p:ph type="title"/>
          </p:nvPr>
        </p:nvSpPr>
        <p:spPr>
          <a:xfrm>
            <a:off x="364636" y="197338"/>
            <a:ext cx="9332791" cy="668338"/>
          </a:xfrm>
        </p:spPr>
        <p:txBody>
          <a:bodyPr vert="horz" lIns="91440" tIns="45720" rIns="91440" bIns="45720" rtlCol="0" anchor="ctr">
            <a:noAutofit/>
          </a:bodyPr>
          <a:lstStyle/>
          <a:p>
            <a:r>
              <a:rPr lang="en-US" sz="2800" b="1">
                <a:cs typeface="Calibri Light"/>
              </a:rPr>
              <a:t>Analysis of Vaccination and cases in the year 2020 and 2021</a:t>
            </a:r>
            <a:endParaRPr lang="en-US" sz="2800" b="1"/>
          </a:p>
        </p:txBody>
      </p:sp>
      <p:sp>
        <p:nvSpPr>
          <p:cNvPr id="3" name="Content Placeholder 2">
            <a:extLst>
              <a:ext uri="{FF2B5EF4-FFF2-40B4-BE49-F238E27FC236}">
                <a16:creationId xmlns:a16="http://schemas.microsoft.com/office/drawing/2014/main" id="{9A4682CF-11F5-7DAE-F910-2038AF3FCBEC}"/>
              </a:ext>
            </a:extLst>
          </p:cNvPr>
          <p:cNvSpPr>
            <a:spLocks noGrp="1"/>
          </p:cNvSpPr>
          <p:nvPr>
            <p:ph idx="1"/>
          </p:nvPr>
        </p:nvSpPr>
        <p:spPr>
          <a:xfrm>
            <a:off x="295275" y="1282700"/>
            <a:ext cx="11630025" cy="5465763"/>
          </a:xfrm>
        </p:spPr>
        <p:txBody>
          <a:bodyPr vert="horz" lIns="91440" tIns="45720" rIns="91440" bIns="45720" rtlCol="0" anchor="t">
            <a:normAutofit/>
          </a:bodyPr>
          <a:lstStyle/>
          <a:p>
            <a:endParaRPr lang="en-US"/>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a:p>
            <a:pPr marL="0" indent="0">
              <a:buNone/>
            </a:pPr>
            <a:endParaRPr lang="en-US">
              <a:cs typeface="Calibri"/>
            </a:endParaRPr>
          </a:p>
          <a:p>
            <a:pPr marL="0" indent="0">
              <a:buNone/>
            </a:pPr>
            <a:endParaRPr lang="en-US">
              <a:cs typeface="Calibri"/>
            </a:endParaRPr>
          </a:p>
        </p:txBody>
      </p:sp>
      <p:pic>
        <p:nvPicPr>
          <p:cNvPr id="5" name="Picture 5" descr="Text&#10;&#10;Description automatically generated">
            <a:extLst>
              <a:ext uri="{FF2B5EF4-FFF2-40B4-BE49-F238E27FC236}">
                <a16:creationId xmlns:a16="http://schemas.microsoft.com/office/drawing/2014/main" id="{43414715-6C72-C6F4-1FBD-2A74E06D71B1}"/>
              </a:ext>
            </a:extLst>
          </p:cNvPr>
          <p:cNvPicPr>
            <a:picLocks noChangeAspect="1"/>
          </p:cNvPicPr>
          <p:nvPr/>
        </p:nvPicPr>
        <p:blipFill>
          <a:blip r:embed="rId2"/>
          <a:stretch>
            <a:fillRect/>
          </a:stretch>
        </p:blipFill>
        <p:spPr>
          <a:xfrm>
            <a:off x="9269819" y="50499"/>
            <a:ext cx="2743200" cy="672079"/>
          </a:xfrm>
          <a:prstGeom prst="rect">
            <a:avLst/>
          </a:prstGeom>
        </p:spPr>
      </p:pic>
      <p:sp>
        <p:nvSpPr>
          <p:cNvPr id="9" name="TextBox 8">
            <a:extLst>
              <a:ext uri="{FF2B5EF4-FFF2-40B4-BE49-F238E27FC236}">
                <a16:creationId xmlns:a16="http://schemas.microsoft.com/office/drawing/2014/main" id="{2DADC25F-3185-50DB-9567-30DEE879886A}"/>
              </a:ext>
            </a:extLst>
          </p:cNvPr>
          <p:cNvSpPr txBox="1"/>
          <p:nvPr/>
        </p:nvSpPr>
        <p:spPr>
          <a:xfrm>
            <a:off x="496461" y="4977178"/>
            <a:ext cx="1120487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a:latin typeface="Calibri"/>
                <a:ea typeface="Arial"/>
                <a:cs typeface="Arial"/>
              </a:rPr>
              <a:t>The variation was null in 2020, since there was no release of vaccinations, but the variation of new vaccinations was more in 2021.</a:t>
            </a:r>
            <a:endParaRPr lang="en-US"/>
          </a:p>
          <a:p>
            <a:pPr lvl="0" rtl="0">
              <a:buChar char="•"/>
            </a:pPr>
            <a:r>
              <a:rPr lang="en-US">
                <a:latin typeface="Calibri"/>
                <a:ea typeface="Arial"/>
                <a:cs typeface="Arial"/>
              </a:rPr>
              <a:t>But coming to the analysis of variation of new cases, we can see that new cases are less varying in 2020 compared to 2021.</a:t>
            </a:r>
            <a:endParaRPr lang="en-GB" sz="2000" b="1">
              <a:cs typeface="Calibri"/>
            </a:endParaRPr>
          </a:p>
        </p:txBody>
      </p:sp>
      <p:sp>
        <p:nvSpPr>
          <p:cNvPr id="10" name="TextBox 9">
            <a:extLst>
              <a:ext uri="{FF2B5EF4-FFF2-40B4-BE49-F238E27FC236}">
                <a16:creationId xmlns:a16="http://schemas.microsoft.com/office/drawing/2014/main" id="{ED8E0962-776A-93AB-1E8E-18B3C2A09C59}"/>
              </a:ext>
            </a:extLst>
          </p:cNvPr>
          <p:cNvSpPr txBox="1"/>
          <p:nvPr/>
        </p:nvSpPr>
        <p:spPr>
          <a:xfrm>
            <a:off x="7165181" y="3938587"/>
            <a:ext cx="362426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b="1">
              <a:cs typeface="Calibri"/>
            </a:endParaRPr>
          </a:p>
        </p:txBody>
      </p:sp>
      <p:sp>
        <p:nvSpPr>
          <p:cNvPr id="6" name="TextBox 5">
            <a:extLst>
              <a:ext uri="{FF2B5EF4-FFF2-40B4-BE49-F238E27FC236}">
                <a16:creationId xmlns:a16="http://schemas.microsoft.com/office/drawing/2014/main" id="{2FF6A856-B289-3E04-4F2D-7F9B9275E0AB}"/>
              </a:ext>
            </a:extLst>
          </p:cNvPr>
          <p:cNvSpPr txBox="1"/>
          <p:nvPr/>
        </p:nvSpPr>
        <p:spPr>
          <a:xfrm>
            <a:off x="777631" y="1139093"/>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Statistical Analysis</a:t>
            </a:r>
            <a:endParaRPr lang="en-GB" sz="2400"/>
          </a:p>
        </p:txBody>
      </p:sp>
      <p:graphicFrame>
        <p:nvGraphicFramePr>
          <p:cNvPr id="11" name="Table 10">
            <a:extLst>
              <a:ext uri="{FF2B5EF4-FFF2-40B4-BE49-F238E27FC236}">
                <a16:creationId xmlns:a16="http://schemas.microsoft.com/office/drawing/2014/main" id="{B7B3C958-7DE6-901C-2CE4-9996F8FB0185}"/>
              </a:ext>
            </a:extLst>
          </p:cNvPr>
          <p:cNvGraphicFramePr>
            <a:graphicFrameLocks noGrp="1"/>
          </p:cNvGraphicFramePr>
          <p:nvPr>
            <p:extLst>
              <p:ext uri="{D42A27DB-BD31-4B8C-83A1-F6EECF244321}">
                <p14:modId xmlns:p14="http://schemas.microsoft.com/office/powerpoint/2010/main" val="1205098669"/>
              </p:ext>
            </p:extLst>
          </p:nvPr>
        </p:nvGraphicFramePr>
        <p:xfrm>
          <a:off x="732691" y="2725615"/>
          <a:ext cx="4450898" cy="1432560"/>
        </p:xfrm>
        <a:graphic>
          <a:graphicData uri="http://schemas.openxmlformats.org/drawingml/2006/table">
            <a:tbl>
              <a:tblPr firstRow="1" bandRow="1">
                <a:tableStyleId>{5940675A-B579-460E-94D1-54222C63F5DA}</a:tableStyleId>
              </a:tblPr>
              <a:tblGrid>
                <a:gridCol w="1142076">
                  <a:extLst>
                    <a:ext uri="{9D8B030D-6E8A-4147-A177-3AD203B41FA5}">
                      <a16:colId xmlns:a16="http://schemas.microsoft.com/office/drawing/2014/main" val="3426310651"/>
                    </a:ext>
                  </a:extLst>
                </a:gridCol>
                <a:gridCol w="1682246">
                  <a:extLst>
                    <a:ext uri="{9D8B030D-6E8A-4147-A177-3AD203B41FA5}">
                      <a16:colId xmlns:a16="http://schemas.microsoft.com/office/drawing/2014/main" val="3306132150"/>
                    </a:ext>
                  </a:extLst>
                </a:gridCol>
                <a:gridCol w="1626576">
                  <a:extLst>
                    <a:ext uri="{9D8B030D-6E8A-4147-A177-3AD203B41FA5}">
                      <a16:colId xmlns:a16="http://schemas.microsoft.com/office/drawing/2014/main" val="3535019579"/>
                    </a:ext>
                  </a:extLst>
                </a:gridCol>
              </a:tblGrid>
              <a:tr h="454269">
                <a:tc>
                  <a:txBody>
                    <a:bodyPr/>
                    <a:lstStyle/>
                    <a:p>
                      <a:pPr fontAlgn="base"/>
                      <a:r>
                        <a:rPr lang="en-GB" sz="2000">
                          <a:effectLst/>
                        </a:rPr>
                        <a:t>Year​</a:t>
                      </a:r>
                      <a:endParaRPr lang="en-GB">
                        <a:effectLst/>
                      </a:endParaRPr>
                    </a:p>
                  </a:txBody>
                  <a:tcPr/>
                </a:tc>
                <a:tc>
                  <a:txBody>
                    <a:bodyPr/>
                    <a:lstStyle/>
                    <a:p>
                      <a:pPr fontAlgn="base"/>
                      <a:r>
                        <a:rPr lang="en-GB" sz="2000">
                          <a:effectLst/>
                        </a:rPr>
                        <a:t>Standard </a:t>
                      </a:r>
                      <a:endParaRPr lang="en-GB">
                        <a:effectLst/>
                      </a:endParaRPr>
                    </a:p>
                    <a:p>
                      <a:pPr lvl="0">
                        <a:buNone/>
                      </a:pPr>
                      <a:r>
                        <a:rPr lang="en-GB" sz="2000">
                          <a:effectLst/>
                        </a:rPr>
                        <a:t>Deviation​</a:t>
                      </a:r>
                      <a:endParaRPr lang="en-GB">
                        <a:effectLst/>
                      </a:endParaRPr>
                    </a:p>
                  </a:txBody>
                  <a:tcPr/>
                </a:tc>
                <a:tc>
                  <a:txBody>
                    <a:bodyPr/>
                    <a:lstStyle/>
                    <a:p>
                      <a:pPr fontAlgn="base"/>
                      <a:r>
                        <a:rPr lang="en-GB" sz="2000">
                          <a:effectLst/>
                        </a:rPr>
                        <a:t>Mean​</a:t>
                      </a:r>
                      <a:endParaRPr lang="en-GB">
                        <a:effectLst/>
                      </a:endParaRPr>
                    </a:p>
                  </a:txBody>
                  <a:tcPr/>
                </a:tc>
                <a:extLst>
                  <a:ext uri="{0D108BD9-81ED-4DB2-BD59-A6C34878D82A}">
                    <a16:rowId xmlns:a16="http://schemas.microsoft.com/office/drawing/2014/main" val="3450723652"/>
                  </a:ext>
                </a:extLst>
              </a:tr>
              <a:tr h="361950">
                <a:tc>
                  <a:txBody>
                    <a:bodyPr/>
                    <a:lstStyle/>
                    <a:p>
                      <a:pPr fontAlgn="base"/>
                      <a:r>
                        <a:rPr lang="en-GB" sz="1800">
                          <a:effectLst/>
                        </a:rPr>
                        <a:t>2020​</a:t>
                      </a:r>
                      <a:endParaRPr lang="en-GB">
                        <a:effectLst/>
                      </a:endParaRPr>
                    </a:p>
                  </a:txBody>
                  <a:tcPr/>
                </a:tc>
                <a:tc>
                  <a:txBody>
                    <a:bodyPr/>
                    <a:lstStyle/>
                    <a:p>
                      <a:pPr fontAlgn="base"/>
                      <a:r>
                        <a:rPr lang="en-GB" sz="1800">
                          <a:effectLst/>
                        </a:rPr>
                        <a:t>0​</a:t>
                      </a:r>
                      <a:endParaRPr lang="en-GB">
                        <a:effectLst/>
                      </a:endParaRPr>
                    </a:p>
                  </a:txBody>
                  <a:tcPr/>
                </a:tc>
                <a:tc>
                  <a:txBody>
                    <a:bodyPr/>
                    <a:lstStyle/>
                    <a:p>
                      <a:pPr fontAlgn="base"/>
                      <a:r>
                        <a:rPr lang="en-GB" sz="1800">
                          <a:effectLst/>
                        </a:rPr>
                        <a:t>0​</a:t>
                      </a:r>
                      <a:endParaRPr lang="en-GB">
                        <a:effectLst/>
                      </a:endParaRPr>
                    </a:p>
                  </a:txBody>
                  <a:tcPr/>
                </a:tc>
                <a:extLst>
                  <a:ext uri="{0D108BD9-81ED-4DB2-BD59-A6C34878D82A}">
                    <a16:rowId xmlns:a16="http://schemas.microsoft.com/office/drawing/2014/main" val="2778431559"/>
                  </a:ext>
                </a:extLst>
              </a:tr>
              <a:tr h="361950">
                <a:tc>
                  <a:txBody>
                    <a:bodyPr/>
                    <a:lstStyle/>
                    <a:p>
                      <a:pPr fontAlgn="base"/>
                      <a:r>
                        <a:rPr lang="en-GB" sz="1800">
                          <a:effectLst/>
                        </a:rPr>
                        <a:t>2021​</a:t>
                      </a:r>
                      <a:endParaRPr lang="en-GB">
                        <a:effectLst/>
                      </a:endParaRPr>
                    </a:p>
                  </a:txBody>
                  <a:tcPr/>
                </a:tc>
                <a:tc>
                  <a:txBody>
                    <a:bodyPr/>
                    <a:lstStyle/>
                    <a:p>
                      <a:pPr fontAlgn="base"/>
                      <a:r>
                        <a:rPr lang="en-GB" sz="1800">
                          <a:effectLst/>
                        </a:rPr>
                        <a:t>3214294.3841​</a:t>
                      </a:r>
                      <a:endParaRPr lang="en-GB">
                        <a:effectLst/>
                      </a:endParaRPr>
                    </a:p>
                  </a:txBody>
                  <a:tcPr/>
                </a:tc>
                <a:tc>
                  <a:txBody>
                    <a:bodyPr/>
                    <a:lstStyle/>
                    <a:p>
                      <a:pPr fontAlgn="base"/>
                      <a:r>
                        <a:rPr lang="en-GB" sz="1800">
                          <a:effectLst/>
                        </a:rPr>
                        <a:t>4087961.7371​</a:t>
                      </a:r>
                      <a:endParaRPr lang="en-GB">
                        <a:effectLst/>
                      </a:endParaRPr>
                    </a:p>
                  </a:txBody>
                  <a:tcPr/>
                </a:tc>
                <a:extLst>
                  <a:ext uri="{0D108BD9-81ED-4DB2-BD59-A6C34878D82A}">
                    <a16:rowId xmlns:a16="http://schemas.microsoft.com/office/drawing/2014/main" val="1262603512"/>
                  </a:ext>
                </a:extLst>
              </a:tr>
            </a:tbl>
          </a:graphicData>
        </a:graphic>
      </p:graphicFrame>
      <p:graphicFrame>
        <p:nvGraphicFramePr>
          <p:cNvPr id="15" name="Table 14">
            <a:extLst>
              <a:ext uri="{FF2B5EF4-FFF2-40B4-BE49-F238E27FC236}">
                <a16:creationId xmlns:a16="http://schemas.microsoft.com/office/drawing/2014/main" id="{E128E6BA-F02A-5E6C-20FC-C3B1B5778550}"/>
              </a:ext>
            </a:extLst>
          </p:cNvPr>
          <p:cNvGraphicFramePr>
            <a:graphicFrameLocks noGrp="1"/>
          </p:cNvGraphicFramePr>
          <p:nvPr>
            <p:extLst>
              <p:ext uri="{D42A27DB-BD31-4B8C-83A1-F6EECF244321}">
                <p14:modId xmlns:p14="http://schemas.microsoft.com/office/powerpoint/2010/main" val="2444092955"/>
              </p:ext>
            </p:extLst>
          </p:nvPr>
        </p:nvGraphicFramePr>
        <p:xfrm>
          <a:off x="6486769" y="2667000"/>
          <a:ext cx="4467222" cy="1508760"/>
        </p:xfrm>
        <a:graphic>
          <a:graphicData uri="http://schemas.openxmlformats.org/drawingml/2006/table">
            <a:tbl>
              <a:tblPr firstRow="1" bandRow="1">
                <a:tableStyleId>{5940675A-B579-460E-94D1-54222C63F5DA}</a:tableStyleId>
              </a:tblPr>
              <a:tblGrid>
                <a:gridCol w="1216269">
                  <a:extLst>
                    <a:ext uri="{9D8B030D-6E8A-4147-A177-3AD203B41FA5}">
                      <a16:colId xmlns:a16="http://schemas.microsoft.com/office/drawing/2014/main" val="3798637867"/>
                    </a:ext>
                  </a:extLst>
                </a:gridCol>
                <a:gridCol w="1626576">
                  <a:extLst>
                    <a:ext uri="{9D8B030D-6E8A-4147-A177-3AD203B41FA5}">
                      <a16:colId xmlns:a16="http://schemas.microsoft.com/office/drawing/2014/main" val="3194588028"/>
                    </a:ext>
                  </a:extLst>
                </a:gridCol>
                <a:gridCol w="1624377">
                  <a:extLst>
                    <a:ext uri="{9D8B030D-6E8A-4147-A177-3AD203B41FA5}">
                      <a16:colId xmlns:a16="http://schemas.microsoft.com/office/drawing/2014/main" val="2539929942"/>
                    </a:ext>
                  </a:extLst>
                </a:gridCol>
              </a:tblGrid>
              <a:tr h="762000">
                <a:tc>
                  <a:txBody>
                    <a:bodyPr/>
                    <a:lstStyle/>
                    <a:p>
                      <a:pPr fontAlgn="base"/>
                      <a:r>
                        <a:rPr lang="en-GB" sz="2000">
                          <a:effectLst/>
                        </a:rPr>
                        <a:t>Year​</a:t>
                      </a:r>
                      <a:endParaRPr lang="en-GB">
                        <a:effectLst/>
                      </a:endParaRPr>
                    </a:p>
                  </a:txBody>
                  <a:tcPr/>
                </a:tc>
                <a:tc>
                  <a:txBody>
                    <a:bodyPr/>
                    <a:lstStyle/>
                    <a:p>
                      <a:pPr fontAlgn="base"/>
                      <a:r>
                        <a:rPr lang="en-GB" sz="2000">
                          <a:effectLst/>
                        </a:rPr>
                        <a:t>Standard </a:t>
                      </a:r>
                      <a:endParaRPr lang="en-GB">
                        <a:effectLst/>
                      </a:endParaRPr>
                    </a:p>
                    <a:p>
                      <a:pPr lvl="0">
                        <a:buNone/>
                      </a:pPr>
                      <a:r>
                        <a:rPr lang="en-GB" sz="2000">
                          <a:effectLst/>
                        </a:rPr>
                        <a:t>Deviation​</a:t>
                      </a:r>
                      <a:endParaRPr lang="en-GB">
                        <a:effectLst/>
                      </a:endParaRPr>
                    </a:p>
                  </a:txBody>
                  <a:tcPr/>
                </a:tc>
                <a:tc>
                  <a:txBody>
                    <a:bodyPr/>
                    <a:lstStyle/>
                    <a:p>
                      <a:pPr fontAlgn="base"/>
                      <a:r>
                        <a:rPr lang="en-GB" sz="2000">
                          <a:effectLst/>
                        </a:rPr>
                        <a:t>Mean​</a:t>
                      </a:r>
                      <a:endParaRPr lang="en-GB">
                        <a:effectLst/>
                      </a:endParaRPr>
                    </a:p>
                  </a:txBody>
                  <a:tcPr/>
                </a:tc>
                <a:extLst>
                  <a:ext uri="{0D108BD9-81ED-4DB2-BD59-A6C34878D82A}">
                    <a16:rowId xmlns:a16="http://schemas.microsoft.com/office/drawing/2014/main" val="792595737"/>
                  </a:ext>
                </a:extLst>
              </a:tr>
              <a:tr h="361950">
                <a:tc>
                  <a:txBody>
                    <a:bodyPr/>
                    <a:lstStyle/>
                    <a:p>
                      <a:pPr fontAlgn="base"/>
                      <a:r>
                        <a:rPr lang="en-GB" sz="1800">
                          <a:effectLst/>
                        </a:rPr>
                        <a:t>2020​</a:t>
                      </a:r>
                      <a:endParaRPr lang="en-GB">
                        <a:effectLst/>
                      </a:endParaRPr>
                    </a:p>
                  </a:txBody>
                  <a:tcPr/>
                </a:tc>
                <a:tc>
                  <a:txBody>
                    <a:bodyPr/>
                    <a:lstStyle/>
                    <a:p>
                      <a:pPr fontAlgn="base"/>
                      <a:r>
                        <a:rPr lang="en-GB" sz="1800">
                          <a:effectLst/>
                        </a:rPr>
                        <a:t>29540.1079​</a:t>
                      </a:r>
                      <a:endParaRPr lang="en-GB">
                        <a:effectLst/>
                      </a:endParaRPr>
                    </a:p>
                  </a:txBody>
                  <a:tcPr/>
                </a:tc>
                <a:tc>
                  <a:txBody>
                    <a:bodyPr/>
                    <a:lstStyle/>
                    <a:p>
                      <a:pPr fontAlgn="base"/>
                      <a:r>
                        <a:rPr lang="en-GB" sz="1800">
                          <a:effectLst/>
                        </a:rPr>
                        <a:t>30524.3590​</a:t>
                      </a:r>
                      <a:endParaRPr lang="en-GB">
                        <a:effectLst/>
                      </a:endParaRPr>
                    </a:p>
                  </a:txBody>
                  <a:tcPr/>
                </a:tc>
                <a:extLst>
                  <a:ext uri="{0D108BD9-81ED-4DB2-BD59-A6C34878D82A}">
                    <a16:rowId xmlns:a16="http://schemas.microsoft.com/office/drawing/2014/main" val="958655316"/>
                  </a:ext>
                </a:extLst>
              </a:tr>
              <a:tr h="381000">
                <a:tc>
                  <a:txBody>
                    <a:bodyPr/>
                    <a:lstStyle/>
                    <a:p>
                      <a:pPr fontAlgn="base"/>
                      <a:r>
                        <a:rPr lang="en-GB" sz="1800">
                          <a:effectLst/>
                        </a:rPr>
                        <a:t>2021​</a:t>
                      </a:r>
                      <a:endParaRPr lang="en-GB">
                        <a:effectLst/>
                      </a:endParaRPr>
                    </a:p>
                  </a:txBody>
                  <a:tcPr/>
                </a:tc>
                <a:tc>
                  <a:txBody>
                    <a:bodyPr/>
                    <a:lstStyle/>
                    <a:p>
                      <a:pPr fontAlgn="base"/>
                      <a:r>
                        <a:rPr lang="en-GB" sz="1800">
                          <a:effectLst/>
                        </a:rPr>
                        <a:t>99692.6364​</a:t>
                      </a:r>
                      <a:endParaRPr lang="en-GB">
                        <a:effectLst/>
                      </a:endParaRPr>
                    </a:p>
                  </a:txBody>
                  <a:tcPr/>
                </a:tc>
                <a:tc>
                  <a:txBody>
                    <a:bodyPr/>
                    <a:lstStyle/>
                    <a:p>
                      <a:pPr fontAlgn="base"/>
                      <a:r>
                        <a:rPr lang="en-GB" sz="1800">
                          <a:effectLst/>
                        </a:rPr>
                        <a:t>70005.4240​</a:t>
                      </a:r>
                      <a:endParaRPr lang="en-GB">
                        <a:effectLst/>
                      </a:endParaRPr>
                    </a:p>
                  </a:txBody>
                  <a:tcPr/>
                </a:tc>
                <a:extLst>
                  <a:ext uri="{0D108BD9-81ED-4DB2-BD59-A6C34878D82A}">
                    <a16:rowId xmlns:a16="http://schemas.microsoft.com/office/drawing/2014/main" val="2753518304"/>
                  </a:ext>
                </a:extLst>
              </a:tr>
            </a:tbl>
          </a:graphicData>
        </a:graphic>
      </p:graphicFrame>
      <p:sp>
        <p:nvSpPr>
          <p:cNvPr id="16" name="TextBox 15">
            <a:extLst>
              <a:ext uri="{FF2B5EF4-FFF2-40B4-BE49-F238E27FC236}">
                <a16:creationId xmlns:a16="http://schemas.microsoft.com/office/drawing/2014/main" id="{0DEFE2C8-E7A5-A64E-9AA3-36FD75127695}"/>
              </a:ext>
            </a:extLst>
          </p:cNvPr>
          <p:cNvSpPr txBox="1"/>
          <p:nvPr/>
        </p:nvSpPr>
        <p:spPr>
          <a:xfrm>
            <a:off x="1608015" y="201832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New Vaccinations</a:t>
            </a:r>
            <a:endParaRPr lang="en-GB"/>
          </a:p>
        </p:txBody>
      </p:sp>
      <p:sp>
        <p:nvSpPr>
          <p:cNvPr id="17" name="TextBox 16">
            <a:extLst>
              <a:ext uri="{FF2B5EF4-FFF2-40B4-BE49-F238E27FC236}">
                <a16:creationId xmlns:a16="http://schemas.microsoft.com/office/drawing/2014/main" id="{DD96B46B-95B6-B132-7B09-F3138B5C2B76}"/>
              </a:ext>
            </a:extLst>
          </p:cNvPr>
          <p:cNvSpPr txBox="1"/>
          <p:nvPr/>
        </p:nvSpPr>
        <p:spPr>
          <a:xfrm>
            <a:off x="7840784" y="201832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New cases</a:t>
            </a:r>
            <a:endParaRPr lang="en-GB"/>
          </a:p>
        </p:txBody>
      </p:sp>
    </p:spTree>
    <p:extLst>
      <p:ext uri="{BB962C8B-B14F-4D97-AF65-F5344CB8AC3E}">
        <p14:creationId xmlns:p14="http://schemas.microsoft.com/office/powerpoint/2010/main" val="3183297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pic>
        <p:nvPicPr>
          <p:cNvPr id="4" name="Picture 4" descr="Chart, line chart&#10;&#10;Description automatically generated">
            <a:extLst>
              <a:ext uri="{FF2B5EF4-FFF2-40B4-BE49-F238E27FC236}">
                <a16:creationId xmlns:a16="http://schemas.microsoft.com/office/drawing/2014/main" id="{EBF9A485-0F77-EB97-C59B-2728562A91C1}"/>
              </a:ext>
            </a:extLst>
          </p:cNvPr>
          <p:cNvPicPr>
            <a:picLocks noGrp="1" noChangeAspect="1"/>
          </p:cNvPicPr>
          <p:nvPr>
            <p:ph idx="1"/>
          </p:nvPr>
        </p:nvPicPr>
        <p:blipFill>
          <a:blip r:embed="rId2"/>
          <a:stretch>
            <a:fillRect/>
          </a:stretch>
        </p:blipFill>
        <p:spPr>
          <a:xfrm>
            <a:off x="464557" y="1031266"/>
            <a:ext cx="4964792" cy="3019275"/>
          </a:xfrm>
        </p:spPr>
      </p:pic>
      <p:pic>
        <p:nvPicPr>
          <p:cNvPr id="3" name="Picture 5" descr="Chart, line chart&#10;&#10;Description automatically generated">
            <a:extLst>
              <a:ext uri="{FF2B5EF4-FFF2-40B4-BE49-F238E27FC236}">
                <a16:creationId xmlns:a16="http://schemas.microsoft.com/office/drawing/2014/main" id="{9B364C08-9F68-1CFA-89E1-D569001CD3B3}"/>
              </a:ext>
            </a:extLst>
          </p:cNvPr>
          <p:cNvPicPr>
            <a:picLocks noChangeAspect="1"/>
          </p:cNvPicPr>
          <p:nvPr/>
        </p:nvPicPr>
        <p:blipFill>
          <a:blip r:embed="rId3"/>
          <a:stretch>
            <a:fillRect/>
          </a:stretch>
        </p:blipFill>
        <p:spPr>
          <a:xfrm>
            <a:off x="5711930" y="1122728"/>
            <a:ext cx="5125811" cy="3013454"/>
          </a:xfrm>
          <a:prstGeom prst="rect">
            <a:avLst/>
          </a:prstGeom>
        </p:spPr>
      </p:pic>
      <p:sp>
        <p:nvSpPr>
          <p:cNvPr id="6" name="TextBox 5">
            <a:extLst>
              <a:ext uri="{FF2B5EF4-FFF2-40B4-BE49-F238E27FC236}">
                <a16:creationId xmlns:a16="http://schemas.microsoft.com/office/drawing/2014/main" id="{B65FDAAD-1E96-E80B-E3E9-250C5C584F09}"/>
              </a:ext>
            </a:extLst>
          </p:cNvPr>
          <p:cNvSpPr txBox="1"/>
          <p:nvPr/>
        </p:nvSpPr>
        <p:spPr>
          <a:xfrm>
            <a:off x="600075" y="4886103"/>
            <a:ext cx="10239597"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After reaching the peak in 2021 the Covid cases started decreasing by a considerable amount as people started getting the vaccinations.</a:t>
            </a:r>
            <a:endParaRPr lang="en-US" dirty="0">
              <a:cs typeface="Calibri"/>
            </a:endParaRPr>
          </a:p>
          <a:p>
            <a:pPr marL="285750" indent="-285750">
              <a:buFont typeface="Arial"/>
              <a:buChar char="•"/>
            </a:pPr>
            <a:r>
              <a:rPr lang="en-US" dirty="0">
                <a:cs typeface="Calibri"/>
              </a:rPr>
              <a:t>There were sudden rise and dips in new cases which may be due to festivals like Deepavali, Dussehra, etc.</a:t>
            </a:r>
          </a:p>
          <a:p>
            <a:pPr marL="285750" indent="-285750">
              <a:buFont typeface="Arial"/>
              <a:buChar char="•"/>
            </a:pPr>
            <a:r>
              <a:rPr lang="en-US" dirty="0"/>
              <a:t>Maximum vaccinations occurred in the month of October and November.</a:t>
            </a:r>
            <a:endParaRPr lang="en-US" dirty="0">
              <a:cs typeface="Calibri" panose="020F0502020204030204"/>
            </a:endParaRPr>
          </a:p>
          <a:p>
            <a:endParaRPr lang="en-US" dirty="0">
              <a:cs typeface="Calibri" panose="020F0502020204030204"/>
            </a:endParaRPr>
          </a:p>
          <a:p>
            <a:endParaRPr lang="en-US" dirty="0">
              <a:cs typeface="Calibri" panose="020F0502020204030204"/>
            </a:endParaRPr>
          </a:p>
        </p:txBody>
      </p:sp>
      <p:sp>
        <p:nvSpPr>
          <p:cNvPr id="5" name="TextBox 4">
            <a:extLst>
              <a:ext uri="{FF2B5EF4-FFF2-40B4-BE49-F238E27FC236}">
                <a16:creationId xmlns:a16="http://schemas.microsoft.com/office/drawing/2014/main" id="{BD1A8A0F-D107-1E98-6CDD-DEF4DC2B50DD}"/>
              </a:ext>
            </a:extLst>
          </p:cNvPr>
          <p:cNvSpPr txBox="1"/>
          <p:nvPr/>
        </p:nvSpPr>
        <p:spPr>
          <a:xfrm>
            <a:off x="277121" y="193137"/>
            <a:ext cx="9199527" cy="14619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a:t>Q. </a:t>
            </a:r>
            <a:r>
              <a:rPr lang="en-GB" sz="2000">
                <a:ea typeface="+mn-lt"/>
                <a:cs typeface="+mn-lt"/>
              </a:rPr>
              <a:t>What was the variation of new cases and vaccinations in October and November, 2021 and why?</a:t>
            </a:r>
            <a:endParaRPr lang="en-GB" sz="2000"/>
          </a:p>
          <a:p>
            <a:pPr>
              <a:spcBef>
                <a:spcPct val="20000"/>
              </a:spcBef>
              <a:spcAft>
                <a:spcPts val="600"/>
              </a:spcAft>
            </a:pPr>
            <a:endParaRPr lang="en-US" sz="2000">
              <a:ea typeface="+mn-lt"/>
              <a:cs typeface="+mn-lt"/>
            </a:endParaRPr>
          </a:p>
          <a:p>
            <a:endParaRPr lang="en-GB" sz="2000">
              <a:ea typeface="+mn-lt"/>
              <a:cs typeface="+mn-lt"/>
            </a:endParaRPr>
          </a:p>
        </p:txBody>
      </p:sp>
      <p:pic>
        <p:nvPicPr>
          <p:cNvPr id="2" name="Picture 5" descr="Text&#10;&#10;Description automatically generated">
            <a:extLst>
              <a:ext uri="{FF2B5EF4-FFF2-40B4-BE49-F238E27FC236}">
                <a16:creationId xmlns:a16="http://schemas.microsoft.com/office/drawing/2014/main" id="{4ECB7DFD-F441-69B0-3106-FAC67B38A42D}"/>
              </a:ext>
            </a:extLst>
          </p:cNvPr>
          <p:cNvPicPr>
            <a:picLocks noChangeAspect="1"/>
          </p:cNvPicPr>
          <p:nvPr/>
        </p:nvPicPr>
        <p:blipFill>
          <a:blip r:embed="rId4"/>
          <a:stretch>
            <a:fillRect/>
          </a:stretch>
        </p:blipFill>
        <p:spPr>
          <a:xfrm>
            <a:off x="9269819" y="50499"/>
            <a:ext cx="2743200" cy="767329"/>
          </a:xfrm>
          <a:prstGeom prst="rect">
            <a:avLst/>
          </a:prstGeom>
        </p:spPr>
      </p:pic>
      <p:sp>
        <p:nvSpPr>
          <p:cNvPr id="7" name="TextBox 6">
            <a:extLst>
              <a:ext uri="{FF2B5EF4-FFF2-40B4-BE49-F238E27FC236}">
                <a16:creationId xmlns:a16="http://schemas.microsoft.com/office/drawing/2014/main" id="{D7F727D9-DF12-AA0C-8992-A079C72F36A8}"/>
              </a:ext>
            </a:extLst>
          </p:cNvPr>
          <p:cNvSpPr txBox="1"/>
          <p:nvPr/>
        </p:nvSpPr>
        <p:spPr>
          <a:xfrm>
            <a:off x="1968795" y="80807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October, 2021</a:t>
            </a:r>
          </a:p>
        </p:txBody>
      </p:sp>
      <p:sp>
        <p:nvSpPr>
          <p:cNvPr id="8" name="TextBox 7">
            <a:extLst>
              <a:ext uri="{FF2B5EF4-FFF2-40B4-BE49-F238E27FC236}">
                <a16:creationId xmlns:a16="http://schemas.microsoft.com/office/drawing/2014/main" id="{52AF40B5-3C28-C9A1-91E9-CC6ACB9E1F00}"/>
              </a:ext>
            </a:extLst>
          </p:cNvPr>
          <p:cNvSpPr txBox="1"/>
          <p:nvPr/>
        </p:nvSpPr>
        <p:spPr>
          <a:xfrm>
            <a:off x="7135554" y="84462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November, 2021</a:t>
            </a:r>
          </a:p>
        </p:txBody>
      </p:sp>
      <p:sp>
        <p:nvSpPr>
          <p:cNvPr id="9" name="TextBox 8">
            <a:extLst>
              <a:ext uri="{FF2B5EF4-FFF2-40B4-BE49-F238E27FC236}">
                <a16:creationId xmlns:a16="http://schemas.microsoft.com/office/drawing/2014/main" id="{C473DC32-7F6B-D4A9-90F3-B597C170BE35}"/>
              </a:ext>
            </a:extLst>
          </p:cNvPr>
          <p:cNvSpPr txBox="1"/>
          <p:nvPr/>
        </p:nvSpPr>
        <p:spPr>
          <a:xfrm>
            <a:off x="845731" y="4135455"/>
            <a:ext cx="943285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Percentage Increase in Vaccinations:  72.19 %</a:t>
            </a:r>
          </a:p>
          <a:p>
            <a:r>
              <a:rPr lang="en-US">
                <a:cs typeface="Calibri"/>
              </a:rPr>
              <a:t>Percentage Decrease in Vaccinations: 24.07 %</a:t>
            </a:r>
          </a:p>
        </p:txBody>
      </p:sp>
    </p:spTree>
    <p:extLst>
      <p:ext uri="{BB962C8B-B14F-4D97-AF65-F5344CB8AC3E}">
        <p14:creationId xmlns:p14="http://schemas.microsoft.com/office/powerpoint/2010/main" val="3278933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D6C9C-2375-08E0-B2C9-A9011FD2F3D5}"/>
              </a:ext>
            </a:extLst>
          </p:cNvPr>
          <p:cNvSpPr>
            <a:spLocks noGrp="1"/>
          </p:cNvSpPr>
          <p:nvPr>
            <p:ph type="title"/>
          </p:nvPr>
        </p:nvSpPr>
        <p:spPr>
          <a:xfrm>
            <a:off x="280655" y="220479"/>
            <a:ext cx="10515600" cy="631947"/>
          </a:xfrm>
        </p:spPr>
        <p:txBody>
          <a:bodyPr>
            <a:noAutofit/>
          </a:bodyPr>
          <a:lstStyle/>
          <a:p>
            <a:r>
              <a:rPr lang="en-GB" sz="2800" b="1">
                <a:cs typeface="Calibri Light"/>
              </a:rPr>
              <a:t>Analysis of Vaccinations and Deaths in the year 2020-21</a:t>
            </a:r>
          </a:p>
        </p:txBody>
      </p:sp>
      <p:sp>
        <p:nvSpPr>
          <p:cNvPr id="3" name="Content Placeholder 2">
            <a:extLst>
              <a:ext uri="{FF2B5EF4-FFF2-40B4-BE49-F238E27FC236}">
                <a16:creationId xmlns:a16="http://schemas.microsoft.com/office/drawing/2014/main" id="{8968D2FF-DF28-452D-F1A7-21FADF2E8993}"/>
              </a:ext>
            </a:extLst>
          </p:cNvPr>
          <p:cNvSpPr>
            <a:spLocks noGrp="1"/>
          </p:cNvSpPr>
          <p:nvPr>
            <p:ph idx="1"/>
          </p:nvPr>
        </p:nvSpPr>
        <p:spPr/>
        <p:txBody>
          <a:bodyPr vert="horz" lIns="91440" tIns="45720" rIns="91440" bIns="45720" rtlCol="0" anchor="t">
            <a:normAutofit/>
          </a:bodyPr>
          <a:lstStyle/>
          <a:p>
            <a:endParaRPr lang="en-GB"/>
          </a:p>
          <a:p>
            <a:endParaRPr lang="en-GB">
              <a:cs typeface="Calibri"/>
            </a:endParaRPr>
          </a:p>
          <a:p>
            <a:endParaRPr lang="en-GB">
              <a:cs typeface="Calibri"/>
            </a:endParaRPr>
          </a:p>
          <a:p>
            <a:endParaRPr lang="en-GB">
              <a:cs typeface="Calibri"/>
            </a:endParaRPr>
          </a:p>
          <a:p>
            <a:endParaRPr lang="en-GB">
              <a:cs typeface="Calibri"/>
            </a:endParaRPr>
          </a:p>
          <a:p>
            <a:endParaRPr lang="en-GB">
              <a:cs typeface="Calibri"/>
            </a:endParaRPr>
          </a:p>
          <a:p>
            <a:endParaRPr lang="en-GB">
              <a:cs typeface="Calibri"/>
            </a:endParaRPr>
          </a:p>
          <a:p>
            <a:endParaRPr lang="en-GB">
              <a:cs typeface="Calibri"/>
            </a:endParaRPr>
          </a:p>
        </p:txBody>
      </p:sp>
      <p:pic>
        <p:nvPicPr>
          <p:cNvPr id="5" name="Picture 5" descr="Text&#10;&#10;Description automatically generated">
            <a:extLst>
              <a:ext uri="{FF2B5EF4-FFF2-40B4-BE49-F238E27FC236}">
                <a16:creationId xmlns:a16="http://schemas.microsoft.com/office/drawing/2014/main" id="{D067B2F1-6467-2378-4F51-7E4EDBEBBDCC}"/>
              </a:ext>
            </a:extLst>
          </p:cNvPr>
          <p:cNvPicPr>
            <a:picLocks noChangeAspect="1"/>
          </p:cNvPicPr>
          <p:nvPr/>
        </p:nvPicPr>
        <p:blipFill>
          <a:blip r:embed="rId2"/>
          <a:stretch>
            <a:fillRect/>
          </a:stretch>
        </p:blipFill>
        <p:spPr>
          <a:xfrm>
            <a:off x="9341257" y="74311"/>
            <a:ext cx="2743200" cy="767329"/>
          </a:xfrm>
          <a:prstGeom prst="rect">
            <a:avLst/>
          </a:prstGeom>
        </p:spPr>
      </p:pic>
      <p:pic>
        <p:nvPicPr>
          <p:cNvPr id="10" name="Picture 7" descr="Chart, line chart&#10;&#10;Description automatically generated">
            <a:extLst>
              <a:ext uri="{FF2B5EF4-FFF2-40B4-BE49-F238E27FC236}">
                <a16:creationId xmlns:a16="http://schemas.microsoft.com/office/drawing/2014/main" id="{2EDE6985-5302-2FFE-7284-FD62CA561A85}"/>
              </a:ext>
            </a:extLst>
          </p:cNvPr>
          <p:cNvPicPr>
            <a:picLocks noChangeAspect="1"/>
          </p:cNvPicPr>
          <p:nvPr/>
        </p:nvPicPr>
        <p:blipFill>
          <a:blip r:embed="rId3"/>
          <a:stretch>
            <a:fillRect/>
          </a:stretch>
        </p:blipFill>
        <p:spPr>
          <a:xfrm>
            <a:off x="595390" y="1630184"/>
            <a:ext cx="5108123" cy="2849827"/>
          </a:xfrm>
          <a:prstGeom prst="rect">
            <a:avLst/>
          </a:prstGeom>
        </p:spPr>
      </p:pic>
      <p:pic>
        <p:nvPicPr>
          <p:cNvPr id="12" name="Picture 7" descr="Chart, line chart&#10;&#10;Description automatically generated">
            <a:extLst>
              <a:ext uri="{FF2B5EF4-FFF2-40B4-BE49-F238E27FC236}">
                <a16:creationId xmlns:a16="http://schemas.microsoft.com/office/drawing/2014/main" id="{332C13D1-AEC0-9388-F5AE-2BFAD6A88A35}"/>
              </a:ext>
            </a:extLst>
          </p:cNvPr>
          <p:cNvPicPr>
            <a:picLocks noChangeAspect="1"/>
          </p:cNvPicPr>
          <p:nvPr/>
        </p:nvPicPr>
        <p:blipFill>
          <a:blip r:embed="rId4"/>
          <a:stretch>
            <a:fillRect/>
          </a:stretch>
        </p:blipFill>
        <p:spPr>
          <a:xfrm>
            <a:off x="6759688" y="1496707"/>
            <a:ext cx="4825433" cy="3024684"/>
          </a:xfrm>
          <a:prstGeom prst="rect">
            <a:avLst/>
          </a:prstGeom>
        </p:spPr>
      </p:pic>
      <p:sp>
        <p:nvSpPr>
          <p:cNvPr id="13" name="TextBox 12">
            <a:extLst>
              <a:ext uri="{FF2B5EF4-FFF2-40B4-BE49-F238E27FC236}">
                <a16:creationId xmlns:a16="http://schemas.microsoft.com/office/drawing/2014/main" id="{540CA291-4EFC-2972-CFE4-BA08D039693F}"/>
              </a:ext>
            </a:extLst>
          </p:cNvPr>
          <p:cNvSpPr txBox="1"/>
          <p:nvPr/>
        </p:nvSpPr>
        <p:spPr>
          <a:xfrm>
            <a:off x="2488406" y="4524374"/>
            <a:ext cx="274319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000" b="1">
                <a:cs typeface="Calibri"/>
              </a:rPr>
              <a:t>2020</a:t>
            </a:r>
          </a:p>
        </p:txBody>
      </p:sp>
      <p:sp>
        <p:nvSpPr>
          <p:cNvPr id="14" name="TextBox 13">
            <a:extLst>
              <a:ext uri="{FF2B5EF4-FFF2-40B4-BE49-F238E27FC236}">
                <a16:creationId xmlns:a16="http://schemas.microsoft.com/office/drawing/2014/main" id="{50157621-C59C-8D63-BEF3-81C72BC26CFA}"/>
              </a:ext>
            </a:extLst>
          </p:cNvPr>
          <p:cNvSpPr txBox="1"/>
          <p:nvPr/>
        </p:nvSpPr>
        <p:spPr>
          <a:xfrm>
            <a:off x="8839200" y="4526755"/>
            <a:ext cx="274319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000" b="1"/>
              <a:t>2021</a:t>
            </a:r>
          </a:p>
        </p:txBody>
      </p:sp>
      <p:sp>
        <p:nvSpPr>
          <p:cNvPr id="15" name="TextBox 14">
            <a:extLst>
              <a:ext uri="{FF2B5EF4-FFF2-40B4-BE49-F238E27FC236}">
                <a16:creationId xmlns:a16="http://schemas.microsoft.com/office/drawing/2014/main" id="{6B532B4E-33A6-2E26-5A5C-281006B1E972}"/>
              </a:ext>
            </a:extLst>
          </p:cNvPr>
          <p:cNvSpPr txBox="1"/>
          <p:nvPr/>
        </p:nvSpPr>
        <p:spPr>
          <a:xfrm>
            <a:off x="-704511" y="4805702"/>
            <a:ext cx="388381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endParaRPr lang="en-US"/>
          </a:p>
        </p:txBody>
      </p:sp>
      <p:sp>
        <p:nvSpPr>
          <p:cNvPr id="16" name="TextBox 15">
            <a:extLst>
              <a:ext uri="{FF2B5EF4-FFF2-40B4-BE49-F238E27FC236}">
                <a16:creationId xmlns:a16="http://schemas.microsoft.com/office/drawing/2014/main" id="{3B864AFC-B6F7-CD6A-C7E9-F972976DCDA0}"/>
              </a:ext>
            </a:extLst>
          </p:cNvPr>
          <p:cNvSpPr txBox="1"/>
          <p:nvPr/>
        </p:nvSpPr>
        <p:spPr>
          <a:xfrm>
            <a:off x="492127" y="4986582"/>
            <a:ext cx="11016453"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ea typeface="+mn-lt"/>
                <a:cs typeface="+mn-lt"/>
              </a:rPr>
              <a:t>Here, we can see the monthly count of the number of deaths increased gradually and reached the peak in the month of September, 2020.</a:t>
            </a:r>
            <a:endParaRPr lang="en-US"/>
          </a:p>
          <a:p>
            <a:pPr marL="285750" indent="-285750">
              <a:buFont typeface="Arial"/>
              <a:buChar char="•"/>
            </a:pPr>
            <a:r>
              <a:rPr lang="en-US">
                <a:ea typeface="+mn-lt"/>
                <a:cs typeface="+mn-lt"/>
              </a:rPr>
              <a:t>From February, 2021 we can see a rapid surge in the Covid deaths, hence can be termed as the beginning of </a:t>
            </a:r>
            <a:r>
              <a:rPr lang="en-US"/>
              <a:t>India's second wave of Covid. Not only cases increased, but deaths were much more in this second wave of Covid.</a:t>
            </a:r>
            <a:endParaRPr lang="en-US">
              <a:ea typeface="+mn-lt"/>
              <a:cs typeface="+mn-lt"/>
            </a:endParaRPr>
          </a:p>
          <a:p>
            <a:pPr marL="285750" indent="-285750">
              <a:buFont typeface="Arial"/>
              <a:buChar char="•"/>
            </a:pPr>
            <a:r>
              <a:rPr lang="en-US"/>
              <a:t>From the month of May, 2021 the deaths rapidly decreased this may be due to vaccination.</a:t>
            </a:r>
            <a:endParaRPr lang="en-US">
              <a:cs typeface="Calibri" panose="020F0502020204030204"/>
            </a:endParaRPr>
          </a:p>
        </p:txBody>
      </p:sp>
      <p:sp>
        <p:nvSpPr>
          <p:cNvPr id="4" name="TextBox 3">
            <a:extLst>
              <a:ext uri="{FF2B5EF4-FFF2-40B4-BE49-F238E27FC236}">
                <a16:creationId xmlns:a16="http://schemas.microsoft.com/office/drawing/2014/main" id="{5E504167-ACCB-CCA3-9A24-53BB23D930BF}"/>
              </a:ext>
            </a:extLst>
          </p:cNvPr>
          <p:cNvSpPr txBox="1"/>
          <p:nvPr/>
        </p:nvSpPr>
        <p:spPr>
          <a:xfrm>
            <a:off x="495300" y="895350"/>
            <a:ext cx="78771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GB">
                <a:ea typeface="+mn-lt"/>
                <a:cs typeface="+mn-lt"/>
              </a:rPr>
              <a:t>How was the variation in death and vaccination?</a:t>
            </a:r>
            <a:endParaRPr lang="en-US">
              <a:ea typeface="+mn-lt"/>
              <a:cs typeface="+mn-lt"/>
            </a:endParaRPr>
          </a:p>
          <a:p>
            <a:pPr marL="342900" indent="-342900">
              <a:buAutoNum type="arabicPeriod"/>
            </a:pPr>
            <a:r>
              <a:rPr lang="en-GB">
                <a:ea typeface="+mn-lt"/>
                <a:cs typeface="+mn-lt"/>
              </a:rPr>
              <a:t>What was the effect of vaccination on death?</a:t>
            </a:r>
            <a:endParaRPr lang="en-US"/>
          </a:p>
        </p:txBody>
      </p:sp>
    </p:spTree>
    <p:extLst>
      <p:ext uri="{BB962C8B-B14F-4D97-AF65-F5344CB8AC3E}">
        <p14:creationId xmlns:p14="http://schemas.microsoft.com/office/powerpoint/2010/main" val="1863594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76B2E-6F2A-2A78-98CB-2E3919D32DEB}"/>
              </a:ext>
            </a:extLst>
          </p:cNvPr>
          <p:cNvSpPr>
            <a:spLocks noGrp="1"/>
          </p:cNvSpPr>
          <p:nvPr>
            <p:ph type="title"/>
          </p:nvPr>
        </p:nvSpPr>
        <p:spPr>
          <a:xfrm>
            <a:off x="365791" y="341590"/>
            <a:ext cx="10515600" cy="944564"/>
          </a:xfrm>
        </p:spPr>
        <p:txBody>
          <a:bodyPr>
            <a:noAutofit/>
          </a:bodyPr>
          <a:lstStyle/>
          <a:p>
            <a:r>
              <a:rPr lang="en-GB" sz="2800" b="1">
                <a:ea typeface="+mj-lt"/>
                <a:cs typeface="+mj-lt"/>
              </a:rPr>
              <a:t>Analysis of Vaccinations and Deaths in the year 2020-21</a:t>
            </a:r>
            <a:endParaRPr lang="en-US" sz="2800">
              <a:cs typeface="Calibri Light"/>
            </a:endParaRPr>
          </a:p>
        </p:txBody>
      </p:sp>
      <p:pic>
        <p:nvPicPr>
          <p:cNvPr id="7" name="Picture 5" descr="Text&#10;&#10;Description automatically generated">
            <a:extLst>
              <a:ext uri="{FF2B5EF4-FFF2-40B4-BE49-F238E27FC236}">
                <a16:creationId xmlns:a16="http://schemas.microsoft.com/office/drawing/2014/main" id="{C0C0396B-B1BD-E50C-4F9E-D894F8397438}"/>
              </a:ext>
            </a:extLst>
          </p:cNvPr>
          <p:cNvPicPr>
            <a:picLocks noChangeAspect="1"/>
          </p:cNvPicPr>
          <p:nvPr/>
        </p:nvPicPr>
        <p:blipFill>
          <a:blip r:embed="rId2"/>
          <a:stretch>
            <a:fillRect/>
          </a:stretch>
        </p:blipFill>
        <p:spPr>
          <a:xfrm>
            <a:off x="9412694" y="98124"/>
            <a:ext cx="2743200" cy="672079"/>
          </a:xfrm>
          <a:prstGeom prst="rect">
            <a:avLst/>
          </a:prstGeom>
        </p:spPr>
      </p:pic>
      <p:graphicFrame>
        <p:nvGraphicFramePr>
          <p:cNvPr id="3" name="Table 5">
            <a:extLst>
              <a:ext uri="{FF2B5EF4-FFF2-40B4-BE49-F238E27FC236}">
                <a16:creationId xmlns:a16="http://schemas.microsoft.com/office/drawing/2014/main" id="{A0A5B193-7295-663F-C477-0CC6E39904E6}"/>
              </a:ext>
            </a:extLst>
          </p:cNvPr>
          <p:cNvGraphicFramePr>
            <a:graphicFrameLocks noGrp="1"/>
          </p:cNvGraphicFramePr>
          <p:nvPr>
            <p:extLst>
              <p:ext uri="{D42A27DB-BD31-4B8C-83A1-F6EECF244321}">
                <p14:modId xmlns:p14="http://schemas.microsoft.com/office/powerpoint/2010/main" val="242899826"/>
              </p:ext>
            </p:extLst>
          </p:nvPr>
        </p:nvGraphicFramePr>
        <p:xfrm>
          <a:off x="6457854" y="2937295"/>
          <a:ext cx="4241387" cy="1500505"/>
        </p:xfrm>
        <a:graphic>
          <a:graphicData uri="http://schemas.openxmlformats.org/drawingml/2006/table">
            <a:tbl>
              <a:tblPr firstRow="1" bandRow="1">
                <a:tableStyleId>{5940675A-B579-460E-94D1-54222C63F5DA}</a:tableStyleId>
              </a:tblPr>
              <a:tblGrid>
                <a:gridCol w="1099038">
                  <a:extLst>
                    <a:ext uri="{9D8B030D-6E8A-4147-A177-3AD203B41FA5}">
                      <a16:colId xmlns:a16="http://schemas.microsoft.com/office/drawing/2014/main" val="1821774640"/>
                    </a:ext>
                  </a:extLst>
                </a:gridCol>
                <a:gridCol w="1728553">
                  <a:extLst>
                    <a:ext uri="{9D8B030D-6E8A-4147-A177-3AD203B41FA5}">
                      <a16:colId xmlns:a16="http://schemas.microsoft.com/office/drawing/2014/main" val="98886375"/>
                    </a:ext>
                  </a:extLst>
                </a:gridCol>
                <a:gridCol w="1413796">
                  <a:extLst>
                    <a:ext uri="{9D8B030D-6E8A-4147-A177-3AD203B41FA5}">
                      <a16:colId xmlns:a16="http://schemas.microsoft.com/office/drawing/2014/main" val="1399885359"/>
                    </a:ext>
                  </a:extLst>
                </a:gridCol>
              </a:tblGrid>
              <a:tr h="370840">
                <a:tc>
                  <a:txBody>
                    <a:bodyPr/>
                    <a:lstStyle/>
                    <a:p>
                      <a:r>
                        <a:rPr lang="en-GB" sz="2000" b="1"/>
                        <a:t>Year</a:t>
                      </a:r>
                      <a:endParaRPr lang="en-GB"/>
                    </a:p>
                  </a:txBody>
                  <a:tcPr/>
                </a:tc>
                <a:tc>
                  <a:txBody>
                    <a:bodyPr/>
                    <a:lstStyle/>
                    <a:p>
                      <a:r>
                        <a:rPr lang="en-GB" sz="2000" b="1"/>
                        <a:t>Standard Deviation</a:t>
                      </a:r>
                    </a:p>
                  </a:txBody>
                  <a:tcPr/>
                </a:tc>
                <a:tc>
                  <a:txBody>
                    <a:bodyPr/>
                    <a:lstStyle/>
                    <a:p>
                      <a:pPr lvl="0">
                        <a:buNone/>
                      </a:pPr>
                      <a:r>
                        <a:rPr lang="en-GB" sz="2000" b="1"/>
                        <a:t>Mean</a:t>
                      </a:r>
                    </a:p>
                  </a:txBody>
                  <a:tcPr/>
                </a:tc>
                <a:extLst>
                  <a:ext uri="{0D108BD9-81ED-4DB2-BD59-A6C34878D82A}">
                    <a16:rowId xmlns:a16="http://schemas.microsoft.com/office/drawing/2014/main" val="867853898"/>
                  </a:ext>
                </a:extLst>
              </a:tr>
              <a:tr h="370840">
                <a:tc>
                  <a:txBody>
                    <a:bodyPr/>
                    <a:lstStyle/>
                    <a:p>
                      <a:r>
                        <a:rPr lang="en-GB"/>
                        <a:t>2020</a:t>
                      </a:r>
                    </a:p>
                  </a:txBody>
                  <a:tcPr/>
                </a:tc>
                <a:tc>
                  <a:txBody>
                    <a:bodyPr/>
                    <a:lstStyle/>
                    <a:p>
                      <a:pPr lvl="0">
                        <a:buNone/>
                      </a:pPr>
                      <a:r>
                        <a:rPr lang="en-GB" sz="1800" b="0" i="0" u="none" strike="noStrike" noProof="0">
                          <a:latin typeface="Calibri"/>
                        </a:rPr>
                        <a:t>374.9431</a:t>
                      </a:r>
                      <a:endParaRPr lang="en-US"/>
                    </a:p>
                  </a:txBody>
                  <a:tcPr/>
                </a:tc>
                <a:tc>
                  <a:txBody>
                    <a:bodyPr/>
                    <a:lstStyle/>
                    <a:p>
                      <a:pPr lvl="0">
                        <a:buNone/>
                      </a:pPr>
                      <a:r>
                        <a:rPr lang="en-GB" sz="1800" b="0" i="0" u="none" strike="noStrike" noProof="0">
                          <a:latin typeface="Calibri"/>
                        </a:rPr>
                        <a:t>503.3581</a:t>
                      </a:r>
                      <a:endParaRPr lang="en-US"/>
                    </a:p>
                  </a:txBody>
                  <a:tcPr/>
                </a:tc>
                <a:extLst>
                  <a:ext uri="{0D108BD9-81ED-4DB2-BD59-A6C34878D82A}">
                    <a16:rowId xmlns:a16="http://schemas.microsoft.com/office/drawing/2014/main" val="3789153486"/>
                  </a:ext>
                </a:extLst>
              </a:tr>
              <a:tr h="428625">
                <a:tc>
                  <a:txBody>
                    <a:bodyPr/>
                    <a:lstStyle/>
                    <a:p>
                      <a:r>
                        <a:rPr lang="en-GB"/>
                        <a:t>2021</a:t>
                      </a:r>
                    </a:p>
                  </a:txBody>
                  <a:tcPr/>
                </a:tc>
                <a:tc>
                  <a:txBody>
                    <a:bodyPr/>
                    <a:lstStyle/>
                    <a:p>
                      <a:pPr lvl="0">
                        <a:buNone/>
                      </a:pPr>
                      <a:r>
                        <a:rPr lang="en-GB" sz="1800" b="0" i="0" u="none" strike="noStrike" noProof="0">
                          <a:latin typeface="Calibri"/>
                        </a:rPr>
                        <a:t>1249.2425</a:t>
                      </a:r>
                      <a:endParaRPr lang="en-US"/>
                    </a:p>
                  </a:txBody>
                  <a:tcPr/>
                </a:tc>
                <a:tc>
                  <a:txBody>
                    <a:bodyPr/>
                    <a:lstStyle/>
                    <a:p>
                      <a:pPr lvl="0">
                        <a:buNone/>
                      </a:pPr>
                      <a:r>
                        <a:rPr lang="en-GB" sz="1800" b="0" i="0" u="none" strike="noStrike" noProof="0"/>
                        <a:t>938.3495</a:t>
                      </a:r>
                      <a:endParaRPr lang="en-US"/>
                    </a:p>
                  </a:txBody>
                  <a:tcPr/>
                </a:tc>
                <a:extLst>
                  <a:ext uri="{0D108BD9-81ED-4DB2-BD59-A6C34878D82A}">
                    <a16:rowId xmlns:a16="http://schemas.microsoft.com/office/drawing/2014/main" val="4041016487"/>
                  </a:ext>
                </a:extLst>
              </a:tr>
            </a:tbl>
          </a:graphicData>
        </a:graphic>
      </p:graphicFrame>
      <p:graphicFrame>
        <p:nvGraphicFramePr>
          <p:cNvPr id="4" name="Table 5">
            <a:extLst>
              <a:ext uri="{FF2B5EF4-FFF2-40B4-BE49-F238E27FC236}">
                <a16:creationId xmlns:a16="http://schemas.microsoft.com/office/drawing/2014/main" id="{93A3464D-3E8D-99CD-5814-03F5B32C41E5}"/>
              </a:ext>
            </a:extLst>
          </p:cNvPr>
          <p:cNvGraphicFramePr>
            <a:graphicFrameLocks noGrp="1"/>
          </p:cNvGraphicFramePr>
          <p:nvPr>
            <p:extLst>
              <p:ext uri="{D42A27DB-BD31-4B8C-83A1-F6EECF244321}">
                <p14:modId xmlns:p14="http://schemas.microsoft.com/office/powerpoint/2010/main" val="4263531589"/>
              </p:ext>
            </p:extLst>
          </p:nvPr>
        </p:nvGraphicFramePr>
        <p:xfrm>
          <a:off x="923433" y="2939888"/>
          <a:ext cx="4580855" cy="1442720"/>
        </p:xfrm>
        <a:graphic>
          <a:graphicData uri="http://schemas.openxmlformats.org/drawingml/2006/table">
            <a:tbl>
              <a:tblPr firstRow="1" bandRow="1">
                <a:tableStyleId>{5940675A-B579-460E-94D1-54222C63F5DA}</a:tableStyleId>
              </a:tblPr>
              <a:tblGrid>
                <a:gridCol w="988217">
                  <a:extLst>
                    <a:ext uri="{9D8B030D-6E8A-4147-A177-3AD203B41FA5}">
                      <a16:colId xmlns:a16="http://schemas.microsoft.com/office/drawing/2014/main" val="1821774640"/>
                    </a:ext>
                  </a:extLst>
                </a:gridCol>
                <a:gridCol w="1916906">
                  <a:extLst>
                    <a:ext uri="{9D8B030D-6E8A-4147-A177-3AD203B41FA5}">
                      <a16:colId xmlns:a16="http://schemas.microsoft.com/office/drawing/2014/main" val="98886375"/>
                    </a:ext>
                  </a:extLst>
                </a:gridCol>
                <a:gridCol w="1675732">
                  <a:extLst>
                    <a:ext uri="{9D8B030D-6E8A-4147-A177-3AD203B41FA5}">
                      <a16:colId xmlns:a16="http://schemas.microsoft.com/office/drawing/2014/main" val="308445613"/>
                    </a:ext>
                  </a:extLst>
                </a:gridCol>
              </a:tblGrid>
              <a:tr h="370840">
                <a:tc>
                  <a:txBody>
                    <a:bodyPr/>
                    <a:lstStyle/>
                    <a:p>
                      <a:r>
                        <a:rPr lang="en-GB" sz="2000" b="1"/>
                        <a:t>Year</a:t>
                      </a:r>
                    </a:p>
                  </a:txBody>
                  <a:tcPr/>
                </a:tc>
                <a:tc>
                  <a:txBody>
                    <a:bodyPr/>
                    <a:lstStyle/>
                    <a:p>
                      <a:r>
                        <a:rPr lang="en-GB" sz="2000" b="1"/>
                        <a:t>Standard Deviation</a:t>
                      </a:r>
                    </a:p>
                  </a:txBody>
                  <a:tcPr/>
                </a:tc>
                <a:tc>
                  <a:txBody>
                    <a:bodyPr/>
                    <a:lstStyle/>
                    <a:p>
                      <a:pPr lvl="0">
                        <a:buNone/>
                      </a:pPr>
                      <a:r>
                        <a:rPr lang="en-GB" sz="2000" b="1"/>
                        <a:t>Mean</a:t>
                      </a:r>
                    </a:p>
                  </a:txBody>
                  <a:tcPr/>
                </a:tc>
                <a:extLst>
                  <a:ext uri="{0D108BD9-81ED-4DB2-BD59-A6C34878D82A}">
                    <a16:rowId xmlns:a16="http://schemas.microsoft.com/office/drawing/2014/main" val="867853898"/>
                  </a:ext>
                </a:extLst>
              </a:tr>
              <a:tr h="370840">
                <a:tc>
                  <a:txBody>
                    <a:bodyPr/>
                    <a:lstStyle/>
                    <a:p>
                      <a:r>
                        <a:rPr lang="en-GB"/>
                        <a:t>2020</a:t>
                      </a:r>
                    </a:p>
                  </a:txBody>
                  <a:tcPr/>
                </a:tc>
                <a:tc>
                  <a:txBody>
                    <a:bodyPr/>
                    <a:lstStyle/>
                    <a:p>
                      <a:r>
                        <a:rPr lang="en-GB"/>
                        <a:t>0</a:t>
                      </a:r>
                    </a:p>
                  </a:txBody>
                  <a:tcPr/>
                </a:tc>
                <a:tc>
                  <a:txBody>
                    <a:bodyPr/>
                    <a:lstStyle/>
                    <a:p>
                      <a:pPr lvl="0">
                        <a:buNone/>
                      </a:pPr>
                      <a:r>
                        <a:rPr lang="en-GB"/>
                        <a:t>0</a:t>
                      </a:r>
                    </a:p>
                  </a:txBody>
                  <a:tcPr/>
                </a:tc>
                <a:extLst>
                  <a:ext uri="{0D108BD9-81ED-4DB2-BD59-A6C34878D82A}">
                    <a16:rowId xmlns:a16="http://schemas.microsoft.com/office/drawing/2014/main" val="3789153486"/>
                  </a:ext>
                </a:extLst>
              </a:tr>
              <a:tr h="370840">
                <a:tc>
                  <a:txBody>
                    <a:bodyPr/>
                    <a:lstStyle/>
                    <a:p>
                      <a:r>
                        <a:rPr lang="en-GB"/>
                        <a:t>2021</a:t>
                      </a:r>
                    </a:p>
                  </a:txBody>
                  <a:tcPr/>
                </a:tc>
                <a:tc>
                  <a:txBody>
                    <a:bodyPr/>
                    <a:lstStyle/>
                    <a:p>
                      <a:pPr lvl="0">
                        <a:buNone/>
                      </a:pPr>
                      <a:r>
                        <a:rPr lang="en-GB" sz="1800" b="0" i="0" u="none" strike="noStrike" noProof="0">
                          <a:latin typeface="Calibri"/>
                        </a:rPr>
                        <a:t>3214294.3841</a:t>
                      </a:r>
                      <a:endParaRPr lang="en-GB"/>
                    </a:p>
                  </a:txBody>
                  <a:tcPr/>
                </a:tc>
                <a:tc>
                  <a:txBody>
                    <a:bodyPr/>
                    <a:lstStyle/>
                    <a:p>
                      <a:pPr lvl="0">
                        <a:buNone/>
                      </a:pPr>
                      <a:r>
                        <a:rPr lang="en-GB" sz="1800" b="0" i="0" u="none" strike="noStrike" noProof="0">
                          <a:latin typeface="Calibri"/>
                        </a:rPr>
                        <a:t>4087961.7371</a:t>
                      </a:r>
                      <a:endParaRPr lang="en-US"/>
                    </a:p>
                  </a:txBody>
                  <a:tcPr/>
                </a:tc>
                <a:extLst>
                  <a:ext uri="{0D108BD9-81ED-4DB2-BD59-A6C34878D82A}">
                    <a16:rowId xmlns:a16="http://schemas.microsoft.com/office/drawing/2014/main" val="4041016487"/>
                  </a:ext>
                </a:extLst>
              </a:tr>
            </a:tbl>
          </a:graphicData>
        </a:graphic>
      </p:graphicFrame>
      <p:sp>
        <p:nvSpPr>
          <p:cNvPr id="5" name="TextBox 4">
            <a:extLst>
              <a:ext uri="{FF2B5EF4-FFF2-40B4-BE49-F238E27FC236}">
                <a16:creationId xmlns:a16="http://schemas.microsoft.com/office/drawing/2014/main" id="{16743591-59D3-4BBB-A418-AE8BA55C4E55}"/>
              </a:ext>
            </a:extLst>
          </p:cNvPr>
          <p:cNvSpPr txBox="1"/>
          <p:nvPr/>
        </p:nvSpPr>
        <p:spPr>
          <a:xfrm>
            <a:off x="1880509" y="233552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Calibri"/>
                <a:cs typeface="Calibri"/>
              </a:rPr>
              <a:t>New Vaccinations</a:t>
            </a:r>
            <a:endParaRPr lang="en-US"/>
          </a:p>
        </p:txBody>
      </p:sp>
      <p:sp>
        <p:nvSpPr>
          <p:cNvPr id="6" name="TextBox 5">
            <a:extLst>
              <a:ext uri="{FF2B5EF4-FFF2-40B4-BE49-F238E27FC236}">
                <a16:creationId xmlns:a16="http://schemas.microsoft.com/office/drawing/2014/main" id="{83E5C5AD-ACD2-4B96-FB9C-0FCFC930FC17}"/>
              </a:ext>
            </a:extLst>
          </p:cNvPr>
          <p:cNvSpPr txBox="1"/>
          <p:nvPr/>
        </p:nvSpPr>
        <p:spPr>
          <a:xfrm>
            <a:off x="7750419" y="234095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New deaths</a:t>
            </a:r>
            <a:endParaRPr lang="en-US"/>
          </a:p>
        </p:txBody>
      </p:sp>
      <p:sp>
        <p:nvSpPr>
          <p:cNvPr id="8" name="TextBox 7">
            <a:extLst>
              <a:ext uri="{FF2B5EF4-FFF2-40B4-BE49-F238E27FC236}">
                <a16:creationId xmlns:a16="http://schemas.microsoft.com/office/drawing/2014/main" id="{60FDE80E-5C28-1B09-FC9D-5814F74DFE43}"/>
              </a:ext>
            </a:extLst>
          </p:cNvPr>
          <p:cNvSpPr txBox="1"/>
          <p:nvPr/>
        </p:nvSpPr>
        <p:spPr>
          <a:xfrm>
            <a:off x="684329" y="1377200"/>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ea typeface="Calibri"/>
                <a:cs typeface="Calibri"/>
              </a:rPr>
              <a:t>Statistical Analysis</a:t>
            </a:r>
            <a:endParaRPr lang="en-US" sz="2400"/>
          </a:p>
        </p:txBody>
      </p:sp>
      <p:sp>
        <p:nvSpPr>
          <p:cNvPr id="9" name="TextBox 8">
            <a:extLst>
              <a:ext uri="{FF2B5EF4-FFF2-40B4-BE49-F238E27FC236}">
                <a16:creationId xmlns:a16="http://schemas.microsoft.com/office/drawing/2014/main" id="{8DF076C5-FE8A-8EFB-6DB2-9FD97D6F276F}"/>
              </a:ext>
            </a:extLst>
          </p:cNvPr>
          <p:cNvSpPr txBox="1"/>
          <p:nvPr/>
        </p:nvSpPr>
        <p:spPr>
          <a:xfrm>
            <a:off x="767617" y="5016012"/>
            <a:ext cx="1057275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ea typeface="Calibri"/>
                <a:cs typeface="Calibri"/>
              </a:rPr>
              <a:t>Here, there is more of variation of new vaccinations in the year 2021.</a:t>
            </a:r>
            <a:endParaRPr lang="en-US">
              <a:cs typeface="Calibri"/>
            </a:endParaRPr>
          </a:p>
          <a:p>
            <a:pPr marL="285750" indent="-285750">
              <a:buFont typeface="Arial"/>
              <a:buChar char="•"/>
            </a:pPr>
            <a:r>
              <a:rPr lang="en-US">
                <a:ea typeface="Calibri"/>
                <a:cs typeface="Calibri"/>
              </a:rPr>
              <a:t>But as we can see evidently that the variation of new deaths is very less in 2020 as compared to 2021</a:t>
            </a:r>
          </a:p>
          <a:p>
            <a:pPr marL="285750" indent="-285750">
              <a:buFont typeface="Arial"/>
              <a:buChar char="•"/>
            </a:pPr>
            <a:r>
              <a:rPr lang="en-US">
                <a:ea typeface="Calibri"/>
                <a:cs typeface="Calibri"/>
              </a:rPr>
              <a:t>So, here we can analyze that the vaccination may have effected on deaths.</a:t>
            </a:r>
            <a:endParaRPr lang="en-US">
              <a:cs typeface="Calibri"/>
            </a:endParaRPr>
          </a:p>
        </p:txBody>
      </p:sp>
    </p:spTree>
    <p:extLst>
      <p:ext uri="{BB962C8B-B14F-4D97-AF65-F5344CB8AC3E}">
        <p14:creationId xmlns:p14="http://schemas.microsoft.com/office/powerpoint/2010/main" val="19204385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574666-82AB-53F8-35D4-18E00D790EEA}"/>
              </a:ext>
            </a:extLst>
          </p:cNvPr>
          <p:cNvSpPr txBox="1"/>
          <p:nvPr/>
        </p:nvSpPr>
        <p:spPr>
          <a:xfrm>
            <a:off x="1141575" y="245037"/>
            <a:ext cx="40290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cs typeface="Calibri"/>
              </a:rPr>
              <a:t>Correlation </a:t>
            </a:r>
          </a:p>
        </p:txBody>
      </p:sp>
      <p:sp>
        <p:nvSpPr>
          <p:cNvPr id="3" name="TextBox 2">
            <a:extLst>
              <a:ext uri="{FF2B5EF4-FFF2-40B4-BE49-F238E27FC236}">
                <a16:creationId xmlns:a16="http://schemas.microsoft.com/office/drawing/2014/main" id="{5F4A320D-6386-A984-4B0C-4284DED8C0ED}"/>
              </a:ext>
            </a:extLst>
          </p:cNvPr>
          <p:cNvSpPr txBox="1"/>
          <p:nvPr/>
        </p:nvSpPr>
        <p:spPr>
          <a:xfrm>
            <a:off x="6187041" y="4621176"/>
            <a:ext cx="5504121"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a:ea typeface="+mn-lt"/>
                <a:cs typeface="+mn-lt"/>
              </a:rPr>
              <a:t>New tests and new cases </a:t>
            </a:r>
            <a:r>
              <a:rPr lang="en-US" sz="1600">
                <a:cs typeface="Calibri"/>
              </a:rPr>
              <a:t>are weakly positively correlated i.e., almost independent. </a:t>
            </a:r>
            <a:endParaRPr lang="en-US">
              <a:cs typeface="Calibri" panose="020F0502020204030204"/>
            </a:endParaRPr>
          </a:p>
          <a:p>
            <a:pPr marL="285750" indent="-285750">
              <a:buFont typeface="Arial,Sans-Serif"/>
              <a:buChar char="•"/>
            </a:pPr>
            <a:r>
              <a:rPr lang="en-US" sz="1600">
                <a:ea typeface="+mn-lt"/>
                <a:cs typeface="+mn-lt"/>
              </a:rPr>
              <a:t>New cases and deaths are strongly positively correlated i.e., almost dependent on each other.</a:t>
            </a:r>
          </a:p>
          <a:p>
            <a:pPr marL="285750" indent="-285750">
              <a:buFont typeface="Arial"/>
              <a:buChar char="•"/>
            </a:pPr>
            <a:r>
              <a:rPr lang="en-US" sz="1600">
                <a:cs typeface="Calibri"/>
              </a:rPr>
              <a:t>New vaccinations and new cases are weakly negatively correlated i.e., almost independent.</a:t>
            </a:r>
          </a:p>
          <a:p>
            <a:pPr marL="285750" indent="-285750">
              <a:buFont typeface="Arial"/>
              <a:buChar char="•"/>
            </a:pPr>
            <a:r>
              <a:rPr lang="en-US" sz="1600">
                <a:cs typeface="Calibri"/>
              </a:rPr>
              <a:t>New vaccinations and deaths are </a:t>
            </a:r>
            <a:r>
              <a:rPr lang="en-US" sz="1600">
                <a:ea typeface="+mn-lt"/>
                <a:cs typeface="+mn-lt"/>
              </a:rPr>
              <a:t>weakly negatively correlated i.e., almost independent.</a:t>
            </a:r>
          </a:p>
        </p:txBody>
      </p:sp>
      <p:pic>
        <p:nvPicPr>
          <p:cNvPr id="4" name="Picture 5" descr="Text&#10;&#10;Description automatically generated">
            <a:extLst>
              <a:ext uri="{FF2B5EF4-FFF2-40B4-BE49-F238E27FC236}">
                <a16:creationId xmlns:a16="http://schemas.microsoft.com/office/drawing/2014/main" id="{46C006FC-8B3B-FB47-5EE3-8EFAFD1C703A}"/>
              </a:ext>
            </a:extLst>
          </p:cNvPr>
          <p:cNvPicPr>
            <a:picLocks noChangeAspect="1"/>
          </p:cNvPicPr>
          <p:nvPr/>
        </p:nvPicPr>
        <p:blipFill>
          <a:blip r:embed="rId2"/>
          <a:stretch>
            <a:fillRect/>
          </a:stretch>
        </p:blipFill>
        <p:spPr>
          <a:xfrm>
            <a:off x="9412694" y="98124"/>
            <a:ext cx="2743200" cy="672079"/>
          </a:xfrm>
          <a:prstGeom prst="rect">
            <a:avLst/>
          </a:prstGeom>
        </p:spPr>
      </p:pic>
      <p:sp>
        <p:nvSpPr>
          <p:cNvPr id="6" name="TextBox 5">
            <a:extLst>
              <a:ext uri="{FF2B5EF4-FFF2-40B4-BE49-F238E27FC236}">
                <a16:creationId xmlns:a16="http://schemas.microsoft.com/office/drawing/2014/main" id="{1E996568-5155-A00E-9985-63399FFCA2BA}"/>
              </a:ext>
            </a:extLst>
          </p:cNvPr>
          <p:cNvSpPr txBox="1"/>
          <p:nvPr/>
        </p:nvSpPr>
        <p:spPr>
          <a:xfrm>
            <a:off x="418214" y="4650336"/>
            <a:ext cx="5179826"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a:cs typeface="Calibri"/>
              </a:rPr>
              <a:t>New tests and new cases </a:t>
            </a:r>
            <a:r>
              <a:rPr lang="en-US">
                <a:ea typeface="+mn-lt"/>
                <a:cs typeface="+mn-lt"/>
              </a:rPr>
              <a:t>are strongly positively correlated i.e., almost dependent on each other.</a:t>
            </a:r>
            <a:endParaRPr lang="en-US">
              <a:cs typeface="Calibri"/>
            </a:endParaRPr>
          </a:p>
          <a:p>
            <a:pPr marL="285750" indent="-285750">
              <a:buFont typeface="Arial"/>
              <a:buChar char="•"/>
            </a:pPr>
            <a:r>
              <a:rPr lang="en-US">
                <a:cs typeface="Calibri"/>
              </a:rPr>
              <a:t>New cases and deaths are strongly positively correlated i.e., almost dependent on each other.</a:t>
            </a:r>
          </a:p>
          <a:p>
            <a:pPr marL="285750" indent="-285750">
              <a:buFont typeface="Arial"/>
              <a:buChar char="•"/>
            </a:pPr>
            <a:r>
              <a:rPr lang="en-US">
                <a:cs typeface="Calibri"/>
              </a:rPr>
              <a:t>New cases and positive rate are weakly positively correlated i.e., almost independent.</a:t>
            </a:r>
          </a:p>
        </p:txBody>
      </p:sp>
      <p:pic>
        <p:nvPicPr>
          <p:cNvPr id="10" name="Picture 10" descr="Chart&#10;&#10;Description automatically generated">
            <a:extLst>
              <a:ext uri="{FF2B5EF4-FFF2-40B4-BE49-F238E27FC236}">
                <a16:creationId xmlns:a16="http://schemas.microsoft.com/office/drawing/2014/main" id="{5288AC69-18A1-F102-8DD6-21388AEA6F91}"/>
              </a:ext>
            </a:extLst>
          </p:cNvPr>
          <p:cNvPicPr>
            <a:picLocks noGrp="1" noChangeAspect="1"/>
          </p:cNvPicPr>
          <p:nvPr>
            <p:ph idx="1"/>
          </p:nvPr>
        </p:nvPicPr>
        <p:blipFill>
          <a:blip r:embed="rId3"/>
          <a:stretch>
            <a:fillRect/>
          </a:stretch>
        </p:blipFill>
        <p:spPr>
          <a:xfrm>
            <a:off x="5511027" y="790768"/>
            <a:ext cx="5002438" cy="3855152"/>
          </a:xfrm>
        </p:spPr>
      </p:pic>
      <p:pic>
        <p:nvPicPr>
          <p:cNvPr id="11" name="Picture 11" descr="Chart&#10;&#10;Description automatically generated">
            <a:extLst>
              <a:ext uri="{FF2B5EF4-FFF2-40B4-BE49-F238E27FC236}">
                <a16:creationId xmlns:a16="http://schemas.microsoft.com/office/drawing/2014/main" id="{013DCC1D-7E18-8CD2-2620-04569C12736F}"/>
              </a:ext>
            </a:extLst>
          </p:cNvPr>
          <p:cNvPicPr>
            <a:picLocks noChangeAspect="1"/>
          </p:cNvPicPr>
          <p:nvPr/>
        </p:nvPicPr>
        <p:blipFill>
          <a:blip r:embed="rId4"/>
          <a:stretch>
            <a:fillRect/>
          </a:stretch>
        </p:blipFill>
        <p:spPr>
          <a:xfrm>
            <a:off x="379137" y="925458"/>
            <a:ext cx="4754525" cy="2953500"/>
          </a:xfrm>
          <a:prstGeom prst="rect">
            <a:avLst/>
          </a:prstGeom>
        </p:spPr>
      </p:pic>
      <p:sp>
        <p:nvSpPr>
          <p:cNvPr id="13" name="TextBox 12">
            <a:extLst>
              <a:ext uri="{FF2B5EF4-FFF2-40B4-BE49-F238E27FC236}">
                <a16:creationId xmlns:a16="http://schemas.microsoft.com/office/drawing/2014/main" id="{A88993A9-0501-7454-3E42-D122E50026DB}"/>
              </a:ext>
            </a:extLst>
          </p:cNvPr>
          <p:cNvSpPr txBox="1"/>
          <p:nvPr/>
        </p:nvSpPr>
        <p:spPr>
          <a:xfrm>
            <a:off x="1382903" y="4004571"/>
            <a:ext cx="274319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000" b="1">
                <a:cs typeface="Calibri"/>
              </a:rPr>
              <a:t>2020</a:t>
            </a:r>
          </a:p>
        </p:txBody>
      </p:sp>
      <p:sp>
        <p:nvSpPr>
          <p:cNvPr id="15" name="TextBox 14">
            <a:extLst>
              <a:ext uri="{FF2B5EF4-FFF2-40B4-BE49-F238E27FC236}">
                <a16:creationId xmlns:a16="http://schemas.microsoft.com/office/drawing/2014/main" id="{FDFE8B4A-155C-8D5D-2939-22B38F1639A7}"/>
              </a:ext>
            </a:extLst>
          </p:cNvPr>
          <p:cNvSpPr txBox="1"/>
          <p:nvPr/>
        </p:nvSpPr>
        <p:spPr>
          <a:xfrm>
            <a:off x="7380325" y="4224897"/>
            <a:ext cx="274319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000" b="1"/>
              <a:t>2021</a:t>
            </a:r>
          </a:p>
        </p:txBody>
      </p:sp>
    </p:spTree>
    <p:extLst>
      <p:ext uri="{BB962C8B-B14F-4D97-AF65-F5344CB8AC3E}">
        <p14:creationId xmlns:p14="http://schemas.microsoft.com/office/powerpoint/2010/main" val="2600548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701790-8860-2572-9CE3-D7C5E6C26646}"/>
              </a:ext>
            </a:extLst>
          </p:cNvPr>
          <p:cNvSpPr txBox="1"/>
          <p:nvPr/>
        </p:nvSpPr>
        <p:spPr>
          <a:xfrm>
            <a:off x="571500" y="4610100"/>
            <a:ext cx="108394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sp>
        <p:nvSpPr>
          <p:cNvPr id="6" name="TextBox 5">
            <a:extLst>
              <a:ext uri="{FF2B5EF4-FFF2-40B4-BE49-F238E27FC236}">
                <a16:creationId xmlns:a16="http://schemas.microsoft.com/office/drawing/2014/main" id="{7D1E65E5-3812-5199-40D9-DE1C9CADEA19}"/>
              </a:ext>
            </a:extLst>
          </p:cNvPr>
          <p:cNvSpPr txBox="1"/>
          <p:nvPr/>
        </p:nvSpPr>
        <p:spPr>
          <a:xfrm>
            <a:off x="376412" y="5131981"/>
            <a:ext cx="10599932"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a:cs typeface="Calibri"/>
              </a:rPr>
              <a:t>Number of new vaccinations has increased gradually from February, 2021 due to the second wave of covid.</a:t>
            </a:r>
            <a:endParaRPr lang="en-US">
              <a:cs typeface="Calibri" panose="020F0502020204030204"/>
            </a:endParaRPr>
          </a:p>
          <a:p>
            <a:pPr marL="285750" indent="-285750">
              <a:buFont typeface="Arial"/>
              <a:buChar char="•"/>
            </a:pPr>
            <a:r>
              <a:rPr lang="en-GB">
                <a:cs typeface="Calibri"/>
              </a:rPr>
              <a:t>There was a peak in September, 2021 due to the beginning of the third wave of covid.</a:t>
            </a:r>
          </a:p>
          <a:p>
            <a:pPr marL="285750" indent="-285750">
              <a:buFont typeface="Arial"/>
              <a:buChar char="•"/>
            </a:pPr>
            <a:r>
              <a:rPr lang="en-GB">
                <a:cs typeface="Calibri"/>
              </a:rPr>
              <a:t>There was dip in number of vaccinations in May which also had peak in number of cases.</a:t>
            </a:r>
          </a:p>
          <a:p>
            <a:pPr marL="285750" indent="-285750">
              <a:buFont typeface="Arial"/>
              <a:buChar char="•"/>
            </a:pPr>
            <a:r>
              <a:rPr lang="en-GB">
                <a:cs typeface="Calibri"/>
              </a:rPr>
              <a:t>Most monthly vaccinations lie between 1e8 and 1.2e8 or between 0.1e8 and 0.3e8.</a:t>
            </a:r>
          </a:p>
          <a:p>
            <a:pPr marL="285750" indent="-285750">
              <a:buFont typeface="Arial"/>
              <a:buChar char="•"/>
            </a:pPr>
            <a:r>
              <a:rPr lang="en-GB">
                <a:cs typeface="Calibri"/>
              </a:rPr>
              <a:t>We can say that the number of vaccinations mostly depend upon the waves of covid.</a:t>
            </a:r>
          </a:p>
        </p:txBody>
      </p:sp>
      <p:pic>
        <p:nvPicPr>
          <p:cNvPr id="8" name="Picture 5" descr="Text&#10;&#10;Description automatically generated">
            <a:extLst>
              <a:ext uri="{FF2B5EF4-FFF2-40B4-BE49-F238E27FC236}">
                <a16:creationId xmlns:a16="http://schemas.microsoft.com/office/drawing/2014/main" id="{B097F619-3119-2AFB-9D44-90F441559388}"/>
              </a:ext>
            </a:extLst>
          </p:cNvPr>
          <p:cNvPicPr>
            <a:picLocks noChangeAspect="1"/>
          </p:cNvPicPr>
          <p:nvPr/>
        </p:nvPicPr>
        <p:blipFill>
          <a:blip r:embed="rId2"/>
          <a:stretch>
            <a:fillRect/>
          </a:stretch>
        </p:blipFill>
        <p:spPr>
          <a:xfrm>
            <a:off x="9412694" y="98124"/>
            <a:ext cx="2743200" cy="672079"/>
          </a:xfrm>
          <a:prstGeom prst="rect">
            <a:avLst/>
          </a:prstGeom>
        </p:spPr>
      </p:pic>
      <p:pic>
        <p:nvPicPr>
          <p:cNvPr id="10" name="Picture 10" descr="Chart, line chart&#10;&#10;Description automatically generated">
            <a:extLst>
              <a:ext uri="{FF2B5EF4-FFF2-40B4-BE49-F238E27FC236}">
                <a16:creationId xmlns:a16="http://schemas.microsoft.com/office/drawing/2014/main" id="{E7CD461C-7893-2294-186B-57F9C12D37D8}"/>
              </a:ext>
            </a:extLst>
          </p:cNvPr>
          <p:cNvPicPr>
            <a:picLocks noGrp="1" noChangeAspect="1"/>
          </p:cNvPicPr>
          <p:nvPr>
            <p:ph idx="1"/>
          </p:nvPr>
        </p:nvPicPr>
        <p:blipFill rotWithShape="1">
          <a:blip r:embed="rId3"/>
          <a:srcRect t="3374" r="-217" b="-307"/>
          <a:stretch/>
        </p:blipFill>
        <p:spPr>
          <a:xfrm>
            <a:off x="483212" y="1716339"/>
            <a:ext cx="5121234" cy="3513410"/>
          </a:xfrm>
        </p:spPr>
      </p:pic>
      <p:pic>
        <p:nvPicPr>
          <p:cNvPr id="4" name="Picture 4" descr="Chart, histogram&#10;&#10;Description automatically generated">
            <a:extLst>
              <a:ext uri="{FF2B5EF4-FFF2-40B4-BE49-F238E27FC236}">
                <a16:creationId xmlns:a16="http://schemas.microsoft.com/office/drawing/2014/main" id="{C60FCE4E-C8F0-EEBA-EF52-49EC159D19B0}"/>
              </a:ext>
            </a:extLst>
          </p:cNvPr>
          <p:cNvPicPr>
            <a:picLocks noChangeAspect="1"/>
          </p:cNvPicPr>
          <p:nvPr/>
        </p:nvPicPr>
        <p:blipFill>
          <a:blip r:embed="rId4"/>
          <a:stretch>
            <a:fillRect/>
          </a:stretch>
        </p:blipFill>
        <p:spPr>
          <a:xfrm>
            <a:off x="6057773" y="1675765"/>
            <a:ext cx="4177076" cy="3504190"/>
          </a:xfrm>
          <a:prstGeom prst="rect">
            <a:avLst/>
          </a:prstGeom>
        </p:spPr>
      </p:pic>
      <p:sp>
        <p:nvSpPr>
          <p:cNvPr id="9" name="Title 8">
            <a:extLst>
              <a:ext uri="{FF2B5EF4-FFF2-40B4-BE49-F238E27FC236}">
                <a16:creationId xmlns:a16="http://schemas.microsoft.com/office/drawing/2014/main" id="{C36CFCF0-FAD8-7A43-C8CA-1ACAF6F73CFA}"/>
              </a:ext>
            </a:extLst>
          </p:cNvPr>
          <p:cNvSpPr>
            <a:spLocks noGrp="1"/>
          </p:cNvSpPr>
          <p:nvPr>
            <p:ph type="title"/>
          </p:nvPr>
        </p:nvSpPr>
        <p:spPr>
          <a:xfrm>
            <a:off x="578975" y="182464"/>
            <a:ext cx="8087833" cy="705331"/>
          </a:xfrm>
        </p:spPr>
        <p:txBody>
          <a:bodyPr>
            <a:normAutofit/>
          </a:bodyPr>
          <a:lstStyle/>
          <a:p>
            <a:r>
              <a:rPr lang="en-US" sz="4000" b="1">
                <a:cs typeface="Calibri Light"/>
              </a:rPr>
              <a:t>Patterns in Vaccinations</a:t>
            </a:r>
          </a:p>
        </p:txBody>
      </p:sp>
      <p:sp>
        <p:nvSpPr>
          <p:cNvPr id="2" name="Content Placeholder 2">
            <a:extLst>
              <a:ext uri="{FF2B5EF4-FFF2-40B4-BE49-F238E27FC236}">
                <a16:creationId xmlns:a16="http://schemas.microsoft.com/office/drawing/2014/main" id="{6419A3E1-D61F-BF78-7E6D-D439ED3D3CB0}"/>
              </a:ext>
            </a:extLst>
          </p:cNvPr>
          <p:cNvSpPr>
            <a:spLocks noGrp="1"/>
          </p:cNvSpPr>
          <p:nvPr/>
        </p:nvSpPr>
        <p:spPr>
          <a:xfrm>
            <a:off x="707337" y="916405"/>
            <a:ext cx="10515600" cy="88689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a:cs typeface="Calibri" panose="020F0502020204030204"/>
              </a:rPr>
              <a:t>1. How did number of new vaccinations vary in 2021?</a:t>
            </a:r>
          </a:p>
          <a:p>
            <a:pPr marL="0" indent="0">
              <a:buNone/>
            </a:pPr>
            <a:r>
              <a:rPr lang="en-US" sz="1800">
                <a:cs typeface="Calibri" panose="020F0502020204030204"/>
              </a:rPr>
              <a:t>2. What were the most frequent ranges of new vaccinations?</a:t>
            </a:r>
          </a:p>
        </p:txBody>
      </p:sp>
    </p:spTree>
    <p:extLst>
      <p:ext uri="{BB962C8B-B14F-4D97-AF65-F5344CB8AC3E}">
        <p14:creationId xmlns:p14="http://schemas.microsoft.com/office/powerpoint/2010/main" val="2030129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556B4-8804-9BAD-D67D-B1635F3F026D}"/>
              </a:ext>
            </a:extLst>
          </p:cNvPr>
          <p:cNvSpPr>
            <a:spLocks noGrp="1"/>
          </p:cNvSpPr>
          <p:nvPr>
            <p:ph type="title"/>
          </p:nvPr>
        </p:nvSpPr>
        <p:spPr>
          <a:xfrm>
            <a:off x="838200" y="613218"/>
            <a:ext cx="10515600" cy="828147"/>
          </a:xfrm>
        </p:spPr>
        <p:txBody>
          <a:bodyPr/>
          <a:lstStyle/>
          <a:p>
            <a:r>
              <a:rPr lang="en-US" b="1">
                <a:cs typeface="Calibri Light"/>
              </a:rPr>
              <a:t>Contents </a:t>
            </a:r>
          </a:p>
        </p:txBody>
      </p:sp>
      <p:sp>
        <p:nvSpPr>
          <p:cNvPr id="3" name="Content Placeholder 2">
            <a:extLst>
              <a:ext uri="{FF2B5EF4-FFF2-40B4-BE49-F238E27FC236}">
                <a16:creationId xmlns:a16="http://schemas.microsoft.com/office/drawing/2014/main" id="{39605A93-DBA0-D3F5-B140-76DF48A12498}"/>
              </a:ext>
            </a:extLst>
          </p:cNvPr>
          <p:cNvSpPr>
            <a:spLocks noGrp="1"/>
          </p:cNvSpPr>
          <p:nvPr>
            <p:ph idx="1"/>
          </p:nvPr>
        </p:nvSpPr>
        <p:spPr>
          <a:xfrm>
            <a:off x="1307805" y="1813811"/>
            <a:ext cx="10515600" cy="4478338"/>
          </a:xfrm>
        </p:spPr>
        <p:txBody>
          <a:bodyPr vert="horz" lIns="91440" tIns="45720" rIns="91440" bIns="45720" rtlCol="0" anchor="t">
            <a:normAutofit/>
          </a:bodyPr>
          <a:lstStyle/>
          <a:p>
            <a:r>
              <a:rPr lang="en-US" dirty="0">
                <a:cs typeface="Calibri"/>
              </a:rPr>
              <a:t>Problem statement</a:t>
            </a:r>
          </a:p>
          <a:p>
            <a:r>
              <a:rPr lang="en-US" dirty="0">
                <a:cs typeface="Calibri"/>
              </a:rPr>
              <a:t>Objectives</a:t>
            </a:r>
          </a:p>
          <a:p>
            <a:r>
              <a:rPr lang="en-US" dirty="0">
                <a:cs typeface="Calibri"/>
              </a:rPr>
              <a:t>Data Description</a:t>
            </a:r>
          </a:p>
          <a:p>
            <a:r>
              <a:rPr lang="en-US" dirty="0">
                <a:cs typeface="Calibri"/>
              </a:rPr>
              <a:t>Domain Understanding</a:t>
            </a:r>
          </a:p>
          <a:p>
            <a:r>
              <a:rPr lang="en-US" dirty="0">
                <a:cs typeface="Calibri"/>
              </a:rPr>
              <a:t>Analysis</a:t>
            </a:r>
          </a:p>
          <a:p>
            <a:r>
              <a:rPr lang="en-US" dirty="0">
                <a:cs typeface="Calibri"/>
              </a:rPr>
              <a:t>Conclusion</a:t>
            </a:r>
          </a:p>
        </p:txBody>
      </p:sp>
      <p:pic>
        <p:nvPicPr>
          <p:cNvPr id="5" name="Picture 5" descr="Text&#10;&#10;Description automatically generated">
            <a:extLst>
              <a:ext uri="{FF2B5EF4-FFF2-40B4-BE49-F238E27FC236}">
                <a16:creationId xmlns:a16="http://schemas.microsoft.com/office/drawing/2014/main" id="{D3A02914-2D7B-7EFC-ACF1-6273966C8ED9}"/>
              </a:ext>
            </a:extLst>
          </p:cNvPr>
          <p:cNvPicPr>
            <a:picLocks noChangeAspect="1"/>
          </p:cNvPicPr>
          <p:nvPr/>
        </p:nvPicPr>
        <p:blipFill>
          <a:blip r:embed="rId2"/>
          <a:stretch>
            <a:fillRect/>
          </a:stretch>
        </p:blipFill>
        <p:spPr>
          <a:xfrm>
            <a:off x="9269819" y="50499"/>
            <a:ext cx="2743200" cy="767329"/>
          </a:xfrm>
          <a:prstGeom prst="rect">
            <a:avLst/>
          </a:prstGeom>
        </p:spPr>
      </p:pic>
    </p:spTree>
    <p:extLst>
      <p:ext uri="{BB962C8B-B14F-4D97-AF65-F5344CB8AC3E}">
        <p14:creationId xmlns:p14="http://schemas.microsoft.com/office/powerpoint/2010/main" val="1850126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3E932E8-A4D9-A4BB-C8F6-E5D40CA97936}"/>
              </a:ext>
            </a:extLst>
          </p:cNvPr>
          <p:cNvSpPr>
            <a:spLocks noGrp="1"/>
          </p:cNvSpPr>
          <p:nvPr>
            <p:ph type="title"/>
          </p:nvPr>
        </p:nvSpPr>
        <p:spPr>
          <a:xfrm>
            <a:off x="786559" y="95868"/>
            <a:ext cx="10353675" cy="1062851"/>
          </a:xfrm>
        </p:spPr>
        <p:txBody>
          <a:bodyPr>
            <a:normAutofit/>
          </a:bodyPr>
          <a:lstStyle/>
          <a:p>
            <a:r>
              <a:rPr lang="en-US" sz="3600" b="1">
                <a:ea typeface="+mj-lt"/>
                <a:cs typeface="+mj-lt"/>
              </a:rPr>
              <a:t>1st and 2nd Dose Monthly Vaccinations</a:t>
            </a:r>
          </a:p>
        </p:txBody>
      </p:sp>
      <p:pic>
        <p:nvPicPr>
          <p:cNvPr id="4" name="Picture 4" descr="Chart, box and whisker chart&#10;&#10;Description automatically generated">
            <a:extLst>
              <a:ext uri="{FF2B5EF4-FFF2-40B4-BE49-F238E27FC236}">
                <a16:creationId xmlns:a16="http://schemas.microsoft.com/office/drawing/2014/main" id="{6F139DE9-1C53-CD81-EEE1-D2B151257D20}"/>
              </a:ext>
            </a:extLst>
          </p:cNvPr>
          <p:cNvPicPr>
            <a:picLocks noGrp="1" noChangeAspect="1"/>
          </p:cNvPicPr>
          <p:nvPr>
            <p:ph idx="1"/>
          </p:nvPr>
        </p:nvPicPr>
        <p:blipFill>
          <a:blip r:embed="rId2"/>
          <a:stretch>
            <a:fillRect/>
          </a:stretch>
        </p:blipFill>
        <p:spPr>
          <a:xfrm>
            <a:off x="5777101" y="1715184"/>
            <a:ext cx="5296343" cy="3269289"/>
          </a:xfrm>
        </p:spPr>
      </p:pic>
      <p:pic>
        <p:nvPicPr>
          <p:cNvPr id="2" name="Picture 5" descr="Text&#10;&#10;Description automatically generated">
            <a:extLst>
              <a:ext uri="{FF2B5EF4-FFF2-40B4-BE49-F238E27FC236}">
                <a16:creationId xmlns:a16="http://schemas.microsoft.com/office/drawing/2014/main" id="{BA82B147-7303-7DEC-483C-852B7514E9DD}"/>
              </a:ext>
            </a:extLst>
          </p:cNvPr>
          <p:cNvPicPr>
            <a:picLocks noChangeAspect="1"/>
          </p:cNvPicPr>
          <p:nvPr/>
        </p:nvPicPr>
        <p:blipFill>
          <a:blip r:embed="rId3"/>
          <a:stretch>
            <a:fillRect/>
          </a:stretch>
        </p:blipFill>
        <p:spPr>
          <a:xfrm>
            <a:off x="9412694" y="98124"/>
            <a:ext cx="2743200" cy="672079"/>
          </a:xfrm>
          <a:prstGeom prst="rect">
            <a:avLst/>
          </a:prstGeom>
        </p:spPr>
      </p:pic>
      <p:sp>
        <p:nvSpPr>
          <p:cNvPr id="3" name="TextBox 2">
            <a:extLst>
              <a:ext uri="{FF2B5EF4-FFF2-40B4-BE49-F238E27FC236}">
                <a16:creationId xmlns:a16="http://schemas.microsoft.com/office/drawing/2014/main" id="{5D24D737-8376-BC1F-80BE-9332E8FDBD56}"/>
              </a:ext>
            </a:extLst>
          </p:cNvPr>
          <p:cNvSpPr txBox="1"/>
          <p:nvPr/>
        </p:nvSpPr>
        <p:spPr>
          <a:xfrm>
            <a:off x="745142" y="4991805"/>
            <a:ext cx="10274595"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cs typeface="Calibri"/>
              </a:rPr>
              <a:t>We can see that the number of people vaccinated with first dose is more compared to people fully vaccinated.</a:t>
            </a:r>
          </a:p>
          <a:p>
            <a:pPr marL="285750" indent="-285750">
              <a:buFont typeface="Arial"/>
              <a:buChar char="•"/>
            </a:pPr>
            <a:r>
              <a:rPr lang="en-US">
                <a:cs typeface="Calibri"/>
              </a:rPr>
              <a:t>There was rise in both 1st and 2nd doses of vaccinations in October and November.</a:t>
            </a:r>
          </a:p>
          <a:p>
            <a:pPr marL="285750" indent="-285750">
              <a:buFont typeface="Arial"/>
              <a:buChar char="•"/>
            </a:pPr>
            <a:r>
              <a:rPr lang="en-US">
                <a:cs typeface="Calibri"/>
              </a:rPr>
              <a:t>Both data have no outliers i.e., there are no months with vaccinations out of the common range.</a:t>
            </a:r>
          </a:p>
          <a:p>
            <a:endParaRPr lang="en-US">
              <a:cs typeface="Calibri"/>
            </a:endParaRPr>
          </a:p>
        </p:txBody>
      </p:sp>
      <p:pic>
        <p:nvPicPr>
          <p:cNvPr id="5" name="Picture 6" descr="Chart, bar chart&#10;&#10;Description automatically generated">
            <a:extLst>
              <a:ext uri="{FF2B5EF4-FFF2-40B4-BE49-F238E27FC236}">
                <a16:creationId xmlns:a16="http://schemas.microsoft.com/office/drawing/2014/main" id="{419DC43A-CDAA-98B5-AA71-A34E71E0265E}"/>
              </a:ext>
            </a:extLst>
          </p:cNvPr>
          <p:cNvPicPr>
            <a:picLocks noChangeAspect="1"/>
          </p:cNvPicPr>
          <p:nvPr/>
        </p:nvPicPr>
        <p:blipFill>
          <a:blip r:embed="rId4"/>
          <a:stretch>
            <a:fillRect/>
          </a:stretch>
        </p:blipFill>
        <p:spPr>
          <a:xfrm>
            <a:off x="789672" y="1590491"/>
            <a:ext cx="4878572" cy="3409616"/>
          </a:xfrm>
          <a:prstGeom prst="rect">
            <a:avLst/>
          </a:prstGeom>
        </p:spPr>
      </p:pic>
      <p:sp>
        <p:nvSpPr>
          <p:cNvPr id="7" name="TextBox 6">
            <a:extLst>
              <a:ext uri="{FF2B5EF4-FFF2-40B4-BE49-F238E27FC236}">
                <a16:creationId xmlns:a16="http://schemas.microsoft.com/office/drawing/2014/main" id="{CD92324F-5B75-C5D6-E2AB-C0EE922F8521}"/>
              </a:ext>
            </a:extLst>
          </p:cNvPr>
          <p:cNvSpPr txBox="1"/>
          <p:nvPr/>
        </p:nvSpPr>
        <p:spPr>
          <a:xfrm>
            <a:off x="1029586" y="976423"/>
            <a:ext cx="1012396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1. </a:t>
            </a:r>
            <a:r>
              <a:rPr lang="en-US">
                <a:ea typeface="+mn-lt"/>
                <a:cs typeface="+mn-lt"/>
              </a:rPr>
              <a:t>Compare variations of first dose and second dose of vaccinations. </a:t>
            </a:r>
            <a:endParaRPr lang="en-US">
              <a:cs typeface="Calibri"/>
            </a:endParaRPr>
          </a:p>
          <a:p>
            <a:r>
              <a:rPr lang="en-US">
                <a:cs typeface="Calibri"/>
              </a:rPr>
              <a:t>2. Were there any sudden rise or dip in 1st and 2nd doses of vaccinations?</a:t>
            </a:r>
          </a:p>
        </p:txBody>
      </p:sp>
    </p:spTree>
    <p:extLst>
      <p:ext uri="{BB962C8B-B14F-4D97-AF65-F5344CB8AC3E}">
        <p14:creationId xmlns:p14="http://schemas.microsoft.com/office/powerpoint/2010/main" val="3082104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B7CA42-4BAF-D600-4079-AAA051456D2D}"/>
              </a:ext>
            </a:extLst>
          </p:cNvPr>
          <p:cNvSpPr txBox="1"/>
          <p:nvPr/>
        </p:nvSpPr>
        <p:spPr>
          <a:xfrm>
            <a:off x="808075" y="1082750"/>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cs typeface="Calibri"/>
              </a:rPr>
              <a:t>Statistical Analysis</a:t>
            </a:r>
          </a:p>
        </p:txBody>
      </p:sp>
      <p:sp>
        <p:nvSpPr>
          <p:cNvPr id="6" name="TextBox 5">
            <a:extLst>
              <a:ext uri="{FF2B5EF4-FFF2-40B4-BE49-F238E27FC236}">
                <a16:creationId xmlns:a16="http://schemas.microsoft.com/office/drawing/2014/main" id="{F4D9DFF5-610A-0EC6-72D3-22430C2DF722}"/>
              </a:ext>
            </a:extLst>
          </p:cNvPr>
          <p:cNvSpPr txBox="1"/>
          <p:nvPr/>
        </p:nvSpPr>
        <p:spPr>
          <a:xfrm>
            <a:off x="572903" y="5422076"/>
            <a:ext cx="1088528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cs typeface="Calibri"/>
              </a:rPr>
              <a:t>There was more variation in the first dose of vaccinations compared to second dose of vaccinations.</a:t>
            </a:r>
            <a:endParaRPr lang="en-US"/>
          </a:p>
          <a:p>
            <a:pPr marL="285750" indent="-285750">
              <a:buFont typeface="Arial"/>
              <a:buChar char="•"/>
            </a:pPr>
            <a:r>
              <a:rPr lang="en-US">
                <a:cs typeface="Calibri"/>
              </a:rPr>
              <a:t>This may be due to more number of </a:t>
            </a:r>
            <a:r>
              <a:rPr lang="en-US">
                <a:ea typeface="+mn-lt"/>
                <a:cs typeface="+mn-lt"/>
              </a:rPr>
              <a:t>first dose of vaccinations compared to second dose of vaccinations.</a:t>
            </a:r>
          </a:p>
        </p:txBody>
      </p:sp>
      <p:graphicFrame>
        <p:nvGraphicFramePr>
          <p:cNvPr id="7" name="Table 7">
            <a:extLst>
              <a:ext uri="{FF2B5EF4-FFF2-40B4-BE49-F238E27FC236}">
                <a16:creationId xmlns:a16="http://schemas.microsoft.com/office/drawing/2014/main" id="{AA21F3BC-FE43-06FB-E265-F0391E17A3CA}"/>
              </a:ext>
            </a:extLst>
          </p:cNvPr>
          <p:cNvGraphicFramePr>
            <a:graphicFrameLocks noGrp="1"/>
          </p:cNvGraphicFramePr>
          <p:nvPr>
            <p:extLst>
              <p:ext uri="{D42A27DB-BD31-4B8C-83A1-F6EECF244321}">
                <p14:modId xmlns:p14="http://schemas.microsoft.com/office/powerpoint/2010/main" val="2199630958"/>
              </p:ext>
            </p:extLst>
          </p:nvPr>
        </p:nvGraphicFramePr>
        <p:xfrm>
          <a:off x="904122" y="3043819"/>
          <a:ext cx="7041242" cy="2029160"/>
        </p:xfrm>
        <a:graphic>
          <a:graphicData uri="http://schemas.openxmlformats.org/drawingml/2006/table">
            <a:tbl>
              <a:tblPr firstRow="1" bandRow="1">
                <a:tableStyleId>{5940675A-B579-460E-94D1-54222C63F5DA}</a:tableStyleId>
              </a:tblPr>
              <a:tblGrid>
                <a:gridCol w="2787636">
                  <a:extLst>
                    <a:ext uri="{9D8B030D-6E8A-4147-A177-3AD203B41FA5}">
                      <a16:colId xmlns:a16="http://schemas.microsoft.com/office/drawing/2014/main" val="4201882934"/>
                    </a:ext>
                  </a:extLst>
                </a:gridCol>
                <a:gridCol w="2193548">
                  <a:extLst>
                    <a:ext uri="{9D8B030D-6E8A-4147-A177-3AD203B41FA5}">
                      <a16:colId xmlns:a16="http://schemas.microsoft.com/office/drawing/2014/main" val="2061384877"/>
                    </a:ext>
                  </a:extLst>
                </a:gridCol>
                <a:gridCol w="2060058">
                  <a:extLst>
                    <a:ext uri="{9D8B030D-6E8A-4147-A177-3AD203B41FA5}">
                      <a16:colId xmlns:a16="http://schemas.microsoft.com/office/drawing/2014/main" val="354487735"/>
                    </a:ext>
                  </a:extLst>
                </a:gridCol>
              </a:tblGrid>
              <a:tr h="507290">
                <a:tc>
                  <a:txBody>
                    <a:bodyPr/>
                    <a:lstStyle/>
                    <a:p>
                      <a:r>
                        <a:rPr lang="en-US" b="1"/>
                        <a:t>Attribute</a:t>
                      </a:r>
                    </a:p>
                  </a:txBody>
                  <a:tcPr/>
                </a:tc>
                <a:tc>
                  <a:txBody>
                    <a:bodyPr/>
                    <a:lstStyle/>
                    <a:p>
                      <a:r>
                        <a:rPr lang="en-US" b="1"/>
                        <a:t>Standard Deviation</a:t>
                      </a:r>
                    </a:p>
                  </a:txBody>
                  <a:tcPr/>
                </a:tc>
                <a:tc>
                  <a:txBody>
                    <a:bodyPr/>
                    <a:lstStyle/>
                    <a:p>
                      <a:pPr lvl="0">
                        <a:buNone/>
                      </a:pPr>
                      <a:r>
                        <a:rPr lang="en-US" b="1"/>
                        <a:t>Mean</a:t>
                      </a:r>
                    </a:p>
                  </a:txBody>
                  <a:tcPr/>
                </a:tc>
                <a:extLst>
                  <a:ext uri="{0D108BD9-81ED-4DB2-BD59-A6C34878D82A}">
                    <a16:rowId xmlns:a16="http://schemas.microsoft.com/office/drawing/2014/main" val="1610753797"/>
                  </a:ext>
                </a:extLst>
              </a:tr>
              <a:tr h="507290">
                <a:tc>
                  <a:txBody>
                    <a:bodyPr/>
                    <a:lstStyle/>
                    <a:p>
                      <a:r>
                        <a:rPr lang="en-US"/>
                        <a:t>New Vaccinations</a:t>
                      </a:r>
                    </a:p>
                  </a:txBody>
                  <a:tcPr/>
                </a:tc>
                <a:tc>
                  <a:txBody>
                    <a:bodyPr/>
                    <a:lstStyle/>
                    <a:p>
                      <a:pPr lvl="0">
                        <a:buNone/>
                      </a:pPr>
                      <a:r>
                        <a:rPr lang="en-US" sz="1800" b="0" i="0" u="none" strike="noStrike" noProof="0">
                          <a:latin typeface="Consolas"/>
                        </a:rPr>
                        <a:t>3214294.3842</a:t>
                      </a:r>
                      <a:endParaRPr lang="en-US"/>
                    </a:p>
                  </a:txBody>
                  <a:tcPr/>
                </a:tc>
                <a:tc>
                  <a:txBody>
                    <a:bodyPr/>
                    <a:lstStyle/>
                    <a:p>
                      <a:pPr lvl="0">
                        <a:buNone/>
                      </a:pPr>
                      <a:r>
                        <a:rPr lang="en-US" sz="1800" b="0" i="0" u="none" strike="noStrike" noProof="0">
                          <a:latin typeface="Consolas"/>
                        </a:rPr>
                        <a:t>4087961.7371</a:t>
                      </a:r>
                      <a:endParaRPr lang="en-US"/>
                    </a:p>
                  </a:txBody>
                  <a:tcPr/>
                </a:tc>
                <a:extLst>
                  <a:ext uri="{0D108BD9-81ED-4DB2-BD59-A6C34878D82A}">
                    <a16:rowId xmlns:a16="http://schemas.microsoft.com/office/drawing/2014/main" val="1570638273"/>
                  </a:ext>
                </a:extLst>
              </a:tr>
              <a:tr h="507290">
                <a:tc>
                  <a:txBody>
                    <a:bodyPr/>
                    <a:lstStyle/>
                    <a:p>
                      <a:r>
                        <a:rPr lang="en-US"/>
                        <a:t>First Dose Vaccinations</a:t>
                      </a:r>
                    </a:p>
                  </a:txBody>
                  <a:tcPr/>
                </a:tc>
                <a:tc>
                  <a:txBody>
                    <a:bodyPr/>
                    <a:lstStyle/>
                    <a:p>
                      <a:pPr lvl="0">
                        <a:buNone/>
                      </a:pPr>
                      <a:r>
                        <a:rPr lang="en-US" sz="1800" b="0" i="0" u="none" strike="noStrike" noProof="0">
                          <a:latin typeface="Consolas"/>
                        </a:rPr>
                        <a:t>2816687.0202</a:t>
                      </a:r>
                      <a:endParaRPr lang="en-US"/>
                    </a:p>
                  </a:txBody>
                  <a:tcPr/>
                </a:tc>
                <a:tc>
                  <a:txBody>
                    <a:bodyPr/>
                    <a:lstStyle/>
                    <a:p>
                      <a:pPr lvl="0">
                        <a:buNone/>
                      </a:pPr>
                      <a:r>
                        <a:rPr lang="en-US" sz="1800" b="0" i="0" u="none" strike="noStrike" noProof="0">
                          <a:latin typeface="Consolas"/>
                        </a:rPr>
                        <a:t>3364717.7894</a:t>
                      </a:r>
                      <a:endParaRPr lang="en-US"/>
                    </a:p>
                  </a:txBody>
                  <a:tcPr/>
                </a:tc>
                <a:extLst>
                  <a:ext uri="{0D108BD9-81ED-4DB2-BD59-A6C34878D82A}">
                    <a16:rowId xmlns:a16="http://schemas.microsoft.com/office/drawing/2014/main" val="1129890015"/>
                  </a:ext>
                </a:extLst>
              </a:tr>
              <a:tr h="507290">
                <a:tc>
                  <a:txBody>
                    <a:bodyPr/>
                    <a:lstStyle/>
                    <a:p>
                      <a:pPr lvl="0" algn="l">
                        <a:lnSpc>
                          <a:spcPct val="100000"/>
                        </a:lnSpc>
                        <a:spcBef>
                          <a:spcPts val="0"/>
                        </a:spcBef>
                        <a:spcAft>
                          <a:spcPts val="0"/>
                        </a:spcAft>
                        <a:buNone/>
                      </a:pPr>
                      <a:r>
                        <a:rPr lang="en-US" sz="1800" b="0" i="0" u="none" strike="noStrike" noProof="0">
                          <a:latin typeface="Calibri"/>
                        </a:rPr>
                        <a:t>Second Dose Vaccinations</a:t>
                      </a:r>
                    </a:p>
                  </a:txBody>
                  <a:tcPr/>
                </a:tc>
                <a:tc>
                  <a:txBody>
                    <a:bodyPr/>
                    <a:lstStyle/>
                    <a:p>
                      <a:pPr lvl="0">
                        <a:buNone/>
                      </a:pPr>
                      <a:r>
                        <a:rPr lang="en-US" sz="1800" b="0" i="0" u="none" strike="noStrike" noProof="0">
                          <a:latin typeface="Consolas"/>
                        </a:rPr>
                        <a:t>1464808.2608</a:t>
                      </a:r>
                      <a:endParaRPr lang="en-US"/>
                    </a:p>
                  </a:txBody>
                  <a:tcPr/>
                </a:tc>
                <a:tc>
                  <a:txBody>
                    <a:bodyPr/>
                    <a:lstStyle/>
                    <a:p>
                      <a:pPr lvl="0">
                        <a:buNone/>
                      </a:pPr>
                      <a:r>
                        <a:rPr lang="en-US" sz="1800" b="0" i="0" u="none" strike="noStrike" noProof="0">
                          <a:latin typeface="Consolas"/>
                        </a:rPr>
                        <a:t>1464808.2608</a:t>
                      </a:r>
                      <a:endParaRPr lang="en-US"/>
                    </a:p>
                  </a:txBody>
                  <a:tcPr/>
                </a:tc>
                <a:extLst>
                  <a:ext uri="{0D108BD9-81ED-4DB2-BD59-A6C34878D82A}">
                    <a16:rowId xmlns:a16="http://schemas.microsoft.com/office/drawing/2014/main" val="2814762592"/>
                  </a:ext>
                </a:extLst>
              </a:tr>
            </a:tbl>
          </a:graphicData>
        </a:graphic>
      </p:graphicFrame>
      <p:pic>
        <p:nvPicPr>
          <p:cNvPr id="9" name="Picture 5" descr="Text&#10;&#10;Description automatically generated">
            <a:extLst>
              <a:ext uri="{FF2B5EF4-FFF2-40B4-BE49-F238E27FC236}">
                <a16:creationId xmlns:a16="http://schemas.microsoft.com/office/drawing/2014/main" id="{84A5153F-FB3A-790D-B0CA-2DE5789D54E0}"/>
              </a:ext>
            </a:extLst>
          </p:cNvPr>
          <p:cNvPicPr>
            <a:picLocks noChangeAspect="1"/>
          </p:cNvPicPr>
          <p:nvPr/>
        </p:nvPicPr>
        <p:blipFill>
          <a:blip r:embed="rId2"/>
          <a:stretch>
            <a:fillRect/>
          </a:stretch>
        </p:blipFill>
        <p:spPr>
          <a:xfrm>
            <a:off x="9368488" y="90064"/>
            <a:ext cx="2743200" cy="767329"/>
          </a:xfrm>
          <a:prstGeom prst="rect">
            <a:avLst/>
          </a:prstGeom>
        </p:spPr>
      </p:pic>
      <p:sp>
        <p:nvSpPr>
          <p:cNvPr id="8" name="TextBox 7">
            <a:extLst>
              <a:ext uri="{FF2B5EF4-FFF2-40B4-BE49-F238E27FC236}">
                <a16:creationId xmlns:a16="http://schemas.microsoft.com/office/drawing/2014/main" id="{12497C3F-16A1-7304-FF82-8A21EEF494F9}"/>
              </a:ext>
            </a:extLst>
          </p:cNvPr>
          <p:cNvSpPr txBox="1"/>
          <p:nvPr/>
        </p:nvSpPr>
        <p:spPr>
          <a:xfrm>
            <a:off x="810289" y="1997593"/>
            <a:ext cx="490515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Percentage Increase in new Vaccinations:  72.19 %</a:t>
            </a:r>
          </a:p>
          <a:p>
            <a:r>
              <a:rPr lang="en-US">
                <a:cs typeface="Calibri"/>
              </a:rPr>
              <a:t>Percentage Decrease in new Vaccinations: 24.07 %</a:t>
            </a:r>
          </a:p>
        </p:txBody>
      </p:sp>
      <p:sp>
        <p:nvSpPr>
          <p:cNvPr id="14" name="Title 8">
            <a:extLst>
              <a:ext uri="{FF2B5EF4-FFF2-40B4-BE49-F238E27FC236}">
                <a16:creationId xmlns:a16="http://schemas.microsoft.com/office/drawing/2014/main" id="{A8ACA097-B3D9-602E-83CF-262DA972DFEC}"/>
              </a:ext>
            </a:extLst>
          </p:cNvPr>
          <p:cNvSpPr>
            <a:spLocks noGrp="1"/>
          </p:cNvSpPr>
          <p:nvPr>
            <p:ph type="title"/>
          </p:nvPr>
        </p:nvSpPr>
        <p:spPr>
          <a:xfrm>
            <a:off x="623277" y="235626"/>
            <a:ext cx="8087833" cy="705331"/>
          </a:xfrm>
        </p:spPr>
        <p:txBody>
          <a:bodyPr>
            <a:normAutofit/>
          </a:bodyPr>
          <a:lstStyle/>
          <a:p>
            <a:r>
              <a:rPr lang="en-US" sz="3600" b="1">
                <a:cs typeface="Calibri Light"/>
              </a:rPr>
              <a:t>Patterns in Vaccinations</a:t>
            </a:r>
          </a:p>
        </p:txBody>
      </p:sp>
      <p:sp>
        <p:nvSpPr>
          <p:cNvPr id="2" name="TextBox 1">
            <a:extLst>
              <a:ext uri="{FF2B5EF4-FFF2-40B4-BE49-F238E27FC236}">
                <a16:creationId xmlns:a16="http://schemas.microsoft.com/office/drawing/2014/main" id="{B59BF60C-0B9D-8AD4-2360-295E60861200}"/>
              </a:ext>
            </a:extLst>
          </p:cNvPr>
          <p:cNvSpPr txBox="1"/>
          <p:nvPr/>
        </p:nvSpPr>
        <p:spPr>
          <a:xfrm>
            <a:off x="5823097" y="1995377"/>
            <a:ext cx="558740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Percentage Increase in 1st dose of vaccinations:  23.66 %</a:t>
            </a:r>
          </a:p>
          <a:p>
            <a:r>
              <a:rPr lang="en-US">
                <a:ea typeface="+mn-lt"/>
                <a:cs typeface="+mn-lt"/>
              </a:rPr>
              <a:t>Percentage Increase in 2nd dose of vaccinations: 52.76 %</a:t>
            </a:r>
            <a:endParaRPr lang="en-US"/>
          </a:p>
        </p:txBody>
      </p:sp>
      <p:sp>
        <p:nvSpPr>
          <p:cNvPr id="3" name="TextBox 2">
            <a:extLst>
              <a:ext uri="{FF2B5EF4-FFF2-40B4-BE49-F238E27FC236}">
                <a16:creationId xmlns:a16="http://schemas.microsoft.com/office/drawing/2014/main" id="{A57F7B5E-8858-79C1-C2CB-4467236515E4}"/>
              </a:ext>
            </a:extLst>
          </p:cNvPr>
          <p:cNvSpPr txBox="1"/>
          <p:nvPr/>
        </p:nvSpPr>
        <p:spPr>
          <a:xfrm>
            <a:off x="808074" y="1623237"/>
            <a:ext cx="29026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In Peak Month of October:</a:t>
            </a:r>
          </a:p>
        </p:txBody>
      </p:sp>
    </p:spTree>
    <p:extLst>
      <p:ext uri="{BB962C8B-B14F-4D97-AF65-F5344CB8AC3E}">
        <p14:creationId xmlns:p14="http://schemas.microsoft.com/office/powerpoint/2010/main" val="13378291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Chart, treemap chart&#10;&#10;Description automatically generated">
            <a:extLst>
              <a:ext uri="{FF2B5EF4-FFF2-40B4-BE49-F238E27FC236}">
                <a16:creationId xmlns:a16="http://schemas.microsoft.com/office/drawing/2014/main" id="{7E5DF92A-7C04-DCDC-8186-87FF6479975A}"/>
              </a:ext>
            </a:extLst>
          </p:cNvPr>
          <p:cNvPicPr>
            <a:picLocks noGrp="1" noChangeAspect="1"/>
          </p:cNvPicPr>
          <p:nvPr>
            <p:ph idx="1"/>
          </p:nvPr>
        </p:nvPicPr>
        <p:blipFill>
          <a:blip r:embed="rId2"/>
          <a:stretch>
            <a:fillRect/>
          </a:stretch>
        </p:blipFill>
        <p:spPr>
          <a:xfrm>
            <a:off x="1638710" y="1063625"/>
            <a:ext cx="5631143" cy="4351338"/>
          </a:xfrm>
        </p:spPr>
      </p:pic>
      <p:pic>
        <p:nvPicPr>
          <p:cNvPr id="5" name="Picture 5" descr="Text&#10;&#10;Description automatically generated">
            <a:extLst>
              <a:ext uri="{FF2B5EF4-FFF2-40B4-BE49-F238E27FC236}">
                <a16:creationId xmlns:a16="http://schemas.microsoft.com/office/drawing/2014/main" id="{2F8CD458-102A-DD53-20E0-46425683EEC2}"/>
              </a:ext>
            </a:extLst>
          </p:cNvPr>
          <p:cNvPicPr>
            <a:picLocks noChangeAspect="1"/>
          </p:cNvPicPr>
          <p:nvPr/>
        </p:nvPicPr>
        <p:blipFill>
          <a:blip r:embed="rId3"/>
          <a:stretch>
            <a:fillRect/>
          </a:stretch>
        </p:blipFill>
        <p:spPr>
          <a:xfrm>
            <a:off x="9412694" y="98124"/>
            <a:ext cx="2743200" cy="672079"/>
          </a:xfrm>
          <a:prstGeom prst="rect">
            <a:avLst/>
          </a:prstGeom>
        </p:spPr>
      </p:pic>
      <p:sp>
        <p:nvSpPr>
          <p:cNvPr id="7" name="TextBox 6">
            <a:extLst>
              <a:ext uri="{FF2B5EF4-FFF2-40B4-BE49-F238E27FC236}">
                <a16:creationId xmlns:a16="http://schemas.microsoft.com/office/drawing/2014/main" id="{E1A127B1-253B-B4BE-0276-68CFE60FB4D5}"/>
              </a:ext>
            </a:extLst>
          </p:cNvPr>
          <p:cNvSpPr txBox="1"/>
          <p:nvPr/>
        </p:nvSpPr>
        <p:spPr>
          <a:xfrm>
            <a:off x="839881" y="281671"/>
            <a:ext cx="409885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latin typeface="Calibri Light"/>
                <a:cs typeface="Calibri Light"/>
              </a:rPr>
              <a:t>Correlation</a:t>
            </a:r>
            <a:r>
              <a:rPr lang="en-US" sz="3200"/>
              <a:t> </a:t>
            </a:r>
            <a:endParaRPr lang="en-US" sz="3200">
              <a:cs typeface="Calibri"/>
            </a:endParaRPr>
          </a:p>
        </p:txBody>
      </p:sp>
      <p:sp>
        <p:nvSpPr>
          <p:cNvPr id="8" name="TextBox 7">
            <a:extLst>
              <a:ext uri="{FF2B5EF4-FFF2-40B4-BE49-F238E27FC236}">
                <a16:creationId xmlns:a16="http://schemas.microsoft.com/office/drawing/2014/main" id="{675BA83F-C99A-FC51-A98C-6E27988A3B78}"/>
              </a:ext>
            </a:extLst>
          </p:cNvPr>
          <p:cNvSpPr txBox="1"/>
          <p:nvPr/>
        </p:nvSpPr>
        <p:spPr>
          <a:xfrm>
            <a:off x="684453" y="5543624"/>
            <a:ext cx="1109021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cs typeface="Calibri"/>
              </a:rPr>
              <a:t>1st dose and 2nd dose of vaccinations varied almost equally.</a:t>
            </a:r>
          </a:p>
          <a:p>
            <a:pPr marL="285750" indent="-285750">
              <a:buFont typeface="Arial"/>
              <a:buChar char="•"/>
            </a:pPr>
            <a:r>
              <a:rPr lang="en-US">
                <a:cs typeface="Calibri"/>
              </a:rPr>
              <a:t>We can see that 2nd dose of vaccination had more effect on new cases and deaths as compared to that of 1st dose.</a:t>
            </a:r>
          </a:p>
        </p:txBody>
      </p:sp>
    </p:spTree>
    <p:extLst>
      <p:ext uri="{BB962C8B-B14F-4D97-AF65-F5344CB8AC3E}">
        <p14:creationId xmlns:p14="http://schemas.microsoft.com/office/powerpoint/2010/main" val="77711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pic>
        <p:nvPicPr>
          <p:cNvPr id="4" name="Picture 4" descr="Chart, line chart&#10;&#10;Description automatically generated">
            <a:extLst>
              <a:ext uri="{FF2B5EF4-FFF2-40B4-BE49-F238E27FC236}">
                <a16:creationId xmlns:a16="http://schemas.microsoft.com/office/drawing/2014/main" id="{644D0177-E27D-ACDF-2F7C-58A74A5B3EB7}"/>
              </a:ext>
            </a:extLst>
          </p:cNvPr>
          <p:cNvPicPr>
            <a:picLocks noGrp="1" noChangeAspect="1"/>
          </p:cNvPicPr>
          <p:nvPr>
            <p:ph idx="1"/>
          </p:nvPr>
        </p:nvPicPr>
        <p:blipFill>
          <a:blip r:embed="rId2"/>
          <a:stretch>
            <a:fillRect/>
          </a:stretch>
        </p:blipFill>
        <p:spPr>
          <a:xfrm>
            <a:off x="1268786" y="1189751"/>
            <a:ext cx="5229955" cy="3267531"/>
          </a:xfrm>
        </p:spPr>
      </p:pic>
      <p:sp>
        <p:nvSpPr>
          <p:cNvPr id="7" name="TextBox 6">
            <a:extLst>
              <a:ext uri="{FF2B5EF4-FFF2-40B4-BE49-F238E27FC236}">
                <a16:creationId xmlns:a16="http://schemas.microsoft.com/office/drawing/2014/main" id="{78F57861-E7CB-C4EB-DE65-37519AA69466}"/>
              </a:ext>
            </a:extLst>
          </p:cNvPr>
          <p:cNvSpPr txBox="1"/>
          <p:nvPr/>
        </p:nvSpPr>
        <p:spPr>
          <a:xfrm>
            <a:off x="485775" y="285750"/>
            <a:ext cx="891404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Q. How did the Government of India deal with second wave of Covid?</a:t>
            </a:r>
          </a:p>
        </p:txBody>
      </p:sp>
      <p:sp>
        <p:nvSpPr>
          <p:cNvPr id="19" name="TextBox 18">
            <a:extLst>
              <a:ext uri="{FF2B5EF4-FFF2-40B4-BE49-F238E27FC236}">
                <a16:creationId xmlns:a16="http://schemas.microsoft.com/office/drawing/2014/main" id="{FC3C66F0-CBF8-9EB5-4385-FC52D78359C0}"/>
              </a:ext>
            </a:extLst>
          </p:cNvPr>
          <p:cNvSpPr txBox="1"/>
          <p:nvPr/>
        </p:nvSpPr>
        <p:spPr>
          <a:xfrm>
            <a:off x="613019" y="4813544"/>
            <a:ext cx="1087730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Only way to control the pandemic was to keep increasing the testing and vaccinations in addition to lockdown. </a:t>
            </a:r>
            <a:endParaRPr lang="en-US">
              <a:ea typeface="+mn-lt"/>
              <a:cs typeface="+mn-lt"/>
            </a:endParaRPr>
          </a:p>
          <a:p>
            <a:pPr marL="285750" indent="-285750">
              <a:buFont typeface="Arial"/>
              <a:buChar char="•"/>
            </a:pPr>
            <a:r>
              <a:rPr lang="en-US">
                <a:ea typeface="+mn-lt"/>
                <a:cs typeface="+mn-lt"/>
              </a:rPr>
              <a:t>Increased testing almost certainly has resulted in the detection of a high proportion of mild cases.</a:t>
            </a:r>
            <a:endParaRPr lang="en-US">
              <a:cs typeface="Calibri" panose="020F0502020204030204"/>
            </a:endParaRPr>
          </a:p>
          <a:p>
            <a:pPr marL="285750" indent="-285750">
              <a:buFont typeface="Arial"/>
              <a:buChar char="•"/>
            </a:pPr>
            <a:r>
              <a:rPr lang="en-US">
                <a:cs typeface="Calibri" panose="020F0502020204030204"/>
              </a:rPr>
              <a:t>Increased vaccinations almost certainly has helped reduce the impact of covid.</a:t>
            </a:r>
          </a:p>
        </p:txBody>
      </p:sp>
      <p:pic>
        <p:nvPicPr>
          <p:cNvPr id="2" name="Picture 5" descr="Text&#10;&#10;Description automatically generated">
            <a:extLst>
              <a:ext uri="{FF2B5EF4-FFF2-40B4-BE49-F238E27FC236}">
                <a16:creationId xmlns:a16="http://schemas.microsoft.com/office/drawing/2014/main" id="{EDF7BECD-DEC8-566C-C218-BA04E1908776}"/>
              </a:ext>
            </a:extLst>
          </p:cNvPr>
          <p:cNvPicPr>
            <a:picLocks noChangeAspect="1"/>
          </p:cNvPicPr>
          <p:nvPr/>
        </p:nvPicPr>
        <p:blipFill>
          <a:blip r:embed="rId3"/>
          <a:stretch>
            <a:fillRect/>
          </a:stretch>
        </p:blipFill>
        <p:spPr>
          <a:xfrm>
            <a:off x="9307919" y="60024"/>
            <a:ext cx="2743200" cy="767329"/>
          </a:xfrm>
          <a:prstGeom prst="rect">
            <a:avLst/>
          </a:prstGeom>
        </p:spPr>
      </p:pic>
      <p:sp>
        <p:nvSpPr>
          <p:cNvPr id="3" name="TextBox 2">
            <a:extLst>
              <a:ext uri="{FF2B5EF4-FFF2-40B4-BE49-F238E27FC236}">
                <a16:creationId xmlns:a16="http://schemas.microsoft.com/office/drawing/2014/main" id="{602753AC-4DCE-4431-78E5-A515F0F8E4B8}"/>
              </a:ext>
            </a:extLst>
          </p:cNvPr>
          <p:cNvSpPr txBox="1"/>
          <p:nvPr/>
        </p:nvSpPr>
        <p:spPr>
          <a:xfrm>
            <a:off x="6744585" y="2075121"/>
            <a:ext cx="498489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In Month of March:</a:t>
            </a:r>
          </a:p>
          <a:p>
            <a:r>
              <a:rPr lang="en-US">
                <a:cs typeface="Calibri"/>
              </a:rPr>
              <a:t>Percentage Increase in new Tests: 22.90 %</a:t>
            </a:r>
          </a:p>
          <a:p>
            <a:r>
              <a:rPr lang="en-US">
                <a:ea typeface="+mn-lt"/>
                <a:cs typeface="+mn-lt"/>
              </a:rPr>
              <a:t>Percentage Increase in new Vaccinations: 404.23 %</a:t>
            </a:r>
            <a:endParaRPr lang="en-US"/>
          </a:p>
        </p:txBody>
      </p:sp>
    </p:spTree>
    <p:extLst>
      <p:ext uri="{BB962C8B-B14F-4D97-AF65-F5344CB8AC3E}">
        <p14:creationId xmlns:p14="http://schemas.microsoft.com/office/powerpoint/2010/main" val="2811616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3C3B3-495F-F895-3896-52C11CA4C6E4}"/>
              </a:ext>
            </a:extLst>
          </p:cNvPr>
          <p:cNvSpPr>
            <a:spLocks noGrp="1"/>
          </p:cNvSpPr>
          <p:nvPr>
            <p:ph type="title"/>
          </p:nvPr>
        </p:nvSpPr>
        <p:spPr>
          <a:xfrm>
            <a:off x="838200" y="37288"/>
            <a:ext cx="10515600" cy="824821"/>
          </a:xfrm>
        </p:spPr>
        <p:txBody>
          <a:bodyPr/>
          <a:lstStyle/>
          <a:p>
            <a:r>
              <a:rPr lang="en-US" b="1" dirty="0">
                <a:cs typeface="Calibri Light"/>
              </a:rPr>
              <a:t>Conclusion</a:t>
            </a:r>
            <a:endParaRPr lang="en-US" b="1" dirty="0"/>
          </a:p>
        </p:txBody>
      </p:sp>
      <p:pic>
        <p:nvPicPr>
          <p:cNvPr id="4" name="Picture 4" descr="Chart&#10;&#10;Description automatically generated">
            <a:extLst>
              <a:ext uri="{FF2B5EF4-FFF2-40B4-BE49-F238E27FC236}">
                <a16:creationId xmlns:a16="http://schemas.microsoft.com/office/drawing/2014/main" id="{BE2AD33E-8C4E-FE07-F511-5A77C1CD9F9F}"/>
              </a:ext>
            </a:extLst>
          </p:cNvPr>
          <p:cNvPicPr>
            <a:picLocks noGrp="1" noChangeAspect="1"/>
          </p:cNvPicPr>
          <p:nvPr>
            <p:ph idx="1"/>
          </p:nvPr>
        </p:nvPicPr>
        <p:blipFill>
          <a:blip r:embed="rId2"/>
          <a:stretch>
            <a:fillRect/>
          </a:stretch>
        </p:blipFill>
        <p:spPr>
          <a:xfrm>
            <a:off x="378768" y="758523"/>
            <a:ext cx="5104040" cy="3616778"/>
          </a:xfrm>
        </p:spPr>
      </p:pic>
      <p:pic>
        <p:nvPicPr>
          <p:cNvPr id="5" name="Picture 5" descr="Chart, waterfall chart&#10;&#10;Description automatically generated">
            <a:extLst>
              <a:ext uri="{FF2B5EF4-FFF2-40B4-BE49-F238E27FC236}">
                <a16:creationId xmlns:a16="http://schemas.microsoft.com/office/drawing/2014/main" id="{A8B545AB-D53C-42B8-E8B2-DB4373C13477}"/>
              </a:ext>
            </a:extLst>
          </p:cNvPr>
          <p:cNvPicPr>
            <a:picLocks noChangeAspect="1"/>
          </p:cNvPicPr>
          <p:nvPr/>
        </p:nvPicPr>
        <p:blipFill>
          <a:blip r:embed="rId3"/>
          <a:stretch>
            <a:fillRect/>
          </a:stretch>
        </p:blipFill>
        <p:spPr>
          <a:xfrm>
            <a:off x="6033977" y="754108"/>
            <a:ext cx="5192485" cy="3555917"/>
          </a:xfrm>
          <a:prstGeom prst="rect">
            <a:avLst/>
          </a:prstGeom>
        </p:spPr>
      </p:pic>
      <p:sp>
        <p:nvSpPr>
          <p:cNvPr id="6" name="TextBox 5">
            <a:extLst>
              <a:ext uri="{FF2B5EF4-FFF2-40B4-BE49-F238E27FC236}">
                <a16:creationId xmlns:a16="http://schemas.microsoft.com/office/drawing/2014/main" id="{43719EBC-C2D8-301F-C552-F8FB83453035}"/>
              </a:ext>
            </a:extLst>
          </p:cNvPr>
          <p:cNvSpPr txBox="1"/>
          <p:nvPr/>
        </p:nvSpPr>
        <p:spPr>
          <a:xfrm>
            <a:off x="878958" y="4369981"/>
            <a:ext cx="10416362"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cs typeface="Calibri"/>
              </a:rPr>
              <a:t>Testing helped to detect more cases and hence, reducing severe cases of covid.</a:t>
            </a:r>
            <a:endParaRPr lang="en-US" dirty="0"/>
          </a:p>
          <a:p>
            <a:pPr marL="285750" indent="-285750">
              <a:buFont typeface="Arial"/>
              <a:buChar char="•"/>
            </a:pPr>
            <a:r>
              <a:rPr lang="en-US" dirty="0">
                <a:ea typeface="+mn-lt"/>
                <a:cs typeface="+mn-lt"/>
              </a:rPr>
              <a:t>In general, as cases increased, deaths also increased. But deaths did depend on cases.</a:t>
            </a:r>
          </a:p>
          <a:p>
            <a:pPr marL="285750" indent="-285750">
              <a:buFont typeface="Arial,Sans-Serif"/>
              <a:buChar char="•"/>
            </a:pPr>
            <a:r>
              <a:rPr lang="en-US" dirty="0">
                <a:ea typeface="+mn-lt"/>
                <a:cs typeface="+mn-lt"/>
              </a:rPr>
              <a:t>Vaccination did not affect much on the number of cases or positive rate.</a:t>
            </a:r>
          </a:p>
          <a:p>
            <a:pPr marL="285750" indent="-285750">
              <a:buFont typeface="Arial,Sans-Serif"/>
              <a:buChar char="•"/>
            </a:pPr>
            <a:r>
              <a:rPr lang="en-US" dirty="0">
                <a:ea typeface="+mn-lt"/>
                <a:cs typeface="+mn-lt"/>
              </a:rPr>
              <a:t>Cases mostly depended on waves of covid and other factors.</a:t>
            </a:r>
            <a:endParaRPr lang="en-US" dirty="0">
              <a:cs typeface="Calibri"/>
            </a:endParaRPr>
          </a:p>
          <a:p>
            <a:pPr marL="285750" indent="-285750">
              <a:buFont typeface="Arial"/>
              <a:buChar char="•"/>
            </a:pPr>
            <a:r>
              <a:rPr lang="en-US" dirty="0">
                <a:cs typeface="Calibri"/>
              </a:rPr>
              <a:t>Vaccination affected the number of deaths by increasing the immunity of the people which is seen in further days or months.</a:t>
            </a:r>
          </a:p>
          <a:p>
            <a:pPr marL="285750" indent="-285750">
              <a:buFont typeface="Arial"/>
              <a:buChar char="•"/>
            </a:pPr>
            <a:r>
              <a:rPr lang="en-US" dirty="0">
                <a:cs typeface="Calibri"/>
              </a:rPr>
              <a:t>Vaccinations depended on waves of covid and other factors.</a:t>
            </a:r>
          </a:p>
          <a:p>
            <a:pPr marL="285750" indent="-285750">
              <a:buFont typeface="Arial"/>
              <a:buChar char="•"/>
            </a:pPr>
            <a:r>
              <a:rPr lang="en-US" dirty="0">
                <a:cs typeface="Calibri"/>
              </a:rPr>
              <a:t>There were more first dose vaccinations compared to second dose vaccinations.</a:t>
            </a:r>
          </a:p>
        </p:txBody>
      </p:sp>
      <p:pic>
        <p:nvPicPr>
          <p:cNvPr id="8" name="Picture 5" descr="Text&#10;&#10;Description automatically generated">
            <a:extLst>
              <a:ext uri="{FF2B5EF4-FFF2-40B4-BE49-F238E27FC236}">
                <a16:creationId xmlns:a16="http://schemas.microsoft.com/office/drawing/2014/main" id="{16E500E2-8A42-D74A-FA2C-984D24465044}"/>
              </a:ext>
            </a:extLst>
          </p:cNvPr>
          <p:cNvPicPr>
            <a:picLocks noChangeAspect="1"/>
          </p:cNvPicPr>
          <p:nvPr/>
        </p:nvPicPr>
        <p:blipFill>
          <a:blip r:embed="rId4"/>
          <a:stretch>
            <a:fillRect/>
          </a:stretch>
        </p:blipFill>
        <p:spPr>
          <a:xfrm>
            <a:off x="9368488" y="90064"/>
            <a:ext cx="2743200" cy="767329"/>
          </a:xfrm>
          <a:prstGeom prst="rect">
            <a:avLst/>
          </a:prstGeom>
        </p:spPr>
      </p:pic>
      <p:sp>
        <p:nvSpPr>
          <p:cNvPr id="3" name="TextBox 2">
            <a:extLst>
              <a:ext uri="{FF2B5EF4-FFF2-40B4-BE49-F238E27FC236}">
                <a16:creationId xmlns:a16="http://schemas.microsoft.com/office/drawing/2014/main" id="{1619096E-958C-CFB2-9695-740B76C5D8A6}"/>
              </a:ext>
            </a:extLst>
          </p:cNvPr>
          <p:cNvSpPr txBox="1"/>
          <p:nvPr/>
        </p:nvSpPr>
        <p:spPr>
          <a:xfrm>
            <a:off x="2657753" y="569442"/>
            <a:ext cx="1433384" cy="369332"/>
          </a:xfrm>
          <a:prstGeom prst="rect">
            <a:avLst/>
          </a:prstGeom>
          <a:noFill/>
        </p:spPr>
        <p:txBody>
          <a:bodyPr wrap="square" rtlCol="0">
            <a:spAutoFit/>
          </a:bodyPr>
          <a:lstStyle/>
          <a:p>
            <a:r>
              <a:rPr lang="en-US" dirty="0"/>
              <a:t>2020</a:t>
            </a:r>
            <a:endParaRPr lang="en-IN" dirty="0"/>
          </a:p>
        </p:txBody>
      </p:sp>
      <p:sp>
        <p:nvSpPr>
          <p:cNvPr id="7" name="TextBox 6">
            <a:extLst>
              <a:ext uri="{FF2B5EF4-FFF2-40B4-BE49-F238E27FC236}">
                <a16:creationId xmlns:a16="http://schemas.microsoft.com/office/drawing/2014/main" id="{7B843FE9-7590-68BA-58F5-751558D43764}"/>
              </a:ext>
            </a:extLst>
          </p:cNvPr>
          <p:cNvSpPr txBox="1"/>
          <p:nvPr/>
        </p:nvSpPr>
        <p:spPr>
          <a:xfrm flipH="1">
            <a:off x="8336053" y="573447"/>
            <a:ext cx="1140529" cy="369332"/>
          </a:xfrm>
          <a:prstGeom prst="rect">
            <a:avLst/>
          </a:prstGeom>
          <a:noFill/>
        </p:spPr>
        <p:txBody>
          <a:bodyPr wrap="square" rtlCol="0">
            <a:spAutoFit/>
          </a:bodyPr>
          <a:lstStyle/>
          <a:p>
            <a:r>
              <a:rPr lang="en-US" dirty="0"/>
              <a:t>2021</a:t>
            </a:r>
            <a:endParaRPr lang="en-IN" dirty="0"/>
          </a:p>
        </p:txBody>
      </p:sp>
    </p:spTree>
    <p:extLst>
      <p:ext uri="{BB962C8B-B14F-4D97-AF65-F5344CB8AC3E}">
        <p14:creationId xmlns:p14="http://schemas.microsoft.com/office/powerpoint/2010/main" val="33128763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C3270-72E5-9B30-66CE-735C303B4472}"/>
              </a:ext>
            </a:extLst>
          </p:cNvPr>
          <p:cNvSpPr>
            <a:spLocks noGrp="1"/>
          </p:cNvSpPr>
          <p:nvPr>
            <p:ph type="title"/>
          </p:nvPr>
        </p:nvSpPr>
        <p:spPr>
          <a:xfrm>
            <a:off x="1286884" y="2093361"/>
            <a:ext cx="9613075" cy="1507067"/>
          </a:xfrm>
        </p:spPr>
        <p:txBody>
          <a:bodyPr>
            <a:normAutofit/>
          </a:bodyPr>
          <a:lstStyle/>
          <a:p>
            <a:pPr algn="ctr"/>
            <a:r>
              <a:rPr lang="en-GB" sz="5400" b="1">
                <a:cs typeface="Calibri Light"/>
              </a:rPr>
              <a:t>"None are safe, until all are safe."</a:t>
            </a:r>
          </a:p>
        </p:txBody>
      </p:sp>
      <p:pic>
        <p:nvPicPr>
          <p:cNvPr id="4" name="Picture 5" descr="Text&#10;&#10;Description automatically generated">
            <a:extLst>
              <a:ext uri="{FF2B5EF4-FFF2-40B4-BE49-F238E27FC236}">
                <a16:creationId xmlns:a16="http://schemas.microsoft.com/office/drawing/2014/main" id="{CE7D54C7-E383-AE23-3BA5-BD2AACAEE3AA}"/>
              </a:ext>
            </a:extLst>
          </p:cNvPr>
          <p:cNvPicPr>
            <a:picLocks noChangeAspect="1"/>
          </p:cNvPicPr>
          <p:nvPr/>
        </p:nvPicPr>
        <p:blipFill>
          <a:blip r:embed="rId2"/>
          <a:stretch>
            <a:fillRect/>
          </a:stretch>
        </p:blipFill>
        <p:spPr>
          <a:xfrm>
            <a:off x="9269819" y="50499"/>
            <a:ext cx="2743200" cy="767329"/>
          </a:xfrm>
          <a:prstGeom prst="rect">
            <a:avLst/>
          </a:prstGeom>
        </p:spPr>
      </p:pic>
      <p:sp>
        <p:nvSpPr>
          <p:cNvPr id="3" name="TextBox 2">
            <a:extLst>
              <a:ext uri="{FF2B5EF4-FFF2-40B4-BE49-F238E27FC236}">
                <a16:creationId xmlns:a16="http://schemas.microsoft.com/office/drawing/2014/main" id="{8AEEBD57-413E-E948-5D4A-4C4A97A76316}"/>
              </a:ext>
            </a:extLst>
          </p:cNvPr>
          <p:cNvSpPr txBox="1"/>
          <p:nvPr/>
        </p:nvSpPr>
        <p:spPr>
          <a:xfrm>
            <a:off x="9039101" y="5238996"/>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cs typeface="Calibri"/>
              </a:rPr>
              <a:t>Thank you</a:t>
            </a:r>
          </a:p>
        </p:txBody>
      </p:sp>
    </p:spTree>
    <p:extLst>
      <p:ext uri="{BB962C8B-B14F-4D97-AF65-F5344CB8AC3E}">
        <p14:creationId xmlns:p14="http://schemas.microsoft.com/office/powerpoint/2010/main" val="1554001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D6206-9EAF-F81B-55CB-ACA8F716340A}"/>
              </a:ext>
            </a:extLst>
          </p:cNvPr>
          <p:cNvSpPr>
            <a:spLocks noGrp="1"/>
          </p:cNvSpPr>
          <p:nvPr>
            <p:ph type="title"/>
          </p:nvPr>
        </p:nvSpPr>
        <p:spPr>
          <a:xfrm>
            <a:off x="604468" y="95384"/>
            <a:ext cx="8534400" cy="1350492"/>
          </a:xfrm>
        </p:spPr>
        <p:txBody>
          <a:bodyPr>
            <a:normAutofit/>
          </a:bodyPr>
          <a:lstStyle/>
          <a:p>
            <a:pPr>
              <a:lnSpc>
                <a:spcPct val="90000"/>
              </a:lnSpc>
            </a:pPr>
            <a:endParaRPr lang="en-US" sz="2800" b="1">
              <a:cs typeface="Calibri Light"/>
            </a:endParaRPr>
          </a:p>
          <a:p>
            <a:pPr>
              <a:lnSpc>
                <a:spcPct val="90000"/>
              </a:lnSpc>
            </a:pPr>
            <a:r>
              <a:rPr lang="en-US" sz="3200" b="1">
                <a:ea typeface="+mj-lt"/>
                <a:cs typeface="+mj-lt"/>
              </a:rPr>
              <a:t>Problem Statement : </a:t>
            </a:r>
            <a:endParaRPr lang="en-US" sz="3200" b="1">
              <a:cs typeface="Calibri Light"/>
            </a:endParaRPr>
          </a:p>
        </p:txBody>
      </p:sp>
      <p:sp>
        <p:nvSpPr>
          <p:cNvPr id="49" name="Content Placeholder 2">
            <a:extLst>
              <a:ext uri="{FF2B5EF4-FFF2-40B4-BE49-F238E27FC236}">
                <a16:creationId xmlns:a16="http://schemas.microsoft.com/office/drawing/2014/main" id="{6A05BC17-BA3C-9DEC-DC8C-5F28AC72C2A2}"/>
              </a:ext>
            </a:extLst>
          </p:cNvPr>
          <p:cNvSpPr>
            <a:spLocks noGrp="1"/>
          </p:cNvSpPr>
          <p:nvPr>
            <p:ph idx="1"/>
          </p:nvPr>
        </p:nvSpPr>
        <p:spPr>
          <a:xfrm>
            <a:off x="604468" y="1261301"/>
            <a:ext cx="9573573" cy="1506476"/>
          </a:xfrm>
        </p:spPr>
        <p:txBody>
          <a:bodyPr vert="horz" lIns="91440" tIns="45720" rIns="91440" bIns="45720" rtlCol="0" anchor="t">
            <a:normAutofit lnSpcReduction="10000"/>
          </a:bodyPr>
          <a:lstStyle/>
          <a:p>
            <a:pPr marL="0" indent="0" algn="just">
              <a:buNone/>
            </a:pPr>
            <a:endParaRPr lang="en-US" sz="2400">
              <a:cs typeface="Calibri"/>
            </a:endParaRPr>
          </a:p>
          <a:p>
            <a:pPr marL="0" indent="0" algn="just">
              <a:buNone/>
            </a:pPr>
            <a:r>
              <a:rPr lang="en-US" sz="2400">
                <a:ea typeface="+mn-lt"/>
                <a:cs typeface="+mn-lt"/>
              </a:rPr>
              <a:t>Our dataset explores the rise of Covid and effect of vaccinations on Covid, which ultimately helped us to reach the milestone of 1 billion vaccinations in India. </a:t>
            </a:r>
          </a:p>
        </p:txBody>
      </p:sp>
      <p:pic>
        <p:nvPicPr>
          <p:cNvPr id="3" name="Picture 5">
            <a:extLst>
              <a:ext uri="{FF2B5EF4-FFF2-40B4-BE49-F238E27FC236}">
                <a16:creationId xmlns:a16="http://schemas.microsoft.com/office/drawing/2014/main" id="{CE8EE110-4B28-B382-637F-D1CC94C78EDC}"/>
              </a:ext>
            </a:extLst>
          </p:cNvPr>
          <p:cNvPicPr>
            <a:picLocks noChangeAspect="1"/>
          </p:cNvPicPr>
          <p:nvPr/>
        </p:nvPicPr>
        <p:blipFill>
          <a:blip r:embed="rId2"/>
          <a:stretch>
            <a:fillRect/>
          </a:stretch>
        </p:blipFill>
        <p:spPr>
          <a:xfrm>
            <a:off x="9269819" y="50499"/>
            <a:ext cx="2743200" cy="767329"/>
          </a:xfrm>
          <a:prstGeom prst="rect">
            <a:avLst/>
          </a:prstGeom>
        </p:spPr>
      </p:pic>
      <p:sp>
        <p:nvSpPr>
          <p:cNvPr id="5" name="Title 1">
            <a:extLst>
              <a:ext uri="{FF2B5EF4-FFF2-40B4-BE49-F238E27FC236}">
                <a16:creationId xmlns:a16="http://schemas.microsoft.com/office/drawing/2014/main" id="{E2E73884-D853-739F-64B3-12F3883B957C}"/>
              </a:ext>
            </a:extLst>
          </p:cNvPr>
          <p:cNvSpPr>
            <a:spLocks noGrp="1"/>
          </p:cNvSpPr>
          <p:nvPr/>
        </p:nvSpPr>
        <p:spPr>
          <a:xfrm>
            <a:off x="607828" y="2921710"/>
            <a:ext cx="10515600" cy="8112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cs typeface="Calibri Light"/>
              </a:rPr>
              <a:t>Objectives:</a:t>
            </a:r>
          </a:p>
        </p:txBody>
      </p:sp>
      <p:sp>
        <p:nvSpPr>
          <p:cNvPr id="6" name="Content Placeholder 2">
            <a:extLst>
              <a:ext uri="{FF2B5EF4-FFF2-40B4-BE49-F238E27FC236}">
                <a16:creationId xmlns:a16="http://schemas.microsoft.com/office/drawing/2014/main" id="{D86BDD00-16E1-64D2-5002-9553B72F6390}"/>
              </a:ext>
            </a:extLst>
          </p:cNvPr>
          <p:cNvSpPr>
            <a:spLocks noGrp="1"/>
          </p:cNvSpPr>
          <p:nvPr/>
        </p:nvSpPr>
        <p:spPr>
          <a:xfrm>
            <a:off x="525357" y="3964025"/>
            <a:ext cx="10515600" cy="254872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a:cs typeface="Calibri"/>
              </a:rPr>
              <a:t>Compare the variation of tests, cases and deaths in year 2020 and 2021.</a:t>
            </a:r>
            <a:endParaRPr lang="en-US">
              <a:cs typeface="Calibri" panose="020F0502020204030204"/>
            </a:endParaRPr>
          </a:p>
          <a:p>
            <a:pPr algn="just"/>
            <a:r>
              <a:rPr lang="en-US" sz="2400">
                <a:cs typeface="Calibri"/>
              </a:rPr>
              <a:t>Analyze the effect of </a:t>
            </a:r>
            <a:r>
              <a:rPr lang="en-US" sz="2400">
                <a:ea typeface="+mn-lt"/>
                <a:cs typeface="+mn-lt"/>
              </a:rPr>
              <a:t>vaccination on cases, deaths, positive rate and death rate.</a:t>
            </a:r>
            <a:endParaRPr lang="en-US" sz="2400">
              <a:cs typeface="Calibri"/>
            </a:endParaRPr>
          </a:p>
          <a:p>
            <a:pPr algn="just"/>
            <a:r>
              <a:rPr lang="en-US" sz="2400">
                <a:cs typeface="Calibri"/>
              </a:rPr>
              <a:t>Observe and note the patterns in vaccinations.</a:t>
            </a:r>
          </a:p>
          <a:p>
            <a:pPr algn="just"/>
            <a:r>
              <a:rPr lang="en-US" sz="2400">
                <a:cs typeface="Calibri"/>
              </a:rPr>
              <a:t>Compare the effect of first and second dose of vaccinations on cases and deaths.</a:t>
            </a:r>
          </a:p>
          <a:p>
            <a:pPr marL="0" indent="0" algn="just">
              <a:buNone/>
            </a:pPr>
            <a:endParaRPr lang="en-US" sz="2400">
              <a:cs typeface="Calibri"/>
            </a:endParaRPr>
          </a:p>
        </p:txBody>
      </p:sp>
    </p:spTree>
    <p:extLst>
      <p:ext uri="{BB962C8B-B14F-4D97-AF65-F5344CB8AC3E}">
        <p14:creationId xmlns:p14="http://schemas.microsoft.com/office/powerpoint/2010/main" val="2099632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96CD4-0518-3657-6482-F1AD9E21A343}"/>
              </a:ext>
            </a:extLst>
          </p:cNvPr>
          <p:cNvSpPr>
            <a:spLocks noGrp="1"/>
          </p:cNvSpPr>
          <p:nvPr>
            <p:ph type="title"/>
          </p:nvPr>
        </p:nvSpPr>
        <p:spPr/>
        <p:txBody>
          <a:bodyPr/>
          <a:lstStyle/>
          <a:p>
            <a:r>
              <a:rPr lang="en-US" b="1">
                <a:cs typeface="Calibri Light"/>
              </a:rPr>
              <a:t>Data Description</a:t>
            </a:r>
          </a:p>
        </p:txBody>
      </p:sp>
      <p:sp>
        <p:nvSpPr>
          <p:cNvPr id="3" name="Content Placeholder 2">
            <a:extLst>
              <a:ext uri="{FF2B5EF4-FFF2-40B4-BE49-F238E27FC236}">
                <a16:creationId xmlns:a16="http://schemas.microsoft.com/office/drawing/2014/main" id="{B1B49855-EB9C-8A98-8FE3-EE1361375A41}"/>
              </a:ext>
            </a:extLst>
          </p:cNvPr>
          <p:cNvSpPr>
            <a:spLocks noGrp="1"/>
          </p:cNvSpPr>
          <p:nvPr>
            <p:ph idx="1"/>
          </p:nvPr>
        </p:nvSpPr>
        <p:spPr/>
        <p:txBody>
          <a:bodyPr vert="horz" lIns="91440" tIns="45720" rIns="91440" bIns="45720" rtlCol="0" anchor="t">
            <a:normAutofit/>
          </a:bodyPr>
          <a:lstStyle/>
          <a:p>
            <a:pPr algn="just"/>
            <a:r>
              <a:rPr lang="en-US">
                <a:ea typeface="+mn-lt"/>
                <a:cs typeface="+mn-lt"/>
              </a:rPr>
              <a:t>The given dataset is the daily basis count in Covid and vaccination sector.</a:t>
            </a:r>
            <a:endParaRPr lang="en-US">
              <a:cs typeface="Calibri" panose="020F0502020204030204"/>
            </a:endParaRPr>
          </a:p>
          <a:p>
            <a:pPr algn="just"/>
            <a:r>
              <a:rPr lang="en-US">
                <a:ea typeface="+mn-lt"/>
                <a:cs typeface="+mn-lt"/>
              </a:rPr>
              <a:t>It summarizes the information regarding the number of Covid cases,  deaths, Covid tests and the status of vaccination.</a:t>
            </a:r>
          </a:p>
          <a:p>
            <a:pPr algn="just"/>
            <a:r>
              <a:rPr lang="en-US">
                <a:ea typeface="+mn-lt"/>
                <a:cs typeface="+mn-lt"/>
              </a:rPr>
              <a:t>The data helps to analyze the situation of approximately 2 years of data till Dec 15, 2021, the pre-release of vaccine in the first year and post-release of vaccine in the second year.</a:t>
            </a:r>
          </a:p>
          <a:p>
            <a:pPr algn="just"/>
            <a:r>
              <a:rPr lang="en-US">
                <a:ea typeface="+mn-lt"/>
                <a:cs typeface="+mn-lt"/>
              </a:rPr>
              <a:t>This dataset comprises 50 columns(attributes) and 686 rows(tuples).</a:t>
            </a:r>
          </a:p>
          <a:p>
            <a:pPr algn="just"/>
            <a:endParaRPr lang="en-US">
              <a:cs typeface="Calibri"/>
            </a:endParaRPr>
          </a:p>
        </p:txBody>
      </p:sp>
      <p:pic>
        <p:nvPicPr>
          <p:cNvPr id="5" name="Picture 5">
            <a:extLst>
              <a:ext uri="{FF2B5EF4-FFF2-40B4-BE49-F238E27FC236}">
                <a16:creationId xmlns:a16="http://schemas.microsoft.com/office/drawing/2014/main" id="{6EC62367-69BC-DCC1-8A4E-C976047C4B05}"/>
              </a:ext>
            </a:extLst>
          </p:cNvPr>
          <p:cNvPicPr>
            <a:picLocks noChangeAspect="1"/>
          </p:cNvPicPr>
          <p:nvPr/>
        </p:nvPicPr>
        <p:blipFill>
          <a:blip r:embed="rId2"/>
          <a:stretch>
            <a:fillRect/>
          </a:stretch>
        </p:blipFill>
        <p:spPr>
          <a:xfrm>
            <a:off x="9269819" y="50499"/>
            <a:ext cx="2743200" cy="767329"/>
          </a:xfrm>
          <a:prstGeom prst="rect">
            <a:avLst/>
          </a:prstGeom>
        </p:spPr>
      </p:pic>
    </p:spTree>
    <p:extLst>
      <p:ext uri="{BB962C8B-B14F-4D97-AF65-F5344CB8AC3E}">
        <p14:creationId xmlns:p14="http://schemas.microsoft.com/office/powerpoint/2010/main" val="1562045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66D38-E6D1-188A-6DF4-270CBA31E106}"/>
              </a:ext>
            </a:extLst>
          </p:cNvPr>
          <p:cNvSpPr>
            <a:spLocks noGrp="1"/>
          </p:cNvSpPr>
          <p:nvPr>
            <p:ph type="title"/>
          </p:nvPr>
        </p:nvSpPr>
        <p:spPr>
          <a:xfrm>
            <a:off x="-86093" y="1204631"/>
            <a:ext cx="3765761" cy="590302"/>
          </a:xfrm>
        </p:spPr>
        <p:txBody>
          <a:bodyPr vert="horz" lIns="91440" tIns="45720" rIns="91440" bIns="45720" rtlCol="0" anchor="b">
            <a:normAutofit/>
          </a:bodyPr>
          <a:lstStyle/>
          <a:p>
            <a:pPr algn="r"/>
            <a:r>
              <a:rPr lang="en-US" sz="2800" b="1"/>
              <a:t>Tests, cases and deaths</a:t>
            </a:r>
            <a:endParaRPr lang="en-US" sz="2800" b="1">
              <a:ea typeface="+mj-lt"/>
              <a:cs typeface="+mj-lt"/>
            </a:endParaRPr>
          </a:p>
          <a:p>
            <a:pPr algn="r"/>
            <a:endParaRPr lang="en-US" sz="4800"/>
          </a:p>
        </p:txBody>
      </p:sp>
      <p:pic>
        <p:nvPicPr>
          <p:cNvPr id="3" name="Picture 5">
            <a:extLst>
              <a:ext uri="{FF2B5EF4-FFF2-40B4-BE49-F238E27FC236}">
                <a16:creationId xmlns:a16="http://schemas.microsoft.com/office/drawing/2014/main" id="{1D8BCF63-724C-38A5-4513-FE248935237A}"/>
              </a:ext>
            </a:extLst>
          </p:cNvPr>
          <p:cNvPicPr>
            <a:picLocks noChangeAspect="1"/>
          </p:cNvPicPr>
          <p:nvPr/>
        </p:nvPicPr>
        <p:blipFill>
          <a:blip r:embed="rId2"/>
          <a:stretch>
            <a:fillRect/>
          </a:stretch>
        </p:blipFill>
        <p:spPr>
          <a:xfrm>
            <a:off x="9269819" y="59359"/>
            <a:ext cx="2743200" cy="767329"/>
          </a:xfrm>
          <a:prstGeom prst="rect">
            <a:avLst/>
          </a:prstGeom>
        </p:spPr>
      </p:pic>
      <p:graphicFrame>
        <p:nvGraphicFramePr>
          <p:cNvPr id="7" name="Table 7">
            <a:extLst>
              <a:ext uri="{FF2B5EF4-FFF2-40B4-BE49-F238E27FC236}">
                <a16:creationId xmlns:a16="http://schemas.microsoft.com/office/drawing/2014/main" id="{451B3DBF-819F-9002-0349-2A8592767C97}"/>
              </a:ext>
            </a:extLst>
          </p:cNvPr>
          <p:cNvGraphicFramePr>
            <a:graphicFrameLocks noGrp="1"/>
          </p:cNvGraphicFramePr>
          <p:nvPr>
            <p:extLst>
              <p:ext uri="{D42A27DB-BD31-4B8C-83A1-F6EECF244321}">
                <p14:modId xmlns:p14="http://schemas.microsoft.com/office/powerpoint/2010/main" val="1607352860"/>
              </p:ext>
            </p:extLst>
          </p:nvPr>
        </p:nvGraphicFramePr>
        <p:xfrm>
          <a:off x="1787769" y="1133230"/>
          <a:ext cx="8728090" cy="3094632"/>
        </p:xfrm>
        <a:graphic>
          <a:graphicData uri="http://schemas.openxmlformats.org/drawingml/2006/table">
            <a:tbl>
              <a:tblPr firstRow="1" bandRow="1">
                <a:tableStyleId>{5940675A-B579-460E-94D1-54222C63F5DA}</a:tableStyleId>
              </a:tblPr>
              <a:tblGrid>
                <a:gridCol w="1417674">
                  <a:extLst>
                    <a:ext uri="{9D8B030D-6E8A-4147-A177-3AD203B41FA5}">
                      <a16:colId xmlns:a16="http://schemas.microsoft.com/office/drawing/2014/main" val="1514191837"/>
                    </a:ext>
                  </a:extLst>
                </a:gridCol>
                <a:gridCol w="1126195">
                  <a:extLst>
                    <a:ext uri="{9D8B030D-6E8A-4147-A177-3AD203B41FA5}">
                      <a16:colId xmlns:a16="http://schemas.microsoft.com/office/drawing/2014/main" val="1038881212"/>
                    </a:ext>
                  </a:extLst>
                </a:gridCol>
                <a:gridCol w="6184221">
                  <a:extLst>
                    <a:ext uri="{9D8B030D-6E8A-4147-A177-3AD203B41FA5}">
                      <a16:colId xmlns:a16="http://schemas.microsoft.com/office/drawing/2014/main" val="2022420124"/>
                    </a:ext>
                  </a:extLst>
                </a:gridCol>
              </a:tblGrid>
              <a:tr h="534312">
                <a:tc>
                  <a:txBody>
                    <a:bodyPr/>
                    <a:lstStyle/>
                    <a:p>
                      <a:r>
                        <a:rPr lang="en-GB" sz="2000" b="1"/>
                        <a:t>Column</a:t>
                      </a:r>
                    </a:p>
                  </a:txBody>
                  <a:tcPr/>
                </a:tc>
                <a:tc>
                  <a:txBody>
                    <a:bodyPr/>
                    <a:lstStyle/>
                    <a:p>
                      <a:r>
                        <a:rPr lang="en-GB" sz="2000" b="1" err="1"/>
                        <a:t>Dtype</a:t>
                      </a:r>
                    </a:p>
                  </a:txBody>
                  <a:tcPr/>
                </a:tc>
                <a:tc>
                  <a:txBody>
                    <a:bodyPr/>
                    <a:lstStyle/>
                    <a:p>
                      <a:pPr lvl="0">
                        <a:buNone/>
                      </a:pPr>
                      <a:r>
                        <a:rPr lang="en-GB" sz="2000" b="1"/>
                        <a:t>Definition</a:t>
                      </a:r>
                    </a:p>
                  </a:txBody>
                  <a:tcPr/>
                </a:tc>
                <a:extLst>
                  <a:ext uri="{0D108BD9-81ED-4DB2-BD59-A6C34878D82A}">
                    <a16:rowId xmlns:a16="http://schemas.microsoft.com/office/drawing/2014/main" val="202240341"/>
                  </a:ext>
                </a:extLst>
              </a:tr>
              <a:tr h="342508">
                <a:tc>
                  <a:txBody>
                    <a:bodyPr/>
                    <a:lstStyle/>
                    <a:p>
                      <a:r>
                        <a:rPr lang="en-GB" err="1"/>
                        <a:t>New_tests</a:t>
                      </a:r>
                    </a:p>
                  </a:txBody>
                  <a:tcPr/>
                </a:tc>
                <a:tc>
                  <a:txBody>
                    <a:bodyPr/>
                    <a:lstStyle/>
                    <a:p>
                      <a:r>
                        <a:rPr lang="en-GB"/>
                        <a:t>float64</a:t>
                      </a:r>
                    </a:p>
                  </a:txBody>
                  <a:tcPr/>
                </a:tc>
                <a:tc>
                  <a:txBody>
                    <a:bodyPr/>
                    <a:lstStyle/>
                    <a:p>
                      <a:pPr lvl="0">
                        <a:buNone/>
                      </a:pPr>
                      <a:r>
                        <a:rPr lang="en-GB"/>
                        <a:t>Number of tests taken on that day</a:t>
                      </a:r>
                    </a:p>
                  </a:txBody>
                  <a:tcPr/>
                </a:tc>
                <a:extLst>
                  <a:ext uri="{0D108BD9-81ED-4DB2-BD59-A6C34878D82A}">
                    <a16:rowId xmlns:a16="http://schemas.microsoft.com/office/drawing/2014/main" val="3957557823"/>
                  </a:ext>
                </a:extLst>
              </a:tr>
              <a:tr h="342508">
                <a:tc>
                  <a:txBody>
                    <a:bodyPr/>
                    <a:lstStyle/>
                    <a:p>
                      <a:pPr lvl="0">
                        <a:buNone/>
                      </a:pPr>
                      <a:r>
                        <a:rPr lang="en-GB" err="1"/>
                        <a:t>Total_tests</a:t>
                      </a:r>
                    </a:p>
                  </a:txBody>
                  <a:tcPr/>
                </a:tc>
                <a:tc>
                  <a:txBody>
                    <a:bodyPr/>
                    <a:lstStyle/>
                    <a:p>
                      <a:pPr lvl="0">
                        <a:buNone/>
                      </a:pPr>
                      <a:r>
                        <a:rPr lang="en-GB"/>
                        <a:t>float64</a:t>
                      </a:r>
                    </a:p>
                  </a:txBody>
                  <a:tcPr/>
                </a:tc>
                <a:tc>
                  <a:txBody>
                    <a:bodyPr/>
                    <a:lstStyle/>
                    <a:p>
                      <a:pPr lvl="0">
                        <a:buNone/>
                      </a:pPr>
                      <a:r>
                        <a:rPr lang="en-GB"/>
                        <a:t>Total number of tests till that day</a:t>
                      </a:r>
                    </a:p>
                  </a:txBody>
                  <a:tcPr/>
                </a:tc>
                <a:extLst>
                  <a:ext uri="{0D108BD9-81ED-4DB2-BD59-A6C34878D82A}">
                    <a16:rowId xmlns:a16="http://schemas.microsoft.com/office/drawing/2014/main" val="2528240128"/>
                  </a:ext>
                </a:extLst>
              </a:tr>
              <a:tr h="342508">
                <a:tc>
                  <a:txBody>
                    <a:bodyPr/>
                    <a:lstStyle/>
                    <a:p>
                      <a:pPr lvl="0">
                        <a:buNone/>
                      </a:pPr>
                      <a:r>
                        <a:rPr lang="en-GB" err="1"/>
                        <a:t>Positive_rate</a:t>
                      </a:r>
                    </a:p>
                  </a:txBody>
                  <a:tcPr/>
                </a:tc>
                <a:tc>
                  <a:txBody>
                    <a:bodyPr/>
                    <a:lstStyle/>
                    <a:p>
                      <a:pPr lvl="0">
                        <a:buNone/>
                      </a:pPr>
                      <a:r>
                        <a:rPr lang="en-GB"/>
                        <a:t>float64</a:t>
                      </a:r>
                    </a:p>
                  </a:txBody>
                  <a:tcPr/>
                </a:tc>
                <a:tc>
                  <a:txBody>
                    <a:bodyPr/>
                    <a:lstStyle/>
                    <a:p>
                      <a:pPr lvl="0">
                        <a:buNone/>
                      </a:pPr>
                      <a:r>
                        <a:rPr lang="en-GB"/>
                        <a:t>Positive cases per new tests</a:t>
                      </a:r>
                    </a:p>
                  </a:txBody>
                  <a:tcPr/>
                </a:tc>
                <a:extLst>
                  <a:ext uri="{0D108BD9-81ED-4DB2-BD59-A6C34878D82A}">
                    <a16:rowId xmlns:a16="http://schemas.microsoft.com/office/drawing/2014/main" val="4160121235"/>
                  </a:ext>
                </a:extLst>
              </a:tr>
              <a:tr h="342508">
                <a:tc>
                  <a:txBody>
                    <a:bodyPr/>
                    <a:lstStyle/>
                    <a:p>
                      <a:pPr lvl="0" algn="l">
                        <a:lnSpc>
                          <a:spcPct val="100000"/>
                        </a:lnSpc>
                        <a:spcBef>
                          <a:spcPts val="0"/>
                        </a:spcBef>
                        <a:spcAft>
                          <a:spcPts val="0"/>
                        </a:spcAft>
                        <a:buNone/>
                      </a:pPr>
                      <a:r>
                        <a:rPr lang="en-GB" sz="1800" b="0" i="0" u="none" strike="noStrike" noProof="0" err="1">
                          <a:latin typeface="Calibri"/>
                        </a:rPr>
                        <a:t>Total_cases</a:t>
                      </a:r>
                    </a:p>
                  </a:txBody>
                  <a:tcPr/>
                </a:tc>
                <a:tc>
                  <a:txBody>
                    <a:bodyPr/>
                    <a:lstStyle/>
                    <a:p>
                      <a:pPr lvl="0">
                        <a:buNone/>
                      </a:pPr>
                      <a:r>
                        <a:rPr lang="en-GB"/>
                        <a:t>int64</a:t>
                      </a:r>
                    </a:p>
                  </a:txBody>
                  <a:tcPr/>
                </a:tc>
                <a:tc>
                  <a:txBody>
                    <a:bodyPr/>
                    <a:lstStyle/>
                    <a:p>
                      <a:pPr lvl="0">
                        <a:buNone/>
                      </a:pPr>
                      <a:r>
                        <a:rPr lang="en-GB"/>
                        <a:t>Total number of cases till that day</a:t>
                      </a:r>
                    </a:p>
                  </a:txBody>
                  <a:tcPr/>
                </a:tc>
                <a:extLst>
                  <a:ext uri="{0D108BD9-81ED-4DB2-BD59-A6C34878D82A}">
                    <a16:rowId xmlns:a16="http://schemas.microsoft.com/office/drawing/2014/main" val="836686791"/>
                  </a:ext>
                </a:extLst>
              </a:tr>
              <a:tr h="342508">
                <a:tc>
                  <a:txBody>
                    <a:bodyPr/>
                    <a:lstStyle/>
                    <a:p>
                      <a:r>
                        <a:rPr lang="en-GB" err="1"/>
                        <a:t>New_cases</a:t>
                      </a:r>
                    </a:p>
                  </a:txBody>
                  <a:tcPr/>
                </a:tc>
                <a:tc>
                  <a:txBody>
                    <a:bodyPr/>
                    <a:lstStyle/>
                    <a:p>
                      <a:r>
                        <a:rPr lang="en-GB"/>
                        <a:t>int64</a:t>
                      </a:r>
                    </a:p>
                  </a:txBody>
                  <a:tcPr/>
                </a:tc>
                <a:tc>
                  <a:txBody>
                    <a:bodyPr/>
                    <a:lstStyle/>
                    <a:p>
                      <a:pPr lvl="0">
                        <a:buNone/>
                      </a:pPr>
                      <a:r>
                        <a:rPr lang="en-GB"/>
                        <a:t>Number of positive cases on that day</a:t>
                      </a:r>
                    </a:p>
                  </a:txBody>
                  <a:tcPr/>
                </a:tc>
                <a:extLst>
                  <a:ext uri="{0D108BD9-81ED-4DB2-BD59-A6C34878D82A}">
                    <a16:rowId xmlns:a16="http://schemas.microsoft.com/office/drawing/2014/main" val="3540652592"/>
                  </a:ext>
                </a:extLst>
              </a:tr>
              <a:tr h="342508">
                <a:tc>
                  <a:txBody>
                    <a:bodyPr/>
                    <a:lstStyle/>
                    <a:p>
                      <a:r>
                        <a:rPr lang="en-GB" err="1"/>
                        <a:t>Total_deaths</a:t>
                      </a:r>
                    </a:p>
                  </a:txBody>
                  <a:tcPr/>
                </a:tc>
                <a:tc>
                  <a:txBody>
                    <a:bodyPr/>
                    <a:lstStyle/>
                    <a:p>
                      <a:r>
                        <a:rPr lang="en-GB"/>
                        <a:t>float64</a:t>
                      </a:r>
                    </a:p>
                  </a:txBody>
                  <a:tcPr/>
                </a:tc>
                <a:tc>
                  <a:txBody>
                    <a:bodyPr/>
                    <a:lstStyle/>
                    <a:p>
                      <a:pPr lvl="0">
                        <a:buNone/>
                      </a:pPr>
                      <a:r>
                        <a:rPr lang="en-GB"/>
                        <a:t>Total number of deaths till that day</a:t>
                      </a:r>
                    </a:p>
                  </a:txBody>
                  <a:tcPr/>
                </a:tc>
                <a:extLst>
                  <a:ext uri="{0D108BD9-81ED-4DB2-BD59-A6C34878D82A}">
                    <a16:rowId xmlns:a16="http://schemas.microsoft.com/office/drawing/2014/main" val="3371508966"/>
                  </a:ext>
                </a:extLst>
              </a:tr>
              <a:tr h="342508">
                <a:tc>
                  <a:txBody>
                    <a:bodyPr/>
                    <a:lstStyle/>
                    <a:p>
                      <a:r>
                        <a:rPr lang="en-GB" err="1"/>
                        <a:t>New_deaths</a:t>
                      </a:r>
                    </a:p>
                  </a:txBody>
                  <a:tcPr/>
                </a:tc>
                <a:tc>
                  <a:txBody>
                    <a:bodyPr/>
                    <a:lstStyle/>
                    <a:p>
                      <a:r>
                        <a:rPr lang="en-GB"/>
                        <a:t>float64</a:t>
                      </a:r>
                    </a:p>
                  </a:txBody>
                  <a:tcPr/>
                </a:tc>
                <a:tc>
                  <a:txBody>
                    <a:bodyPr/>
                    <a:lstStyle/>
                    <a:p>
                      <a:pPr lvl="0">
                        <a:buNone/>
                      </a:pPr>
                      <a:r>
                        <a:rPr lang="en-GB"/>
                        <a:t>Number of deaths on that day</a:t>
                      </a:r>
                    </a:p>
                  </a:txBody>
                  <a:tcPr/>
                </a:tc>
                <a:extLst>
                  <a:ext uri="{0D108BD9-81ED-4DB2-BD59-A6C34878D82A}">
                    <a16:rowId xmlns:a16="http://schemas.microsoft.com/office/drawing/2014/main" val="1786303955"/>
                  </a:ext>
                </a:extLst>
              </a:tr>
            </a:tbl>
          </a:graphicData>
        </a:graphic>
      </p:graphicFrame>
      <p:sp>
        <p:nvSpPr>
          <p:cNvPr id="4" name="TextBox 3">
            <a:extLst>
              <a:ext uri="{FF2B5EF4-FFF2-40B4-BE49-F238E27FC236}">
                <a16:creationId xmlns:a16="http://schemas.microsoft.com/office/drawing/2014/main" id="{75728B57-2B02-52B3-0525-58B96DD139A5}"/>
              </a:ext>
            </a:extLst>
          </p:cNvPr>
          <p:cNvSpPr txBox="1"/>
          <p:nvPr/>
        </p:nvSpPr>
        <p:spPr>
          <a:xfrm>
            <a:off x="198577" y="63847"/>
            <a:ext cx="616334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latin typeface="Calibri Light"/>
                <a:cs typeface="Calibri"/>
              </a:rPr>
              <a:t>Domain</a:t>
            </a:r>
            <a:r>
              <a:rPr lang="en-US" sz="3600" b="1">
                <a:cs typeface="Calibri"/>
              </a:rPr>
              <a:t> </a:t>
            </a:r>
            <a:r>
              <a:rPr lang="en-US" sz="3600" b="1">
                <a:latin typeface="Calibri Light"/>
                <a:cs typeface="Calibri"/>
              </a:rPr>
              <a:t>Understanding</a:t>
            </a:r>
          </a:p>
        </p:txBody>
      </p:sp>
      <p:graphicFrame>
        <p:nvGraphicFramePr>
          <p:cNvPr id="6" name="Table 6">
            <a:extLst>
              <a:ext uri="{FF2B5EF4-FFF2-40B4-BE49-F238E27FC236}">
                <a16:creationId xmlns:a16="http://schemas.microsoft.com/office/drawing/2014/main" id="{54B21A03-0451-024A-67D7-0E995F233595}"/>
              </a:ext>
            </a:extLst>
          </p:cNvPr>
          <p:cNvGraphicFramePr>
            <a:graphicFrameLocks noGrp="1"/>
          </p:cNvGraphicFramePr>
          <p:nvPr>
            <p:ph idx="1"/>
            <p:extLst>
              <p:ext uri="{D42A27DB-BD31-4B8C-83A1-F6EECF244321}">
                <p14:modId xmlns:p14="http://schemas.microsoft.com/office/powerpoint/2010/main" val="1187857947"/>
              </p:ext>
            </p:extLst>
          </p:nvPr>
        </p:nvGraphicFramePr>
        <p:xfrm>
          <a:off x="1792682" y="4811692"/>
          <a:ext cx="8429221" cy="1893667"/>
        </p:xfrm>
        <a:graphic>
          <a:graphicData uri="http://schemas.openxmlformats.org/drawingml/2006/table">
            <a:tbl>
              <a:tblPr firstRow="1" bandRow="1">
                <a:tableStyleId>{5940675A-B579-460E-94D1-54222C63F5DA}</a:tableStyleId>
              </a:tblPr>
              <a:tblGrid>
                <a:gridCol w="2272848">
                  <a:extLst>
                    <a:ext uri="{9D8B030D-6E8A-4147-A177-3AD203B41FA5}">
                      <a16:colId xmlns:a16="http://schemas.microsoft.com/office/drawing/2014/main" val="398411051"/>
                    </a:ext>
                  </a:extLst>
                </a:gridCol>
                <a:gridCol w="1266016">
                  <a:extLst>
                    <a:ext uri="{9D8B030D-6E8A-4147-A177-3AD203B41FA5}">
                      <a16:colId xmlns:a16="http://schemas.microsoft.com/office/drawing/2014/main" val="1192483133"/>
                    </a:ext>
                  </a:extLst>
                </a:gridCol>
                <a:gridCol w="4890357">
                  <a:extLst>
                    <a:ext uri="{9D8B030D-6E8A-4147-A177-3AD203B41FA5}">
                      <a16:colId xmlns:a16="http://schemas.microsoft.com/office/drawing/2014/main" val="2737515052"/>
                    </a:ext>
                  </a:extLst>
                </a:gridCol>
              </a:tblGrid>
              <a:tr h="370840">
                <a:tc>
                  <a:txBody>
                    <a:bodyPr/>
                    <a:lstStyle/>
                    <a:p>
                      <a:r>
                        <a:rPr lang="en-GB" sz="1800" b="1"/>
                        <a:t>Column</a:t>
                      </a:r>
                      <a:endParaRPr lang="en-GB" sz="1800"/>
                    </a:p>
                  </a:txBody>
                  <a:tcPr/>
                </a:tc>
                <a:tc>
                  <a:txBody>
                    <a:bodyPr/>
                    <a:lstStyle/>
                    <a:p>
                      <a:r>
                        <a:rPr lang="en-GB" sz="1800" b="1" err="1"/>
                        <a:t>Dtype</a:t>
                      </a:r>
                      <a:endParaRPr lang="en-GB" sz="1800" b="1"/>
                    </a:p>
                  </a:txBody>
                  <a:tcPr/>
                </a:tc>
                <a:tc>
                  <a:txBody>
                    <a:bodyPr/>
                    <a:lstStyle/>
                    <a:p>
                      <a:pPr lvl="0">
                        <a:buNone/>
                      </a:pPr>
                      <a:r>
                        <a:rPr lang="en-GB" sz="1800" b="1"/>
                        <a:t>Definition</a:t>
                      </a:r>
                    </a:p>
                  </a:txBody>
                  <a:tcPr/>
                </a:tc>
                <a:extLst>
                  <a:ext uri="{0D108BD9-81ED-4DB2-BD59-A6C34878D82A}">
                    <a16:rowId xmlns:a16="http://schemas.microsoft.com/office/drawing/2014/main" val="2219902871"/>
                  </a:ext>
                </a:extLst>
              </a:tr>
              <a:tr h="370840">
                <a:tc>
                  <a:txBody>
                    <a:bodyPr/>
                    <a:lstStyle/>
                    <a:p>
                      <a:r>
                        <a:rPr lang="en-GB" sz="1600" err="1"/>
                        <a:t>Total_vaccinations</a:t>
                      </a:r>
                      <a:endParaRPr lang="en-GB" sz="1600"/>
                    </a:p>
                  </a:txBody>
                  <a:tcPr/>
                </a:tc>
                <a:tc>
                  <a:txBody>
                    <a:bodyPr/>
                    <a:lstStyle/>
                    <a:p>
                      <a:r>
                        <a:rPr lang="en-GB" sz="1600"/>
                        <a:t>float64</a:t>
                      </a:r>
                    </a:p>
                  </a:txBody>
                  <a:tcPr/>
                </a:tc>
                <a:tc>
                  <a:txBody>
                    <a:bodyPr/>
                    <a:lstStyle/>
                    <a:p>
                      <a:pPr lvl="0">
                        <a:buNone/>
                      </a:pPr>
                      <a:r>
                        <a:rPr lang="en-GB" sz="1600"/>
                        <a:t>Total vaccinations till that day</a:t>
                      </a:r>
                    </a:p>
                  </a:txBody>
                  <a:tcPr/>
                </a:tc>
                <a:extLst>
                  <a:ext uri="{0D108BD9-81ED-4DB2-BD59-A6C34878D82A}">
                    <a16:rowId xmlns:a16="http://schemas.microsoft.com/office/drawing/2014/main" val="3074661169"/>
                  </a:ext>
                </a:extLst>
              </a:tr>
              <a:tr h="410307">
                <a:tc>
                  <a:txBody>
                    <a:bodyPr/>
                    <a:lstStyle/>
                    <a:p>
                      <a:r>
                        <a:rPr lang="en-GB" sz="1600" err="1"/>
                        <a:t>People_vaccinated</a:t>
                      </a:r>
                      <a:endParaRPr lang="en-GB" sz="1600"/>
                    </a:p>
                  </a:txBody>
                  <a:tcPr/>
                </a:tc>
                <a:tc>
                  <a:txBody>
                    <a:bodyPr/>
                    <a:lstStyle/>
                    <a:p>
                      <a:r>
                        <a:rPr lang="en-GB" sz="1600"/>
                        <a:t>float64</a:t>
                      </a:r>
                    </a:p>
                  </a:txBody>
                  <a:tcPr/>
                </a:tc>
                <a:tc>
                  <a:txBody>
                    <a:bodyPr/>
                    <a:lstStyle/>
                    <a:p>
                      <a:pPr lvl="0">
                        <a:buNone/>
                      </a:pPr>
                      <a:r>
                        <a:rPr lang="en-GB" sz="1600"/>
                        <a:t>Number of 1st dose vaccinations on that day</a:t>
                      </a:r>
                    </a:p>
                  </a:txBody>
                  <a:tcPr/>
                </a:tc>
                <a:extLst>
                  <a:ext uri="{0D108BD9-81ED-4DB2-BD59-A6C34878D82A}">
                    <a16:rowId xmlns:a16="http://schemas.microsoft.com/office/drawing/2014/main" val="2778405946"/>
                  </a:ext>
                </a:extLst>
              </a:tr>
              <a:tr h="370840">
                <a:tc>
                  <a:txBody>
                    <a:bodyPr/>
                    <a:lstStyle/>
                    <a:p>
                      <a:r>
                        <a:rPr lang="en-GB" sz="1600" err="1"/>
                        <a:t>People_fully_vaccinated</a:t>
                      </a:r>
                      <a:endParaRPr lang="en-GB" sz="1600"/>
                    </a:p>
                  </a:txBody>
                  <a:tcPr/>
                </a:tc>
                <a:tc>
                  <a:txBody>
                    <a:bodyPr/>
                    <a:lstStyle/>
                    <a:p>
                      <a:r>
                        <a:rPr lang="en-GB" sz="1600"/>
                        <a:t>float64</a:t>
                      </a:r>
                    </a:p>
                  </a:txBody>
                  <a:tcPr/>
                </a:tc>
                <a:tc>
                  <a:txBody>
                    <a:bodyPr/>
                    <a:lstStyle/>
                    <a:p>
                      <a:pPr lvl="0">
                        <a:buNone/>
                      </a:pPr>
                      <a:r>
                        <a:rPr lang="en-GB" sz="1600"/>
                        <a:t>Number of 2nd dose vaccinations on that day</a:t>
                      </a:r>
                    </a:p>
                  </a:txBody>
                  <a:tcPr/>
                </a:tc>
                <a:extLst>
                  <a:ext uri="{0D108BD9-81ED-4DB2-BD59-A6C34878D82A}">
                    <a16:rowId xmlns:a16="http://schemas.microsoft.com/office/drawing/2014/main" val="3551398479"/>
                  </a:ext>
                </a:extLst>
              </a:tr>
              <a:tr h="370840">
                <a:tc>
                  <a:txBody>
                    <a:bodyPr/>
                    <a:lstStyle/>
                    <a:p>
                      <a:r>
                        <a:rPr lang="en-GB" sz="1600" err="1"/>
                        <a:t>New_vaccinations</a:t>
                      </a:r>
                      <a:endParaRPr lang="en-GB" sz="1600"/>
                    </a:p>
                  </a:txBody>
                  <a:tcPr/>
                </a:tc>
                <a:tc>
                  <a:txBody>
                    <a:bodyPr/>
                    <a:lstStyle/>
                    <a:p>
                      <a:r>
                        <a:rPr lang="en-GB" sz="1600"/>
                        <a:t>float64</a:t>
                      </a:r>
                    </a:p>
                  </a:txBody>
                  <a:tcPr/>
                </a:tc>
                <a:tc>
                  <a:txBody>
                    <a:bodyPr/>
                    <a:lstStyle/>
                    <a:p>
                      <a:pPr lvl="0">
                        <a:buNone/>
                      </a:pPr>
                      <a:r>
                        <a:rPr lang="en-GB" sz="1600"/>
                        <a:t>Number of vaccinations on that day</a:t>
                      </a:r>
                    </a:p>
                  </a:txBody>
                  <a:tcPr/>
                </a:tc>
                <a:extLst>
                  <a:ext uri="{0D108BD9-81ED-4DB2-BD59-A6C34878D82A}">
                    <a16:rowId xmlns:a16="http://schemas.microsoft.com/office/drawing/2014/main" val="1584509074"/>
                  </a:ext>
                </a:extLst>
              </a:tr>
            </a:tbl>
          </a:graphicData>
        </a:graphic>
      </p:graphicFrame>
      <p:sp>
        <p:nvSpPr>
          <p:cNvPr id="8" name="TextBox 7">
            <a:extLst>
              <a:ext uri="{FF2B5EF4-FFF2-40B4-BE49-F238E27FC236}">
                <a16:creationId xmlns:a16="http://schemas.microsoft.com/office/drawing/2014/main" id="{5899AB5A-795D-13E8-A428-9FD2BBD17539}"/>
              </a:ext>
            </a:extLst>
          </p:cNvPr>
          <p:cNvSpPr txBox="1"/>
          <p:nvPr/>
        </p:nvSpPr>
        <p:spPr>
          <a:xfrm>
            <a:off x="200025" y="4286250"/>
            <a:ext cx="435292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1">
                <a:latin typeface="Calibri Light"/>
                <a:cs typeface="Calibri"/>
              </a:rPr>
              <a:t>Vaccinations</a:t>
            </a:r>
          </a:p>
        </p:txBody>
      </p:sp>
    </p:spTree>
    <p:extLst>
      <p:ext uri="{BB962C8B-B14F-4D97-AF65-F5344CB8AC3E}">
        <p14:creationId xmlns:p14="http://schemas.microsoft.com/office/powerpoint/2010/main" val="633608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ECA11-0ACE-8026-AB35-114A43B230AB}"/>
              </a:ext>
            </a:extLst>
          </p:cNvPr>
          <p:cNvSpPr>
            <a:spLocks noGrp="1"/>
          </p:cNvSpPr>
          <p:nvPr>
            <p:ph type="title"/>
          </p:nvPr>
        </p:nvSpPr>
        <p:spPr>
          <a:xfrm>
            <a:off x="546149" y="-129536"/>
            <a:ext cx="11561522" cy="1507067"/>
          </a:xfrm>
        </p:spPr>
        <p:txBody>
          <a:bodyPr>
            <a:normAutofit/>
          </a:bodyPr>
          <a:lstStyle/>
          <a:p>
            <a:r>
              <a:rPr lang="en-US" sz="2800" b="1">
                <a:ea typeface="+mj-lt"/>
                <a:cs typeface="+mj-lt"/>
              </a:rPr>
              <a:t>Effect of Covid and other causes for death</a:t>
            </a:r>
            <a:endParaRPr lang="en-US" sz="2800" b="1">
              <a:cs typeface="Calibri Light"/>
            </a:endParaRPr>
          </a:p>
        </p:txBody>
      </p:sp>
      <p:sp>
        <p:nvSpPr>
          <p:cNvPr id="3" name="TextBox 2">
            <a:extLst>
              <a:ext uri="{FF2B5EF4-FFF2-40B4-BE49-F238E27FC236}">
                <a16:creationId xmlns:a16="http://schemas.microsoft.com/office/drawing/2014/main" id="{604CA397-7964-EA55-5BC9-70802D167581}"/>
              </a:ext>
            </a:extLst>
          </p:cNvPr>
          <p:cNvSpPr txBox="1"/>
          <p:nvPr/>
        </p:nvSpPr>
        <p:spPr>
          <a:xfrm>
            <a:off x="270687" y="6454849"/>
            <a:ext cx="1080135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US">
              <a:cs typeface="Calibri"/>
            </a:endParaRPr>
          </a:p>
          <a:p>
            <a:endParaRPr lang="en-US"/>
          </a:p>
        </p:txBody>
      </p:sp>
      <p:pic>
        <p:nvPicPr>
          <p:cNvPr id="7" name="Picture 5" descr="Text&#10;&#10;Description automatically generated">
            <a:extLst>
              <a:ext uri="{FF2B5EF4-FFF2-40B4-BE49-F238E27FC236}">
                <a16:creationId xmlns:a16="http://schemas.microsoft.com/office/drawing/2014/main" id="{E26CE5B8-43E6-243D-3FD9-D9FF65C46E10}"/>
              </a:ext>
            </a:extLst>
          </p:cNvPr>
          <p:cNvPicPr>
            <a:picLocks noChangeAspect="1"/>
          </p:cNvPicPr>
          <p:nvPr/>
        </p:nvPicPr>
        <p:blipFill>
          <a:blip r:embed="rId2"/>
          <a:stretch>
            <a:fillRect/>
          </a:stretch>
        </p:blipFill>
        <p:spPr>
          <a:xfrm>
            <a:off x="9269819" y="50499"/>
            <a:ext cx="2743200" cy="767329"/>
          </a:xfrm>
          <a:prstGeom prst="rect">
            <a:avLst/>
          </a:prstGeom>
        </p:spPr>
      </p:pic>
      <p:graphicFrame>
        <p:nvGraphicFramePr>
          <p:cNvPr id="6" name="Table 7">
            <a:extLst>
              <a:ext uri="{FF2B5EF4-FFF2-40B4-BE49-F238E27FC236}">
                <a16:creationId xmlns:a16="http://schemas.microsoft.com/office/drawing/2014/main" id="{0DE9471B-93A7-42E0-4136-52E2FA597D23}"/>
              </a:ext>
            </a:extLst>
          </p:cNvPr>
          <p:cNvGraphicFramePr>
            <a:graphicFrameLocks noGrp="1"/>
          </p:cNvGraphicFramePr>
          <p:nvPr>
            <p:extLst>
              <p:ext uri="{D42A27DB-BD31-4B8C-83A1-F6EECF244321}">
                <p14:modId xmlns:p14="http://schemas.microsoft.com/office/powerpoint/2010/main" val="2070071902"/>
              </p:ext>
            </p:extLst>
          </p:nvPr>
        </p:nvGraphicFramePr>
        <p:xfrm>
          <a:off x="609600" y="1076325"/>
          <a:ext cx="9135798" cy="5450956"/>
        </p:xfrm>
        <a:graphic>
          <a:graphicData uri="http://schemas.openxmlformats.org/drawingml/2006/table">
            <a:tbl>
              <a:tblPr firstRow="1" bandRow="1">
                <a:tableStyleId>{5940675A-B579-460E-94D1-54222C63F5DA}</a:tableStyleId>
              </a:tblPr>
              <a:tblGrid>
                <a:gridCol w="2545147">
                  <a:extLst>
                    <a:ext uri="{9D8B030D-6E8A-4147-A177-3AD203B41FA5}">
                      <a16:colId xmlns:a16="http://schemas.microsoft.com/office/drawing/2014/main" val="2842513174"/>
                    </a:ext>
                  </a:extLst>
                </a:gridCol>
                <a:gridCol w="1316339">
                  <a:extLst>
                    <a:ext uri="{9D8B030D-6E8A-4147-A177-3AD203B41FA5}">
                      <a16:colId xmlns:a16="http://schemas.microsoft.com/office/drawing/2014/main" val="3532620188"/>
                    </a:ext>
                  </a:extLst>
                </a:gridCol>
                <a:gridCol w="5274312">
                  <a:extLst>
                    <a:ext uri="{9D8B030D-6E8A-4147-A177-3AD203B41FA5}">
                      <a16:colId xmlns:a16="http://schemas.microsoft.com/office/drawing/2014/main" val="230536725"/>
                    </a:ext>
                  </a:extLst>
                </a:gridCol>
              </a:tblGrid>
              <a:tr h="403876">
                <a:tc>
                  <a:txBody>
                    <a:bodyPr/>
                    <a:lstStyle/>
                    <a:p>
                      <a:r>
                        <a:rPr lang="en-GB" sz="2000" b="1"/>
                        <a:t>Column</a:t>
                      </a:r>
                      <a:endParaRPr lang="en-GB"/>
                    </a:p>
                  </a:txBody>
                  <a:tcPr/>
                </a:tc>
                <a:tc>
                  <a:txBody>
                    <a:bodyPr/>
                    <a:lstStyle/>
                    <a:p>
                      <a:r>
                        <a:rPr lang="en-GB" sz="2000" b="1" err="1"/>
                        <a:t>Dtype</a:t>
                      </a:r>
                      <a:endParaRPr lang="en-GB" err="1"/>
                    </a:p>
                  </a:txBody>
                  <a:tcPr/>
                </a:tc>
                <a:tc>
                  <a:txBody>
                    <a:bodyPr/>
                    <a:lstStyle/>
                    <a:p>
                      <a:pPr lvl="0">
                        <a:buNone/>
                      </a:pPr>
                      <a:r>
                        <a:rPr lang="en-GB" sz="2000" b="1" i="0" u="none" strike="noStrike" noProof="0">
                          <a:latin typeface="Calibri"/>
                        </a:rPr>
                        <a:t>Definition</a:t>
                      </a:r>
                      <a:endParaRPr lang="en-US"/>
                    </a:p>
                  </a:txBody>
                  <a:tcPr/>
                </a:tc>
                <a:extLst>
                  <a:ext uri="{0D108BD9-81ED-4DB2-BD59-A6C34878D82A}">
                    <a16:rowId xmlns:a16="http://schemas.microsoft.com/office/drawing/2014/main" val="2054222711"/>
                  </a:ext>
                </a:extLst>
              </a:tr>
              <a:tr h="368240">
                <a:tc>
                  <a:txBody>
                    <a:bodyPr/>
                    <a:lstStyle/>
                    <a:p>
                      <a:r>
                        <a:rPr lang="en-GB" err="1"/>
                        <a:t>Cardiovasc_death_rate</a:t>
                      </a:r>
                    </a:p>
                  </a:txBody>
                  <a:tcPr/>
                </a:tc>
                <a:tc>
                  <a:txBody>
                    <a:bodyPr/>
                    <a:lstStyle/>
                    <a:p>
                      <a:r>
                        <a:rPr lang="en-GB"/>
                        <a:t>float64</a:t>
                      </a:r>
                    </a:p>
                  </a:txBody>
                  <a:tcPr/>
                </a:tc>
                <a:tc>
                  <a:txBody>
                    <a:bodyPr/>
                    <a:lstStyle/>
                    <a:p>
                      <a:pPr lvl="0">
                        <a:buNone/>
                      </a:pPr>
                      <a:r>
                        <a:rPr lang="en-GB"/>
                        <a:t>Number of deaths occurring due to heart and blood vessels.</a:t>
                      </a:r>
                    </a:p>
                  </a:txBody>
                  <a:tcPr/>
                </a:tc>
                <a:extLst>
                  <a:ext uri="{0D108BD9-81ED-4DB2-BD59-A6C34878D82A}">
                    <a16:rowId xmlns:a16="http://schemas.microsoft.com/office/drawing/2014/main" val="1614696155"/>
                  </a:ext>
                </a:extLst>
              </a:tr>
              <a:tr h="368240">
                <a:tc>
                  <a:txBody>
                    <a:bodyPr/>
                    <a:lstStyle/>
                    <a:p>
                      <a:r>
                        <a:rPr lang="en-GB" err="1"/>
                        <a:t>Diabetes_prevalence</a:t>
                      </a:r>
                    </a:p>
                  </a:txBody>
                  <a:tcPr/>
                </a:tc>
                <a:tc>
                  <a:txBody>
                    <a:bodyPr/>
                    <a:lstStyle/>
                    <a:p>
                      <a:r>
                        <a:rPr lang="en-GB"/>
                        <a:t>float64</a:t>
                      </a:r>
                    </a:p>
                  </a:txBody>
                  <a:tcPr/>
                </a:tc>
                <a:tc>
                  <a:txBody>
                    <a:bodyPr/>
                    <a:lstStyle/>
                    <a:p>
                      <a:pPr lvl="0">
                        <a:buNone/>
                      </a:pPr>
                      <a:r>
                        <a:rPr lang="en-GB"/>
                        <a:t>Number of diabetes patients.</a:t>
                      </a:r>
                    </a:p>
                  </a:txBody>
                  <a:tcPr/>
                </a:tc>
                <a:extLst>
                  <a:ext uri="{0D108BD9-81ED-4DB2-BD59-A6C34878D82A}">
                    <a16:rowId xmlns:a16="http://schemas.microsoft.com/office/drawing/2014/main" val="1502535629"/>
                  </a:ext>
                </a:extLst>
              </a:tr>
              <a:tr h="368240">
                <a:tc>
                  <a:txBody>
                    <a:bodyPr/>
                    <a:lstStyle/>
                    <a:p>
                      <a:r>
                        <a:rPr lang="en-GB" err="1"/>
                        <a:t>Female_smokers</a:t>
                      </a:r>
                    </a:p>
                  </a:txBody>
                  <a:tcPr/>
                </a:tc>
                <a:tc>
                  <a:txBody>
                    <a:bodyPr/>
                    <a:lstStyle/>
                    <a:p>
                      <a:r>
                        <a:rPr lang="en-GB"/>
                        <a:t>float64</a:t>
                      </a:r>
                    </a:p>
                  </a:txBody>
                  <a:tcPr/>
                </a:tc>
                <a:tc>
                  <a:txBody>
                    <a:bodyPr/>
                    <a:lstStyle/>
                    <a:p>
                      <a:pPr lvl="0">
                        <a:buNone/>
                      </a:pPr>
                      <a:r>
                        <a:rPr lang="en-GB"/>
                        <a:t>Number of female smokers.</a:t>
                      </a:r>
                    </a:p>
                  </a:txBody>
                  <a:tcPr/>
                </a:tc>
                <a:extLst>
                  <a:ext uri="{0D108BD9-81ED-4DB2-BD59-A6C34878D82A}">
                    <a16:rowId xmlns:a16="http://schemas.microsoft.com/office/drawing/2014/main" val="739821528"/>
                  </a:ext>
                </a:extLst>
              </a:tr>
              <a:tr h="368240">
                <a:tc>
                  <a:txBody>
                    <a:bodyPr/>
                    <a:lstStyle/>
                    <a:p>
                      <a:r>
                        <a:rPr lang="en-GB" err="1"/>
                        <a:t>Male_smokers</a:t>
                      </a:r>
                    </a:p>
                  </a:txBody>
                  <a:tcPr/>
                </a:tc>
                <a:tc>
                  <a:txBody>
                    <a:bodyPr/>
                    <a:lstStyle/>
                    <a:p>
                      <a:r>
                        <a:rPr lang="en-GB"/>
                        <a:t>float64</a:t>
                      </a:r>
                    </a:p>
                  </a:txBody>
                  <a:tcPr/>
                </a:tc>
                <a:tc>
                  <a:txBody>
                    <a:bodyPr/>
                    <a:lstStyle/>
                    <a:p>
                      <a:pPr lvl="0">
                        <a:buNone/>
                      </a:pPr>
                      <a:r>
                        <a:rPr lang="en-GB"/>
                        <a:t>Number of male smokers.</a:t>
                      </a:r>
                    </a:p>
                  </a:txBody>
                  <a:tcPr/>
                </a:tc>
                <a:extLst>
                  <a:ext uri="{0D108BD9-81ED-4DB2-BD59-A6C34878D82A}">
                    <a16:rowId xmlns:a16="http://schemas.microsoft.com/office/drawing/2014/main" val="3974310579"/>
                  </a:ext>
                </a:extLst>
              </a:tr>
              <a:tr h="641450">
                <a:tc>
                  <a:txBody>
                    <a:bodyPr/>
                    <a:lstStyle/>
                    <a:p>
                      <a:r>
                        <a:rPr lang="en-GB" err="1"/>
                        <a:t>Extreme_poverty</a:t>
                      </a:r>
                    </a:p>
                  </a:txBody>
                  <a:tcPr/>
                </a:tc>
                <a:tc>
                  <a:txBody>
                    <a:bodyPr/>
                    <a:lstStyle/>
                    <a:p>
                      <a:r>
                        <a:rPr lang="en-GB"/>
                        <a:t>float64</a:t>
                      </a:r>
                    </a:p>
                  </a:txBody>
                  <a:tcPr/>
                </a:tc>
                <a:tc>
                  <a:txBody>
                    <a:bodyPr/>
                    <a:lstStyle/>
                    <a:p>
                      <a:pPr lvl="0">
                        <a:buNone/>
                      </a:pPr>
                      <a:r>
                        <a:rPr lang="en-GB" sz="1800" b="0" i="0" u="none" strike="noStrike" noProof="0">
                          <a:latin typeface="Calibri"/>
                        </a:rPr>
                        <a:t>Extreme poverty mainly refers to an income below the international poverty line($2.29 per day).</a:t>
                      </a:r>
                      <a:endParaRPr lang="en-US"/>
                    </a:p>
                  </a:txBody>
                  <a:tcPr/>
                </a:tc>
                <a:extLst>
                  <a:ext uri="{0D108BD9-81ED-4DB2-BD59-A6C34878D82A}">
                    <a16:rowId xmlns:a16="http://schemas.microsoft.com/office/drawing/2014/main" val="3294877488"/>
                  </a:ext>
                </a:extLst>
              </a:tr>
              <a:tr h="368240">
                <a:tc>
                  <a:txBody>
                    <a:bodyPr/>
                    <a:lstStyle/>
                    <a:p>
                      <a:pPr lvl="0">
                        <a:buNone/>
                      </a:pPr>
                      <a:r>
                        <a:rPr lang="en-GB" sz="1800" b="0" i="0" u="none" strike="noStrike" noProof="0">
                          <a:latin typeface="Calibri"/>
                        </a:rPr>
                        <a:t>Population</a:t>
                      </a:r>
                      <a:endParaRPr lang="en-US"/>
                    </a:p>
                  </a:txBody>
                  <a:tcPr/>
                </a:tc>
                <a:tc>
                  <a:txBody>
                    <a:bodyPr/>
                    <a:lstStyle/>
                    <a:p>
                      <a:pPr lvl="0">
                        <a:buNone/>
                      </a:pPr>
                      <a:r>
                        <a:rPr lang="en-GB" sz="1800" b="0" i="0" u="none" strike="noStrike" noProof="0">
                          <a:latin typeface="Calibri"/>
                        </a:rPr>
                        <a:t>float64</a:t>
                      </a:r>
                      <a:endParaRPr lang="en-US"/>
                    </a:p>
                  </a:txBody>
                  <a:tcPr/>
                </a:tc>
                <a:tc>
                  <a:txBody>
                    <a:bodyPr/>
                    <a:lstStyle/>
                    <a:p>
                      <a:pPr lvl="0">
                        <a:buNone/>
                      </a:pPr>
                      <a:r>
                        <a:rPr lang="en-GB" sz="1800" b="0" i="0" u="none" strike="noStrike" noProof="0"/>
                        <a:t>Number of people living in a particular place.</a:t>
                      </a:r>
                      <a:endParaRPr lang="en-US"/>
                    </a:p>
                  </a:txBody>
                  <a:tcPr/>
                </a:tc>
                <a:extLst>
                  <a:ext uri="{0D108BD9-81ED-4DB2-BD59-A6C34878D82A}">
                    <a16:rowId xmlns:a16="http://schemas.microsoft.com/office/drawing/2014/main" val="11535367"/>
                  </a:ext>
                </a:extLst>
              </a:tr>
              <a:tr h="641450">
                <a:tc>
                  <a:txBody>
                    <a:bodyPr/>
                    <a:lstStyle/>
                    <a:p>
                      <a:pPr lvl="0" algn="l">
                        <a:lnSpc>
                          <a:spcPct val="100000"/>
                        </a:lnSpc>
                        <a:spcBef>
                          <a:spcPts val="0"/>
                        </a:spcBef>
                        <a:spcAft>
                          <a:spcPts val="0"/>
                        </a:spcAft>
                        <a:buNone/>
                      </a:pPr>
                      <a:r>
                        <a:rPr lang="en-GB" sz="1800" b="0" i="0" u="none" strike="noStrike" noProof="0" err="1">
                          <a:latin typeface="Calibri"/>
                        </a:rPr>
                        <a:t>Population_density</a:t>
                      </a:r>
                    </a:p>
                  </a:txBody>
                  <a:tcPr/>
                </a:tc>
                <a:tc>
                  <a:txBody>
                    <a:bodyPr/>
                    <a:lstStyle/>
                    <a:p>
                      <a:pPr lvl="0">
                        <a:buNone/>
                      </a:pPr>
                      <a:r>
                        <a:rPr lang="en-GB" sz="1800" b="0" i="0" u="none" strike="noStrike" noProof="0">
                          <a:latin typeface="Calibri"/>
                        </a:rPr>
                        <a:t>float64</a:t>
                      </a:r>
                      <a:endParaRPr lang="en-US"/>
                    </a:p>
                  </a:txBody>
                  <a:tcPr/>
                </a:tc>
                <a:tc>
                  <a:txBody>
                    <a:bodyPr/>
                    <a:lstStyle/>
                    <a:p>
                      <a:pPr lvl="0">
                        <a:buNone/>
                      </a:pPr>
                      <a:r>
                        <a:rPr lang="en-GB" sz="1800" b="0" i="0" u="none" strike="noStrike" noProof="0"/>
                        <a:t>Number of people living in an area per square kilometre.</a:t>
                      </a:r>
                    </a:p>
                  </a:txBody>
                  <a:tcPr/>
                </a:tc>
                <a:extLst>
                  <a:ext uri="{0D108BD9-81ED-4DB2-BD59-A6C34878D82A}">
                    <a16:rowId xmlns:a16="http://schemas.microsoft.com/office/drawing/2014/main" val="3637369860"/>
                  </a:ext>
                </a:extLst>
              </a:tr>
              <a:tr h="368240">
                <a:tc>
                  <a:txBody>
                    <a:bodyPr/>
                    <a:lstStyle/>
                    <a:p>
                      <a:pPr lvl="0" algn="l">
                        <a:lnSpc>
                          <a:spcPct val="100000"/>
                        </a:lnSpc>
                        <a:spcBef>
                          <a:spcPts val="0"/>
                        </a:spcBef>
                        <a:spcAft>
                          <a:spcPts val="0"/>
                        </a:spcAft>
                        <a:buNone/>
                      </a:pPr>
                      <a:r>
                        <a:rPr lang="en-GB" sz="1800" b="0" i="0" u="none" strike="noStrike" noProof="0" err="1">
                          <a:latin typeface="Calibri"/>
                        </a:rPr>
                        <a:t>Gdp_per_capita</a:t>
                      </a:r>
                    </a:p>
                  </a:txBody>
                  <a:tcPr/>
                </a:tc>
                <a:tc>
                  <a:txBody>
                    <a:bodyPr/>
                    <a:lstStyle/>
                    <a:p>
                      <a:pPr lvl="0">
                        <a:buNone/>
                      </a:pPr>
                      <a:r>
                        <a:rPr lang="en-GB" sz="1800" b="0" i="0" u="none" strike="noStrike" noProof="0">
                          <a:latin typeface="Calibri"/>
                        </a:rPr>
                        <a:t>float64</a:t>
                      </a:r>
                      <a:endParaRPr lang="en-US"/>
                    </a:p>
                  </a:txBody>
                  <a:tcPr/>
                </a:tc>
                <a:tc>
                  <a:txBody>
                    <a:bodyPr/>
                    <a:lstStyle/>
                    <a:p>
                      <a:pPr lvl="0">
                        <a:buNone/>
                      </a:pPr>
                      <a:r>
                        <a:rPr lang="en-US" sz="1800" b="0" i="0" u="none" strike="noStrike" noProof="0"/>
                        <a:t>Measures the economic output of a nation per person.</a:t>
                      </a:r>
                      <a:endParaRPr lang="en-US"/>
                    </a:p>
                  </a:txBody>
                  <a:tcPr/>
                </a:tc>
                <a:extLst>
                  <a:ext uri="{0D108BD9-81ED-4DB2-BD59-A6C34878D82A}">
                    <a16:rowId xmlns:a16="http://schemas.microsoft.com/office/drawing/2014/main" val="1940038523"/>
                  </a:ext>
                </a:extLst>
              </a:tr>
              <a:tr h="641450">
                <a:tc>
                  <a:txBody>
                    <a:bodyPr/>
                    <a:lstStyle/>
                    <a:p>
                      <a:pPr lvl="0" algn="l">
                        <a:lnSpc>
                          <a:spcPct val="100000"/>
                        </a:lnSpc>
                        <a:spcBef>
                          <a:spcPts val="0"/>
                        </a:spcBef>
                        <a:spcAft>
                          <a:spcPts val="0"/>
                        </a:spcAft>
                        <a:buNone/>
                      </a:pPr>
                      <a:r>
                        <a:rPr lang="en-GB" sz="1800" b="0" i="0" u="none" strike="noStrike" noProof="0" err="1">
                          <a:latin typeface="Calibri"/>
                        </a:rPr>
                        <a:t>Median_age</a:t>
                      </a:r>
                    </a:p>
                  </a:txBody>
                  <a:tcPr/>
                </a:tc>
                <a:tc>
                  <a:txBody>
                    <a:bodyPr/>
                    <a:lstStyle/>
                    <a:p>
                      <a:pPr lvl="0">
                        <a:buNone/>
                      </a:pPr>
                      <a:r>
                        <a:rPr lang="en-GB" sz="1800" b="0" i="0" u="none" strike="noStrike" noProof="0">
                          <a:latin typeface="Calibri"/>
                        </a:rPr>
                        <a:t>float64</a:t>
                      </a:r>
                      <a:endParaRPr lang="en-US"/>
                    </a:p>
                  </a:txBody>
                  <a:tcPr/>
                </a:tc>
                <a:tc>
                  <a:txBody>
                    <a:bodyPr/>
                    <a:lstStyle/>
                    <a:p>
                      <a:pPr lvl="0">
                        <a:buNone/>
                      </a:pPr>
                      <a:r>
                        <a:rPr lang="en-GB" sz="1800" b="0" i="0" u="none" strike="noStrike" noProof="0"/>
                        <a:t>Age that divides the population in two parts of equal size.</a:t>
                      </a:r>
                      <a:endParaRPr lang="en-US" b="0"/>
                    </a:p>
                  </a:txBody>
                  <a:tcPr/>
                </a:tc>
                <a:extLst>
                  <a:ext uri="{0D108BD9-81ED-4DB2-BD59-A6C34878D82A}">
                    <a16:rowId xmlns:a16="http://schemas.microsoft.com/office/drawing/2014/main" val="2887525301"/>
                  </a:ext>
                </a:extLst>
              </a:tr>
              <a:tr h="641450">
                <a:tc>
                  <a:txBody>
                    <a:bodyPr/>
                    <a:lstStyle/>
                    <a:p>
                      <a:pPr lvl="0" algn="l">
                        <a:lnSpc>
                          <a:spcPct val="100000"/>
                        </a:lnSpc>
                        <a:spcBef>
                          <a:spcPts val="0"/>
                        </a:spcBef>
                        <a:spcAft>
                          <a:spcPts val="0"/>
                        </a:spcAft>
                        <a:buNone/>
                      </a:pPr>
                      <a:r>
                        <a:rPr lang="en-GB" sz="1800" b="0" i="0" u="none" strike="noStrike" noProof="0" err="1">
                          <a:latin typeface="Calibri"/>
                        </a:rPr>
                        <a:t>Reproduction_rate</a:t>
                      </a:r>
                    </a:p>
                  </a:txBody>
                  <a:tcPr/>
                </a:tc>
                <a:tc>
                  <a:txBody>
                    <a:bodyPr/>
                    <a:lstStyle/>
                    <a:p>
                      <a:pPr lvl="0">
                        <a:buNone/>
                      </a:pPr>
                      <a:r>
                        <a:rPr lang="en-GB" sz="1800" b="0" i="0" u="none" strike="noStrike" noProof="0">
                          <a:latin typeface="Calibri"/>
                        </a:rPr>
                        <a:t>float64</a:t>
                      </a:r>
                      <a:endParaRPr lang="en-US"/>
                    </a:p>
                  </a:txBody>
                  <a:tcPr/>
                </a:tc>
                <a:tc>
                  <a:txBody>
                    <a:bodyPr/>
                    <a:lstStyle/>
                    <a:p>
                      <a:pPr lvl="0">
                        <a:buNone/>
                      </a:pPr>
                      <a:r>
                        <a:rPr lang="en-GB" sz="1800" b="0" i="0" u="none" strike="noStrike" noProof="0">
                          <a:latin typeface="Calibri"/>
                        </a:rPr>
                        <a:t>Number of </a:t>
                      </a:r>
                      <a:r>
                        <a:rPr lang="en-GB" sz="1800" b="0" i="0" u="none" strike="noStrike" noProof="0" err="1">
                          <a:latin typeface="Calibri"/>
                        </a:rPr>
                        <a:t>offsprings</a:t>
                      </a:r>
                      <a:r>
                        <a:rPr lang="en-GB" sz="1800" b="0" i="0" u="none" strike="noStrike" noProof="0">
                          <a:latin typeface="Calibri"/>
                        </a:rPr>
                        <a:t> produced in the life time of a women.</a:t>
                      </a:r>
                    </a:p>
                  </a:txBody>
                  <a:tcPr/>
                </a:tc>
                <a:extLst>
                  <a:ext uri="{0D108BD9-81ED-4DB2-BD59-A6C34878D82A}">
                    <a16:rowId xmlns:a16="http://schemas.microsoft.com/office/drawing/2014/main" val="3100542731"/>
                  </a:ext>
                </a:extLst>
              </a:tr>
            </a:tbl>
          </a:graphicData>
        </a:graphic>
      </p:graphicFrame>
    </p:spTree>
    <p:extLst>
      <p:ext uri="{BB962C8B-B14F-4D97-AF65-F5344CB8AC3E}">
        <p14:creationId xmlns:p14="http://schemas.microsoft.com/office/powerpoint/2010/main" val="3882612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E4682-28DF-2E0C-6A49-0AD961314191}"/>
              </a:ext>
            </a:extLst>
          </p:cNvPr>
          <p:cNvSpPr>
            <a:spLocks noGrp="1"/>
          </p:cNvSpPr>
          <p:nvPr>
            <p:ph type="title"/>
          </p:nvPr>
        </p:nvSpPr>
        <p:spPr>
          <a:xfrm>
            <a:off x="1050851" y="46149"/>
            <a:ext cx="2160182" cy="1325563"/>
          </a:xfrm>
        </p:spPr>
        <p:txBody>
          <a:bodyPr/>
          <a:lstStyle/>
          <a:p>
            <a:r>
              <a:rPr lang="en-US" b="1">
                <a:cs typeface="Calibri Light"/>
              </a:rPr>
              <a:t>Analysis</a:t>
            </a:r>
          </a:p>
        </p:txBody>
      </p:sp>
      <p:pic>
        <p:nvPicPr>
          <p:cNvPr id="6" name="Picture 5" descr="Text&#10;&#10;Description automatically generated">
            <a:extLst>
              <a:ext uri="{FF2B5EF4-FFF2-40B4-BE49-F238E27FC236}">
                <a16:creationId xmlns:a16="http://schemas.microsoft.com/office/drawing/2014/main" id="{34316E0A-9BF9-3B51-C93E-95124FA07565}"/>
              </a:ext>
            </a:extLst>
          </p:cNvPr>
          <p:cNvPicPr>
            <a:picLocks noChangeAspect="1"/>
          </p:cNvPicPr>
          <p:nvPr/>
        </p:nvPicPr>
        <p:blipFill>
          <a:blip r:embed="rId2"/>
          <a:stretch>
            <a:fillRect/>
          </a:stretch>
        </p:blipFill>
        <p:spPr>
          <a:xfrm>
            <a:off x="9368488" y="90064"/>
            <a:ext cx="2743200" cy="767329"/>
          </a:xfrm>
          <a:prstGeom prst="rect">
            <a:avLst/>
          </a:prstGeom>
        </p:spPr>
      </p:pic>
      <p:pic>
        <p:nvPicPr>
          <p:cNvPr id="9" name="Picture 9" descr="Diagram&#10;&#10;Description automatically generated">
            <a:extLst>
              <a:ext uri="{FF2B5EF4-FFF2-40B4-BE49-F238E27FC236}">
                <a16:creationId xmlns:a16="http://schemas.microsoft.com/office/drawing/2014/main" id="{A3F72178-D181-92ED-FE7C-E3B902ACFFBC}"/>
              </a:ext>
            </a:extLst>
          </p:cNvPr>
          <p:cNvPicPr>
            <a:picLocks noGrp="1" noChangeAspect="1"/>
          </p:cNvPicPr>
          <p:nvPr>
            <p:ph idx="1"/>
          </p:nvPr>
        </p:nvPicPr>
        <p:blipFill>
          <a:blip r:embed="rId3"/>
          <a:stretch>
            <a:fillRect/>
          </a:stretch>
        </p:blipFill>
        <p:spPr>
          <a:xfrm>
            <a:off x="2966540" y="801692"/>
            <a:ext cx="5449585" cy="5864452"/>
          </a:xfrm>
        </p:spPr>
      </p:pic>
    </p:spTree>
    <p:extLst>
      <p:ext uri="{BB962C8B-B14F-4D97-AF65-F5344CB8AC3E}">
        <p14:creationId xmlns:p14="http://schemas.microsoft.com/office/powerpoint/2010/main" val="525900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0DE72-C865-1BCB-1234-2F18F6D216A9}"/>
              </a:ext>
            </a:extLst>
          </p:cNvPr>
          <p:cNvSpPr>
            <a:spLocks noGrp="1"/>
          </p:cNvSpPr>
          <p:nvPr>
            <p:ph type="title"/>
          </p:nvPr>
        </p:nvSpPr>
        <p:spPr>
          <a:xfrm>
            <a:off x="222718" y="242513"/>
            <a:ext cx="9906665" cy="511594"/>
          </a:xfrm>
        </p:spPr>
        <p:txBody>
          <a:bodyPr>
            <a:noAutofit/>
          </a:bodyPr>
          <a:lstStyle/>
          <a:p>
            <a:r>
              <a:rPr lang="en-US" sz="3600" b="1">
                <a:cs typeface="Calibri Light"/>
              </a:rPr>
              <a:t>Analysis of tests and cases in the year 2020-21</a:t>
            </a:r>
          </a:p>
        </p:txBody>
      </p:sp>
      <p:pic>
        <p:nvPicPr>
          <p:cNvPr id="9" name="Picture 15" descr="Chart&#10;&#10;Description automatically generated">
            <a:extLst>
              <a:ext uri="{FF2B5EF4-FFF2-40B4-BE49-F238E27FC236}">
                <a16:creationId xmlns:a16="http://schemas.microsoft.com/office/drawing/2014/main" id="{5190F4EA-A2ED-CC03-3156-402707628159}"/>
              </a:ext>
            </a:extLst>
          </p:cNvPr>
          <p:cNvPicPr>
            <a:picLocks noGrp="1" noChangeAspect="1"/>
          </p:cNvPicPr>
          <p:nvPr>
            <p:ph idx="1"/>
          </p:nvPr>
        </p:nvPicPr>
        <p:blipFill>
          <a:blip r:embed="rId2"/>
          <a:stretch>
            <a:fillRect/>
          </a:stretch>
        </p:blipFill>
        <p:spPr>
          <a:xfrm>
            <a:off x="794923" y="2037090"/>
            <a:ext cx="4791903" cy="2819520"/>
          </a:xfrm>
        </p:spPr>
      </p:pic>
      <p:pic>
        <p:nvPicPr>
          <p:cNvPr id="4" name="Picture 5" descr="Text&#10;&#10;Description automatically generated">
            <a:extLst>
              <a:ext uri="{FF2B5EF4-FFF2-40B4-BE49-F238E27FC236}">
                <a16:creationId xmlns:a16="http://schemas.microsoft.com/office/drawing/2014/main" id="{775A7CFB-D67D-0261-CA52-9F22A88D3A18}"/>
              </a:ext>
            </a:extLst>
          </p:cNvPr>
          <p:cNvPicPr>
            <a:picLocks noChangeAspect="1"/>
          </p:cNvPicPr>
          <p:nvPr/>
        </p:nvPicPr>
        <p:blipFill>
          <a:blip r:embed="rId3"/>
          <a:stretch>
            <a:fillRect/>
          </a:stretch>
        </p:blipFill>
        <p:spPr>
          <a:xfrm>
            <a:off x="9231719" y="31449"/>
            <a:ext cx="2743200" cy="767329"/>
          </a:xfrm>
          <a:prstGeom prst="rect">
            <a:avLst/>
          </a:prstGeom>
        </p:spPr>
      </p:pic>
      <p:pic>
        <p:nvPicPr>
          <p:cNvPr id="12" name="Picture 8" descr="Chart, bar chart&#10;&#10;Description automatically generated">
            <a:extLst>
              <a:ext uri="{FF2B5EF4-FFF2-40B4-BE49-F238E27FC236}">
                <a16:creationId xmlns:a16="http://schemas.microsoft.com/office/drawing/2014/main" id="{8854F70D-44CF-66E5-6362-004171443F0F}"/>
              </a:ext>
            </a:extLst>
          </p:cNvPr>
          <p:cNvPicPr>
            <a:picLocks noChangeAspect="1"/>
          </p:cNvPicPr>
          <p:nvPr/>
        </p:nvPicPr>
        <p:blipFill>
          <a:blip r:embed="rId4"/>
          <a:stretch>
            <a:fillRect/>
          </a:stretch>
        </p:blipFill>
        <p:spPr>
          <a:xfrm>
            <a:off x="6599863" y="2036596"/>
            <a:ext cx="4413870" cy="2722636"/>
          </a:xfrm>
          <a:prstGeom prst="rect">
            <a:avLst/>
          </a:prstGeom>
        </p:spPr>
      </p:pic>
      <p:sp>
        <p:nvSpPr>
          <p:cNvPr id="10" name="TextBox 9">
            <a:extLst>
              <a:ext uri="{FF2B5EF4-FFF2-40B4-BE49-F238E27FC236}">
                <a16:creationId xmlns:a16="http://schemas.microsoft.com/office/drawing/2014/main" id="{323AA814-0DEF-319E-F5EA-1C11A5841BFD}"/>
              </a:ext>
            </a:extLst>
          </p:cNvPr>
          <p:cNvSpPr txBox="1"/>
          <p:nvPr/>
        </p:nvSpPr>
        <p:spPr>
          <a:xfrm>
            <a:off x="363904" y="806694"/>
            <a:ext cx="877252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a:ea typeface="+mn-lt"/>
                <a:cs typeface="+mn-lt"/>
              </a:rPr>
              <a:t>How was the variation in tests and cases in the year 2020 and 2021?</a:t>
            </a:r>
          </a:p>
          <a:p>
            <a:pPr marL="342900" indent="-342900">
              <a:buAutoNum type="arabicPeriod"/>
            </a:pPr>
            <a:r>
              <a:rPr lang="en-US">
                <a:ea typeface="+mn-lt"/>
                <a:cs typeface="+mn-lt"/>
              </a:rPr>
              <a:t>Is there any relation between monthly tests and cases?</a:t>
            </a:r>
            <a:endParaRPr lang="en-US"/>
          </a:p>
        </p:txBody>
      </p:sp>
      <p:sp>
        <p:nvSpPr>
          <p:cNvPr id="11" name="TextBox 1">
            <a:extLst>
              <a:ext uri="{FF2B5EF4-FFF2-40B4-BE49-F238E27FC236}">
                <a16:creationId xmlns:a16="http://schemas.microsoft.com/office/drawing/2014/main" id="{BD495E2B-B5D9-877C-7668-75CA7BEAD720}"/>
              </a:ext>
            </a:extLst>
          </p:cNvPr>
          <p:cNvSpPr txBox="1"/>
          <p:nvPr/>
        </p:nvSpPr>
        <p:spPr>
          <a:xfrm>
            <a:off x="2047875" y="3771900"/>
            <a:ext cx="1047750"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sz="2800">
              <a:cs typeface="Calibri"/>
            </a:endParaRPr>
          </a:p>
        </p:txBody>
      </p:sp>
      <p:sp>
        <p:nvSpPr>
          <p:cNvPr id="15" name="TextBox 1">
            <a:extLst>
              <a:ext uri="{FF2B5EF4-FFF2-40B4-BE49-F238E27FC236}">
                <a16:creationId xmlns:a16="http://schemas.microsoft.com/office/drawing/2014/main" id="{BD495E2B-B5D9-877C-7668-75CA7BEAD720}"/>
              </a:ext>
            </a:extLst>
          </p:cNvPr>
          <p:cNvSpPr txBox="1"/>
          <p:nvPr/>
        </p:nvSpPr>
        <p:spPr>
          <a:xfrm>
            <a:off x="2190750" y="3914775"/>
            <a:ext cx="1047750"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sz="2800">
              <a:cs typeface="Calibri"/>
            </a:endParaRPr>
          </a:p>
        </p:txBody>
      </p:sp>
      <p:sp>
        <p:nvSpPr>
          <p:cNvPr id="17" name="TextBox 1">
            <a:extLst>
              <a:ext uri="{FF2B5EF4-FFF2-40B4-BE49-F238E27FC236}">
                <a16:creationId xmlns:a16="http://schemas.microsoft.com/office/drawing/2014/main" id="{BD495E2B-B5D9-877C-7668-75CA7BEAD720}"/>
              </a:ext>
            </a:extLst>
          </p:cNvPr>
          <p:cNvSpPr txBox="1"/>
          <p:nvPr/>
        </p:nvSpPr>
        <p:spPr>
          <a:xfrm>
            <a:off x="266700" y="5057775"/>
            <a:ext cx="11925300" cy="147732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a:buChar char="•"/>
            </a:pPr>
            <a:r>
              <a:rPr lang="en-US">
                <a:cs typeface="Calibri"/>
              </a:rPr>
              <a:t>From the graph, we can analyze that the tests and cases started increasing from the month of April in 2020, till it reached its peak in October which was due to the emergence of first wave of Covid and later the cases started decreasing.</a:t>
            </a:r>
          </a:p>
          <a:p>
            <a:pPr marL="285750" indent="-285750">
              <a:buFont typeface="Arial"/>
              <a:buChar char="•"/>
            </a:pPr>
            <a:r>
              <a:rPr lang="en-US">
                <a:cs typeface="Calibri"/>
              </a:rPr>
              <a:t>But from March 2021, we again witnessed the emergence of second wave, hence the tests and cases increased till cases reached its peak in May in 2021 and tests reached its peak in June, 2021.</a:t>
            </a:r>
          </a:p>
          <a:p>
            <a:endParaRPr lang="en-US">
              <a:cs typeface="Calibri"/>
            </a:endParaRPr>
          </a:p>
        </p:txBody>
      </p:sp>
      <p:sp>
        <p:nvSpPr>
          <p:cNvPr id="18" name="TextBox 17">
            <a:extLst>
              <a:ext uri="{FF2B5EF4-FFF2-40B4-BE49-F238E27FC236}">
                <a16:creationId xmlns:a16="http://schemas.microsoft.com/office/drawing/2014/main" id="{A018DB75-F289-FB18-7483-3023E6E13AF6}"/>
              </a:ext>
            </a:extLst>
          </p:cNvPr>
          <p:cNvSpPr txBox="1"/>
          <p:nvPr/>
        </p:nvSpPr>
        <p:spPr>
          <a:xfrm>
            <a:off x="2676525" y="1595560"/>
            <a:ext cx="103822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b="1">
                <a:cs typeface="Calibri"/>
              </a:rPr>
              <a:t>2020</a:t>
            </a:r>
          </a:p>
        </p:txBody>
      </p:sp>
      <p:sp>
        <p:nvSpPr>
          <p:cNvPr id="19" name="TextBox 18">
            <a:extLst>
              <a:ext uri="{FF2B5EF4-FFF2-40B4-BE49-F238E27FC236}">
                <a16:creationId xmlns:a16="http://schemas.microsoft.com/office/drawing/2014/main" id="{5DD2005E-86E8-FFA1-F940-5C736BE54C30}"/>
              </a:ext>
            </a:extLst>
          </p:cNvPr>
          <p:cNvSpPr txBox="1"/>
          <p:nvPr/>
        </p:nvSpPr>
        <p:spPr>
          <a:xfrm>
            <a:off x="8183304" y="1595561"/>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b="1">
                <a:cs typeface="Calibri"/>
              </a:rPr>
              <a:t>2021</a:t>
            </a:r>
          </a:p>
        </p:txBody>
      </p:sp>
    </p:spTree>
    <p:extLst>
      <p:ext uri="{BB962C8B-B14F-4D97-AF65-F5344CB8AC3E}">
        <p14:creationId xmlns:p14="http://schemas.microsoft.com/office/powerpoint/2010/main" val="4036362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75586-9586-6250-D46C-BD41D9654779}"/>
              </a:ext>
            </a:extLst>
          </p:cNvPr>
          <p:cNvSpPr>
            <a:spLocks noGrp="1"/>
          </p:cNvSpPr>
          <p:nvPr>
            <p:ph type="title"/>
          </p:nvPr>
        </p:nvSpPr>
        <p:spPr>
          <a:xfrm>
            <a:off x="292033" y="269478"/>
            <a:ext cx="11228753" cy="670798"/>
          </a:xfrm>
        </p:spPr>
        <p:txBody>
          <a:bodyPr vert="horz" lIns="91440" tIns="45720" rIns="91440" bIns="45720" rtlCol="0" anchor="t">
            <a:normAutofit/>
          </a:bodyPr>
          <a:lstStyle/>
          <a:p>
            <a:r>
              <a:rPr lang="en-US" sz="3600" b="1">
                <a:ea typeface="+mj-lt"/>
                <a:cs typeface="+mj-lt"/>
              </a:rPr>
              <a:t>Analysis of tests and cases in the year 2020-21</a:t>
            </a:r>
            <a:endParaRPr lang="en-GB" sz="3600">
              <a:ea typeface="+mj-lt"/>
              <a:cs typeface="+mj-lt"/>
            </a:endParaRPr>
          </a:p>
          <a:p>
            <a:endParaRPr lang="en-GB">
              <a:cs typeface="Calibri Light"/>
            </a:endParaRPr>
          </a:p>
        </p:txBody>
      </p:sp>
      <p:sp>
        <p:nvSpPr>
          <p:cNvPr id="7" name="Content Placeholder 6">
            <a:extLst>
              <a:ext uri="{FF2B5EF4-FFF2-40B4-BE49-F238E27FC236}">
                <a16:creationId xmlns:a16="http://schemas.microsoft.com/office/drawing/2014/main" id="{98D0DEFA-5C3C-6BFF-1810-4956A437666F}"/>
              </a:ext>
            </a:extLst>
          </p:cNvPr>
          <p:cNvSpPr>
            <a:spLocks noGrp="1"/>
          </p:cNvSpPr>
          <p:nvPr>
            <p:ph idx="1"/>
          </p:nvPr>
        </p:nvSpPr>
        <p:spPr>
          <a:xfrm>
            <a:off x="586341" y="4738946"/>
            <a:ext cx="10515600" cy="1280522"/>
          </a:xfrm>
        </p:spPr>
        <p:txBody>
          <a:bodyPr vert="horz" lIns="91440" tIns="45720" rIns="91440" bIns="45720" rtlCol="0" anchor="t">
            <a:normAutofit fontScale="92500" lnSpcReduction="10000"/>
          </a:bodyPr>
          <a:lstStyle/>
          <a:p>
            <a:pPr algn="just"/>
            <a:r>
              <a:rPr lang="en-US" sz="2000">
                <a:cs typeface="Calibri"/>
              </a:rPr>
              <a:t>The variation of new cases and new tests is much higher in 2021 when compared to 2020.</a:t>
            </a:r>
            <a:endParaRPr lang="en-US">
              <a:cs typeface="Calibri"/>
            </a:endParaRPr>
          </a:p>
          <a:p>
            <a:pPr algn="just"/>
            <a:r>
              <a:rPr lang="en-US" sz="2000">
                <a:cs typeface="Calibri"/>
              </a:rPr>
              <a:t>The main reason for much varying cases and tests could be because of the emergence of second wave of Covid in 2021, which resulted in the increase in number of tests and cases.</a:t>
            </a:r>
            <a:endParaRPr lang="en-US">
              <a:cs typeface="Calibri"/>
            </a:endParaRPr>
          </a:p>
          <a:p>
            <a:pPr algn="just"/>
            <a:r>
              <a:rPr lang="en-US" sz="2000">
                <a:cs typeface="Calibri"/>
              </a:rPr>
              <a:t>Vaccination could also be one of the factors.</a:t>
            </a:r>
          </a:p>
          <a:p>
            <a:pPr marL="0" indent="0">
              <a:buNone/>
            </a:pPr>
            <a:endParaRPr lang="en-US" sz="2000">
              <a:cs typeface="Calibri"/>
            </a:endParaRPr>
          </a:p>
          <a:p>
            <a:endParaRPr lang="en-US" sz="2000">
              <a:cs typeface="Calibri"/>
            </a:endParaRPr>
          </a:p>
        </p:txBody>
      </p:sp>
      <p:pic>
        <p:nvPicPr>
          <p:cNvPr id="5" name="Picture 5" descr="Text&#10;&#10;Description automatically generated">
            <a:extLst>
              <a:ext uri="{FF2B5EF4-FFF2-40B4-BE49-F238E27FC236}">
                <a16:creationId xmlns:a16="http://schemas.microsoft.com/office/drawing/2014/main" id="{2A1B333A-018A-C56E-3644-84D4D2DB236A}"/>
              </a:ext>
            </a:extLst>
          </p:cNvPr>
          <p:cNvPicPr>
            <a:picLocks noChangeAspect="1"/>
          </p:cNvPicPr>
          <p:nvPr/>
        </p:nvPicPr>
        <p:blipFill>
          <a:blip r:embed="rId2"/>
          <a:stretch>
            <a:fillRect/>
          </a:stretch>
        </p:blipFill>
        <p:spPr>
          <a:xfrm>
            <a:off x="9368488" y="90064"/>
            <a:ext cx="2743200" cy="767329"/>
          </a:xfrm>
          <a:prstGeom prst="rect">
            <a:avLst/>
          </a:prstGeom>
        </p:spPr>
      </p:pic>
      <p:graphicFrame>
        <p:nvGraphicFramePr>
          <p:cNvPr id="3" name="Table 3">
            <a:extLst>
              <a:ext uri="{FF2B5EF4-FFF2-40B4-BE49-F238E27FC236}">
                <a16:creationId xmlns:a16="http://schemas.microsoft.com/office/drawing/2014/main" id="{C44F2904-0651-771B-A2CC-B5471769BEDD}"/>
              </a:ext>
            </a:extLst>
          </p:cNvPr>
          <p:cNvGraphicFramePr>
            <a:graphicFrameLocks noGrp="1"/>
          </p:cNvGraphicFramePr>
          <p:nvPr>
            <p:extLst>
              <p:ext uri="{D42A27DB-BD31-4B8C-83A1-F6EECF244321}">
                <p14:modId xmlns:p14="http://schemas.microsoft.com/office/powerpoint/2010/main" val="3338571591"/>
              </p:ext>
            </p:extLst>
          </p:nvPr>
        </p:nvGraphicFramePr>
        <p:xfrm>
          <a:off x="590550" y="2466975"/>
          <a:ext cx="4697049" cy="1467961"/>
        </p:xfrm>
        <a:graphic>
          <a:graphicData uri="http://schemas.openxmlformats.org/drawingml/2006/table">
            <a:tbl>
              <a:tblPr firstRow="1" bandRow="1">
                <a:tableStyleId>{5940675A-B579-460E-94D1-54222C63F5DA}</a:tableStyleId>
              </a:tblPr>
              <a:tblGrid>
                <a:gridCol w="1418680">
                  <a:extLst>
                    <a:ext uri="{9D8B030D-6E8A-4147-A177-3AD203B41FA5}">
                      <a16:colId xmlns:a16="http://schemas.microsoft.com/office/drawing/2014/main" val="1403400329"/>
                    </a:ext>
                  </a:extLst>
                </a:gridCol>
                <a:gridCol w="1650259">
                  <a:extLst>
                    <a:ext uri="{9D8B030D-6E8A-4147-A177-3AD203B41FA5}">
                      <a16:colId xmlns:a16="http://schemas.microsoft.com/office/drawing/2014/main" val="1014170249"/>
                    </a:ext>
                  </a:extLst>
                </a:gridCol>
                <a:gridCol w="1628110">
                  <a:extLst>
                    <a:ext uri="{9D8B030D-6E8A-4147-A177-3AD203B41FA5}">
                      <a16:colId xmlns:a16="http://schemas.microsoft.com/office/drawing/2014/main" val="895062288"/>
                    </a:ext>
                  </a:extLst>
                </a:gridCol>
              </a:tblGrid>
              <a:tr h="726281">
                <a:tc>
                  <a:txBody>
                    <a:bodyPr/>
                    <a:lstStyle/>
                    <a:p>
                      <a:r>
                        <a:rPr lang="en-GB" sz="2000" b="1"/>
                        <a:t>Year</a:t>
                      </a:r>
                    </a:p>
                  </a:txBody>
                  <a:tcPr/>
                </a:tc>
                <a:tc>
                  <a:txBody>
                    <a:bodyPr/>
                    <a:lstStyle/>
                    <a:p>
                      <a:pPr lvl="0">
                        <a:buNone/>
                      </a:pPr>
                      <a:r>
                        <a:rPr lang="en-GB" sz="2000" b="1" i="0" u="none" strike="noStrike" noProof="0">
                          <a:latin typeface="Calibri"/>
                        </a:rPr>
                        <a:t>Standard </a:t>
                      </a:r>
                      <a:endParaRPr lang="en-US"/>
                    </a:p>
                    <a:p>
                      <a:pPr lvl="0">
                        <a:buNone/>
                      </a:pPr>
                      <a:r>
                        <a:rPr lang="en-GB" sz="2000" b="1" i="0" u="none" strike="noStrike" noProof="0">
                          <a:latin typeface="Calibri"/>
                        </a:rPr>
                        <a:t>Deviation</a:t>
                      </a:r>
                      <a:endParaRPr lang="en-US"/>
                    </a:p>
                  </a:txBody>
                  <a:tcPr/>
                </a:tc>
                <a:tc>
                  <a:txBody>
                    <a:bodyPr/>
                    <a:lstStyle/>
                    <a:p>
                      <a:pPr lvl="0">
                        <a:buNone/>
                      </a:pPr>
                      <a:r>
                        <a:rPr lang="en-GB" sz="2000" b="1"/>
                        <a:t>Mean</a:t>
                      </a:r>
                    </a:p>
                  </a:txBody>
                  <a:tcPr/>
                </a:tc>
                <a:extLst>
                  <a:ext uri="{0D108BD9-81ED-4DB2-BD59-A6C34878D82A}">
                    <a16:rowId xmlns:a16="http://schemas.microsoft.com/office/drawing/2014/main" val="448228644"/>
                  </a:ext>
                </a:extLst>
              </a:tr>
              <a:tr h="370840">
                <a:tc>
                  <a:txBody>
                    <a:bodyPr/>
                    <a:lstStyle/>
                    <a:p>
                      <a:r>
                        <a:rPr lang="en-GB"/>
                        <a:t>2020</a:t>
                      </a:r>
                    </a:p>
                  </a:txBody>
                  <a:tcPr/>
                </a:tc>
                <a:tc>
                  <a:txBody>
                    <a:bodyPr/>
                    <a:lstStyle/>
                    <a:p>
                      <a:r>
                        <a:rPr lang="en-GB"/>
                        <a:t>455119.6892</a:t>
                      </a:r>
                    </a:p>
                  </a:txBody>
                  <a:tcPr/>
                </a:tc>
                <a:tc>
                  <a:txBody>
                    <a:bodyPr/>
                    <a:lstStyle/>
                    <a:p>
                      <a:pPr lvl="0">
                        <a:buNone/>
                      </a:pPr>
                      <a:r>
                        <a:rPr lang="en-GB"/>
                        <a:t>620352.9671</a:t>
                      </a:r>
                    </a:p>
                  </a:txBody>
                  <a:tcPr/>
                </a:tc>
                <a:extLst>
                  <a:ext uri="{0D108BD9-81ED-4DB2-BD59-A6C34878D82A}">
                    <a16:rowId xmlns:a16="http://schemas.microsoft.com/office/drawing/2014/main" val="2632189799"/>
                  </a:ext>
                </a:extLst>
              </a:tr>
              <a:tr h="370840">
                <a:tc>
                  <a:txBody>
                    <a:bodyPr/>
                    <a:lstStyle/>
                    <a:p>
                      <a:r>
                        <a:rPr lang="en-GB"/>
                        <a:t>2021</a:t>
                      </a:r>
                    </a:p>
                  </a:txBody>
                  <a:tcPr/>
                </a:tc>
                <a:tc>
                  <a:txBody>
                    <a:bodyPr/>
                    <a:lstStyle/>
                    <a:p>
                      <a:r>
                        <a:rPr lang="en-GB"/>
                        <a:t>532730.5332</a:t>
                      </a:r>
                    </a:p>
                  </a:txBody>
                  <a:tcPr/>
                </a:tc>
                <a:tc>
                  <a:txBody>
                    <a:bodyPr/>
                    <a:lstStyle/>
                    <a:p>
                      <a:pPr lvl="0">
                        <a:buNone/>
                      </a:pPr>
                      <a:r>
                        <a:rPr lang="en-GB"/>
                        <a:t>1398453.4324</a:t>
                      </a:r>
                    </a:p>
                  </a:txBody>
                  <a:tcPr/>
                </a:tc>
                <a:extLst>
                  <a:ext uri="{0D108BD9-81ED-4DB2-BD59-A6C34878D82A}">
                    <a16:rowId xmlns:a16="http://schemas.microsoft.com/office/drawing/2014/main" val="3268844131"/>
                  </a:ext>
                </a:extLst>
              </a:tr>
            </a:tbl>
          </a:graphicData>
        </a:graphic>
      </p:graphicFrame>
      <p:graphicFrame>
        <p:nvGraphicFramePr>
          <p:cNvPr id="4" name="Table 5">
            <a:extLst>
              <a:ext uri="{FF2B5EF4-FFF2-40B4-BE49-F238E27FC236}">
                <a16:creationId xmlns:a16="http://schemas.microsoft.com/office/drawing/2014/main" id="{C4534898-C8EE-0F6E-9EA0-24E0555B0CFD}"/>
              </a:ext>
            </a:extLst>
          </p:cNvPr>
          <p:cNvGraphicFramePr>
            <a:graphicFrameLocks noGrp="1"/>
          </p:cNvGraphicFramePr>
          <p:nvPr>
            <p:extLst>
              <p:ext uri="{D42A27DB-BD31-4B8C-83A1-F6EECF244321}">
                <p14:modId xmlns:p14="http://schemas.microsoft.com/office/powerpoint/2010/main" val="3731432091"/>
              </p:ext>
            </p:extLst>
          </p:nvPr>
        </p:nvGraphicFramePr>
        <p:xfrm>
          <a:off x="5950440" y="2452843"/>
          <a:ext cx="4676107" cy="1442720"/>
        </p:xfrm>
        <a:graphic>
          <a:graphicData uri="http://schemas.openxmlformats.org/drawingml/2006/table">
            <a:tbl>
              <a:tblPr firstRow="1" bandRow="1">
                <a:tableStyleId>{5940675A-B579-460E-94D1-54222C63F5DA}</a:tableStyleId>
              </a:tblPr>
              <a:tblGrid>
                <a:gridCol w="1413796">
                  <a:extLst>
                    <a:ext uri="{9D8B030D-6E8A-4147-A177-3AD203B41FA5}">
                      <a16:colId xmlns:a16="http://schemas.microsoft.com/office/drawing/2014/main" val="1821774640"/>
                    </a:ext>
                  </a:extLst>
                </a:gridCol>
                <a:gridCol w="1774030">
                  <a:extLst>
                    <a:ext uri="{9D8B030D-6E8A-4147-A177-3AD203B41FA5}">
                      <a16:colId xmlns:a16="http://schemas.microsoft.com/office/drawing/2014/main" val="98886375"/>
                    </a:ext>
                  </a:extLst>
                </a:gridCol>
                <a:gridCol w="1488281">
                  <a:extLst>
                    <a:ext uri="{9D8B030D-6E8A-4147-A177-3AD203B41FA5}">
                      <a16:colId xmlns:a16="http://schemas.microsoft.com/office/drawing/2014/main" val="4013470531"/>
                    </a:ext>
                  </a:extLst>
                </a:gridCol>
              </a:tblGrid>
              <a:tr h="398720">
                <a:tc>
                  <a:txBody>
                    <a:bodyPr/>
                    <a:lstStyle/>
                    <a:p>
                      <a:r>
                        <a:rPr lang="en-GB" sz="2000" b="1"/>
                        <a:t>Year</a:t>
                      </a:r>
                      <a:endParaRPr lang="en-GB"/>
                    </a:p>
                  </a:txBody>
                  <a:tcPr/>
                </a:tc>
                <a:tc>
                  <a:txBody>
                    <a:bodyPr/>
                    <a:lstStyle/>
                    <a:p>
                      <a:r>
                        <a:rPr lang="en-GB" sz="2000" b="1"/>
                        <a:t>Standard Deviation</a:t>
                      </a:r>
                    </a:p>
                  </a:txBody>
                  <a:tcPr/>
                </a:tc>
                <a:tc>
                  <a:txBody>
                    <a:bodyPr/>
                    <a:lstStyle/>
                    <a:p>
                      <a:pPr lvl="0">
                        <a:buNone/>
                      </a:pPr>
                      <a:r>
                        <a:rPr lang="en-GB" sz="2000" b="1"/>
                        <a:t>Mean</a:t>
                      </a:r>
                    </a:p>
                  </a:txBody>
                  <a:tcPr/>
                </a:tc>
                <a:extLst>
                  <a:ext uri="{0D108BD9-81ED-4DB2-BD59-A6C34878D82A}">
                    <a16:rowId xmlns:a16="http://schemas.microsoft.com/office/drawing/2014/main" val="867853898"/>
                  </a:ext>
                </a:extLst>
              </a:tr>
              <a:tr h="370840">
                <a:tc>
                  <a:txBody>
                    <a:bodyPr/>
                    <a:lstStyle/>
                    <a:p>
                      <a:r>
                        <a:rPr lang="en-GB"/>
                        <a:t>2020</a:t>
                      </a:r>
                    </a:p>
                  </a:txBody>
                  <a:tcPr/>
                </a:tc>
                <a:tc>
                  <a:txBody>
                    <a:bodyPr/>
                    <a:lstStyle/>
                    <a:p>
                      <a:pPr lvl="0">
                        <a:buNone/>
                      </a:pPr>
                      <a:r>
                        <a:rPr lang="en-GB" sz="1800" b="0" i="0" u="none" strike="noStrike" noProof="0">
                          <a:latin typeface="Consolas"/>
                        </a:rPr>
                        <a:t>29540.1079</a:t>
                      </a:r>
                    </a:p>
                  </a:txBody>
                  <a:tcPr/>
                </a:tc>
                <a:tc>
                  <a:txBody>
                    <a:bodyPr/>
                    <a:lstStyle/>
                    <a:p>
                      <a:pPr lvl="0">
                        <a:buNone/>
                      </a:pPr>
                      <a:r>
                        <a:rPr lang="en-GB"/>
                        <a:t>30524.3590</a:t>
                      </a:r>
                    </a:p>
                  </a:txBody>
                  <a:tcPr/>
                </a:tc>
                <a:extLst>
                  <a:ext uri="{0D108BD9-81ED-4DB2-BD59-A6C34878D82A}">
                    <a16:rowId xmlns:a16="http://schemas.microsoft.com/office/drawing/2014/main" val="3789153486"/>
                  </a:ext>
                </a:extLst>
              </a:tr>
              <a:tr h="370840">
                <a:tc>
                  <a:txBody>
                    <a:bodyPr/>
                    <a:lstStyle/>
                    <a:p>
                      <a:r>
                        <a:rPr lang="en-GB"/>
                        <a:t>2021</a:t>
                      </a:r>
                    </a:p>
                  </a:txBody>
                  <a:tcPr/>
                </a:tc>
                <a:tc>
                  <a:txBody>
                    <a:bodyPr/>
                    <a:lstStyle/>
                    <a:p>
                      <a:r>
                        <a:rPr lang="en-GB"/>
                        <a:t>99692.6364</a:t>
                      </a:r>
                    </a:p>
                  </a:txBody>
                  <a:tcPr/>
                </a:tc>
                <a:tc>
                  <a:txBody>
                    <a:bodyPr/>
                    <a:lstStyle/>
                    <a:p>
                      <a:pPr lvl="0">
                        <a:buNone/>
                      </a:pPr>
                      <a:r>
                        <a:rPr lang="en-GB"/>
                        <a:t>70005.4240</a:t>
                      </a:r>
                    </a:p>
                  </a:txBody>
                  <a:tcPr/>
                </a:tc>
                <a:extLst>
                  <a:ext uri="{0D108BD9-81ED-4DB2-BD59-A6C34878D82A}">
                    <a16:rowId xmlns:a16="http://schemas.microsoft.com/office/drawing/2014/main" val="4041016487"/>
                  </a:ext>
                </a:extLst>
              </a:tr>
            </a:tbl>
          </a:graphicData>
        </a:graphic>
      </p:graphicFrame>
      <p:sp>
        <p:nvSpPr>
          <p:cNvPr id="9" name="TextBox 8">
            <a:extLst>
              <a:ext uri="{FF2B5EF4-FFF2-40B4-BE49-F238E27FC236}">
                <a16:creationId xmlns:a16="http://schemas.microsoft.com/office/drawing/2014/main" id="{73836A31-F659-E221-195C-BFA1BB76E8B9}"/>
              </a:ext>
            </a:extLst>
          </p:cNvPr>
          <p:cNvSpPr txBox="1"/>
          <p:nvPr/>
        </p:nvSpPr>
        <p:spPr>
          <a:xfrm>
            <a:off x="415147" y="1170706"/>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Statistical Analysis:</a:t>
            </a:r>
            <a:endParaRPr lang="en-US" sz="2400">
              <a:cs typeface="Calibri"/>
            </a:endParaRPr>
          </a:p>
        </p:txBody>
      </p:sp>
      <p:sp>
        <p:nvSpPr>
          <p:cNvPr id="6" name="TextBox 5">
            <a:extLst>
              <a:ext uri="{FF2B5EF4-FFF2-40B4-BE49-F238E27FC236}">
                <a16:creationId xmlns:a16="http://schemas.microsoft.com/office/drawing/2014/main" id="{DD08EC24-2FBB-9745-928D-62C9E7755528}"/>
              </a:ext>
            </a:extLst>
          </p:cNvPr>
          <p:cNvSpPr txBox="1"/>
          <p:nvPr/>
        </p:nvSpPr>
        <p:spPr>
          <a:xfrm>
            <a:off x="2190750" y="1895475"/>
            <a:ext cx="14859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New Tests</a:t>
            </a:r>
          </a:p>
        </p:txBody>
      </p:sp>
      <p:sp>
        <p:nvSpPr>
          <p:cNvPr id="10" name="TextBox 9">
            <a:extLst>
              <a:ext uri="{FF2B5EF4-FFF2-40B4-BE49-F238E27FC236}">
                <a16:creationId xmlns:a16="http://schemas.microsoft.com/office/drawing/2014/main" id="{303C3DF6-7F95-8C73-FA5B-AF2CF94562EF}"/>
              </a:ext>
            </a:extLst>
          </p:cNvPr>
          <p:cNvSpPr txBox="1"/>
          <p:nvPr/>
        </p:nvSpPr>
        <p:spPr>
          <a:xfrm>
            <a:off x="7200900" y="1895475"/>
            <a:ext cx="17716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New Cases</a:t>
            </a:r>
            <a:endParaRPr lang="en-US"/>
          </a:p>
        </p:txBody>
      </p:sp>
    </p:spTree>
    <p:extLst>
      <p:ext uri="{BB962C8B-B14F-4D97-AF65-F5344CB8AC3E}">
        <p14:creationId xmlns:p14="http://schemas.microsoft.com/office/powerpoint/2010/main" val="4343352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2263</Words>
  <Application>Microsoft Office PowerPoint</Application>
  <PresentationFormat>Widescreen</PresentationFormat>
  <Paragraphs>345</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Arial,Sans-Serif</vt:lpstr>
      <vt:lpstr>Calibri</vt:lpstr>
      <vt:lpstr>Calibri Light</vt:lpstr>
      <vt:lpstr>Century</vt:lpstr>
      <vt:lpstr>Consolas</vt:lpstr>
      <vt:lpstr>Helvetica Neue</vt:lpstr>
      <vt:lpstr>Wingdings</vt:lpstr>
      <vt:lpstr>Office Theme</vt:lpstr>
      <vt:lpstr>India's Vaccination </vt:lpstr>
      <vt:lpstr>Contents </vt:lpstr>
      <vt:lpstr> Problem Statement : </vt:lpstr>
      <vt:lpstr>Data Description</vt:lpstr>
      <vt:lpstr>Tests, cases and deaths </vt:lpstr>
      <vt:lpstr>Effect of Covid and other causes for death</vt:lpstr>
      <vt:lpstr>Analysis</vt:lpstr>
      <vt:lpstr>Analysis of tests and cases in the year 2020-21</vt:lpstr>
      <vt:lpstr>Analysis of tests and cases in the year 2020-21 </vt:lpstr>
      <vt:lpstr>Analysis of cases and deaths in the year 2020-21 </vt:lpstr>
      <vt:lpstr>Analysis of cases and deaths in the year 2020-21</vt:lpstr>
      <vt:lpstr>PowerPoint Presentation</vt:lpstr>
      <vt:lpstr> Analysis of vaccinations and cases in the year 2020 and 2021 </vt:lpstr>
      <vt:lpstr>Analysis of Vaccination and cases in the year 2020 and 2021</vt:lpstr>
      <vt:lpstr>PowerPoint Presentation</vt:lpstr>
      <vt:lpstr>Analysis of Vaccinations and Deaths in the year 2020-21</vt:lpstr>
      <vt:lpstr>Analysis of Vaccinations and Deaths in the year 2020-21</vt:lpstr>
      <vt:lpstr>PowerPoint Presentation</vt:lpstr>
      <vt:lpstr>Patterns in Vaccinations</vt:lpstr>
      <vt:lpstr>1st and 2nd Dose Monthly Vaccinations</vt:lpstr>
      <vt:lpstr>Patterns in Vaccinations</vt:lpstr>
      <vt:lpstr>PowerPoint Presentation</vt:lpstr>
      <vt:lpstr>PowerPoint Presentation</vt:lpstr>
      <vt:lpstr>Conclusion</vt:lpstr>
      <vt:lpstr>"None are safe, until all are safe."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c:title>
  <dc:creator/>
  <cp:lastModifiedBy>01fe20bcs235</cp:lastModifiedBy>
  <cp:revision>13</cp:revision>
  <dcterms:created xsi:type="dcterms:W3CDTF">2022-04-19T10:20:58Z</dcterms:created>
  <dcterms:modified xsi:type="dcterms:W3CDTF">2022-06-04T04:54:47Z</dcterms:modified>
</cp:coreProperties>
</file>