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5" r:id="rId5"/>
    <p:sldId id="283" r:id="rId6"/>
    <p:sldId id="284" r:id="rId7"/>
    <p:sldId id="277" r:id="rId8"/>
    <p:sldId id="278" r:id="rId9"/>
    <p:sldId id="279" r:id="rId10"/>
    <p:sldId id="280" r:id="rId11"/>
    <p:sldId id="281"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8" d="100"/>
          <a:sy n="68" d="100"/>
        </p:scale>
        <p:origin x="1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03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224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887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000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842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57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575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182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336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647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697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019864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03213"/>
            <a:ext cx="9144000" cy="1577975"/>
          </a:xfrm>
        </p:spPr>
        <p:txBody>
          <a:bodyPr>
            <a:normAutofit fontScale="90000"/>
          </a:bodyPr>
          <a:lstStyle/>
          <a:p>
            <a:r>
              <a:rPr lang="en-US" dirty="0">
                <a:ea typeface="+mj-lt"/>
                <a:cs typeface="+mj-lt"/>
              </a:rPr>
              <a:t>Title: Design Activity document of Open-Ended Assessment</a:t>
            </a:r>
            <a:endParaRPr lang="en-US" dirty="0"/>
          </a:p>
        </p:txBody>
      </p:sp>
      <p:sp>
        <p:nvSpPr>
          <p:cNvPr id="3" name="Subtitle 2"/>
          <p:cNvSpPr>
            <a:spLocks noGrp="1"/>
          </p:cNvSpPr>
          <p:nvPr>
            <p:ph type="subTitle" idx="1"/>
          </p:nvPr>
        </p:nvSpPr>
        <p:spPr>
          <a:xfrm>
            <a:off x="1247775" y="1982788"/>
            <a:ext cx="9144000" cy="503237"/>
          </a:xfrm>
        </p:spPr>
        <p:txBody>
          <a:bodyPr vert="horz" lIns="91440" tIns="45720" rIns="91440" bIns="45720" rtlCol="0" anchor="t">
            <a:normAutofit/>
          </a:bodyPr>
          <a:lstStyle/>
          <a:p>
            <a:r>
              <a:rPr lang="en-US" b="1" dirty="0">
                <a:ea typeface="+mn-lt"/>
                <a:cs typeface="+mn-lt"/>
              </a:rPr>
              <a:t>Reddit – social media application </a:t>
            </a:r>
            <a:endParaRPr lang="en-US" b="1">
              <a:ea typeface="Calibri"/>
              <a:cs typeface="Calibri"/>
            </a:endParaRPr>
          </a:p>
          <a:p>
            <a:endParaRPr lang="en-US" dirty="0">
              <a:ea typeface="Calibri"/>
              <a:cs typeface="Calibri"/>
            </a:endParaRPr>
          </a:p>
        </p:txBody>
      </p:sp>
      <p:graphicFrame>
        <p:nvGraphicFramePr>
          <p:cNvPr id="6" name="Table 6">
            <a:extLst>
              <a:ext uri="{FF2B5EF4-FFF2-40B4-BE49-F238E27FC236}">
                <a16:creationId xmlns:a16="http://schemas.microsoft.com/office/drawing/2014/main" id="{8575DD34-5802-8782-5C7A-20DE503A88B5}"/>
              </a:ext>
            </a:extLst>
          </p:cNvPr>
          <p:cNvGraphicFramePr>
            <a:graphicFrameLocks noGrp="1"/>
          </p:cNvGraphicFramePr>
          <p:nvPr>
            <p:extLst>
              <p:ext uri="{D42A27DB-BD31-4B8C-83A1-F6EECF244321}">
                <p14:modId xmlns:p14="http://schemas.microsoft.com/office/powerpoint/2010/main" val="3762928827"/>
              </p:ext>
            </p:extLst>
          </p:nvPr>
        </p:nvGraphicFramePr>
        <p:xfrm>
          <a:off x="1992630" y="2646426"/>
          <a:ext cx="8168640" cy="1483359"/>
        </p:xfrm>
        <a:graphic>
          <a:graphicData uri="http://schemas.openxmlformats.org/drawingml/2006/table">
            <a:tbl>
              <a:tblPr firstRow="1" bandRow="1">
                <a:tableStyleId>{5940675A-B579-460E-94D1-54222C63F5DA}</a:tableStyleId>
              </a:tblPr>
              <a:tblGrid>
                <a:gridCol w="2722880">
                  <a:extLst>
                    <a:ext uri="{9D8B030D-6E8A-4147-A177-3AD203B41FA5}">
                      <a16:colId xmlns:a16="http://schemas.microsoft.com/office/drawing/2014/main" val="3275584260"/>
                    </a:ext>
                  </a:extLst>
                </a:gridCol>
                <a:gridCol w="2722880">
                  <a:extLst>
                    <a:ext uri="{9D8B030D-6E8A-4147-A177-3AD203B41FA5}">
                      <a16:colId xmlns:a16="http://schemas.microsoft.com/office/drawing/2014/main" val="3198394899"/>
                    </a:ext>
                  </a:extLst>
                </a:gridCol>
                <a:gridCol w="2722880">
                  <a:extLst>
                    <a:ext uri="{9D8B030D-6E8A-4147-A177-3AD203B41FA5}">
                      <a16:colId xmlns:a16="http://schemas.microsoft.com/office/drawing/2014/main" val="2027429596"/>
                    </a:ext>
                  </a:extLst>
                </a:gridCol>
              </a:tblGrid>
              <a:tr h="370840">
                <a:tc>
                  <a:txBody>
                    <a:bodyPr/>
                    <a:lstStyle/>
                    <a:p>
                      <a:pPr lvl="0">
                        <a:buNone/>
                      </a:pPr>
                      <a:r>
                        <a:rPr lang="en-US" sz="1800" b="1" i="0" u="none" strike="noStrike" noProof="0" dirty="0">
                          <a:latin typeface="Calibri"/>
                        </a:rPr>
                        <a:t>Name</a:t>
                      </a:r>
                      <a:endParaRPr lang="en-US" dirty="0"/>
                    </a:p>
                  </a:txBody>
                  <a:tcPr/>
                </a:tc>
                <a:tc>
                  <a:txBody>
                    <a:bodyPr/>
                    <a:lstStyle/>
                    <a:p>
                      <a:pPr lvl="0">
                        <a:buNone/>
                      </a:pPr>
                      <a:r>
                        <a:rPr lang="en-US" sz="1800" b="1" i="0" u="none" strike="noStrike" noProof="0" dirty="0">
                          <a:latin typeface="Calibri"/>
                        </a:rPr>
                        <a:t>Roll no</a:t>
                      </a:r>
                      <a:endParaRPr lang="en-US" dirty="0"/>
                    </a:p>
                  </a:txBody>
                  <a:tcPr/>
                </a:tc>
                <a:tc>
                  <a:txBody>
                    <a:bodyPr/>
                    <a:lstStyle/>
                    <a:p>
                      <a:pPr lvl="0">
                        <a:buNone/>
                      </a:pPr>
                      <a:r>
                        <a:rPr lang="en-US" sz="1800" b="1" i="0" u="none" strike="noStrike" noProof="0" dirty="0">
                          <a:latin typeface="Calibri"/>
                        </a:rPr>
                        <a:t>SRN</a:t>
                      </a:r>
                      <a:endParaRPr lang="en-US" dirty="0"/>
                    </a:p>
                  </a:txBody>
                  <a:tcPr/>
                </a:tc>
                <a:extLst>
                  <a:ext uri="{0D108BD9-81ED-4DB2-BD59-A6C34878D82A}">
                    <a16:rowId xmlns:a16="http://schemas.microsoft.com/office/drawing/2014/main" val="2335849170"/>
                  </a:ext>
                </a:extLst>
              </a:tr>
              <a:tr h="370840">
                <a:tc>
                  <a:txBody>
                    <a:bodyPr/>
                    <a:lstStyle/>
                    <a:p>
                      <a:pPr lvl="0">
                        <a:buNone/>
                      </a:pPr>
                      <a:r>
                        <a:rPr lang="en-US" sz="1800" b="0" i="0" u="none" strike="noStrike" noProof="0" dirty="0">
                          <a:latin typeface="Calibri"/>
                        </a:rPr>
                        <a:t>Shrinidhi</a:t>
                      </a:r>
                      <a:endParaRPr lang="en-US" dirty="0"/>
                    </a:p>
                  </a:txBody>
                  <a:tcPr/>
                </a:tc>
                <a:tc>
                  <a:txBody>
                    <a:bodyPr/>
                    <a:lstStyle/>
                    <a:p>
                      <a:r>
                        <a:rPr lang="en-US" dirty="0"/>
                        <a:t>443</a:t>
                      </a:r>
                    </a:p>
                  </a:txBody>
                  <a:tcPr/>
                </a:tc>
                <a:tc>
                  <a:txBody>
                    <a:bodyPr/>
                    <a:lstStyle/>
                    <a:p>
                      <a:r>
                        <a:rPr lang="en-US" dirty="0"/>
                        <a:t>01fe20bcs227</a:t>
                      </a:r>
                    </a:p>
                  </a:txBody>
                  <a:tcPr/>
                </a:tc>
                <a:extLst>
                  <a:ext uri="{0D108BD9-81ED-4DB2-BD59-A6C34878D82A}">
                    <a16:rowId xmlns:a16="http://schemas.microsoft.com/office/drawing/2014/main" val="1977018559"/>
                  </a:ext>
                </a:extLst>
              </a:tr>
              <a:tr h="370840">
                <a:tc>
                  <a:txBody>
                    <a:bodyPr/>
                    <a:lstStyle/>
                    <a:p>
                      <a:pPr lvl="0">
                        <a:buNone/>
                      </a:pPr>
                      <a:r>
                        <a:rPr lang="en-US" sz="1800" b="0" i="0" u="none" strike="noStrike" noProof="0" dirty="0">
                          <a:latin typeface="Calibri"/>
                        </a:rPr>
                        <a:t>Nayana</a:t>
                      </a:r>
                      <a:endParaRPr lang="en-US" dirty="0"/>
                    </a:p>
                  </a:txBody>
                  <a:tcPr/>
                </a:tc>
                <a:tc>
                  <a:txBody>
                    <a:bodyPr/>
                    <a:lstStyle/>
                    <a:p>
                      <a:r>
                        <a:rPr lang="en-US" dirty="0"/>
                        <a:t>451</a:t>
                      </a:r>
                    </a:p>
                  </a:txBody>
                  <a:tcPr/>
                </a:tc>
                <a:tc>
                  <a:txBody>
                    <a:bodyPr/>
                    <a:lstStyle/>
                    <a:p>
                      <a:r>
                        <a:rPr lang="en-US" dirty="0"/>
                        <a:t>01fe20bcs235</a:t>
                      </a:r>
                    </a:p>
                  </a:txBody>
                  <a:tcPr/>
                </a:tc>
                <a:extLst>
                  <a:ext uri="{0D108BD9-81ED-4DB2-BD59-A6C34878D82A}">
                    <a16:rowId xmlns:a16="http://schemas.microsoft.com/office/drawing/2014/main" val="3432463100"/>
                  </a:ext>
                </a:extLst>
              </a:tr>
              <a:tr h="370839">
                <a:tc>
                  <a:txBody>
                    <a:bodyPr/>
                    <a:lstStyle/>
                    <a:p>
                      <a:pPr lvl="0">
                        <a:buNone/>
                      </a:pPr>
                      <a:r>
                        <a:rPr lang="en-US" sz="1800" b="0" i="0" u="none" strike="noStrike" noProof="0" dirty="0">
                          <a:latin typeface="Calibri"/>
                        </a:rPr>
                        <a:t>Ranjeeta</a:t>
                      </a:r>
                      <a:endParaRPr lang="en-US" dirty="0"/>
                    </a:p>
                  </a:txBody>
                  <a:tcPr/>
                </a:tc>
                <a:tc>
                  <a:txBody>
                    <a:bodyPr/>
                    <a:lstStyle/>
                    <a:p>
                      <a:pPr lvl="0">
                        <a:buNone/>
                      </a:pPr>
                      <a:r>
                        <a:rPr lang="en-US" dirty="0"/>
                        <a:t>458</a:t>
                      </a:r>
                    </a:p>
                  </a:txBody>
                  <a:tcPr/>
                </a:tc>
                <a:tc>
                  <a:txBody>
                    <a:bodyPr/>
                    <a:lstStyle/>
                    <a:p>
                      <a:pPr lvl="0">
                        <a:buNone/>
                      </a:pPr>
                      <a:r>
                        <a:rPr lang="en-US" dirty="0"/>
                        <a:t>01fe20bcs027</a:t>
                      </a:r>
                    </a:p>
                  </a:txBody>
                  <a:tcPr/>
                </a:tc>
                <a:extLst>
                  <a:ext uri="{0D108BD9-81ED-4DB2-BD59-A6C34878D82A}">
                    <a16:rowId xmlns:a16="http://schemas.microsoft.com/office/drawing/2014/main" val="427966817"/>
                  </a:ext>
                </a:extLst>
              </a:tr>
            </a:tbl>
          </a:graphicData>
        </a:graphic>
      </p:graphicFrame>
      <p:sp>
        <p:nvSpPr>
          <p:cNvPr id="7" name="TextBox 6">
            <a:extLst>
              <a:ext uri="{FF2B5EF4-FFF2-40B4-BE49-F238E27FC236}">
                <a16:creationId xmlns:a16="http://schemas.microsoft.com/office/drawing/2014/main" id="{F5683861-A985-43F0-5835-012B5094BEB7}"/>
              </a:ext>
            </a:extLst>
          </p:cNvPr>
          <p:cNvSpPr txBox="1"/>
          <p:nvPr/>
        </p:nvSpPr>
        <p:spPr>
          <a:xfrm>
            <a:off x="2057400" y="45910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Team Number:6(D2)</a:t>
            </a:r>
            <a:endParaRPr lang="en-US" dirty="0"/>
          </a:p>
        </p:txBody>
      </p:sp>
      <p:sp>
        <p:nvSpPr>
          <p:cNvPr id="8" name="TextBox 7">
            <a:extLst>
              <a:ext uri="{FF2B5EF4-FFF2-40B4-BE49-F238E27FC236}">
                <a16:creationId xmlns:a16="http://schemas.microsoft.com/office/drawing/2014/main" id="{1849EAD6-3942-AB54-B426-E2BFBCFDF1A7}"/>
              </a:ext>
            </a:extLst>
          </p:cNvPr>
          <p:cNvSpPr txBox="1"/>
          <p:nvPr/>
        </p:nvSpPr>
        <p:spPr>
          <a:xfrm>
            <a:off x="3486150" y="5133975"/>
            <a:ext cx="5114925"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Faculty In-charge:</a:t>
            </a:r>
          </a:p>
          <a:p>
            <a:pPr algn="ctr"/>
            <a:r>
              <a:rPr lang="en-US" sz="1400" dirty="0">
                <a:ea typeface="Calibri"/>
                <a:cs typeface="Calibri"/>
              </a:rPr>
              <a:t>KMMR</a:t>
            </a:r>
          </a:p>
          <a:p>
            <a:pPr algn="ctr"/>
            <a:r>
              <a:rPr lang="en-US" sz="1400" dirty="0">
                <a:ea typeface="+mn-lt"/>
                <a:cs typeface="+mn-lt"/>
              </a:rPr>
              <a:t>SCHOOL OF COMPUTER SCIENCE &amp; ENGINEERING</a:t>
            </a:r>
            <a:r>
              <a:rPr lang="en-US" sz="1400" b="1" dirty="0">
                <a:ea typeface="+mn-lt"/>
                <a:cs typeface="+mn-lt"/>
              </a:rPr>
              <a:t> </a:t>
            </a:r>
            <a:endParaRPr lang="en-US" sz="1400" dirty="0">
              <a:ea typeface="Calibri"/>
              <a:cs typeface="Calibri"/>
            </a:endParaRPr>
          </a:p>
          <a:p>
            <a:pPr algn="ctr"/>
            <a:r>
              <a:rPr lang="en-US" sz="1400" dirty="0">
                <a:ea typeface="+mn-lt"/>
                <a:cs typeface="+mn-lt"/>
              </a:rPr>
              <a:t>Academic year 2021-22</a:t>
            </a:r>
            <a:endParaRPr lang="en-US" dirty="0"/>
          </a:p>
          <a:p>
            <a:br>
              <a:rPr lang="en-US" dirty="0"/>
            </a:b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14062F7-F058-1808-356B-B891B4126503}"/>
              </a:ext>
            </a:extLst>
          </p:cNvPr>
          <p:cNvGraphicFramePr>
            <a:graphicFrameLocks noGrp="1"/>
          </p:cNvGraphicFramePr>
          <p:nvPr>
            <p:ph idx="1"/>
            <p:extLst>
              <p:ext uri="{D42A27DB-BD31-4B8C-83A1-F6EECF244321}">
                <p14:modId xmlns:p14="http://schemas.microsoft.com/office/powerpoint/2010/main" val="1011127588"/>
              </p:ext>
            </p:extLst>
          </p:nvPr>
        </p:nvGraphicFramePr>
        <p:xfrm>
          <a:off x="695325" y="406400"/>
          <a:ext cx="10515599" cy="6047730"/>
        </p:xfrm>
        <a:graphic>
          <a:graphicData uri="http://schemas.openxmlformats.org/drawingml/2006/table">
            <a:tbl>
              <a:tblPr firstRow="1" bandRow="1">
                <a:tableStyleId>{5C22544A-7EE6-4342-B048-85BDC9FD1C3A}</a:tableStyleId>
              </a:tblPr>
              <a:tblGrid>
                <a:gridCol w="2252714">
                  <a:extLst>
                    <a:ext uri="{9D8B030D-6E8A-4147-A177-3AD203B41FA5}">
                      <a16:colId xmlns:a16="http://schemas.microsoft.com/office/drawing/2014/main" val="3926738853"/>
                    </a:ext>
                  </a:extLst>
                </a:gridCol>
                <a:gridCol w="8262885">
                  <a:extLst>
                    <a:ext uri="{9D8B030D-6E8A-4147-A177-3AD203B41FA5}">
                      <a16:colId xmlns:a16="http://schemas.microsoft.com/office/drawing/2014/main" val="2774240538"/>
                    </a:ext>
                  </a:extLst>
                </a:gridCol>
              </a:tblGrid>
              <a:tr h="645859">
                <a:tc>
                  <a:txBody>
                    <a:bodyPr/>
                    <a:lstStyle/>
                    <a:p>
                      <a:pPr fontAlgn="auto"/>
                      <a:r>
                        <a:rPr lang="en-US" sz="1800">
                          <a:effectLst/>
                        </a:rPr>
                        <a:t>​</a:t>
                      </a:r>
                    </a:p>
                    <a:p>
                      <a:pPr fontAlgn="base"/>
                      <a:r>
                        <a:rPr lang="en-US" sz="1800">
                          <a:effectLst/>
                        </a:rPr>
                        <a:t>      USE CASE 1​</a:t>
                      </a:r>
                      <a:endParaRPr lang="en-US">
                        <a:effectLst/>
                      </a:endParaRPr>
                    </a:p>
                  </a:txBody>
                  <a:tcPr/>
                </a:tc>
                <a:tc>
                  <a:txBody>
                    <a:bodyPr/>
                    <a:lstStyle/>
                    <a:p>
                      <a:pPr fontAlgn="auto"/>
                      <a:r>
                        <a:rPr lang="en-US" sz="1800">
                          <a:effectLst/>
                        </a:rPr>
                        <a:t>​</a:t>
                      </a:r>
                    </a:p>
                    <a:p>
                      <a:pPr fontAlgn="base"/>
                      <a:r>
                        <a:rPr lang="en-US" sz="1800">
                          <a:effectLst/>
                        </a:rPr>
                        <a:t>Using Reddit app​</a:t>
                      </a:r>
                      <a:endParaRPr lang="en-US">
                        <a:effectLst/>
                      </a:endParaRPr>
                    </a:p>
                  </a:txBody>
                  <a:tcPr/>
                </a:tc>
                <a:extLst>
                  <a:ext uri="{0D108BD9-81ED-4DB2-BD59-A6C34878D82A}">
                    <a16:rowId xmlns:a16="http://schemas.microsoft.com/office/drawing/2014/main" val="3986565495"/>
                  </a:ext>
                </a:extLst>
              </a:tr>
              <a:tr h="666694">
                <a:tc>
                  <a:txBody>
                    <a:bodyPr/>
                    <a:lstStyle/>
                    <a:p>
                      <a:pPr fontAlgn="auto"/>
                      <a:r>
                        <a:rPr lang="en-US" sz="1800">
                          <a:effectLst/>
                        </a:rPr>
                        <a:t>​</a:t>
                      </a:r>
                    </a:p>
                    <a:p>
                      <a:pPr fontAlgn="base"/>
                      <a:r>
                        <a:rPr lang="en-US" sz="1800">
                          <a:effectLst/>
                        </a:rPr>
                        <a:t>         ACTOR​</a:t>
                      </a:r>
                      <a:endParaRPr lang="en-US">
                        <a:effectLst/>
                      </a:endParaRPr>
                    </a:p>
                  </a:txBody>
                  <a:tcPr/>
                </a:tc>
                <a:tc>
                  <a:txBody>
                    <a:bodyPr/>
                    <a:lstStyle/>
                    <a:p>
                      <a:pPr fontAlgn="auto"/>
                      <a:r>
                        <a:rPr lang="en-US" sz="1800">
                          <a:effectLst/>
                        </a:rPr>
                        <a:t>​</a:t>
                      </a:r>
                    </a:p>
                    <a:p>
                      <a:pPr fontAlgn="base"/>
                      <a:r>
                        <a:rPr lang="en-US" sz="1800">
                          <a:effectLst/>
                        </a:rPr>
                        <a:t>User(Social Media Users)​</a:t>
                      </a:r>
                      <a:endParaRPr lang="en-US">
                        <a:effectLst/>
                      </a:endParaRPr>
                    </a:p>
                  </a:txBody>
                  <a:tcPr/>
                </a:tc>
                <a:extLst>
                  <a:ext uri="{0D108BD9-81ED-4DB2-BD59-A6C34878D82A}">
                    <a16:rowId xmlns:a16="http://schemas.microsoft.com/office/drawing/2014/main" val="2727563345"/>
                  </a:ext>
                </a:extLst>
              </a:tr>
              <a:tr h="1312556">
                <a:tc>
                  <a:txBody>
                    <a:bodyPr/>
                    <a:lstStyle/>
                    <a:p>
                      <a:pPr fontAlgn="auto"/>
                      <a:r>
                        <a:rPr lang="en-US" sz="1800">
                          <a:effectLst/>
                        </a:rPr>
                        <a:t>​</a:t>
                      </a:r>
                    </a:p>
                    <a:p>
                      <a:pPr fontAlgn="base"/>
                      <a:r>
                        <a:rPr lang="en-US" sz="1800">
                          <a:effectLst/>
                        </a:rPr>
                        <a:t>​</a:t>
                      </a:r>
                      <a:endParaRPr lang="en-US">
                        <a:effectLst/>
                      </a:endParaRPr>
                    </a:p>
                    <a:p>
                      <a:pPr fontAlgn="base"/>
                      <a:r>
                        <a:rPr lang="en-US" sz="1800">
                          <a:effectLst/>
                        </a:rPr>
                        <a:t>      BASIC FLOW​</a:t>
                      </a:r>
                      <a:endParaRPr lang="en-US">
                        <a:effectLst/>
                      </a:endParaRPr>
                    </a:p>
                    <a:p>
                      <a:pPr fontAlgn="base"/>
                      <a:r>
                        <a:rPr lang="en-US" sz="1800">
                          <a:effectLst/>
                        </a:rPr>
                        <a:t>​</a:t>
                      </a:r>
                      <a:endParaRPr lang="en-US">
                        <a:effectLst/>
                      </a:endParaRPr>
                    </a:p>
                  </a:txBody>
                  <a:tcPr/>
                </a:tc>
                <a:tc>
                  <a:txBody>
                    <a:bodyPr/>
                    <a:lstStyle/>
                    <a:p>
                      <a:pPr marL="342900" lvl="0" indent="-342900" fontAlgn="base">
                        <a:buFont typeface="Arial" panose="020B0604020202020204" pitchFamily="34" charset="0"/>
                        <a:buChar char="•"/>
                      </a:pPr>
                      <a:r>
                        <a:rPr lang="en-US" sz="1800">
                          <a:effectLst/>
                        </a:rPr>
                        <a:t>When the user first uses the Reddit app he need to create an account by signing in filling all the details like name, gender and selecting his interests and  joining the various sub-Redditt's .​</a:t>
                      </a:r>
                      <a:endParaRPr lang="en-US" sz="1440">
                        <a:effectLst/>
                      </a:endParaRPr>
                    </a:p>
                    <a:p>
                      <a:pPr marL="342900" lvl="0" indent="-342900" fontAlgn="base">
                        <a:buFont typeface="Arial" panose="020B0604020202020204" pitchFamily="34" charset="0"/>
                        <a:buChar char="•"/>
                      </a:pPr>
                      <a:r>
                        <a:rPr lang="en-US" sz="1800">
                          <a:effectLst/>
                        </a:rPr>
                        <a:t>He can comments on the posts present in the sub-reddit ​</a:t>
                      </a:r>
                      <a:endParaRPr lang="en-US" sz="1440">
                        <a:effectLst/>
                      </a:endParaRPr>
                    </a:p>
                    <a:p>
                      <a:pPr marL="342900" lvl="0" indent="-342900" fontAlgn="base">
                        <a:buFont typeface="Arial" panose="020B0604020202020204" pitchFamily="34" charset="0"/>
                        <a:buChar char="•"/>
                      </a:pPr>
                      <a:r>
                        <a:rPr lang="en-US" sz="1800">
                          <a:effectLst/>
                        </a:rPr>
                        <a:t>He can upvote, downvote the posts and comments.​</a:t>
                      </a:r>
                      <a:endParaRPr lang="en-US" sz="1440">
                        <a:effectLst/>
                        <a:latin typeface="Arial" panose="020B0604020202020204" pitchFamily="34" charset="0"/>
                      </a:endParaRPr>
                    </a:p>
                  </a:txBody>
                  <a:tcPr/>
                </a:tc>
                <a:extLst>
                  <a:ext uri="{0D108BD9-81ED-4DB2-BD59-A6C34878D82A}">
                    <a16:rowId xmlns:a16="http://schemas.microsoft.com/office/drawing/2014/main" val="2131024918"/>
                  </a:ext>
                </a:extLst>
              </a:tr>
              <a:tr h="1104211">
                <a:tc>
                  <a:txBody>
                    <a:bodyPr/>
                    <a:lstStyle/>
                    <a:p>
                      <a:pPr fontAlgn="auto"/>
                      <a:r>
                        <a:rPr lang="en-US" sz="1800">
                          <a:effectLst/>
                        </a:rPr>
                        <a:t>​</a:t>
                      </a:r>
                    </a:p>
                    <a:p>
                      <a:pPr fontAlgn="base"/>
                      <a:r>
                        <a:rPr lang="en-US" sz="1800">
                          <a:effectLst/>
                        </a:rPr>
                        <a:t>      ALTERNATIVE​</a:t>
                      </a:r>
                      <a:endParaRPr lang="en-US">
                        <a:effectLst/>
                      </a:endParaRPr>
                    </a:p>
                    <a:p>
                      <a:pPr fontAlgn="base"/>
                      <a:r>
                        <a:rPr lang="en-US" sz="1800">
                          <a:effectLst/>
                        </a:rPr>
                        <a:t>      FLOW 1​</a:t>
                      </a:r>
                      <a:endParaRPr lang="en-US">
                        <a:effectLst/>
                      </a:endParaRPr>
                    </a:p>
                  </a:txBody>
                  <a:tcPr/>
                </a:tc>
                <a:tc>
                  <a:txBody>
                    <a:bodyPr/>
                    <a:lstStyle/>
                    <a:p>
                      <a:pPr marL="342900" lvl="0" indent="-342900" fontAlgn="auto">
                        <a:buFont typeface="Arial" panose="020B0604020202020204" pitchFamily="34" charset="0"/>
                        <a:buChar char="•"/>
                      </a:pPr>
                      <a:r>
                        <a:rPr lang="en-US" sz="1800">
                          <a:effectLst/>
                        </a:rPr>
                        <a:t>​</a:t>
                      </a:r>
                    </a:p>
                    <a:p>
                      <a:pPr marL="342900" lvl="0" indent="-342900" fontAlgn="base">
                        <a:buFont typeface="Arial" panose="020B0604020202020204" pitchFamily="34" charset="0"/>
                        <a:buChar char="•"/>
                      </a:pPr>
                      <a:r>
                        <a:rPr lang="en-US" sz="1800">
                          <a:effectLst/>
                        </a:rPr>
                        <a:t>Apart from the basic flow user can buy the premium account buy paying coins ​</a:t>
                      </a:r>
                      <a:endParaRPr lang="en-US" sz="1440">
                        <a:effectLst/>
                        <a:latin typeface="Arial" panose="020B0604020202020204" pitchFamily="34" charset="0"/>
                      </a:endParaRPr>
                    </a:p>
                  </a:txBody>
                  <a:tcPr/>
                </a:tc>
                <a:extLst>
                  <a:ext uri="{0D108BD9-81ED-4DB2-BD59-A6C34878D82A}">
                    <a16:rowId xmlns:a16="http://schemas.microsoft.com/office/drawing/2014/main" val="2534223845"/>
                  </a:ext>
                </a:extLst>
              </a:tr>
              <a:tr h="1041708">
                <a:tc>
                  <a:txBody>
                    <a:bodyPr/>
                    <a:lstStyle/>
                    <a:p>
                      <a:pPr fontAlgn="auto"/>
                      <a:r>
                        <a:rPr lang="en-US" sz="1800">
                          <a:effectLst/>
                        </a:rPr>
                        <a:t>​</a:t>
                      </a:r>
                    </a:p>
                    <a:p>
                      <a:pPr fontAlgn="base"/>
                      <a:r>
                        <a:rPr lang="en-US" sz="1800">
                          <a:effectLst/>
                        </a:rPr>
                        <a:t>      ALTERNATIVE​</a:t>
                      </a:r>
                      <a:endParaRPr lang="en-US">
                        <a:effectLst/>
                      </a:endParaRPr>
                    </a:p>
                    <a:p>
                      <a:pPr fontAlgn="base"/>
                      <a:r>
                        <a:rPr lang="en-US" sz="1800">
                          <a:effectLst/>
                        </a:rPr>
                        <a:t>      FLOW 2​</a:t>
                      </a:r>
                      <a:endParaRPr lang="en-US">
                        <a:effectLst/>
                      </a:endParaRPr>
                    </a:p>
                    <a:p>
                      <a:pPr fontAlgn="base"/>
                      <a:r>
                        <a:rPr lang="en-US" sz="1800">
                          <a:effectLst/>
                        </a:rPr>
                        <a:t>​</a:t>
                      </a:r>
                      <a:endParaRPr lang="en-US">
                        <a:effectLst/>
                      </a:endParaRPr>
                    </a:p>
                  </a:txBody>
                  <a:tcPr/>
                </a:tc>
                <a:tc>
                  <a:txBody>
                    <a:bodyPr/>
                    <a:lstStyle/>
                    <a:p>
                      <a:pPr fontAlgn="auto"/>
                      <a:r>
                        <a:rPr lang="en-US" sz="1800">
                          <a:effectLst/>
                        </a:rPr>
                        <a:t>​</a:t>
                      </a:r>
                    </a:p>
                    <a:p>
                      <a:pPr marL="342900" lvl="0" indent="-342900" fontAlgn="base">
                        <a:buFont typeface="Arial" panose="020B0604020202020204" pitchFamily="34" charset="0"/>
                        <a:buChar char="•"/>
                      </a:pPr>
                      <a:r>
                        <a:rPr lang="en-US" sz="1800">
                          <a:effectLst/>
                        </a:rPr>
                        <a:t>User can add post on the subreddit , if they have certain karma points​</a:t>
                      </a:r>
                      <a:endParaRPr lang="en-US" sz="1440">
                        <a:effectLst/>
                        <a:latin typeface="Arial" panose="020B0604020202020204" pitchFamily="34" charset="0"/>
                      </a:endParaRPr>
                    </a:p>
                  </a:txBody>
                  <a:tcPr/>
                </a:tc>
                <a:extLst>
                  <a:ext uri="{0D108BD9-81ED-4DB2-BD59-A6C34878D82A}">
                    <a16:rowId xmlns:a16="http://schemas.microsoft.com/office/drawing/2014/main" val="4166832657"/>
                  </a:ext>
                </a:extLst>
              </a:tr>
              <a:tr h="979206">
                <a:tc>
                  <a:txBody>
                    <a:bodyPr/>
                    <a:lstStyle/>
                    <a:p>
                      <a:pPr fontAlgn="base"/>
                      <a:r>
                        <a:rPr lang="en-US" sz="1800">
                          <a:effectLst/>
                        </a:rPr>
                        <a:t>      ​</a:t>
                      </a:r>
                      <a:endParaRPr lang="en-US">
                        <a:effectLst/>
                      </a:endParaRPr>
                    </a:p>
                    <a:p>
                      <a:pPr fontAlgn="base"/>
                      <a:r>
                        <a:rPr lang="en-US" sz="1800">
                          <a:effectLst/>
                        </a:rPr>
                        <a:t>      ALTERNATIVE​</a:t>
                      </a:r>
                      <a:endParaRPr lang="en-US">
                        <a:effectLst/>
                      </a:endParaRPr>
                    </a:p>
                    <a:p>
                      <a:pPr fontAlgn="base"/>
                      <a:r>
                        <a:rPr lang="en-US" sz="1800">
                          <a:effectLst/>
                        </a:rPr>
                        <a:t>      FLOW 3​</a:t>
                      </a:r>
                      <a:endParaRPr lang="en-US">
                        <a:effectLst/>
                      </a:endParaRPr>
                    </a:p>
                  </a:txBody>
                  <a:tcPr/>
                </a:tc>
                <a:tc>
                  <a:txBody>
                    <a:bodyPr/>
                    <a:lstStyle/>
                    <a:p>
                      <a:pPr fontAlgn="auto"/>
                      <a:r>
                        <a:rPr lang="en-US" sz="1800">
                          <a:effectLst/>
                        </a:rPr>
                        <a:t>​</a:t>
                      </a:r>
                    </a:p>
                    <a:p>
                      <a:pPr marL="342900" lvl="0" indent="-342900" fontAlgn="base">
                        <a:buFont typeface="Arial" panose="020B0604020202020204" pitchFamily="34" charset="0"/>
                        <a:buChar char="•"/>
                      </a:pPr>
                      <a:r>
                        <a:rPr lang="en-US" sz="1800">
                          <a:effectLst/>
                        </a:rPr>
                        <a:t>Apart from giving upvotes and downvotes user can buy awards and give them to the posts and comments​</a:t>
                      </a:r>
                      <a:endParaRPr lang="en-US" sz="1440">
                        <a:effectLst/>
                        <a:latin typeface="Arial" panose="020B0604020202020204" pitchFamily="34" charset="0"/>
                      </a:endParaRPr>
                    </a:p>
                  </a:txBody>
                  <a:tcPr/>
                </a:tc>
                <a:extLst>
                  <a:ext uri="{0D108BD9-81ED-4DB2-BD59-A6C34878D82A}">
                    <a16:rowId xmlns:a16="http://schemas.microsoft.com/office/drawing/2014/main" val="1354198408"/>
                  </a:ext>
                </a:extLst>
              </a:tr>
            </a:tbl>
          </a:graphicData>
        </a:graphic>
      </p:graphicFrame>
    </p:spTree>
    <p:extLst>
      <p:ext uri="{BB962C8B-B14F-4D97-AF65-F5344CB8AC3E}">
        <p14:creationId xmlns:p14="http://schemas.microsoft.com/office/powerpoint/2010/main" val="44720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1208-0300-A08E-A72D-FCE0FD44A8B1}"/>
              </a:ext>
            </a:extLst>
          </p:cNvPr>
          <p:cNvSpPr>
            <a:spLocks noGrp="1"/>
          </p:cNvSpPr>
          <p:nvPr>
            <p:ph type="title"/>
          </p:nvPr>
        </p:nvSpPr>
        <p:spPr>
          <a:xfrm>
            <a:off x="171450" y="365125"/>
            <a:ext cx="11182350" cy="792163"/>
          </a:xfrm>
        </p:spPr>
        <p:txBody>
          <a:bodyPr/>
          <a:lstStyle/>
          <a:p>
            <a:r>
              <a:rPr lang="en-US" b="1" dirty="0">
                <a:ea typeface="+mj-lt"/>
                <a:cs typeface="+mj-lt"/>
              </a:rPr>
              <a:t>Heavy weight Reddit use case</a:t>
            </a:r>
            <a:endParaRPr lang="en-US" dirty="0"/>
          </a:p>
        </p:txBody>
      </p:sp>
      <p:sp>
        <p:nvSpPr>
          <p:cNvPr id="3" name="Content Placeholder 2">
            <a:extLst>
              <a:ext uri="{FF2B5EF4-FFF2-40B4-BE49-F238E27FC236}">
                <a16:creationId xmlns:a16="http://schemas.microsoft.com/office/drawing/2014/main" id="{34485DB1-6D6A-D069-BBC7-1FE5B4F596A4}"/>
              </a:ext>
            </a:extLst>
          </p:cNvPr>
          <p:cNvSpPr>
            <a:spLocks noGrp="1"/>
          </p:cNvSpPr>
          <p:nvPr>
            <p:ph idx="1"/>
          </p:nvPr>
        </p:nvSpPr>
        <p:spPr>
          <a:xfrm>
            <a:off x="323850" y="1216025"/>
            <a:ext cx="10515600" cy="5341938"/>
          </a:xfrm>
        </p:spPr>
        <p:txBody>
          <a:bodyPr vert="horz" lIns="91440" tIns="45720" rIns="91440" bIns="45720" rtlCol="0" anchor="t">
            <a:normAutofit fontScale="92500" lnSpcReduction="20000"/>
          </a:bodyPr>
          <a:lstStyle/>
          <a:p>
            <a:pPr>
              <a:lnSpc>
                <a:spcPct val="110000"/>
              </a:lnSpc>
            </a:pPr>
            <a:r>
              <a:rPr lang="en-US" dirty="0">
                <a:ea typeface="+mn-lt"/>
                <a:cs typeface="+mn-lt"/>
              </a:rPr>
              <a:t>User uses Reddit app</a:t>
            </a:r>
          </a:p>
          <a:p>
            <a:pPr>
              <a:lnSpc>
                <a:spcPct val="110000"/>
              </a:lnSpc>
            </a:pPr>
            <a:r>
              <a:rPr lang="en-US" dirty="0">
                <a:ea typeface="+mn-lt"/>
                <a:cs typeface="+mn-lt"/>
              </a:rPr>
              <a:t>User Log-In to the app</a:t>
            </a:r>
          </a:p>
          <a:p>
            <a:pPr>
              <a:lnSpc>
                <a:spcPct val="110000"/>
              </a:lnSpc>
            </a:pPr>
            <a:r>
              <a:rPr lang="en-US" dirty="0">
                <a:ea typeface="+mn-lt"/>
                <a:cs typeface="+mn-lt"/>
              </a:rPr>
              <a:t>User buy Reddit Premium </a:t>
            </a:r>
          </a:p>
          <a:p>
            <a:pPr>
              <a:lnSpc>
                <a:spcPct val="110000"/>
              </a:lnSpc>
            </a:pPr>
            <a:r>
              <a:rPr lang="en-US" dirty="0">
                <a:ea typeface="+mn-lt"/>
                <a:cs typeface="+mn-lt"/>
              </a:rPr>
              <a:t>Moderator creates subreddit</a:t>
            </a:r>
          </a:p>
          <a:p>
            <a:pPr>
              <a:lnSpc>
                <a:spcPct val="110000"/>
              </a:lnSpc>
            </a:pPr>
            <a:r>
              <a:rPr lang="en-US" dirty="0">
                <a:ea typeface="+mn-lt"/>
                <a:cs typeface="+mn-lt"/>
              </a:rPr>
              <a:t>Moderator can add or remove users</a:t>
            </a:r>
          </a:p>
          <a:p>
            <a:pPr>
              <a:lnSpc>
                <a:spcPct val="110000"/>
              </a:lnSpc>
            </a:pPr>
            <a:r>
              <a:rPr lang="en-US" dirty="0">
                <a:ea typeface="+mn-lt"/>
                <a:cs typeface="+mn-lt"/>
              </a:rPr>
              <a:t>User can explore more through the features</a:t>
            </a:r>
          </a:p>
          <a:p>
            <a:pPr>
              <a:lnSpc>
                <a:spcPct val="110000"/>
              </a:lnSpc>
            </a:pPr>
            <a:r>
              <a:rPr lang="en-US" dirty="0">
                <a:ea typeface="+mn-lt"/>
                <a:cs typeface="+mn-lt"/>
              </a:rPr>
              <a:t>User joins subreddit</a:t>
            </a:r>
          </a:p>
          <a:p>
            <a:pPr>
              <a:lnSpc>
                <a:spcPct val="110000"/>
              </a:lnSpc>
            </a:pPr>
            <a:r>
              <a:rPr lang="en-US" dirty="0">
                <a:ea typeface="+mn-lt"/>
                <a:cs typeface="+mn-lt"/>
              </a:rPr>
              <a:t>User posts on subreddit</a:t>
            </a:r>
          </a:p>
          <a:p>
            <a:pPr>
              <a:lnSpc>
                <a:spcPct val="110000"/>
              </a:lnSpc>
            </a:pPr>
            <a:r>
              <a:rPr lang="en-US" dirty="0">
                <a:ea typeface="+mn-lt"/>
                <a:cs typeface="+mn-lt"/>
              </a:rPr>
              <a:t>User comments on post</a:t>
            </a:r>
          </a:p>
          <a:p>
            <a:pPr>
              <a:lnSpc>
                <a:spcPct val="110000"/>
              </a:lnSpc>
            </a:pPr>
            <a:r>
              <a:rPr lang="en-US" dirty="0">
                <a:ea typeface="+mn-lt"/>
                <a:cs typeface="+mn-lt"/>
              </a:rPr>
              <a:t>User replies to the comment</a:t>
            </a:r>
          </a:p>
          <a:p>
            <a:pPr>
              <a:lnSpc>
                <a:spcPct val="110000"/>
              </a:lnSpc>
            </a:pPr>
            <a:r>
              <a:rPr lang="en-US" dirty="0">
                <a:ea typeface="+mn-lt"/>
                <a:cs typeface="+mn-lt"/>
              </a:rPr>
              <a:t>User give awards on posts and comments</a:t>
            </a:r>
          </a:p>
          <a:p>
            <a:pPr marL="0" indent="0">
              <a:buNone/>
            </a:pPr>
            <a:endParaRPr lang="en-US" dirty="0">
              <a:cs typeface="Calibri"/>
            </a:endParaRPr>
          </a:p>
        </p:txBody>
      </p:sp>
    </p:spTree>
    <p:extLst>
      <p:ext uri="{BB962C8B-B14F-4D97-AF65-F5344CB8AC3E}">
        <p14:creationId xmlns:p14="http://schemas.microsoft.com/office/powerpoint/2010/main" val="2606084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AF1F868-1980-75E5-A230-BF9DC18C828E}"/>
              </a:ext>
            </a:extLst>
          </p:cNvPr>
          <p:cNvGraphicFramePr>
            <a:graphicFrameLocks noGrp="1"/>
          </p:cNvGraphicFramePr>
          <p:nvPr>
            <p:ph idx="1"/>
            <p:extLst>
              <p:ext uri="{D42A27DB-BD31-4B8C-83A1-F6EECF244321}">
                <p14:modId xmlns:p14="http://schemas.microsoft.com/office/powerpoint/2010/main" val="3627935656"/>
              </p:ext>
            </p:extLst>
          </p:nvPr>
        </p:nvGraphicFramePr>
        <p:xfrm>
          <a:off x="786008" y="447762"/>
          <a:ext cx="10515599" cy="6046470"/>
        </p:xfrm>
        <a:graphic>
          <a:graphicData uri="http://schemas.openxmlformats.org/drawingml/2006/table">
            <a:tbl>
              <a:tblPr firstRow="1" bandRow="1">
                <a:tableStyleId>{5C22544A-7EE6-4342-B048-85BDC9FD1C3A}</a:tableStyleId>
              </a:tblPr>
              <a:tblGrid>
                <a:gridCol w="2167007">
                  <a:extLst>
                    <a:ext uri="{9D8B030D-6E8A-4147-A177-3AD203B41FA5}">
                      <a16:colId xmlns:a16="http://schemas.microsoft.com/office/drawing/2014/main" val="2498428534"/>
                    </a:ext>
                  </a:extLst>
                </a:gridCol>
                <a:gridCol w="8348592">
                  <a:extLst>
                    <a:ext uri="{9D8B030D-6E8A-4147-A177-3AD203B41FA5}">
                      <a16:colId xmlns:a16="http://schemas.microsoft.com/office/drawing/2014/main" val="363605469"/>
                    </a:ext>
                  </a:extLst>
                </a:gridCol>
              </a:tblGrid>
              <a:tr h="552450">
                <a:tc>
                  <a:txBody>
                    <a:bodyPr/>
                    <a:lstStyle/>
                    <a:p>
                      <a:pPr algn="l" fontAlgn="auto"/>
                      <a:r>
                        <a:rPr lang="en-US" sz="1800">
                          <a:effectLst/>
                        </a:rPr>
                        <a:t>​</a:t>
                      </a:r>
                    </a:p>
                    <a:p>
                      <a:pPr algn="l" fontAlgn="base"/>
                      <a:r>
                        <a:rPr lang="en-US" sz="1800">
                          <a:effectLst/>
                        </a:rPr>
                        <a:t>      </a:t>
                      </a:r>
                      <a:r>
                        <a:rPr lang="en-US" sz="1800" u="none" strike="noStrike">
                          <a:effectLst/>
                        </a:rPr>
                        <a:t>USE CASE 1</a:t>
                      </a:r>
                      <a:r>
                        <a:rPr lang="en-US" sz="1800">
                          <a:effectLst/>
                        </a:rPr>
                        <a:t>​</a:t>
                      </a:r>
                      <a:endParaRPr lang="en-US" b="0" i="0">
                        <a:solidFill>
                          <a:srgbClr val="000000"/>
                        </a:solidFill>
                        <a:effectLst/>
                      </a:endParaRPr>
                    </a:p>
                  </a:txBody>
                  <a:tcPr/>
                </a:tc>
                <a:tc>
                  <a:txBody>
                    <a:bodyPr/>
                    <a:lstStyle/>
                    <a:p>
                      <a:pPr algn="l" fontAlgn="auto"/>
                      <a:r>
                        <a:rPr lang="en-US" sz="1800">
                          <a:effectLst/>
                        </a:rPr>
                        <a:t>​</a:t>
                      </a:r>
                    </a:p>
                    <a:p>
                      <a:pPr algn="l" fontAlgn="base"/>
                      <a:r>
                        <a:rPr lang="en-US" sz="1800">
                          <a:effectLst/>
                        </a:rPr>
                        <a:t> </a:t>
                      </a:r>
                      <a:r>
                        <a:rPr lang="en-US" sz="1800" u="none" strike="noStrike">
                          <a:effectLst/>
                        </a:rPr>
                        <a:t>Using Reddit app</a:t>
                      </a:r>
                      <a:r>
                        <a:rPr lang="en-US" sz="1800">
                          <a:effectLst/>
                        </a:rPr>
                        <a:t>         ​</a:t>
                      </a:r>
                      <a:endParaRPr lang="en-US" b="0" i="0">
                        <a:solidFill>
                          <a:srgbClr val="000000"/>
                        </a:solidFill>
                        <a:effectLst/>
                      </a:endParaRPr>
                    </a:p>
                  </a:txBody>
                  <a:tcPr/>
                </a:tc>
                <a:extLst>
                  <a:ext uri="{0D108BD9-81ED-4DB2-BD59-A6C34878D82A}">
                    <a16:rowId xmlns:a16="http://schemas.microsoft.com/office/drawing/2014/main" val="1288192801"/>
                  </a:ext>
                </a:extLst>
              </a:tr>
              <a:tr h="552450">
                <a:tc>
                  <a:txBody>
                    <a:bodyPr/>
                    <a:lstStyle/>
                    <a:p>
                      <a:pPr algn="l" fontAlgn="base"/>
                      <a:r>
                        <a:rPr lang="en-US" sz="1800">
                          <a:effectLst/>
                        </a:rPr>
                        <a:t>     ​</a:t>
                      </a:r>
                      <a:endParaRPr lang="en-US">
                        <a:effectLst/>
                      </a:endParaRPr>
                    </a:p>
                    <a:p>
                      <a:pPr algn="l" fontAlgn="base"/>
                      <a:r>
                        <a:rPr lang="en-US" sz="1800">
                          <a:effectLst/>
                        </a:rPr>
                        <a:t>         </a:t>
                      </a:r>
                      <a:r>
                        <a:rPr lang="en-US" sz="1800" u="none" strike="noStrike">
                          <a:effectLst/>
                        </a:rPr>
                        <a:t>ACTOR</a:t>
                      </a:r>
                      <a:r>
                        <a:rPr lang="en-US" sz="1800">
                          <a:effectLst/>
                        </a:rPr>
                        <a:t>​</a:t>
                      </a:r>
                      <a:endParaRPr lang="en-US" b="0" i="0">
                        <a:solidFill>
                          <a:srgbClr val="000000"/>
                        </a:solidFill>
                        <a:effectLst/>
                      </a:endParaRPr>
                    </a:p>
                  </a:txBody>
                  <a:tcPr/>
                </a:tc>
                <a:tc>
                  <a:txBody>
                    <a:bodyPr/>
                    <a:lstStyle/>
                    <a:p>
                      <a:pPr algn="l" fontAlgn="auto"/>
                      <a:r>
                        <a:rPr lang="en-US" sz="1800">
                          <a:effectLst/>
                        </a:rPr>
                        <a:t>​</a:t>
                      </a:r>
                    </a:p>
                    <a:p>
                      <a:pPr algn="l" fontAlgn="base"/>
                      <a:r>
                        <a:rPr lang="en-US" sz="1800" u="none" strike="noStrike">
                          <a:effectLst/>
                        </a:rPr>
                        <a:t>User(Social Media Users)</a:t>
                      </a:r>
                      <a:r>
                        <a:rPr lang="en-US" sz="1800">
                          <a:effectLst/>
                        </a:rPr>
                        <a:t>​</a:t>
                      </a:r>
                      <a:endParaRPr lang="en-US" b="0" i="0">
                        <a:solidFill>
                          <a:srgbClr val="000000"/>
                        </a:solidFill>
                        <a:effectLst/>
                      </a:endParaRPr>
                    </a:p>
                  </a:txBody>
                  <a:tcPr/>
                </a:tc>
                <a:extLst>
                  <a:ext uri="{0D108BD9-81ED-4DB2-BD59-A6C34878D82A}">
                    <a16:rowId xmlns:a16="http://schemas.microsoft.com/office/drawing/2014/main" val="1323600108"/>
                  </a:ext>
                </a:extLst>
              </a:tr>
              <a:tr h="1495425">
                <a:tc>
                  <a:txBody>
                    <a:bodyPr/>
                    <a:lstStyle/>
                    <a:p>
                      <a:pPr algn="l" fontAlgn="auto"/>
                      <a:r>
                        <a:rPr lang="en-US" sz="1800">
                          <a:effectLst/>
                        </a:rPr>
                        <a:t>​</a:t>
                      </a:r>
                    </a:p>
                    <a:p>
                      <a:pPr algn="l" fontAlgn="base"/>
                      <a:r>
                        <a:rPr lang="en-US" sz="1800">
                          <a:effectLst/>
                        </a:rPr>
                        <a:t>    </a:t>
                      </a:r>
                      <a:r>
                        <a:rPr lang="en-US" sz="1800" u="none" strike="noStrike">
                          <a:effectLst/>
                        </a:rPr>
                        <a:t>BASIC FLOW</a:t>
                      </a:r>
                      <a:r>
                        <a:rPr lang="en-US" sz="1800">
                          <a:effectLst/>
                        </a:rPr>
                        <a:t>​</a:t>
                      </a:r>
                      <a:endParaRPr lang="en-US" b="0" i="0">
                        <a:solidFill>
                          <a:srgbClr val="000000"/>
                        </a:solidFill>
                        <a:effectLst/>
                      </a:endParaRPr>
                    </a:p>
                  </a:txBody>
                  <a:tcPr/>
                </a:tc>
                <a:tc>
                  <a:txBody>
                    <a:bodyPr/>
                    <a:lstStyle/>
                    <a:p>
                      <a:pPr marL="342900" lvl="0" indent="-342900" algn="l" fontAlgn="base">
                        <a:buFont typeface="Arial" panose="020B0604020202020204" pitchFamily="34" charset="0"/>
                        <a:buChar char="•"/>
                      </a:pPr>
                      <a:r>
                        <a:rPr lang="en-US" sz="1800" u="none" strike="noStrike">
                          <a:effectLst/>
                        </a:rPr>
                        <a:t>When the user first uses the Reddit app he need to create an account by signing in filling all the details like name, gender and selecting his interests and  joining the various sub-Redditt's .</a:t>
                      </a:r>
                      <a:r>
                        <a:rPr lang="en-US" sz="1800">
                          <a:effectLst/>
                        </a:rPr>
                        <a:t>​</a:t>
                      </a:r>
                      <a:endParaRPr lang="en-US" sz="1440">
                        <a:effectLst/>
                      </a:endParaRPr>
                    </a:p>
                    <a:p>
                      <a:pPr marL="342900" lvl="0" indent="-342900" algn="l" fontAlgn="base">
                        <a:buFont typeface="Arial" panose="020B0604020202020204" pitchFamily="34" charset="0"/>
                        <a:buChar char="•"/>
                      </a:pPr>
                      <a:r>
                        <a:rPr lang="en-US" sz="1800" u="none" strike="noStrike">
                          <a:effectLst/>
                        </a:rPr>
                        <a:t>He can comments on the posts present in the sub-reddit </a:t>
                      </a:r>
                      <a:r>
                        <a:rPr lang="en-US" sz="1800">
                          <a:effectLst/>
                        </a:rPr>
                        <a:t>​</a:t>
                      </a:r>
                      <a:endParaRPr lang="en-US" sz="1440">
                        <a:effectLst/>
                      </a:endParaRPr>
                    </a:p>
                    <a:p>
                      <a:pPr marL="342900" lvl="0" indent="-342900" algn="l" fontAlgn="base">
                        <a:buFont typeface="Arial" panose="020B0604020202020204" pitchFamily="34" charset="0"/>
                        <a:buChar char="•"/>
                      </a:pPr>
                      <a:r>
                        <a:rPr lang="en-US" sz="1800" u="none" strike="noStrike">
                          <a:effectLst/>
                        </a:rPr>
                        <a:t>He can upvote, downvote the posts and comments.</a:t>
                      </a:r>
                      <a:r>
                        <a:rPr lang="en-US" sz="1800">
                          <a:effectLst/>
                        </a:rPr>
                        <a:t>​</a:t>
                      </a:r>
                      <a:endParaRPr lang="en-US" sz="1440">
                        <a:effectLst/>
                      </a:endParaRPr>
                    </a:p>
                    <a:p>
                      <a:pPr algn="l" fontAlgn="base"/>
                      <a:r>
                        <a:rPr lang="en-US" sz="1800">
                          <a:effectLst/>
                        </a:rPr>
                        <a:t>​</a:t>
                      </a:r>
                      <a:endParaRPr lang="en-US" b="0" i="0">
                        <a:solidFill>
                          <a:srgbClr val="000000"/>
                        </a:solidFill>
                        <a:effectLst/>
                      </a:endParaRPr>
                    </a:p>
                  </a:txBody>
                  <a:tcPr/>
                </a:tc>
                <a:extLst>
                  <a:ext uri="{0D108BD9-81ED-4DB2-BD59-A6C34878D82A}">
                    <a16:rowId xmlns:a16="http://schemas.microsoft.com/office/drawing/2014/main" val="3557329729"/>
                  </a:ext>
                </a:extLst>
              </a:tr>
              <a:tr h="704850">
                <a:tc>
                  <a:txBody>
                    <a:bodyPr/>
                    <a:lstStyle/>
                    <a:p>
                      <a:pPr algn="l" fontAlgn="auto"/>
                      <a:r>
                        <a:rPr lang="en-US" sz="1800">
                          <a:effectLst/>
                        </a:rPr>
                        <a:t>​</a:t>
                      </a:r>
                    </a:p>
                    <a:p>
                      <a:pPr algn="l" fontAlgn="base"/>
                      <a:r>
                        <a:rPr lang="en-US" sz="1800">
                          <a:effectLst/>
                        </a:rPr>
                        <a:t>    </a:t>
                      </a:r>
                      <a:r>
                        <a:rPr lang="en-US" sz="1800" u="none" strike="noStrike">
                          <a:effectLst/>
                        </a:rPr>
                        <a:t>Subject Area</a:t>
                      </a:r>
                      <a:r>
                        <a:rPr lang="en-US" sz="1800">
                          <a:effectLst/>
                        </a:rPr>
                        <a:t>​</a:t>
                      </a:r>
                      <a:endParaRPr lang="en-US" b="0" i="0">
                        <a:solidFill>
                          <a:srgbClr val="000000"/>
                        </a:solidFill>
                        <a:effectLst/>
                      </a:endParaRPr>
                    </a:p>
                  </a:txBody>
                  <a:tcPr/>
                </a:tc>
                <a:tc>
                  <a:txBody>
                    <a:bodyPr/>
                    <a:lstStyle/>
                    <a:p>
                      <a:pPr algn="l" fontAlgn="auto"/>
                      <a:r>
                        <a:rPr lang="en-US" sz="1800">
                          <a:effectLst/>
                        </a:rPr>
                        <a:t>​</a:t>
                      </a:r>
                    </a:p>
                    <a:p>
                      <a:pPr algn="l" fontAlgn="base"/>
                      <a:r>
                        <a:rPr lang="en-US" sz="1800">
                          <a:effectLst/>
                        </a:rPr>
                        <a:t>Social Media​</a:t>
                      </a:r>
                      <a:endParaRPr lang="en-US" b="0" i="0">
                        <a:solidFill>
                          <a:srgbClr val="000000"/>
                        </a:solidFill>
                        <a:effectLst/>
                      </a:endParaRPr>
                    </a:p>
                  </a:txBody>
                  <a:tcPr/>
                </a:tc>
                <a:extLst>
                  <a:ext uri="{0D108BD9-81ED-4DB2-BD59-A6C34878D82A}">
                    <a16:rowId xmlns:a16="http://schemas.microsoft.com/office/drawing/2014/main" val="3133016391"/>
                  </a:ext>
                </a:extLst>
              </a:tr>
              <a:tr h="704850">
                <a:tc>
                  <a:txBody>
                    <a:bodyPr/>
                    <a:lstStyle/>
                    <a:p>
                      <a:pPr algn="l" fontAlgn="auto"/>
                      <a:r>
                        <a:rPr lang="en-US" sz="1800">
                          <a:effectLst/>
                        </a:rPr>
                        <a:t>​</a:t>
                      </a:r>
                    </a:p>
                    <a:p>
                      <a:pPr algn="l" fontAlgn="base"/>
                      <a:r>
                        <a:rPr lang="en-US" sz="1800">
                          <a:effectLst/>
                        </a:rPr>
                        <a:t>   Trigger​</a:t>
                      </a:r>
                      <a:endParaRPr lang="en-US" b="0" i="0">
                        <a:solidFill>
                          <a:srgbClr val="000000"/>
                        </a:solidFill>
                        <a:effectLst/>
                      </a:endParaRPr>
                    </a:p>
                  </a:txBody>
                  <a:tcPr/>
                </a:tc>
                <a:tc>
                  <a:txBody>
                    <a:bodyPr/>
                    <a:lstStyle/>
                    <a:p>
                      <a:pPr algn="l" fontAlgn="auto"/>
                      <a:r>
                        <a:rPr lang="en-US" sz="1800">
                          <a:effectLst/>
                        </a:rPr>
                        <a:t>​</a:t>
                      </a:r>
                    </a:p>
                    <a:p>
                      <a:pPr algn="l" fontAlgn="base"/>
                      <a:r>
                        <a:rPr lang="en-US" sz="1800">
                          <a:effectLst/>
                        </a:rPr>
                        <a:t>Users when they are bored or when they want to seek some information related to their interests or to know the latest update they log in to Reddit-App​</a:t>
                      </a:r>
                      <a:endParaRPr lang="en-US" b="0" i="0">
                        <a:solidFill>
                          <a:srgbClr val="000000"/>
                        </a:solidFill>
                        <a:effectLst/>
                      </a:endParaRPr>
                    </a:p>
                  </a:txBody>
                  <a:tcPr/>
                </a:tc>
                <a:extLst>
                  <a:ext uri="{0D108BD9-81ED-4DB2-BD59-A6C34878D82A}">
                    <a16:rowId xmlns:a16="http://schemas.microsoft.com/office/drawing/2014/main" val="2812073612"/>
                  </a:ext>
                </a:extLst>
              </a:tr>
              <a:tr h="704850">
                <a:tc>
                  <a:txBody>
                    <a:bodyPr/>
                    <a:lstStyle/>
                    <a:p>
                      <a:pPr algn="l" fontAlgn="auto"/>
                      <a:r>
                        <a:rPr lang="en-US" sz="1800">
                          <a:effectLst/>
                        </a:rPr>
                        <a:t>​</a:t>
                      </a:r>
                    </a:p>
                    <a:p>
                      <a:pPr algn="l" fontAlgn="base"/>
                      <a:r>
                        <a:rPr lang="en-US" sz="1800">
                          <a:effectLst/>
                        </a:rPr>
                        <a:t>Pre-condition 1​</a:t>
                      </a:r>
                      <a:endParaRPr lang="en-US" b="0" i="0">
                        <a:solidFill>
                          <a:srgbClr val="000000"/>
                        </a:solidFill>
                        <a:effectLst/>
                      </a:endParaRPr>
                    </a:p>
                  </a:txBody>
                  <a:tcPr/>
                </a:tc>
                <a:tc>
                  <a:txBody>
                    <a:bodyPr/>
                    <a:lstStyle/>
                    <a:p>
                      <a:pPr algn="l" fontAlgn="auto"/>
                      <a:r>
                        <a:rPr lang="en-US" sz="1800">
                          <a:effectLst/>
                        </a:rPr>
                        <a:t>​</a:t>
                      </a:r>
                    </a:p>
                    <a:p>
                      <a:pPr algn="l" fontAlgn="base"/>
                      <a:r>
                        <a:rPr lang="en-US" sz="1800">
                          <a:effectLst/>
                        </a:rPr>
                        <a:t>User should have Reddit App​</a:t>
                      </a:r>
                      <a:endParaRPr lang="en-US" b="0" i="0">
                        <a:solidFill>
                          <a:srgbClr val="000000"/>
                        </a:solidFill>
                        <a:effectLst/>
                      </a:endParaRPr>
                    </a:p>
                  </a:txBody>
                  <a:tcPr/>
                </a:tc>
                <a:extLst>
                  <a:ext uri="{0D108BD9-81ED-4DB2-BD59-A6C34878D82A}">
                    <a16:rowId xmlns:a16="http://schemas.microsoft.com/office/drawing/2014/main" val="4150512304"/>
                  </a:ext>
                </a:extLst>
              </a:tr>
              <a:tr h="704850">
                <a:tc>
                  <a:txBody>
                    <a:bodyPr/>
                    <a:lstStyle/>
                    <a:p>
                      <a:pPr algn="l" fontAlgn="auto"/>
                      <a:r>
                        <a:rPr lang="en-US" sz="1800">
                          <a:effectLst/>
                        </a:rPr>
                        <a:t>​</a:t>
                      </a:r>
                    </a:p>
                    <a:p>
                      <a:pPr algn="l" fontAlgn="base"/>
                      <a:r>
                        <a:rPr lang="en-US" sz="1800">
                          <a:effectLst/>
                        </a:rPr>
                        <a:t>Pre-condition 2​</a:t>
                      </a:r>
                      <a:endParaRPr lang="en-US" b="0" i="0">
                        <a:solidFill>
                          <a:srgbClr val="000000"/>
                        </a:solidFill>
                        <a:effectLst/>
                      </a:endParaRPr>
                    </a:p>
                  </a:txBody>
                  <a:tcPr/>
                </a:tc>
                <a:tc>
                  <a:txBody>
                    <a:bodyPr/>
                    <a:lstStyle/>
                    <a:p>
                      <a:pPr algn="l" fontAlgn="auto"/>
                      <a:r>
                        <a:rPr lang="en-US" sz="1800">
                          <a:effectLst/>
                        </a:rPr>
                        <a:t>​</a:t>
                      </a:r>
                    </a:p>
                    <a:p>
                      <a:pPr algn="l" fontAlgn="base"/>
                      <a:r>
                        <a:rPr lang="en-US" sz="1800">
                          <a:effectLst/>
                        </a:rPr>
                        <a:t>User should create his Reddit account initially by signing in.​</a:t>
                      </a:r>
                      <a:endParaRPr lang="en-US" b="0" i="0">
                        <a:solidFill>
                          <a:srgbClr val="000000"/>
                        </a:solidFill>
                        <a:effectLst/>
                      </a:endParaRPr>
                    </a:p>
                  </a:txBody>
                  <a:tcPr/>
                </a:tc>
                <a:extLst>
                  <a:ext uri="{0D108BD9-81ED-4DB2-BD59-A6C34878D82A}">
                    <a16:rowId xmlns:a16="http://schemas.microsoft.com/office/drawing/2014/main" val="2085278457"/>
                  </a:ext>
                </a:extLst>
              </a:tr>
            </a:tbl>
          </a:graphicData>
        </a:graphic>
      </p:graphicFrame>
    </p:spTree>
    <p:extLst>
      <p:ext uri="{BB962C8B-B14F-4D97-AF65-F5344CB8AC3E}">
        <p14:creationId xmlns:p14="http://schemas.microsoft.com/office/powerpoint/2010/main" val="166119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A401-3E94-0D10-7B9D-407639506306}"/>
              </a:ext>
            </a:extLst>
          </p:cNvPr>
          <p:cNvSpPr>
            <a:spLocks noGrp="1"/>
          </p:cNvSpPr>
          <p:nvPr>
            <p:ph type="title"/>
          </p:nvPr>
        </p:nvSpPr>
        <p:spPr>
          <a:xfrm>
            <a:off x="838200" y="774700"/>
            <a:ext cx="10515600" cy="925513"/>
          </a:xfrm>
        </p:spPr>
        <p:txBody>
          <a:bodyPr>
            <a:normAutofit/>
          </a:bodyPr>
          <a:lstStyle/>
          <a:p>
            <a:r>
              <a:rPr lang="en-US" sz="2800" b="1" dirty="0">
                <a:ea typeface="Calibri Light"/>
                <a:cs typeface="Calibri Light"/>
              </a:rPr>
              <a:t>1.1Problem Statement</a:t>
            </a:r>
            <a:r>
              <a:rPr lang="en-US" sz="3600" b="1" dirty="0">
                <a:ea typeface="Calibri Light"/>
                <a:cs typeface="Calibri Light"/>
              </a:rPr>
              <a:t> </a:t>
            </a:r>
            <a:endParaRPr lang="en-US" sz="3600" b="1" dirty="0"/>
          </a:p>
        </p:txBody>
      </p:sp>
      <p:sp>
        <p:nvSpPr>
          <p:cNvPr id="3" name="Content Placeholder 2">
            <a:extLst>
              <a:ext uri="{FF2B5EF4-FFF2-40B4-BE49-F238E27FC236}">
                <a16:creationId xmlns:a16="http://schemas.microsoft.com/office/drawing/2014/main" id="{761564D8-572E-51E3-D58C-892E1900E8F9}"/>
              </a:ext>
            </a:extLst>
          </p:cNvPr>
          <p:cNvSpPr>
            <a:spLocks noGrp="1"/>
          </p:cNvSpPr>
          <p:nvPr>
            <p:ph idx="1"/>
          </p:nvPr>
        </p:nvSpPr>
        <p:spPr/>
        <p:txBody>
          <a:bodyPr vert="horz" lIns="91440" tIns="45720" rIns="91440" bIns="45720" rtlCol="0" anchor="t">
            <a:normAutofit/>
          </a:bodyPr>
          <a:lstStyle/>
          <a:p>
            <a:r>
              <a:rPr lang="en-US" dirty="0">
                <a:ea typeface="+mn-lt"/>
                <a:cs typeface="+mn-lt"/>
              </a:rPr>
              <a:t>Reddit is a network of communities where people can dive into their interests, hobbies and passions. </a:t>
            </a:r>
          </a:p>
          <a:p>
            <a:r>
              <a:rPr lang="en-US" dirty="0">
                <a:ea typeface="+mn-lt"/>
                <a:cs typeface="+mn-lt"/>
              </a:rPr>
              <a:t>Users can register themselves on the platform. They can join subreddits based on their interests. These communities are moderated by moderators. Users can submit their posts in the subreddits in the form of text, images or video. They can view posts and upvote or downvote them. Users can also award the posts they like. They can comment on other posts. Users can also reply to the comments. They have an inbox where they receive notifications and messages.</a:t>
            </a:r>
            <a:endParaRPr lang="en-US" dirty="0">
              <a:ea typeface="Calibri"/>
              <a:cs typeface="Calibri"/>
            </a:endParaRPr>
          </a:p>
        </p:txBody>
      </p:sp>
      <p:sp>
        <p:nvSpPr>
          <p:cNvPr id="4" name="TextBox 3">
            <a:extLst>
              <a:ext uri="{FF2B5EF4-FFF2-40B4-BE49-F238E27FC236}">
                <a16:creationId xmlns:a16="http://schemas.microsoft.com/office/drawing/2014/main" id="{AF1AD20E-94EB-864F-97BF-B727D737F0A1}"/>
              </a:ext>
            </a:extLst>
          </p:cNvPr>
          <p:cNvSpPr txBox="1"/>
          <p:nvPr/>
        </p:nvSpPr>
        <p:spPr>
          <a:xfrm>
            <a:off x="247650" y="342900"/>
            <a:ext cx="92868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cs typeface="Calibri"/>
              </a:rPr>
              <a:t>Introduction</a:t>
            </a:r>
          </a:p>
        </p:txBody>
      </p:sp>
    </p:spTree>
    <p:extLst>
      <p:ext uri="{BB962C8B-B14F-4D97-AF65-F5344CB8AC3E}">
        <p14:creationId xmlns:p14="http://schemas.microsoft.com/office/powerpoint/2010/main" val="95617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D21E-BFD8-BE88-91EC-BB136A727958}"/>
              </a:ext>
            </a:extLst>
          </p:cNvPr>
          <p:cNvSpPr>
            <a:spLocks noGrp="1"/>
          </p:cNvSpPr>
          <p:nvPr>
            <p:ph type="title"/>
          </p:nvPr>
        </p:nvSpPr>
        <p:spPr>
          <a:xfrm>
            <a:off x="838200" y="479425"/>
            <a:ext cx="10515600" cy="1325563"/>
          </a:xfrm>
        </p:spPr>
        <p:txBody>
          <a:bodyPr>
            <a:normAutofit/>
          </a:bodyPr>
          <a:lstStyle/>
          <a:p>
            <a:r>
              <a:rPr lang="en-US" sz="4000" b="1" dirty="0">
                <a:ea typeface="+mj-lt"/>
                <a:cs typeface="+mj-lt"/>
              </a:rPr>
              <a:t>1.2 Features of Application</a:t>
            </a:r>
            <a:endParaRPr lang="en-US" sz="4000" dirty="0"/>
          </a:p>
        </p:txBody>
      </p:sp>
      <p:sp>
        <p:nvSpPr>
          <p:cNvPr id="3" name="Content Placeholder 2">
            <a:extLst>
              <a:ext uri="{FF2B5EF4-FFF2-40B4-BE49-F238E27FC236}">
                <a16:creationId xmlns:a16="http://schemas.microsoft.com/office/drawing/2014/main" id="{7AEB650F-815D-75AD-69BD-1C2453E6C3A1}"/>
              </a:ext>
            </a:extLst>
          </p:cNvPr>
          <p:cNvSpPr>
            <a:spLocks noGrp="1"/>
          </p:cNvSpPr>
          <p:nvPr>
            <p:ph idx="1"/>
          </p:nvPr>
        </p:nvSpPr>
        <p:spPr>
          <a:xfrm>
            <a:off x="838200" y="1711325"/>
            <a:ext cx="10515600" cy="4741863"/>
          </a:xfrm>
        </p:spPr>
        <p:txBody>
          <a:bodyPr vert="horz" lIns="91440" tIns="45720" rIns="91440" bIns="45720" rtlCol="0" anchor="t">
            <a:normAutofit/>
          </a:bodyPr>
          <a:lstStyle/>
          <a:p>
            <a:r>
              <a:rPr lang="en-US" dirty="0">
                <a:cs typeface="Calibri"/>
              </a:rPr>
              <a:t>User can explore to all the features of the only if he sign-In or log-In</a:t>
            </a:r>
          </a:p>
          <a:p>
            <a:pPr marL="0" indent="0">
              <a:buNone/>
            </a:pPr>
            <a:r>
              <a:rPr lang="en-US" dirty="0">
                <a:cs typeface="Calibri"/>
              </a:rPr>
              <a:t>to the app.</a:t>
            </a:r>
          </a:p>
          <a:p>
            <a:r>
              <a:rPr lang="en-US" dirty="0">
                <a:cs typeface="Calibri"/>
              </a:rPr>
              <a:t>User can join various subreddits of his interest and he can upvote, downvote, comment or reply to the post there.</a:t>
            </a:r>
          </a:p>
          <a:p>
            <a:r>
              <a:rPr lang="en-US" dirty="0">
                <a:cs typeface="Calibri"/>
              </a:rPr>
              <a:t>If user has more karma points he can create his own subreddit and post ,posts can be in the form of text, image or video.</a:t>
            </a:r>
          </a:p>
          <a:p>
            <a:r>
              <a:rPr lang="en-US" dirty="0">
                <a:cs typeface="Calibri"/>
              </a:rPr>
              <a:t>Apart from these user have other features like chats, search and notification bar.</a:t>
            </a:r>
          </a:p>
          <a:p>
            <a:pPr marL="0" indent="0">
              <a:buNone/>
            </a:pPr>
            <a:endParaRPr lang="en-US" dirty="0">
              <a:cs typeface="Calibri"/>
            </a:endParaRPr>
          </a:p>
        </p:txBody>
      </p:sp>
    </p:spTree>
    <p:extLst>
      <p:ext uri="{BB962C8B-B14F-4D97-AF65-F5344CB8AC3E}">
        <p14:creationId xmlns:p14="http://schemas.microsoft.com/office/powerpoint/2010/main" val="271561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9282-F311-FBAC-7D34-F2FDA5B5EBA3}"/>
              </a:ext>
            </a:extLst>
          </p:cNvPr>
          <p:cNvSpPr>
            <a:spLocks noGrp="1"/>
          </p:cNvSpPr>
          <p:nvPr>
            <p:ph type="title"/>
          </p:nvPr>
        </p:nvSpPr>
        <p:spPr>
          <a:xfrm>
            <a:off x="400050" y="3175"/>
            <a:ext cx="10515600" cy="868363"/>
          </a:xfrm>
        </p:spPr>
        <p:txBody>
          <a:bodyPr/>
          <a:lstStyle/>
          <a:p>
            <a:r>
              <a:rPr lang="en-US" dirty="0">
                <a:ea typeface="Calibri Light"/>
                <a:cs typeface="Calibri Light"/>
              </a:rPr>
              <a:t>             </a:t>
            </a:r>
            <a:r>
              <a:rPr lang="en-US" sz="3600" b="1" dirty="0">
                <a:ea typeface="Calibri Light"/>
                <a:cs typeface="Calibri Light"/>
              </a:rPr>
              <a:t>                2.Class diagram</a:t>
            </a:r>
            <a:endParaRPr lang="en-US" sz="4000" dirty="0">
              <a:cs typeface="Calibri Light" panose="020F0302020204030204"/>
            </a:endParaRPr>
          </a:p>
        </p:txBody>
      </p:sp>
      <p:pic>
        <p:nvPicPr>
          <p:cNvPr id="6" name="Picture 6" descr="Diagram&#10;&#10;Description automatically generated">
            <a:extLst>
              <a:ext uri="{FF2B5EF4-FFF2-40B4-BE49-F238E27FC236}">
                <a16:creationId xmlns:a16="http://schemas.microsoft.com/office/drawing/2014/main" id="{7CD78EC4-10D3-08E4-DB38-6A779053A81C}"/>
              </a:ext>
            </a:extLst>
          </p:cNvPr>
          <p:cNvPicPr>
            <a:picLocks noGrp="1" noChangeAspect="1"/>
          </p:cNvPicPr>
          <p:nvPr>
            <p:ph idx="1"/>
          </p:nvPr>
        </p:nvPicPr>
        <p:blipFill>
          <a:blip r:embed="rId2"/>
          <a:stretch>
            <a:fillRect/>
          </a:stretch>
        </p:blipFill>
        <p:spPr>
          <a:xfrm>
            <a:off x="-35785" y="1088025"/>
            <a:ext cx="12186117" cy="5760515"/>
          </a:xfrm>
        </p:spPr>
      </p:pic>
    </p:spTree>
    <p:extLst>
      <p:ext uri="{BB962C8B-B14F-4D97-AF65-F5344CB8AC3E}">
        <p14:creationId xmlns:p14="http://schemas.microsoft.com/office/powerpoint/2010/main" val="304675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FD86-69DC-6E81-831A-0DD2C59DF3FA}"/>
              </a:ext>
            </a:extLst>
          </p:cNvPr>
          <p:cNvSpPr>
            <a:spLocks noGrp="1"/>
          </p:cNvSpPr>
          <p:nvPr>
            <p:ph type="title"/>
          </p:nvPr>
        </p:nvSpPr>
        <p:spPr>
          <a:xfrm>
            <a:off x="187411" y="117991"/>
            <a:ext cx="11666838" cy="788172"/>
          </a:xfrm>
        </p:spPr>
        <p:txBody>
          <a:bodyPr/>
          <a:lstStyle/>
          <a:p>
            <a:r>
              <a:rPr lang="en-US" b="1" dirty="0">
                <a:ea typeface="+mj-lt"/>
                <a:cs typeface="+mj-lt"/>
              </a:rPr>
              <a:t>4.1 Test Plans</a:t>
            </a:r>
            <a:endParaRPr lang="en-IN" dirty="0"/>
          </a:p>
        </p:txBody>
      </p:sp>
      <p:sp>
        <p:nvSpPr>
          <p:cNvPr id="3" name="Content Placeholder 2">
            <a:extLst>
              <a:ext uri="{FF2B5EF4-FFF2-40B4-BE49-F238E27FC236}">
                <a16:creationId xmlns:a16="http://schemas.microsoft.com/office/drawing/2014/main" id="{0A008E3C-D033-7F82-9E61-F8DE08A9ABA6}"/>
              </a:ext>
            </a:extLst>
          </p:cNvPr>
          <p:cNvSpPr>
            <a:spLocks noGrp="1"/>
          </p:cNvSpPr>
          <p:nvPr>
            <p:ph idx="1"/>
          </p:nvPr>
        </p:nvSpPr>
        <p:spPr>
          <a:xfrm>
            <a:off x="142103" y="840260"/>
            <a:ext cx="11757454" cy="5776182"/>
          </a:xfrm>
        </p:spPr>
        <p:txBody>
          <a:bodyPr>
            <a:normAutofit lnSpcReduction="10000"/>
          </a:bodyPr>
          <a:lstStyle/>
          <a:p>
            <a:pPr marL="0" indent="0">
              <a:buNone/>
            </a:pPr>
            <a:r>
              <a:rPr lang="en-US" sz="2000" dirty="0">
                <a:cs typeface="Calibri"/>
              </a:rPr>
              <a:t>Case1:output:  Reddit</a:t>
            </a:r>
          </a:p>
          <a:p>
            <a:pPr marL="0" indent="0">
              <a:buNone/>
            </a:pPr>
            <a:r>
              <a:rPr lang="en-US" sz="2000" dirty="0">
                <a:cs typeface="Calibri"/>
              </a:rPr>
              <a:t>           1.LogIn   2.signIn  3.Features 4.exit</a:t>
            </a:r>
          </a:p>
          <a:p>
            <a:pPr marL="0" indent="0">
              <a:buNone/>
            </a:pPr>
            <a:r>
              <a:rPr lang="en-US" sz="2000" dirty="0">
                <a:cs typeface="Calibri"/>
              </a:rPr>
              <a:t>           Enter your choice-</a:t>
            </a:r>
          </a:p>
          <a:p>
            <a:pPr marL="0" indent="0">
              <a:buNone/>
            </a:pPr>
            <a:r>
              <a:rPr lang="en-US" sz="2000" dirty="0">
                <a:cs typeface="Calibri"/>
              </a:rPr>
              <a:t>           Input-3</a:t>
            </a:r>
          </a:p>
          <a:p>
            <a:pPr marL="0" indent="0">
              <a:buNone/>
            </a:pPr>
            <a:r>
              <a:rPr lang="en-US" sz="2000" dirty="0">
                <a:cs typeface="Calibri"/>
              </a:rPr>
              <a:t>            Output: You have to sign-in or log-in first       </a:t>
            </a:r>
          </a:p>
          <a:p>
            <a:pPr marL="0" indent="0">
              <a:buNone/>
            </a:pPr>
            <a:r>
              <a:rPr lang="en-US" sz="2000" dirty="0">
                <a:cs typeface="Calibri"/>
              </a:rPr>
              <a:t>Case2:output:  Reddit</a:t>
            </a:r>
          </a:p>
          <a:p>
            <a:pPr marL="0" indent="0">
              <a:buNone/>
            </a:pPr>
            <a:r>
              <a:rPr lang="en-US" sz="2000" dirty="0">
                <a:cs typeface="Calibri"/>
              </a:rPr>
              <a:t>             1.LogIn   2.signIn  3.Features 4.exit</a:t>
            </a:r>
          </a:p>
          <a:p>
            <a:pPr marL="0" indent="0">
              <a:buNone/>
            </a:pPr>
            <a:r>
              <a:rPr lang="en-US" sz="2000" dirty="0">
                <a:cs typeface="Calibri"/>
              </a:rPr>
              <a:t>           Enter your choice-</a:t>
            </a:r>
          </a:p>
          <a:p>
            <a:pPr marL="0" indent="0">
              <a:buNone/>
            </a:pPr>
            <a:r>
              <a:rPr lang="en-US" sz="2000" dirty="0">
                <a:cs typeface="Calibri"/>
              </a:rPr>
              <a:t>           Input-1</a:t>
            </a:r>
          </a:p>
          <a:p>
            <a:pPr marL="0" indent="0">
              <a:buNone/>
            </a:pPr>
            <a:r>
              <a:rPr lang="en-US" sz="2000" dirty="0">
                <a:cs typeface="Calibri"/>
              </a:rPr>
              <a:t>          output: Enter your name</a:t>
            </a:r>
          </a:p>
          <a:p>
            <a:pPr marL="0" indent="0">
              <a:buNone/>
            </a:pPr>
            <a:r>
              <a:rPr lang="en-US" sz="2000" dirty="0">
                <a:cs typeface="Calibri"/>
              </a:rPr>
              <a:t>          input: aa</a:t>
            </a:r>
          </a:p>
          <a:p>
            <a:pPr marL="0" indent="0">
              <a:buNone/>
            </a:pPr>
            <a:r>
              <a:rPr lang="en-US" sz="2000" dirty="0">
                <a:cs typeface="Calibri"/>
              </a:rPr>
              <a:t>          output: Enter your gender</a:t>
            </a:r>
          </a:p>
          <a:p>
            <a:pPr marL="0" indent="0">
              <a:buNone/>
            </a:pPr>
            <a:r>
              <a:rPr lang="en-US" sz="2000" dirty="0">
                <a:cs typeface="Calibri"/>
              </a:rPr>
              <a:t>          input: female</a:t>
            </a:r>
          </a:p>
          <a:p>
            <a:pPr marL="0" indent="0">
              <a:buNone/>
            </a:pPr>
            <a:r>
              <a:rPr lang="en-US" sz="2000" dirty="0">
                <a:cs typeface="Calibri"/>
              </a:rPr>
              <a:t>          output: create password</a:t>
            </a:r>
          </a:p>
          <a:p>
            <a:pPr marL="0" indent="0">
              <a:buNone/>
            </a:pPr>
            <a:r>
              <a:rPr lang="en-US" sz="2000" dirty="0">
                <a:cs typeface="Calibri"/>
              </a:rPr>
              <a:t>          input:*****</a:t>
            </a:r>
          </a:p>
          <a:p>
            <a:pPr marL="0" indent="0">
              <a:buNone/>
            </a:pPr>
            <a:endParaRPr lang="en-US" sz="2000" dirty="0">
              <a:cs typeface="Calibri"/>
            </a:endParaRPr>
          </a:p>
          <a:p>
            <a:pPr marL="0" indent="0">
              <a:buNone/>
            </a:pPr>
            <a:endParaRPr lang="en-US" sz="2000" dirty="0">
              <a:cs typeface="Calibri"/>
            </a:endParaRPr>
          </a:p>
          <a:p>
            <a:pPr marL="0" indent="0">
              <a:buNone/>
            </a:pPr>
            <a:endParaRPr lang="en-IN" dirty="0"/>
          </a:p>
        </p:txBody>
      </p:sp>
    </p:spTree>
    <p:extLst>
      <p:ext uri="{BB962C8B-B14F-4D97-AF65-F5344CB8AC3E}">
        <p14:creationId xmlns:p14="http://schemas.microsoft.com/office/powerpoint/2010/main" val="220422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8273E-B616-CDE0-90B1-4319518E06DD}"/>
              </a:ext>
            </a:extLst>
          </p:cNvPr>
          <p:cNvSpPr>
            <a:spLocks noGrp="1"/>
          </p:cNvSpPr>
          <p:nvPr>
            <p:ph idx="1"/>
          </p:nvPr>
        </p:nvSpPr>
        <p:spPr>
          <a:xfrm>
            <a:off x="96795" y="540522"/>
            <a:ext cx="11864546" cy="6317478"/>
          </a:xfrm>
        </p:spPr>
        <p:txBody>
          <a:bodyPr>
            <a:normAutofit fontScale="70000" lnSpcReduction="20000"/>
          </a:bodyPr>
          <a:lstStyle/>
          <a:p>
            <a:pPr marL="0" indent="0">
              <a:buNone/>
            </a:pPr>
            <a:r>
              <a:rPr lang="en-IN" sz="2400" dirty="0">
                <a:cs typeface="Calibri"/>
              </a:rPr>
              <a:t>Case 3- output: </a:t>
            </a:r>
            <a:r>
              <a:rPr lang="en-US" sz="2400" dirty="0">
                <a:cs typeface="Calibri"/>
              </a:rPr>
              <a:t>1.create subreddit   2.Addpost  3.Features  4.exit</a:t>
            </a:r>
          </a:p>
          <a:p>
            <a:pPr marL="0" indent="0">
              <a:buNone/>
            </a:pPr>
            <a:r>
              <a:rPr lang="en-US" sz="2400" dirty="0">
                <a:cs typeface="Calibri"/>
              </a:rPr>
              <a:t>              input:1                                       (condition karma&lt;500)</a:t>
            </a:r>
          </a:p>
          <a:p>
            <a:pPr marL="0" indent="0">
              <a:buNone/>
            </a:pPr>
            <a:r>
              <a:rPr lang="en-US" sz="2400" dirty="0">
                <a:cs typeface="Calibri"/>
              </a:rPr>
              <a:t>              output: Not enough karma</a:t>
            </a:r>
            <a:endParaRPr lang="en-US" sz="2400" dirty="0"/>
          </a:p>
          <a:p>
            <a:pPr marL="0" indent="0">
              <a:buNone/>
            </a:pPr>
            <a:r>
              <a:rPr lang="en-US" sz="2400" dirty="0"/>
              <a:t>Case 4-</a:t>
            </a:r>
            <a:r>
              <a:rPr lang="en-US" sz="2400" dirty="0">
                <a:cs typeface="Calibri"/>
              </a:rPr>
              <a:t>output:  Reddit</a:t>
            </a:r>
          </a:p>
          <a:p>
            <a:pPr marL="0" indent="0">
              <a:buNone/>
            </a:pPr>
            <a:r>
              <a:rPr lang="en-US" sz="2400" dirty="0">
                <a:cs typeface="Calibri"/>
              </a:rPr>
              <a:t>            1.LogIn   2.signIn  3.Features 4.exit</a:t>
            </a:r>
          </a:p>
          <a:p>
            <a:pPr marL="0" indent="0">
              <a:buNone/>
            </a:pPr>
            <a:r>
              <a:rPr lang="en-US" sz="2400" dirty="0">
                <a:cs typeface="Calibri"/>
              </a:rPr>
              <a:t>            Enter your choice-</a:t>
            </a:r>
          </a:p>
          <a:p>
            <a:pPr marL="0" indent="0">
              <a:buNone/>
            </a:pPr>
            <a:r>
              <a:rPr lang="en-US" sz="2400" dirty="0">
                <a:cs typeface="Calibri"/>
              </a:rPr>
              <a:t>            Input-2</a:t>
            </a:r>
          </a:p>
          <a:p>
            <a:pPr marL="0" indent="0">
              <a:buNone/>
            </a:pPr>
            <a:r>
              <a:rPr lang="en-US" sz="2400" dirty="0">
                <a:cs typeface="Calibri"/>
              </a:rPr>
              <a:t>            output-Enter your password</a:t>
            </a:r>
          </a:p>
          <a:p>
            <a:pPr marL="0" indent="0">
              <a:buNone/>
            </a:pPr>
            <a:r>
              <a:rPr lang="en-US" sz="2400" dirty="0">
                <a:cs typeface="Calibri"/>
              </a:rPr>
              <a:t>            input-</a:t>
            </a:r>
            <a:r>
              <a:rPr lang="en-IN" sz="2400" dirty="0">
                <a:cs typeface="Calibri"/>
              </a:rPr>
              <a:t>***</a:t>
            </a:r>
          </a:p>
          <a:p>
            <a:pPr marL="0" indent="0">
              <a:buNone/>
            </a:pPr>
            <a:r>
              <a:rPr lang="en-IN" sz="2400" dirty="0">
                <a:cs typeface="Calibri"/>
              </a:rPr>
              <a:t>           output-Enter the correct password</a:t>
            </a:r>
          </a:p>
          <a:p>
            <a:pPr marL="0" indent="0">
              <a:buNone/>
            </a:pPr>
            <a:r>
              <a:rPr lang="en-IN" sz="2400" dirty="0">
                <a:cs typeface="Calibri"/>
              </a:rPr>
              <a:t>Case 5- output: </a:t>
            </a:r>
            <a:r>
              <a:rPr lang="en-US" sz="2400" dirty="0">
                <a:cs typeface="Calibri"/>
              </a:rPr>
              <a:t>1.create subreddit   2.Addpost  3.Features  4.exit</a:t>
            </a:r>
          </a:p>
          <a:p>
            <a:pPr marL="0" indent="0">
              <a:buNone/>
            </a:pPr>
            <a:r>
              <a:rPr lang="en-US" sz="2400" dirty="0">
                <a:cs typeface="Calibri"/>
              </a:rPr>
              <a:t>              input:1</a:t>
            </a:r>
          </a:p>
          <a:p>
            <a:pPr marL="0" indent="0">
              <a:buNone/>
            </a:pPr>
            <a:r>
              <a:rPr lang="en-US" sz="2400" dirty="0">
                <a:cs typeface="Calibri"/>
              </a:rPr>
              <a:t>              output-Enter subreddit name</a:t>
            </a:r>
          </a:p>
          <a:p>
            <a:pPr marL="0" indent="0">
              <a:buNone/>
            </a:pPr>
            <a:r>
              <a:rPr lang="en-US" sz="2400" dirty="0">
                <a:cs typeface="Calibri"/>
              </a:rPr>
              <a:t>              input-art</a:t>
            </a:r>
          </a:p>
          <a:p>
            <a:pPr marL="0" indent="0">
              <a:buNone/>
            </a:pPr>
            <a:r>
              <a:rPr lang="en-US" sz="2400" dirty="0">
                <a:cs typeface="Calibri"/>
              </a:rPr>
              <a:t>              output-Enter about</a:t>
            </a:r>
          </a:p>
          <a:p>
            <a:pPr marL="0" indent="0">
              <a:buNone/>
            </a:pPr>
            <a:r>
              <a:rPr lang="en-US" sz="2400" dirty="0">
                <a:cs typeface="Calibri"/>
              </a:rPr>
              <a:t>              input- </a:t>
            </a:r>
            <a:r>
              <a:rPr lang="en-US" sz="2400" dirty="0" err="1">
                <a:cs typeface="Calibri"/>
              </a:rPr>
              <a:t>aaaa</a:t>
            </a:r>
            <a:endParaRPr lang="en-US" sz="2400" dirty="0">
              <a:cs typeface="Calibri"/>
            </a:endParaRPr>
          </a:p>
          <a:p>
            <a:pPr marL="0" indent="0">
              <a:buNone/>
            </a:pPr>
            <a:r>
              <a:rPr lang="en-US" sz="2400" dirty="0">
                <a:cs typeface="Calibri"/>
              </a:rPr>
              <a:t>             output-Enter category</a:t>
            </a:r>
          </a:p>
          <a:p>
            <a:pPr marL="0" indent="0">
              <a:buNone/>
            </a:pPr>
            <a:r>
              <a:rPr lang="en-US" sz="2400" dirty="0">
                <a:cs typeface="Calibri"/>
              </a:rPr>
              <a:t>             input-artist</a:t>
            </a:r>
          </a:p>
          <a:p>
            <a:pPr marL="0" indent="0">
              <a:buNone/>
            </a:pPr>
            <a:r>
              <a:rPr lang="en-US" sz="2400" dirty="0">
                <a:cs typeface="Calibri"/>
              </a:rPr>
              <a:t>              output-Subreddit created               </a:t>
            </a:r>
          </a:p>
          <a:p>
            <a:pPr marL="0" indent="0">
              <a:buNone/>
            </a:pPr>
            <a:r>
              <a:rPr lang="en-US" sz="2400" dirty="0">
                <a:cs typeface="Calibri"/>
              </a:rPr>
              <a:t>              </a:t>
            </a:r>
            <a:endParaRPr lang="en-IN" sz="2400" dirty="0">
              <a:cs typeface="Calibri"/>
            </a:endParaRPr>
          </a:p>
          <a:p>
            <a:pPr marL="0" indent="0">
              <a:buNone/>
            </a:pPr>
            <a:endParaRPr lang="en-IN" sz="2400" dirty="0">
              <a:cs typeface="Calibri"/>
            </a:endParaRPr>
          </a:p>
        </p:txBody>
      </p:sp>
    </p:spTree>
    <p:extLst>
      <p:ext uri="{BB962C8B-B14F-4D97-AF65-F5344CB8AC3E}">
        <p14:creationId xmlns:p14="http://schemas.microsoft.com/office/powerpoint/2010/main" val="81165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8773-FC68-C11E-B2EE-BD82AE067E5C}"/>
              </a:ext>
            </a:extLst>
          </p:cNvPr>
          <p:cNvSpPr>
            <a:spLocks noGrp="1"/>
          </p:cNvSpPr>
          <p:nvPr>
            <p:ph type="title"/>
          </p:nvPr>
        </p:nvSpPr>
        <p:spPr>
          <a:xfrm>
            <a:off x="123825" y="127000"/>
            <a:ext cx="10515600" cy="630238"/>
          </a:xfrm>
        </p:spPr>
        <p:txBody>
          <a:bodyPr>
            <a:normAutofit fontScale="90000"/>
          </a:bodyPr>
          <a:lstStyle/>
          <a:p>
            <a:br>
              <a:rPr lang="en-US" b="1" dirty="0">
                <a:ea typeface="+mj-lt"/>
                <a:cs typeface="+mj-lt"/>
              </a:rPr>
            </a:br>
            <a:r>
              <a:rPr lang="en-US" b="1" dirty="0">
                <a:ea typeface="+mj-lt"/>
                <a:cs typeface="+mj-lt"/>
              </a:rPr>
              <a:t>4.2 USE CASES</a:t>
            </a:r>
            <a:endParaRPr lang="en-US" dirty="0">
              <a:ea typeface="+mj-lt"/>
              <a:cs typeface="+mj-lt"/>
            </a:endParaRPr>
          </a:p>
          <a:p>
            <a:endParaRPr lang="en-US" b="1" dirty="0">
              <a:cs typeface="Calibri Light"/>
            </a:endParaRPr>
          </a:p>
        </p:txBody>
      </p:sp>
      <p:sp>
        <p:nvSpPr>
          <p:cNvPr id="3" name="Content Placeholder 2">
            <a:extLst>
              <a:ext uri="{FF2B5EF4-FFF2-40B4-BE49-F238E27FC236}">
                <a16:creationId xmlns:a16="http://schemas.microsoft.com/office/drawing/2014/main" id="{F52F1ECE-E607-B6FF-20BC-701D67A721FE}"/>
              </a:ext>
            </a:extLst>
          </p:cNvPr>
          <p:cNvSpPr>
            <a:spLocks noGrp="1"/>
          </p:cNvSpPr>
          <p:nvPr>
            <p:ph idx="1"/>
          </p:nvPr>
        </p:nvSpPr>
        <p:spPr>
          <a:xfrm>
            <a:off x="276225" y="1063625"/>
            <a:ext cx="11572875" cy="5903913"/>
          </a:xfrm>
        </p:spPr>
        <p:txBody>
          <a:bodyPr vert="horz" lIns="91440" tIns="45720" rIns="91440" bIns="45720" rtlCol="0" anchor="t">
            <a:normAutofit/>
          </a:bodyPr>
          <a:lstStyle/>
          <a:p>
            <a:pPr marL="0" indent="0">
              <a:buNone/>
            </a:pPr>
            <a:r>
              <a:rPr lang="en-US" b="1" dirty="0">
                <a:ea typeface="+mn-lt"/>
                <a:cs typeface="+mn-lt"/>
              </a:rPr>
              <a:t>Simple Reddit Use Case:</a:t>
            </a:r>
            <a:endParaRPr lang="en-US">
              <a:ea typeface="+mn-lt"/>
              <a:cs typeface="+mn-lt"/>
            </a:endParaRPr>
          </a:p>
          <a:p>
            <a:pPr>
              <a:lnSpc>
                <a:spcPct val="110000"/>
              </a:lnSpc>
              <a:buFont typeface="Arial"/>
              <a:buChar char="•"/>
            </a:pPr>
            <a:r>
              <a:rPr lang="en-US" dirty="0">
                <a:ea typeface="+mn-lt"/>
                <a:cs typeface="+mn-lt"/>
              </a:rPr>
              <a:t>User uses Reddit App</a:t>
            </a:r>
          </a:p>
          <a:p>
            <a:pPr>
              <a:lnSpc>
                <a:spcPct val="110000"/>
              </a:lnSpc>
              <a:buFont typeface="Arial"/>
              <a:buChar char="•"/>
            </a:pPr>
            <a:r>
              <a:rPr lang="en-US" dirty="0">
                <a:ea typeface="+mn-lt"/>
                <a:cs typeface="+mn-lt"/>
              </a:rPr>
              <a:t>User Sign-In to the app</a:t>
            </a:r>
          </a:p>
          <a:p>
            <a:pPr>
              <a:lnSpc>
                <a:spcPct val="110000"/>
              </a:lnSpc>
              <a:buFont typeface="Arial"/>
              <a:buChar char="•"/>
            </a:pPr>
            <a:r>
              <a:rPr lang="en-US" dirty="0">
                <a:ea typeface="+mn-lt"/>
                <a:cs typeface="+mn-lt"/>
              </a:rPr>
              <a:t>User can explore more through the features</a:t>
            </a:r>
          </a:p>
          <a:p>
            <a:pPr>
              <a:lnSpc>
                <a:spcPct val="110000"/>
              </a:lnSpc>
              <a:buFont typeface="Arial"/>
              <a:buChar char="•"/>
            </a:pPr>
            <a:r>
              <a:rPr lang="en-US" dirty="0">
                <a:ea typeface="+mn-lt"/>
                <a:cs typeface="+mn-lt"/>
              </a:rPr>
              <a:t>User joins subreddit </a:t>
            </a:r>
          </a:p>
          <a:p>
            <a:pPr>
              <a:lnSpc>
                <a:spcPct val="110000"/>
              </a:lnSpc>
              <a:buFont typeface="Arial"/>
              <a:buChar char="•"/>
            </a:pPr>
            <a:r>
              <a:rPr lang="en-US" dirty="0">
                <a:ea typeface="+mn-lt"/>
                <a:cs typeface="+mn-lt"/>
              </a:rPr>
              <a:t>User comments on posts</a:t>
            </a:r>
          </a:p>
          <a:p>
            <a:pPr>
              <a:lnSpc>
                <a:spcPct val="110000"/>
              </a:lnSpc>
              <a:buFont typeface="Arial"/>
              <a:buChar char="•"/>
            </a:pPr>
            <a:r>
              <a:rPr lang="en-US" dirty="0">
                <a:ea typeface="+mn-lt"/>
                <a:cs typeface="+mn-lt"/>
              </a:rPr>
              <a:t>User upvotes, downvotes and gives awards to posts, comments and replies.</a:t>
            </a:r>
          </a:p>
          <a:p>
            <a:pPr>
              <a:lnSpc>
                <a:spcPct val="110000"/>
              </a:lnSpc>
              <a:buFont typeface="Arial"/>
              <a:buChar char="•"/>
            </a:pPr>
            <a:endParaRPr lang="en-US" dirty="0">
              <a:ea typeface="+mn-lt"/>
              <a:cs typeface="+mn-lt"/>
            </a:endParaRPr>
          </a:p>
          <a:p>
            <a:pPr marL="0" indent="0">
              <a:buNone/>
            </a:pPr>
            <a:endParaRPr lang="en-US" b="1" dirty="0">
              <a:cs typeface="Calibri"/>
            </a:endParaRPr>
          </a:p>
        </p:txBody>
      </p:sp>
    </p:spTree>
    <p:extLst>
      <p:ext uri="{BB962C8B-B14F-4D97-AF65-F5344CB8AC3E}">
        <p14:creationId xmlns:p14="http://schemas.microsoft.com/office/powerpoint/2010/main" val="257462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5E02F3B-9EB6-D58A-14DC-526EE6184A6E}"/>
              </a:ext>
            </a:extLst>
          </p:cNvPr>
          <p:cNvGraphicFramePr>
            <a:graphicFrameLocks noGrp="1"/>
          </p:cNvGraphicFramePr>
          <p:nvPr>
            <p:ph idx="1"/>
            <p:extLst>
              <p:ext uri="{D42A27DB-BD31-4B8C-83A1-F6EECF244321}">
                <p14:modId xmlns:p14="http://schemas.microsoft.com/office/powerpoint/2010/main" val="2922217706"/>
              </p:ext>
            </p:extLst>
          </p:nvPr>
        </p:nvGraphicFramePr>
        <p:xfrm>
          <a:off x="771525" y="825500"/>
          <a:ext cx="10515599" cy="5010150"/>
        </p:xfrm>
        <a:graphic>
          <a:graphicData uri="http://schemas.openxmlformats.org/drawingml/2006/table">
            <a:tbl>
              <a:tblPr firstRow="1" bandRow="1">
                <a:tableStyleId>{5C22544A-7EE6-4342-B048-85BDC9FD1C3A}</a:tableStyleId>
              </a:tblPr>
              <a:tblGrid>
                <a:gridCol w="2539823">
                  <a:extLst>
                    <a:ext uri="{9D8B030D-6E8A-4147-A177-3AD203B41FA5}">
                      <a16:colId xmlns:a16="http://schemas.microsoft.com/office/drawing/2014/main" val="2929510099"/>
                    </a:ext>
                  </a:extLst>
                </a:gridCol>
                <a:gridCol w="7975776">
                  <a:extLst>
                    <a:ext uri="{9D8B030D-6E8A-4147-A177-3AD203B41FA5}">
                      <a16:colId xmlns:a16="http://schemas.microsoft.com/office/drawing/2014/main" val="3116504157"/>
                    </a:ext>
                  </a:extLst>
                </a:gridCol>
              </a:tblGrid>
              <a:tr h="1514475">
                <a:tc>
                  <a:txBody>
                    <a:bodyPr/>
                    <a:lstStyle/>
                    <a:p>
                      <a:pPr algn="just" fontAlgn="base"/>
                      <a:r>
                        <a:rPr lang="en-US" sz="1800">
                          <a:effectLst/>
                        </a:rPr>
                        <a:t>            ​</a:t>
                      </a:r>
                      <a:endParaRPr lang="en-US">
                        <a:effectLst/>
                      </a:endParaRPr>
                    </a:p>
                    <a:p>
                      <a:pPr algn="just" fontAlgn="base"/>
                      <a:r>
                        <a:rPr lang="en-US" sz="1800">
                          <a:effectLst/>
                        </a:rPr>
                        <a:t>​</a:t>
                      </a:r>
                      <a:endParaRPr lang="en-US">
                        <a:effectLst/>
                      </a:endParaRPr>
                    </a:p>
                    <a:p>
                      <a:pPr algn="just" fontAlgn="base"/>
                      <a:r>
                        <a:rPr lang="en-US" sz="1800">
                          <a:effectLst/>
                        </a:rPr>
                        <a:t>          USE CASE 1​</a:t>
                      </a:r>
                      <a:endParaRPr lang="en-US" b="0" i="0">
                        <a:solidFill>
                          <a:srgbClr val="000000"/>
                        </a:solidFill>
                        <a:effectLst/>
                      </a:endParaRPr>
                    </a:p>
                  </a:txBody>
                  <a:tcPr/>
                </a:tc>
                <a:tc>
                  <a:txBody>
                    <a:bodyPr/>
                    <a:lstStyle/>
                    <a:p>
                      <a:pPr algn="l" fontAlgn="auto"/>
                      <a:r>
                        <a:rPr lang="en-US" sz="1800">
                          <a:effectLst/>
                        </a:rPr>
                        <a:t>​</a:t>
                      </a:r>
                    </a:p>
                    <a:p>
                      <a:pPr algn="l" fontAlgn="base"/>
                      <a:r>
                        <a:rPr lang="en-US" sz="1800">
                          <a:effectLst/>
                        </a:rPr>
                        <a:t>​</a:t>
                      </a:r>
                      <a:endParaRPr lang="en-US">
                        <a:effectLst/>
                      </a:endParaRPr>
                    </a:p>
                    <a:p>
                      <a:pPr algn="l" fontAlgn="base"/>
                      <a:r>
                        <a:rPr lang="en-US" sz="1800">
                          <a:effectLst/>
                        </a:rPr>
                        <a:t>Using Reddit app​</a:t>
                      </a:r>
                      <a:endParaRPr lang="en-US" b="0" i="0">
                        <a:solidFill>
                          <a:srgbClr val="000000"/>
                        </a:solidFill>
                        <a:effectLst/>
                      </a:endParaRPr>
                    </a:p>
                  </a:txBody>
                  <a:tcPr/>
                </a:tc>
                <a:extLst>
                  <a:ext uri="{0D108BD9-81ED-4DB2-BD59-A6C34878D82A}">
                    <a16:rowId xmlns:a16="http://schemas.microsoft.com/office/drawing/2014/main" val="1021200171"/>
                  </a:ext>
                </a:extLst>
              </a:tr>
              <a:tr h="1190625">
                <a:tc>
                  <a:txBody>
                    <a:bodyPr/>
                    <a:lstStyle/>
                    <a:p>
                      <a:pPr algn="l" fontAlgn="auto"/>
                      <a:r>
                        <a:rPr lang="en-US" sz="1800">
                          <a:effectLst/>
                        </a:rPr>
                        <a:t>​</a:t>
                      </a:r>
                    </a:p>
                    <a:p>
                      <a:pPr algn="l" fontAlgn="base"/>
                      <a:r>
                        <a:rPr lang="en-US" sz="1800">
                          <a:effectLst/>
                        </a:rPr>
                        <a:t>​</a:t>
                      </a:r>
                      <a:endParaRPr lang="en-US">
                        <a:effectLst/>
                      </a:endParaRPr>
                    </a:p>
                    <a:p>
                      <a:pPr algn="l" fontAlgn="base"/>
                      <a:r>
                        <a:rPr lang="en-US" sz="1800">
                          <a:effectLst/>
                        </a:rPr>
                        <a:t>              ACTOR​</a:t>
                      </a:r>
                      <a:endParaRPr lang="en-US" b="0" i="0">
                        <a:solidFill>
                          <a:srgbClr val="000000"/>
                        </a:solidFill>
                        <a:effectLst/>
                      </a:endParaRPr>
                    </a:p>
                  </a:txBody>
                  <a:tcPr/>
                </a:tc>
                <a:tc>
                  <a:txBody>
                    <a:bodyPr/>
                    <a:lstStyle/>
                    <a:p>
                      <a:pPr algn="l" fontAlgn="auto"/>
                      <a:r>
                        <a:rPr lang="en-US" sz="1800">
                          <a:effectLst/>
                        </a:rPr>
                        <a:t>​</a:t>
                      </a:r>
                    </a:p>
                    <a:p>
                      <a:pPr algn="l" fontAlgn="base"/>
                      <a:r>
                        <a:rPr lang="en-US" sz="1800">
                          <a:effectLst/>
                        </a:rPr>
                        <a:t>​</a:t>
                      </a:r>
                      <a:endParaRPr lang="en-US">
                        <a:effectLst/>
                      </a:endParaRPr>
                    </a:p>
                    <a:p>
                      <a:pPr algn="l" fontAlgn="base"/>
                      <a:r>
                        <a:rPr lang="en-US" sz="1800">
                          <a:effectLst/>
                        </a:rPr>
                        <a:t>User(Social Media Users)​</a:t>
                      </a:r>
                      <a:endParaRPr lang="en-US" b="0" i="0">
                        <a:solidFill>
                          <a:srgbClr val="000000"/>
                        </a:solidFill>
                        <a:effectLst/>
                      </a:endParaRPr>
                    </a:p>
                  </a:txBody>
                  <a:tcPr/>
                </a:tc>
                <a:extLst>
                  <a:ext uri="{0D108BD9-81ED-4DB2-BD59-A6C34878D82A}">
                    <a16:rowId xmlns:a16="http://schemas.microsoft.com/office/drawing/2014/main" val="1012136215"/>
                  </a:ext>
                </a:extLst>
              </a:tr>
              <a:tr h="2305050">
                <a:tc>
                  <a:txBody>
                    <a:bodyPr/>
                    <a:lstStyle/>
                    <a:p>
                      <a:pPr algn="l" fontAlgn="auto"/>
                      <a:r>
                        <a:rPr lang="en-US" sz="1800">
                          <a:effectLst/>
                        </a:rPr>
                        <a:t>​</a:t>
                      </a:r>
                    </a:p>
                    <a:p>
                      <a:pPr algn="l" fontAlgn="base"/>
                      <a:r>
                        <a:rPr lang="en-US" sz="1800">
                          <a:effectLst/>
                        </a:rPr>
                        <a:t>​</a:t>
                      </a:r>
                      <a:endParaRPr lang="en-US">
                        <a:effectLst/>
                      </a:endParaRPr>
                    </a:p>
                    <a:p>
                      <a:pPr algn="l" fontAlgn="base"/>
                      <a:r>
                        <a:rPr lang="en-US" sz="1800">
                          <a:effectLst/>
                        </a:rPr>
                        <a:t>​</a:t>
                      </a:r>
                      <a:endParaRPr lang="en-US">
                        <a:effectLst/>
                      </a:endParaRPr>
                    </a:p>
                    <a:p>
                      <a:pPr algn="l" fontAlgn="base"/>
                      <a:r>
                        <a:rPr lang="en-US" sz="1800">
                          <a:effectLst/>
                        </a:rPr>
                        <a:t>       BASIC FLOW​</a:t>
                      </a:r>
                      <a:endParaRPr lang="en-US" b="0" i="0">
                        <a:solidFill>
                          <a:srgbClr val="000000"/>
                        </a:solidFill>
                        <a:effectLst/>
                      </a:endParaRPr>
                    </a:p>
                  </a:txBody>
                  <a:tcPr/>
                </a:tc>
                <a:tc>
                  <a:txBody>
                    <a:bodyPr/>
                    <a:lstStyle/>
                    <a:p>
                      <a:pPr marL="342900" lvl="0" indent="-342900" algn="l" fontAlgn="base">
                        <a:buFont typeface="Arial" panose="020B0604020202020204" pitchFamily="34" charset="0"/>
                        <a:buChar char="•"/>
                      </a:pPr>
                      <a:r>
                        <a:rPr lang="en-US" sz="1800">
                          <a:effectLst/>
                        </a:rPr>
                        <a:t>When the user first uses the Reddit app he need to create an account by signing in filling all the details like name, gender and selecting his interests and  joining the various sub-Redditt's .​</a:t>
                      </a:r>
                      <a:endParaRPr lang="en-US" sz="1440">
                        <a:effectLst/>
                      </a:endParaRPr>
                    </a:p>
                    <a:p>
                      <a:pPr marL="342900" lvl="0" indent="-342900" algn="l" fontAlgn="base">
                        <a:buFont typeface="Arial" panose="020B0604020202020204" pitchFamily="34" charset="0"/>
                        <a:buChar char="•"/>
                      </a:pPr>
                      <a:r>
                        <a:rPr lang="en-US" sz="1800">
                          <a:effectLst/>
                        </a:rPr>
                        <a:t>He can comments on the posts present in the sub-reddit ​</a:t>
                      </a:r>
                      <a:endParaRPr lang="en-US" sz="1440">
                        <a:effectLst/>
                      </a:endParaRPr>
                    </a:p>
                    <a:p>
                      <a:pPr marL="342900" lvl="0" indent="-342900" algn="l" fontAlgn="base">
                        <a:buFont typeface="Arial" panose="020B0604020202020204" pitchFamily="34" charset="0"/>
                        <a:buChar char="•"/>
                      </a:pPr>
                      <a:r>
                        <a:rPr lang="en-US" sz="1800">
                          <a:effectLst/>
                        </a:rPr>
                        <a:t>He can upvote, downvote the posts and comments.​</a:t>
                      </a:r>
                      <a:endParaRPr lang="en-US" sz="1440">
                        <a:effectLst/>
                      </a:endParaRPr>
                    </a:p>
                    <a:p>
                      <a:pPr algn="l" fontAlgn="base"/>
                      <a:r>
                        <a:rPr lang="en-US" sz="1800">
                          <a:effectLst/>
                        </a:rPr>
                        <a:t>​</a:t>
                      </a:r>
                      <a:endParaRPr lang="en-US" b="0" i="0">
                        <a:solidFill>
                          <a:srgbClr val="000000"/>
                        </a:solidFill>
                        <a:effectLst/>
                      </a:endParaRPr>
                    </a:p>
                  </a:txBody>
                  <a:tcPr/>
                </a:tc>
                <a:extLst>
                  <a:ext uri="{0D108BD9-81ED-4DB2-BD59-A6C34878D82A}">
                    <a16:rowId xmlns:a16="http://schemas.microsoft.com/office/drawing/2014/main" val="1667470189"/>
                  </a:ext>
                </a:extLst>
              </a:tr>
            </a:tbl>
          </a:graphicData>
        </a:graphic>
      </p:graphicFrame>
    </p:spTree>
    <p:extLst>
      <p:ext uri="{BB962C8B-B14F-4D97-AF65-F5344CB8AC3E}">
        <p14:creationId xmlns:p14="http://schemas.microsoft.com/office/powerpoint/2010/main" val="336490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331-D4C3-B7E1-F56A-767001A34830}"/>
              </a:ext>
            </a:extLst>
          </p:cNvPr>
          <p:cNvSpPr>
            <a:spLocks noGrp="1"/>
          </p:cNvSpPr>
          <p:nvPr>
            <p:ph type="title"/>
          </p:nvPr>
        </p:nvSpPr>
        <p:spPr>
          <a:xfrm>
            <a:off x="361950" y="155575"/>
            <a:ext cx="11315700" cy="592138"/>
          </a:xfrm>
        </p:spPr>
        <p:txBody>
          <a:bodyPr>
            <a:normAutofit fontScale="90000"/>
          </a:bodyPr>
          <a:lstStyle/>
          <a:p>
            <a:r>
              <a:rPr lang="en-US" b="1" dirty="0">
                <a:ea typeface="+mj-lt"/>
                <a:cs typeface="+mj-lt"/>
              </a:rPr>
              <a:t>Middle weight Reddit use case</a:t>
            </a:r>
            <a:endParaRPr lang="en-US" dirty="0"/>
          </a:p>
        </p:txBody>
      </p:sp>
      <p:sp>
        <p:nvSpPr>
          <p:cNvPr id="3" name="Content Placeholder 2">
            <a:extLst>
              <a:ext uri="{FF2B5EF4-FFF2-40B4-BE49-F238E27FC236}">
                <a16:creationId xmlns:a16="http://schemas.microsoft.com/office/drawing/2014/main" id="{68E70799-5B88-81CF-130A-2CD46B09ACDC}"/>
              </a:ext>
            </a:extLst>
          </p:cNvPr>
          <p:cNvSpPr>
            <a:spLocks noGrp="1"/>
          </p:cNvSpPr>
          <p:nvPr>
            <p:ph idx="1"/>
          </p:nvPr>
        </p:nvSpPr>
        <p:spPr>
          <a:xfrm>
            <a:off x="419100" y="987425"/>
            <a:ext cx="11210925" cy="5265738"/>
          </a:xfrm>
        </p:spPr>
        <p:txBody>
          <a:bodyPr vert="horz" lIns="91440" tIns="45720" rIns="91440" bIns="45720" rtlCol="0" anchor="t">
            <a:normAutofit/>
          </a:bodyPr>
          <a:lstStyle/>
          <a:p>
            <a:pPr>
              <a:lnSpc>
                <a:spcPct val="110000"/>
              </a:lnSpc>
            </a:pPr>
            <a:r>
              <a:rPr lang="en-US" dirty="0">
                <a:ea typeface="+mn-lt"/>
                <a:cs typeface="+mn-lt"/>
              </a:rPr>
              <a:t>User uses Reddit app</a:t>
            </a:r>
          </a:p>
          <a:p>
            <a:pPr>
              <a:lnSpc>
                <a:spcPct val="110000"/>
              </a:lnSpc>
            </a:pPr>
            <a:r>
              <a:rPr lang="en-US" dirty="0">
                <a:ea typeface="+mn-lt"/>
                <a:cs typeface="+mn-lt"/>
              </a:rPr>
              <a:t>User Log-In to the app</a:t>
            </a:r>
          </a:p>
          <a:p>
            <a:pPr>
              <a:lnSpc>
                <a:spcPct val="110000"/>
              </a:lnSpc>
            </a:pPr>
            <a:r>
              <a:rPr lang="en-US" dirty="0">
                <a:ea typeface="+mn-lt"/>
                <a:cs typeface="+mn-lt"/>
              </a:rPr>
              <a:t>User buy Reddit Premium </a:t>
            </a:r>
          </a:p>
          <a:p>
            <a:pPr>
              <a:lnSpc>
                <a:spcPct val="110000"/>
              </a:lnSpc>
            </a:pPr>
            <a:r>
              <a:rPr lang="en-US" dirty="0">
                <a:ea typeface="+mn-lt"/>
                <a:cs typeface="+mn-lt"/>
              </a:rPr>
              <a:t>User joins subreddit</a:t>
            </a:r>
          </a:p>
          <a:p>
            <a:pPr>
              <a:lnSpc>
                <a:spcPct val="110000"/>
              </a:lnSpc>
            </a:pPr>
            <a:r>
              <a:rPr lang="en-US" dirty="0">
                <a:ea typeface="+mn-lt"/>
                <a:cs typeface="+mn-lt"/>
              </a:rPr>
              <a:t>User can add posts on subreddit</a:t>
            </a:r>
          </a:p>
          <a:p>
            <a:pPr>
              <a:lnSpc>
                <a:spcPct val="110000"/>
              </a:lnSpc>
            </a:pPr>
            <a:r>
              <a:rPr lang="en-US" dirty="0">
                <a:ea typeface="+mn-lt"/>
                <a:cs typeface="+mn-lt"/>
              </a:rPr>
              <a:t>User can explore more through the features</a:t>
            </a:r>
          </a:p>
          <a:p>
            <a:pPr>
              <a:lnSpc>
                <a:spcPct val="110000"/>
              </a:lnSpc>
            </a:pPr>
            <a:r>
              <a:rPr lang="en-US" dirty="0">
                <a:ea typeface="+mn-lt"/>
                <a:cs typeface="+mn-lt"/>
              </a:rPr>
              <a:t>User comments on post</a:t>
            </a:r>
          </a:p>
          <a:p>
            <a:pPr>
              <a:lnSpc>
                <a:spcPct val="110000"/>
              </a:lnSpc>
            </a:pPr>
            <a:r>
              <a:rPr lang="en-US" dirty="0">
                <a:ea typeface="+mn-lt"/>
                <a:cs typeface="+mn-lt"/>
              </a:rPr>
              <a:t>User upvotes, downvotes and gives awards to posts, comments and replies.</a:t>
            </a:r>
          </a:p>
          <a:p>
            <a:pPr>
              <a:lnSpc>
                <a:spcPct val="110000"/>
              </a:lnSpc>
            </a:pPr>
            <a:endParaRPr lang="en-US" dirty="0">
              <a:ea typeface="+mn-lt"/>
              <a:cs typeface="+mn-lt"/>
            </a:endParaRPr>
          </a:p>
          <a:p>
            <a:pPr marL="0" indent="0">
              <a:buNone/>
            </a:pPr>
            <a:endParaRPr lang="en-US" dirty="0">
              <a:cs typeface="Calibri"/>
            </a:endParaRPr>
          </a:p>
        </p:txBody>
      </p:sp>
    </p:spTree>
    <p:extLst>
      <p:ext uri="{BB962C8B-B14F-4D97-AF65-F5344CB8AC3E}">
        <p14:creationId xmlns:p14="http://schemas.microsoft.com/office/powerpoint/2010/main" val="14739605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1023</Words>
  <Application>Microsoft Office PowerPoint</Application>
  <PresentationFormat>Widescreen</PresentationFormat>
  <Paragraphs>178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Title: Design Activity document of Open-Ended Assessment</vt:lpstr>
      <vt:lpstr>1.1Problem Statement </vt:lpstr>
      <vt:lpstr>1.2 Features of Application</vt:lpstr>
      <vt:lpstr>                             2.Class diagram</vt:lpstr>
      <vt:lpstr>4.1 Test Plans</vt:lpstr>
      <vt:lpstr>PowerPoint Presentation</vt:lpstr>
      <vt:lpstr> 4.2 USE CASES </vt:lpstr>
      <vt:lpstr>PowerPoint Presentation</vt:lpstr>
      <vt:lpstr>Middle weight Reddit use case</vt:lpstr>
      <vt:lpstr>PowerPoint Presentation</vt:lpstr>
      <vt:lpstr>Heavy weight Reddit use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Nayana</dc:creator>
  <cp:lastModifiedBy>01fe20bcs235</cp:lastModifiedBy>
  <cp:revision>516</cp:revision>
  <dcterms:created xsi:type="dcterms:W3CDTF">2013-07-15T20:26:40Z</dcterms:created>
  <dcterms:modified xsi:type="dcterms:W3CDTF">2023-02-20T19:08:29Z</dcterms:modified>
</cp:coreProperties>
</file>