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34"/>
  </p:notesMasterIdLst>
  <p:sldIdLst>
    <p:sldId id="256" r:id="rId5"/>
    <p:sldId id="257" r:id="rId6"/>
    <p:sldId id="260" r:id="rId7"/>
    <p:sldId id="261" r:id="rId8"/>
    <p:sldId id="262" r:id="rId9"/>
    <p:sldId id="282" r:id="rId10"/>
    <p:sldId id="263" r:id="rId11"/>
    <p:sldId id="283" r:id="rId12"/>
    <p:sldId id="284" r:id="rId13"/>
    <p:sldId id="285" r:id="rId14"/>
    <p:sldId id="286" r:id="rId15"/>
    <p:sldId id="287" r:id="rId16"/>
    <p:sldId id="288" r:id="rId17"/>
    <p:sldId id="293" r:id="rId18"/>
    <p:sldId id="294" r:id="rId19"/>
    <p:sldId id="295" r:id="rId20"/>
    <p:sldId id="296" r:id="rId21"/>
    <p:sldId id="297" r:id="rId22"/>
    <p:sldId id="298" r:id="rId23"/>
    <p:sldId id="299" r:id="rId24"/>
    <p:sldId id="267" r:id="rId25"/>
    <p:sldId id="289" r:id="rId26"/>
    <p:sldId id="290" r:id="rId27"/>
    <p:sldId id="291" r:id="rId28"/>
    <p:sldId id="272" r:id="rId29"/>
    <p:sldId id="273" r:id="rId30"/>
    <p:sldId id="274" r:id="rId31"/>
    <p:sldId id="275" r:id="rId32"/>
    <p:sldId id="292" r:id="rId33"/>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B18BCA-1614-4110-9987-811501893327}" v="1465" dt="2023-09-03T15:03:40.438"/>
    <p1510:client id="{1AF838DC-100C-4F71-A4D1-AF17A9379347}" v="58" dt="2023-08-28T18:48:37.335"/>
    <p1510:client id="{224CC9B6-A6C2-46C7-BBB9-C6A60C5C4540}" v="35" dt="2020-10-29T00:07:35.914"/>
    <p1510:client id="{748A05FA-80F2-4FBF-A8DC-657748891C98}" v="593" dt="2023-09-06T11:33:18.358"/>
    <p1510:client id="{A696137D-0583-4962-8FB9-D5C462D17F0E}" v="3622" dt="2023-09-03T19:13:22.589"/>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32" autoAdjust="0"/>
  </p:normalViewPr>
  <p:slideViewPr>
    <p:cSldViewPr snapToGrid="0">
      <p:cViewPr>
        <p:scale>
          <a:sx n="66" d="100"/>
          <a:sy n="66" d="100"/>
        </p:scale>
        <p:origin x="1301" y="398"/>
      </p:cViewPr>
      <p:guideLst/>
    </p:cSldViewPr>
  </p:slideViewPr>
  <p:outlineViewPr>
    <p:cViewPr>
      <p:scale>
        <a:sx n="33" d="100"/>
        <a:sy n="33" d="100"/>
      </p:scale>
      <p:origin x="0" y="-29"/>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10" Type="http://schemas.openxmlformats.org/officeDocument/2006/relationships/slide" Target="slides/slide10.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9/6/2023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38276" y="6264633"/>
                <a:ext cx="201564"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63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63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63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63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63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27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5.png"/><Relationship Id="rId18" Type="http://schemas.openxmlformats.org/officeDocument/2006/relationships/customXml" Target="../ink/ink19.xml"/><Relationship Id="rId26" Type="http://schemas.openxmlformats.org/officeDocument/2006/relationships/customXml" Target="../ink/ink27.xml"/><Relationship Id="rId3" Type="http://schemas.openxmlformats.org/officeDocument/2006/relationships/customXml" Target="../ink/ink9.xml"/><Relationship Id="rId21" Type="http://schemas.openxmlformats.org/officeDocument/2006/relationships/customXml" Target="../ink/ink22.xml"/><Relationship Id="rId7" Type="http://schemas.openxmlformats.org/officeDocument/2006/relationships/customXml" Target="../ink/ink11.xml"/><Relationship Id="rId12" Type="http://schemas.openxmlformats.org/officeDocument/2006/relationships/customXml" Target="../ink/ink15.xml"/><Relationship Id="rId17" Type="http://schemas.openxmlformats.org/officeDocument/2006/relationships/customXml" Target="../ink/ink18.xml"/><Relationship Id="rId25" Type="http://schemas.openxmlformats.org/officeDocument/2006/relationships/customXml" Target="../ink/ink26.xml"/><Relationship Id="rId33" Type="http://schemas.openxmlformats.org/officeDocument/2006/relationships/hyperlink" Target="https://en.wikipedia.org/wiki/List_of_Falcon_9_and_Falcon_Heavy_launches" TargetMode="External"/><Relationship Id="rId2" Type="http://schemas.openxmlformats.org/officeDocument/2006/relationships/notesSlide" Target="../notesSlides/notesSlide1.xml"/><Relationship Id="rId16" Type="http://schemas.openxmlformats.org/officeDocument/2006/relationships/image" Target="../media/image4.png"/><Relationship Id="rId20" Type="http://schemas.openxmlformats.org/officeDocument/2006/relationships/customXml" Target="../ink/ink21.xml"/><Relationship Id="rId29" Type="http://schemas.openxmlformats.org/officeDocument/2006/relationships/customXml" Target="../ink/ink29.xml"/><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8.png"/><Relationship Id="rId24" Type="http://schemas.openxmlformats.org/officeDocument/2006/relationships/customXml" Target="../ink/ink25.xml"/><Relationship Id="rId32" Type="http://schemas.openxmlformats.org/officeDocument/2006/relationships/image" Target="../media/image4.jpeg"/><Relationship Id="rId5" Type="http://schemas.openxmlformats.org/officeDocument/2006/relationships/customXml" Target="../ink/ink10.xml"/><Relationship Id="rId15" Type="http://schemas.openxmlformats.org/officeDocument/2006/relationships/customXml" Target="../ink/ink17.xml"/><Relationship Id="rId23" Type="http://schemas.openxmlformats.org/officeDocument/2006/relationships/customXml" Target="../ink/ink24.xml"/><Relationship Id="rId28" Type="http://schemas.openxmlformats.org/officeDocument/2006/relationships/image" Target="../media/image9.png"/><Relationship Id="rId10" Type="http://schemas.openxmlformats.org/officeDocument/2006/relationships/customXml" Target="../ink/ink14.xml"/><Relationship Id="rId19" Type="http://schemas.openxmlformats.org/officeDocument/2006/relationships/customXml" Target="../ink/ink20.xml"/><Relationship Id="rId31"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customXml" Target="../ink/ink13.xml"/><Relationship Id="rId14" Type="http://schemas.openxmlformats.org/officeDocument/2006/relationships/customXml" Target="../ink/ink16.xml"/><Relationship Id="rId22" Type="http://schemas.openxmlformats.org/officeDocument/2006/relationships/customXml" Target="../ink/ink23.xml"/><Relationship Id="rId27" Type="http://schemas.openxmlformats.org/officeDocument/2006/relationships/customXml" Target="../ink/ink28.xml"/><Relationship Id="rId30"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customXml" Target="../ink/ink31.xml"/><Relationship Id="rId18" Type="http://schemas.openxmlformats.org/officeDocument/2006/relationships/image" Target="../media/image13.png"/><Relationship Id="rId3" Type="http://schemas.openxmlformats.org/officeDocument/2006/relationships/slide" Target="slide3.xml"/><Relationship Id="rId21" Type="http://schemas.openxmlformats.org/officeDocument/2006/relationships/customXml" Target="../ink/ink36.xml"/><Relationship Id="rId7" Type="http://schemas.openxmlformats.org/officeDocument/2006/relationships/slide" Target="slide8.xml"/><Relationship Id="rId12" Type="http://schemas.openxmlformats.org/officeDocument/2006/relationships/slide" Target="slide28.xml"/><Relationship Id="rId17" Type="http://schemas.openxmlformats.org/officeDocument/2006/relationships/customXml" Target="../ink/ink34.xml"/><Relationship Id="rId25" Type="http://schemas.openxmlformats.org/officeDocument/2006/relationships/customXml" Target="../ink/ink40.xml"/><Relationship Id="rId2" Type="http://schemas.openxmlformats.org/officeDocument/2006/relationships/image" Target="../media/image11.png"/><Relationship Id="rId16" Type="http://schemas.openxmlformats.org/officeDocument/2006/relationships/customXml" Target="../ink/ink33.xml"/><Relationship Id="rId20"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slide" Target="slide7.xml"/><Relationship Id="rId11" Type="http://schemas.openxmlformats.org/officeDocument/2006/relationships/slide" Target="slide27.xml"/><Relationship Id="rId24" Type="http://schemas.openxmlformats.org/officeDocument/2006/relationships/customXml" Target="../ink/ink39.xml"/><Relationship Id="rId5" Type="http://schemas.openxmlformats.org/officeDocument/2006/relationships/slide" Target="slide5.xml"/><Relationship Id="rId15" Type="http://schemas.openxmlformats.org/officeDocument/2006/relationships/customXml" Target="../ink/ink32.xml"/><Relationship Id="rId23" Type="http://schemas.openxmlformats.org/officeDocument/2006/relationships/customXml" Target="../ink/ink38.xml"/><Relationship Id="rId10" Type="http://schemas.openxmlformats.org/officeDocument/2006/relationships/slide" Target="slide26.xml"/><Relationship Id="rId19" Type="http://schemas.openxmlformats.org/officeDocument/2006/relationships/customXml" Target="../ink/ink35.xml"/><Relationship Id="rId4" Type="http://schemas.openxmlformats.org/officeDocument/2006/relationships/slide" Target="slide4.xml"/><Relationship Id="rId9" Type="http://schemas.openxmlformats.org/officeDocument/2006/relationships/slide" Target="slide25.xml"/><Relationship Id="rId14" Type="http://schemas.openxmlformats.org/officeDocument/2006/relationships/image" Target="../media/image5.png"/><Relationship Id="rId22" Type="http://schemas.openxmlformats.org/officeDocument/2006/relationships/customXml" Target="../ink/ink37.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List_of_Falcon_9_and_Falcon_Heavy_launches" TargetMode="External"/><Relationship Id="rId2" Type="http://schemas.openxmlformats.org/officeDocument/2006/relationships/hyperlink" Target="https://api.spacexdata.com/v4/launches/past" TargetMode="Externa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034904"/>
            <a:ext cx="5517170" cy="1325563"/>
          </a:xfrm>
        </p:spPr>
        <p:txBody>
          <a:bodyPr anchor="ctr">
            <a:normAutofit fontScale="90000"/>
          </a:bodyPr>
          <a:lstStyle/>
          <a:p>
            <a:r>
              <a:rPr lang="en-US" dirty="0">
                <a:solidFill>
                  <a:srgbClr val="0E659B"/>
                </a:solidFill>
                <a:latin typeface="IBM Plex Mono SemiBold"/>
              </a:rPr>
              <a:t>Falcon 9 </a:t>
            </a:r>
            <a:br>
              <a:rPr lang="en-US" dirty="0">
                <a:latin typeface="IBM Plex Mono SemiBold"/>
              </a:rPr>
            </a:br>
            <a:r>
              <a:rPr lang="en-US" dirty="0">
                <a:solidFill>
                  <a:srgbClr val="0E659B"/>
                </a:solidFill>
                <a:latin typeface="IBM Plex Mono SemiBold"/>
              </a:rPr>
              <a:t>First-Stage </a:t>
            </a:r>
            <a:br>
              <a:rPr lang="en-US" dirty="0">
                <a:latin typeface="IBM Plex Mono SemiBold"/>
              </a:rPr>
            </a:br>
            <a:r>
              <a:rPr lang="en-US" dirty="0">
                <a:solidFill>
                  <a:srgbClr val="0E659B"/>
                </a:solidFill>
                <a:latin typeface="IBM Plex Mono SemiBold"/>
              </a:rPr>
              <a:t>Landing Model</a:t>
            </a:r>
            <a:endParaRPr lang="en-US" dirty="0"/>
          </a:p>
        </p:txBody>
      </p:sp>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vert="horz" lIns="91440" tIns="45720" rIns="91440" bIns="45720" rtlCol="0" anchor="t">
            <a:normAutofit/>
          </a:bodyPr>
          <a:lstStyle/>
          <a:p>
            <a:pPr marL="0" indent="0">
              <a:buNone/>
            </a:pPr>
            <a:r>
              <a:rPr lang="en-US" dirty="0">
                <a:latin typeface="IBM Plex Mono Text"/>
              </a:rPr>
              <a:t>NAYAN AGRAWAL</a:t>
            </a:r>
            <a:endParaRPr lang="en-US" dirty="0"/>
          </a:p>
          <a:p>
            <a:pPr marL="0" indent="0">
              <a:buNone/>
            </a:pPr>
            <a:r>
              <a:rPr lang="en-US" dirty="0">
                <a:latin typeface="IBM Plex Mono Text"/>
              </a:rPr>
              <a:t>06/09/2023</a:t>
            </a:r>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B9E41AB-16C2-481D-B8C5-779DDB04601D}"/>
                  </a:ext>
                </a:extLst>
              </p14:cNvPr>
              <p14:cNvContentPartPr/>
              <p14:nvPr/>
            </p14:nvContentPartPr>
            <p14:xfrm>
              <a:off x="3013143" y="6525419"/>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4"/>
              <a:stretch>
                <a:fillRect/>
              </a:stretch>
            </p:blipFill>
            <p:spPr>
              <a:xfrm>
                <a:off x="2959143" y="6417419"/>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6"/>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6"/>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6"/>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6"/>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1"/>
              <a:stretch>
                <a:fillRect/>
              </a:stretch>
            </p:blipFill>
            <p:spPr>
              <a:xfrm>
                <a:off x="-1602000" y="4898496"/>
                <a:ext cx="18000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3"/>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16"/>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3"/>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3"/>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3"/>
              <a:stretch>
                <a:fillRect/>
              </a:stretch>
            </p:blipFill>
            <p:spPr>
              <a:xfrm>
                <a:off x="7041960" y="23308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3"/>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3"/>
              <a:stretch>
                <a:fillRect/>
              </a:stretch>
            </p:blipFill>
            <p:spPr>
              <a:xfrm>
                <a:off x="-2016720" y="37816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3"/>
              <a:stretch>
                <a:fillRect/>
              </a:stretch>
            </p:blipFill>
            <p:spPr>
              <a:xfrm>
                <a:off x="-113904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3"/>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16"/>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3"/>
              <a:stretch>
                <a:fillRect/>
              </a:stretch>
            </p:blipFill>
            <p:spPr>
              <a:xfrm>
                <a:off x="1897200" y="8314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28"/>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16"/>
              <a:stretch>
                <a:fillRect/>
              </a:stretch>
            </p:blipFill>
            <p:spPr>
              <a:xfrm>
                <a:off x="-35856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1"/>
              <a:stretch>
                <a:fillRect/>
              </a:stretch>
            </p:blipFill>
            <p:spPr>
              <a:xfrm>
                <a:off x="-2216160" y="1989936"/>
                <a:ext cx="18000" cy="18000"/>
              </a:xfrm>
              <a:prstGeom prst="rect">
                <a:avLst/>
              </a:prstGeom>
            </p:spPr>
          </p:pic>
        </mc:Fallback>
      </mc:AlternateContent>
      <p:pic>
        <p:nvPicPr>
          <p:cNvPr id="5" name="Picture 4" descr="A pair of rockets taking off&#10;&#10;Description automatically generated">
            <a:extLst>
              <a:ext uri="{FF2B5EF4-FFF2-40B4-BE49-F238E27FC236}">
                <a16:creationId xmlns:a16="http://schemas.microsoft.com/office/drawing/2014/main" id="{894DD5CA-D28F-9ED5-F77E-BD198ED6991B}"/>
              </a:ext>
            </a:extLst>
          </p:cNvPr>
          <p:cNvPicPr>
            <a:picLocks noChangeAspect="1"/>
          </p:cNvPicPr>
          <p:nvPr/>
        </p:nvPicPr>
        <p:blipFill>
          <a:blip r:embed="rId32">
            <a:extLst>
              <a:ext uri="{837473B0-CC2E-450A-ABE3-18F120FF3D39}">
                <a1611:picAttrSrcUrl xmlns:a1611="http://schemas.microsoft.com/office/drawing/2016/11/main" r:id="rId33"/>
              </a:ext>
            </a:extLst>
          </a:blip>
          <a:stretch>
            <a:fillRect/>
          </a:stretch>
        </p:blipFill>
        <p:spPr>
          <a:xfrm>
            <a:off x="1114927" y="1913021"/>
            <a:ext cx="4979068" cy="3292642"/>
          </a:xfrm>
          <a:prstGeom prst="rect">
            <a:avLst/>
          </a:prstGeom>
        </p:spPr>
      </p:pic>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a:t>RESULTS</a:t>
            </a:r>
          </a:p>
        </p:txBody>
      </p:sp>
      <p:sp>
        <p:nvSpPr>
          <p:cNvPr id="5" name="TextBox 4">
            <a:extLst>
              <a:ext uri="{FF2B5EF4-FFF2-40B4-BE49-F238E27FC236}">
                <a16:creationId xmlns:a16="http://schemas.microsoft.com/office/drawing/2014/main" id="{E67347FF-8FDA-532D-899A-765616785CE7}"/>
              </a:ext>
            </a:extLst>
          </p:cNvPr>
          <p:cNvSpPr txBox="1"/>
          <p:nvPr/>
        </p:nvSpPr>
        <p:spPr>
          <a:xfrm>
            <a:off x="841169" y="1494312"/>
            <a:ext cx="5611090"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solidFill>
                  <a:srgbClr val="0070C0"/>
                </a:solidFill>
                <a:ea typeface="+mn-lt"/>
                <a:cs typeface="+mn-lt"/>
              </a:rPr>
              <a:t>The key observations derived from this bar plot are as follows:</a:t>
            </a:r>
            <a:endParaRPr lang="en-US">
              <a:solidFill>
                <a:srgbClr val="0070C0"/>
              </a:solidFill>
            </a:endParaRPr>
          </a:p>
          <a:p>
            <a:pPr marL="285750" indent="-285750" algn="just">
              <a:buFont typeface="Arial"/>
              <a:buChar char="•"/>
            </a:pPr>
            <a:r>
              <a:rPr lang="en-US" sz="1400" b="1">
                <a:solidFill>
                  <a:srgbClr val="0070C0"/>
                </a:solidFill>
                <a:ea typeface="+mn-lt"/>
                <a:cs typeface="+mn-lt"/>
              </a:rPr>
              <a:t>High Success Rates:</a:t>
            </a:r>
            <a:r>
              <a:rPr lang="en-US" sz="1400">
                <a:solidFill>
                  <a:srgbClr val="0070C0"/>
                </a:solidFill>
                <a:ea typeface="+mn-lt"/>
                <a:cs typeface="+mn-lt"/>
              </a:rPr>
              <a:t> Notably, the bar plot vividly showcases that certain Orbit Types consistently achieve a remarkable 100% success rate. These include ES-L1, GEO, HIEO, and SSO. This indicates an impressive level of reliability and effectiveness in launching Falcon 9 rockets into these specific orbit types, bolstering their status as preferred choices for mission planners.</a:t>
            </a:r>
            <a:endParaRPr lang="en-US">
              <a:solidFill>
                <a:srgbClr val="0070C0"/>
              </a:solidFill>
            </a:endParaRPr>
          </a:p>
          <a:p>
            <a:pPr marL="285750" indent="-285750" algn="just">
              <a:buFont typeface="Arial"/>
              <a:buChar char="•"/>
            </a:pPr>
            <a:r>
              <a:rPr lang="en-US" sz="1400" b="1">
                <a:solidFill>
                  <a:srgbClr val="0070C0"/>
                </a:solidFill>
                <a:ea typeface="+mn-lt"/>
                <a:cs typeface="+mn-lt"/>
              </a:rPr>
              <a:t>Challenges with GTO:</a:t>
            </a:r>
            <a:r>
              <a:rPr lang="en-US" sz="1400">
                <a:solidFill>
                  <a:srgbClr val="0070C0"/>
                </a:solidFill>
                <a:ea typeface="+mn-lt"/>
                <a:cs typeface="+mn-lt"/>
              </a:rPr>
              <a:t> In contrast, the bar plot highlights that the orbit type GTO (Geostationary Transfer Orbit) exhibits a comparatively lower success rate, standing at 50%. This suggests that missions targeting GTO orbits present unique challenges or complexities that result in a greater degree of variability in mission outcomes.</a:t>
            </a:r>
            <a:endParaRPr lang="en-US">
              <a:solidFill>
                <a:srgbClr val="0070C0"/>
              </a:solidFill>
            </a:endParaRPr>
          </a:p>
          <a:p>
            <a:pPr algn="just"/>
            <a:endParaRPr lang="en-US" sz="1400">
              <a:solidFill>
                <a:srgbClr val="0070C0"/>
              </a:solidFill>
            </a:endParaRPr>
          </a:p>
        </p:txBody>
      </p:sp>
      <p:pic>
        <p:nvPicPr>
          <p:cNvPr id="4" name="Picture 3" descr="A graph of a number of blue bars&#10;&#10;Description automatically generated">
            <a:extLst>
              <a:ext uri="{FF2B5EF4-FFF2-40B4-BE49-F238E27FC236}">
                <a16:creationId xmlns:a16="http://schemas.microsoft.com/office/drawing/2014/main" id="{38F3C847-FA39-5491-D796-03A52A2AF69F}"/>
              </a:ext>
            </a:extLst>
          </p:cNvPr>
          <p:cNvPicPr>
            <a:picLocks noChangeAspect="1"/>
          </p:cNvPicPr>
          <p:nvPr/>
        </p:nvPicPr>
        <p:blipFill>
          <a:blip r:embed="rId2"/>
          <a:stretch>
            <a:fillRect/>
          </a:stretch>
        </p:blipFill>
        <p:spPr>
          <a:xfrm>
            <a:off x="6515595" y="1690149"/>
            <a:ext cx="5286498" cy="3566765"/>
          </a:xfrm>
          <a:prstGeom prst="rect">
            <a:avLst/>
          </a:prstGeom>
        </p:spPr>
      </p:pic>
    </p:spTree>
    <p:extLst>
      <p:ext uri="{BB962C8B-B14F-4D97-AF65-F5344CB8AC3E}">
        <p14:creationId xmlns:p14="http://schemas.microsoft.com/office/powerpoint/2010/main" val="3984165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a:t>RESULTS</a:t>
            </a:r>
          </a:p>
        </p:txBody>
      </p:sp>
      <p:sp>
        <p:nvSpPr>
          <p:cNvPr id="5" name="TextBox 4">
            <a:extLst>
              <a:ext uri="{FF2B5EF4-FFF2-40B4-BE49-F238E27FC236}">
                <a16:creationId xmlns:a16="http://schemas.microsoft.com/office/drawing/2014/main" id="{E67347FF-8FDA-532D-899A-765616785CE7}"/>
              </a:ext>
            </a:extLst>
          </p:cNvPr>
          <p:cNvSpPr txBox="1"/>
          <p:nvPr/>
        </p:nvSpPr>
        <p:spPr>
          <a:xfrm>
            <a:off x="841169" y="1494312"/>
            <a:ext cx="5611090"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a:solidFill>
                  <a:srgbClr val="0070C0"/>
                </a:solidFill>
                <a:ea typeface="+mn-lt"/>
                <a:cs typeface="+mn-lt"/>
              </a:rPr>
              <a:t>The salient findings derived from this scatter plot are as follows:</a:t>
            </a:r>
            <a:endParaRPr lang="en-US" sz="1200">
              <a:solidFill>
                <a:srgbClr val="0070C0"/>
              </a:solidFill>
            </a:endParaRPr>
          </a:p>
          <a:p>
            <a:pPr marL="285750" indent="-285750" algn="just">
              <a:buFont typeface="Arial"/>
              <a:buChar char="•"/>
            </a:pPr>
            <a:r>
              <a:rPr lang="en-US" sz="1200" b="1">
                <a:solidFill>
                  <a:srgbClr val="0070C0"/>
                </a:solidFill>
                <a:ea typeface="+mn-lt"/>
                <a:cs typeface="+mn-lt"/>
              </a:rPr>
              <a:t>LEO and VLEO Success Trends:</a:t>
            </a:r>
            <a:r>
              <a:rPr lang="en-US" sz="1200">
                <a:solidFill>
                  <a:srgbClr val="0070C0"/>
                </a:solidFill>
                <a:ea typeface="+mn-lt"/>
                <a:cs typeface="+mn-lt"/>
              </a:rPr>
              <a:t> Notably, the scatter plot illustrates distinct success trends for Low Earth Orbit (LEO) and Very Low Earth Orbit (VLEO). In both of these orbit types, there is a clear and consistent pattern: as Flight Number increases, the success rate of lander landings also exhibits an upward trajectory. This suggests that over successive flights, Falcon 9 rockets demonstrate an increasingly reliable performance, particularly in achieving successful landings for missions targeting LEO and VLEO orbits.</a:t>
            </a:r>
          </a:p>
          <a:p>
            <a:pPr marL="285750" indent="-285750" algn="just">
              <a:buFont typeface="Arial"/>
              <a:buChar char="•"/>
            </a:pPr>
            <a:r>
              <a:rPr lang="en-US" sz="1200" b="1">
                <a:solidFill>
                  <a:srgbClr val="0070C0"/>
                </a:solidFill>
                <a:ea typeface="+mn-lt"/>
                <a:cs typeface="+mn-lt"/>
              </a:rPr>
              <a:t>GTO Independence:</a:t>
            </a:r>
            <a:r>
              <a:rPr lang="en-US" sz="1200">
                <a:solidFill>
                  <a:srgbClr val="0070C0"/>
                </a:solidFill>
                <a:ea typeface="+mn-lt"/>
                <a:cs typeface="+mn-lt"/>
              </a:rPr>
              <a:t> In stark contrast, the scatter plot indicates that there is no discernible relationship between Flight Number and the success rate for Geostationary Transfer Orbit (GTO) missions. This observation underscores the unique and potentially complex challenges associated with GTO missions, which do not exhibit the same trend of improved success with increasing Flight Number.</a:t>
            </a:r>
          </a:p>
          <a:p>
            <a:pPr marL="285750" indent="-285750" algn="just">
              <a:buFont typeface="Arial"/>
              <a:buChar char="•"/>
            </a:pPr>
            <a:r>
              <a:rPr lang="en-US" sz="1200" b="1">
                <a:solidFill>
                  <a:srgbClr val="0070C0"/>
                </a:solidFill>
                <a:ea typeface="+mn-lt"/>
                <a:cs typeface="+mn-lt"/>
              </a:rPr>
              <a:t>High Success for SSO and HEO Orbits:</a:t>
            </a:r>
            <a:r>
              <a:rPr lang="en-US" sz="1200">
                <a:solidFill>
                  <a:srgbClr val="0070C0"/>
                </a:solidFill>
                <a:ea typeface="+mn-lt"/>
                <a:cs typeface="+mn-lt"/>
              </a:rPr>
              <a:t> Furthermore, the scatter plot showcases a striking fact—there is a consistent 100% success rate for missions targeting Sun-Synchronous Orbit (SSO) and Highly Elliptical Orbit (HEO). This remarkable level of success suggests the robustness and reliability of Falcon 9 missions in achieving successful landings for these specific orbit types.</a:t>
            </a:r>
            <a:endParaRPr lang="en-US" sz="1200">
              <a:solidFill>
                <a:srgbClr val="0070C0"/>
              </a:solidFill>
            </a:endParaRPr>
          </a:p>
          <a:p>
            <a:pPr algn="just"/>
            <a:endParaRPr lang="en-US" sz="1200">
              <a:solidFill>
                <a:srgbClr val="0070C0"/>
              </a:solidFill>
            </a:endParaRPr>
          </a:p>
        </p:txBody>
      </p:sp>
      <p:pic>
        <p:nvPicPr>
          <p:cNvPr id="3" name="Picture 2" descr="A graph of flight number">
            <a:extLst>
              <a:ext uri="{FF2B5EF4-FFF2-40B4-BE49-F238E27FC236}">
                <a16:creationId xmlns:a16="http://schemas.microsoft.com/office/drawing/2014/main" id="{9A02D025-FC85-6504-2D85-1CD1A4E716B3}"/>
              </a:ext>
            </a:extLst>
          </p:cNvPr>
          <p:cNvPicPr>
            <a:picLocks noChangeAspect="1"/>
          </p:cNvPicPr>
          <p:nvPr/>
        </p:nvPicPr>
        <p:blipFill>
          <a:blip r:embed="rId2"/>
          <a:stretch>
            <a:fillRect/>
          </a:stretch>
        </p:blipFill>
        <p:spPr>
          <a:xfrm>
            <a:off x="6594764" y="1495115"/>
            <a:ext cx="5415148" cy="3917250"/>
          </a:xfrm>
          <a:prstGeom prst="rect">
            <a:avLst/>
          </a:prstGeom>
        </p:spPr>
      </p:pic>
    </p:spTree>
    <p:extLst>
      <p:ext uri="{BB962C8B-B14F-4D97-AF65-F5344CB8AC3E}">
        <p14:creationId xmlns:p14="http://schemas.microsoft.com/office/powerpoint/2010/main" val="2116318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a:t>RESULTS</a:t>
            </a:r>
          </a:p>
        </p:txBody>
      </p:sp>
      <p:sp>
        <p:nvSpPr>
          <p:cNvPr id="5" name="TextBox 4">
            <a:extLst>
              <a:ext uri="{FF2B5EF4-FFF2-40B4-BE49-F238E27FC236}">
                <a16:creationId xmlns:a16="http://schemas.microsoft.com/office/drawing/2014/main" id="{E67347FF-8FDA-532D-899A-765616785CE7}"/>
              </a:ext>
            </a:extLst>
          </p:cNvPr>
          <p:cNvSpPr txBox="1"/>
          <p:nvPr/>
        </p:nvSpPr>
        <p:spPr>
          <a:xfrm>
            <a:off x="841169" y="1494312"/>
            <a:ext cx="561109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a:solidFill>
                  <a:srgbClr val="0070C0"/>
                </a:solidFill>
                <a:ea typeface="+mn-lt"/>
                <a:cs typeface="+mn-lt"/>
              </a:rPr>
              <a:t>The pivotal insights derived from this scatter plot are as follows:</a:t>
            </a:r>
            <a:endParaRPr lang="en-US">
              <a:solidFill>
                <a:srgbClr val="0070C0"/>
              </a:solidFill>
            </a:endParaRPr>
          </a:p>
          <a:p>
            <a:pPr marL="285750" indent="-285750" algn="just">
              <a:buFont typeface="Arial"/>
              <a:buChar char="•"/>
            </a:pPr>
            <a:r>
              <a:rPr lang="en-US" sz="1200" b="1">
                <a:solidFill>
                  <a:srgbClr val="0070C0"/>
                </a:solidFill>
                <a:ea typeface="+mn-lt"/>
                <a:cs typeface="+mn-lt"/>
              </a:rPr>
              <a:t>High Payload Mass Success:</a:t>
            </a:r>
            <a:r>
              <a:rPr lang="en-US" sz="1200">
                <a:solidFill>
                  <a:srgbClr val="0070C0"/>
                </a:solidFill>
                <a:ea typeface="+mn-lt"/>
                <a:cs typeface="+mn-lt"/>
              </a:rPr>
              <a:t> This scatter plot decisively showcases that for heavy payloads, defined as those exceeding 4,000 kg, there exists a remarkable 100% success rate for specific orbit types, including Low Earth Orbit (LEO), International Space Station (ISS), and Polar Orbit (PO). This finding underscores the robustness and reliability of Falcon 9 missions when handling substantial payloads. It suggests that the rocket's capabilities are well-suited for these specific orbits, resulting in consistently successful missions.</a:t>
            </a:r>
            <a:endParaRPr lang="en-US">
              <a:solidFill>
                <a:srgbClr val="0070C0"/>
              </a:solidFill>
              <a:ea typeface="+mn-lt"/>
              <a:cs typeface="+mn-lt"/>
            </a:endParaRPr>
          </a:p>
          <a:p>
            <a:pPr marL="285750" indent="-285750" algn="just">
              <a:buFont typeface="Arial"/>
              <a:buChar char="•"/>
            </a:pPr>
            <a:r>
              <a:rPr lang="en-US" sz="1200" b="1">
                <a:solidFill>
                  <a:srgbClr val="0070C0"/>
                </a:solidFill>
                <a:ea typeface="+mn-lt"/>
                <a:cs typeface="+mn-lt"/>
              </a:rPr>
              <a:t>Low Payload Mass Success:</a:t>
            </a:r>
            <a:r>
              <a:rPr lang="en-US" sz="1200">
                <a:solidFill>
                  <a:srgbClr val="0070C0"/>
                </a:solidFill>
                <a:ea typeface="+mn-lt"/>
                <a:cs typeface="+mn-lt"/>
              </a:rPr>
              <a:t> In stark contrast, the scatter plot reveals a striking observation: for lower payloads, defined as those below a certain threshold, there is a consistent 100% success rate for orbits like Sun-Synchronous Orbit (SSO) and Highly Elliptical Orbit (HEO). This remarkable level of success suggests that Falcon 9 missions excel in achieving positive landing outcomes for these specific orbit types when dealing with smaller payloads.</a:t>
            </a:r>
            <a:endParaRPr lang="en-US">
              <a:solidFill>
                <a:srgbClr val="0070C0"/>
              </a:solidFill>
            </a:endParaRPr>
          </a:p>
          <a:p>
            <a:pPr marL="285750" indent="-285750" algn="just">
              <a:buFont typeface="Arial"/>
              <a:buChar char="•"/>
            </a:pPr>
            <a:r>
              <a:rPr lang="en-US" sz="1200" b="1">
                <a:solidFill>
                  <a:srgbClr val="0070C0"/>
                </a:solidFill>
                <a:ea typeface="+mn-lt"/>
                <a:cs typeface="+mn-lt"/>
              </a:rPr>
              <a:t>GTO Complexity:</a:t>
            </a:r>
            <a:r>
              <a:rPr lang="en-US" sz="1200">
                <a:solidFill>
                  <a:srgbClr val="0070C0"/>
                </a:solidFill>
                <a:ea typeface="+mn-lt"/>
                <a:cs typeface="+mn-lt"/>
              </a:rPr>
              <a:t> Notably, the scatter plot also illustrates the complexity associated with Geostationary Transfer Orbit (GTO) missions. Here, we find that both positive landing outcomes and unsuccessful missions coexist within this orbit type. The scatter plot does not provide a clear distinction, highlighting the unique challenges and variability associated with GTO missions.</a:t>
            </a:r>
            <a:endParaRPr lang="en-US">
              <a:solidFill>
                <a:srgbClr val="0070C0"/>
              </a:solidFill>
              <a:ea typeface="+mn-lt"/>
              <a:cs typeface="+mn-lt"/>
            </a:endParaRPr>
          </a:p>
          <a:p>
            <a:pPr algn="just"/>
            <a:endParaRPr lang="en-US" sz="1200">
              <a:solidFill>
                <a:srgbClr val="0070C0"/>
              </a:solidFill>
            </a:endParaRPr>
          </a:p>
        </p:txBody>
      </p:sp>
      <p:pic>
        <p:nvPicPr>
          <p:cNvPr id="4" name="Picture 3" descr="A graph with numbers and dots&#10;&#10;Description automatically generated">
            <a:extLst>
              <a:ext uri="{FF2B5EF4-FFF2-40B4-BE49-F238E27FC236}">
                <a16:creationId xmlns:a16="http://schemas.microsoft.com/office/drawing/2014/main" id="{F3EC9FD8-866C-B67E-4B63-D03AB39ABDC0}"/>
              </a:ext>
            </a:extLst>
          </p:cNvPr>
          <p:cNvPicPr>
            <a:picLocks noChangeAspect="1"/>
          </p:cNvPicPr>
          <p:nvPr/>
        </p:nvPicPr>
        <p:blipFill>
          <a:blip r:embed="rId2"/>
          <a:stretch>
            <a:fillRect/>
          </a:stretch>
        </p:blipFill>
        <p:spPr>
          <a:xfrm>
            <a:off x="6456218" y="1498641"/>
            <a:ext cx="5603174" cy="4088327"/>
          </a:xfrm>
          <a:prstGeom prst="rect">
            <a:avLst/>
          </a:prstGeom>
        </p:spPr>
      </p:pic>
    </p:spTree>
    <p:extLst>
      <p:ext uri="{BB962C8B-B14F-4D97-AF65-F5344CB8AC3E}">
        <p14:creationId xmlns:p14="http://schemas.microsoft.com/office/powerpoint/2010/main" val="1271319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a:t>RESULTS</a:t>
            </a:r>
          </a:p>
        </p:txBody>
      </p:sp>
      <p:sp>
        <p:nvSpPr>
          <p:cNvPr id="5" name="TextBox 4">
            <a:extLst>
              <a:ext uri="{FF2B5EF4-FFF2-40B4-BE49-F238E27FC236}">
                <a16:creationId xmlns:a16="http://schemas.microsoft.com/office/drawing/2014/main" id="{E67347FF-8FDA-532D-899A-765616785CE7}"/>
              </a:ext>
            </a:extLst>
          </p:cNvPr>
          <p:cNvSpPr txBox="1"/>
          <p:nvPr/>
        </p:nvSpPr>
        <p:spPr>
          <a:xfrm>
            <a:off x="841169" y="1494312"/>
            <a:ext cx="5611090"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a:solidFill>
                  <a:srgbClr val="0070C0"/>
                </a:solidFill>
                <a:ea typeface="+mn-lt"/>
                <a:cs typeface="+mn-lt"/>
              </a:rPr>
              <a:t>Key observations derived from this line plot analysis are as follows:</a:t>
            </a:r>
          </a:p>
          <a:p>
            <a:pPr marL="285750" indent="-285750" algn="just">
              <a:buFont typeface="Arial"/>
              <a:buChar char="•"/>
            </a:pPr>
            <a:r>
              <a:rPr lang="en-US" sz="1600" b="1">
                <a:solidFill>
                  <a:srgbClr val="0070C0"/>
                </a:solidFill>
                <a:ea typeface="+mn-lt"/>
                <a:cs typeface="+mn-lt"/>
              </a:rPr>
              <a:t>Steady Success Rate Increase:</a:t>
            </a:r>
            <a:r>
              <a:rPr lang="en-US" sz="1600">
                <a:solidFill>
                  <a:srgbClr val="0070C0"/>
                </a:solidFill>
                <a:ea typeface="+mn-lt"/>
                <a:cs typeface="+mn-lt"/>
              </a:rPr>
              <a:t> The line plot vividly illustrates that from 2013 through 2020, there is a consistent and notable upward trend in the success rate of Falcon 9 rocket first stage landings. This trend underscores the rocket's increasing reliability and effectiveness during this period, reflecting advancements in technology, operational efficiencies, and cumulative experience.</a:t>
            </a:r>
            <a:endParaRPr lang="en-US">
              <a:solidFill>
                <a:srgbClr val="0070C0"/>
              </a:solidFill>
            </a:endParaRPr>
          </a:p>
          <a:p>
            <a:pPr marL="285750" indent="-285750" algn="just">
              <a:buFont typeface="Arial"/>
              <a:buChar char="•"/>
            </a:pPr>
            <a:r>
              <a:rPr lang="en-US" sz="1600" b="1">
                <a:solidFill>
                  <a:srgbClr val="0070C0"/>
                </a:solidFill>
                <a:ea typeface="+mn-lt"/>
                <a:cs typeface="+mn-lt"/>
              </a:rPr>
              <a:t>2018 Anomaly:</a:t>
            </a:r>
            <a:r>
              <a:rPr lang="en-US" sz="1600">
                <a:solidFill>
                  <a:srgbClr val="0070C0"/>
                </a:solidFill>
                <a:ea typeface="+mn-lt"/>
                <a:cs typeface="+mn-lt"/>
              </a:rPr>
              <a:t> While the overall trajectory is one of success rate improvement, there is a noteworthy anomaly in 2018, where a slight dip in success rate is observed. This dip suggests that this particular year presented unique challenges or anomalies that affected mission outcomes. Further investigation into the events of 2018 may provide valuable insights into these temporary setbacks.</a:t>
            </a:r>
          </a:p>
          <a:p>
            <a:pPr algn="just"/>
            <a:endParaRPr lang="en-US" sz="1600">
              <a:solidFill>
                <a:srgbClr val="0070C0"/>
              </a:solidFill>
            </a:endParaRPr>
          </a:p>
        </p:txBody>
      </p:sp>
      <p:pic>
        <p:nvPicPr>
          <p:cNvPr id="3" name="Picture 2">
            <a:extLst>
              <a:ext uri="{FF2B5EF4-FFF2-40B4-BE49-F238E27FC236}">
                <a16:creationId xmlns:a16="http://schemas.microsoft.com/office/drawing/2014/main" id="{FC91CBEF-0E1D-E7A4-1BD5-5FC464CF02A5}"/>
              </a:ext>
            </a:extLst>
          </p:cNvPr>
          <p:cNvPicPr>
            <a:picLocks noChangeAspect="1"/>
          </p:cNvPicPr>
          <p:nvPr/>
        </p:nvPicPr>
        <p:blipFill>
          <a:blip r:embed="rId2"/>
          <a:stretch>
            <a:fillRect/>
          </a:stretch>
        </p:blipFill>
        <p:spPr>
          <a:xfrm>
            <a:off x="6456218" y="1497060"/>
            <a:ext cx="5434940" cy="4358683"/>
          </a:xfrm>
          <a:prstGeom prst="rect">
            <a:avLst/>
          </a:prstGeom>
        </p:spPr>
      </p:pic>
    </p:spTree>
    <p:extLst>
      <p:ext uri="{BB962C8B-B14F-4D97-AF65-F5344CB8AC3E}">
        <p14:creationId xmlns:p14="http://schemas.microsoft.com/office/powerpoint/2010/main" val="427925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a:t>RESULTS</a:t>
            </a:r>
          </a:p>
        </p:txBody>
      </p:sp>
      <p:sp>
        <p:nvSpPr>
          <p:cNvPr id="5" name="TextBox 4">
            <a:extLst>
              <a:ext uri="{FF2B5EF4-FFF2-40B4-BE49-F238E27FC236}">
                <a16:creationId xmlns:a16="http://schemas.microsoft.com/office/drawing/2014/main" id="{E67347FF-8FDA-532D-899A-765616785CE7}"/>
              </a:ext>
            </a:extLst>
          </p:cNvPr>
          <p:cNvSpPr txBox="1"/>
          <p:nvPr/>
        </p:nvSpPr>
        <p:spPr>
          <a:xfrm>
            <a:off x="571017" y="2941288"/>
            <a:ext cx="561109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solidFill>
                  <a:srgbClr val="0070C0"/>
                </a:solidFill>
                <a:ea typeface="+mn-lt"/>
                <a:cs typeface="+mn-lt"/>
              </a:rPr>
              <a:t>Marking Launch Sites on the Map</a:t>
            </a:r>
            <a:endParaRPr lang="en-US" sz="2400" dirty="0">
              <a:solidFill>
                <a:srgbClr val="0070C0"/>
              </a:solidFill>
            </a:endParaRPr>
          </a:p>
        </p:txBody>
      </p:sp>
      <p:pic>
        <p:nvPicPr>
          <p:cNvPr id="6" name="Picture 5">
            <a:extLst>
              <a:ext uri="{FF2B5EF4-FFF2-40B4-BE49-F238E27FC236}">
                <a16:creationId xmlns:a16="http://schemas.microsoft.com/office/drawing/2014/main" id="{A0A49CB8-10EB-8976-2F05-D354A21444A9}"/>
              </a:ext>
            </a:extLst>
          </p:cNvPr>
          <p:cNvPicPr>
            <a:picLocks noChangeAspect="1"/>
          </p:cNvPicPr>
          <p:nvPr/>
        </p:nvPicPr>
        <p:blipFill>
          <a:blip r:embed="rId2"/>
          <a:stretch>
            <a:fillRect/>
          </a:stretch>
        </p:blipFill>
        <p:spPr>
          <a:xfrm>
            <a:off x="4884517" y="1494312"/>
            <a:ext cx="6736466" cy="3620908"/>
          </a:xfrm>
          <a:prstGeom prst="rect">
            <a:avLst/>
          </a:prstGeom>
        </p:spPr>
      </p:pic>
    </p:spTree>
    <p:extLst>
      <p:ext uri="{BB962C8B-B14F-4D97-AF65-F5344CB8AC3E}">
        <p14:creationId xmlns:p14="http://schemas.microsoft.com/office/powerpoint/2010/main" val="3239339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a:t>RESULTS</a:t>
            </a:r>
          </a:p>
        </p:txBody>
      </p:sp>
      <p:sp>
        <p:nvSpPr>
          <p:cNvPr id="5" name="TextBox 4">
            <a:extLst>
              <a:ext uri="{FF2B5EF4-FFF2-40B4-BE49-F238E27FC236}">
                <a16:creationId xmlns:a16="http://schemas.microsoft.com/office/drawing/2014/main" id="{E67347FF-8FDA-532D-899A-765616785CE7}"/>
              </a:ext>
            </a:extLst>
          </p:cNvPr>
          <p:cNvSpPr txBox="1"/>
          <p:nvPr/>
        </p:nvSpPr>
        <p:spPr>
          <a:xfrm>
            <a:off x="571017" y="2941288"/>
            <a:ext cx="561109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solidFill>
                  <a:srgbClr val="0070C0"/>
                </a:solidFill>
                <a:ea typeface="+mn-lt"/>
                <a:cs typeface="+mn-lt"/>
              </a:rPr>
              <a:t>Using Clusters to showcase the </a:t>
            </a:r>
          </a:p>
          <a:p>
            <a:pPr algn="just"/>
            <a:r>
              <a:rPr lang="en-US" sz="2400" dirty="0">
                <a:solidFill>
                  <a:srgbClr val="0070C0"/>
                </a:solidFill>
                <a:ea typeface="+mn-lt"/>
                <a:cs typeface="+mn-lt"/>
              </a:rPr>
              <a:t>Outcome of the Launch</a:t>
            </a:r>
          </a:p>
          <a:p>
            <a:pPr algn="just"/>
            <a:r>
              <a:rPr lang="en-US" sz="2400" dirty="0">
                <a:solidFill>
                  <a:srgbClr val="0070C0"/>
                </a:solidFill>
                <a:ea typeface="+mn-lt"/>
                <a:cs typeface="+mn-lt"/>
              </a:rPr>
              <a:t>Red – Failure</a:t>
            </a:r>
          </a:p>
          <a:p>
            <a:pPr algn="just"/>
            <a:r>
              <a:rPr lang="en-US" sz="2400" dirty="0">
                <a:solidFill>
                  <a:srgbClr val="0070C0"/>
                </a:solidFill>
                <a:ea typeface="+mn-lt"/>
                <a:cs typeface="+mn-lt"/>
              </a:rPr>
              <a:t>Green – Success</a:t>
            </a:r>
            <a:endParaRPr lang="en-US" sz="2400" dirty="0">
              <a:solidFill>
                <a:srgbClr val="0070C0"/>
              </a:solidFill>
            </a:endParaRPr>
          </a:p>
        </p:txBody>
      </p:sp>
      <p:pic>
        <p:nvPicPr>
          <p:cNvPr id="4" name="Picture 3">
            <a:extLst>
              <a:ext uri="{FF2B5EF4-FFF2-40B4-BE49-F238E27FC236}">
                <a16:creationId xmlns:a16="http://schemas.microsoft.com/office/drawing/2014/main" id="{849333F6-B548-9504-5D7C-D0359EDD1B7C}"/>
              </a:ext>
            </a:extLst>
          </p:cNvPr>
          <p:cNvPicPr>
            <a:picLocks noChangeAspect="1"/>
          </p:cNvPicPr>
          <p:nvPr/>
        </p:nvPicPr>
        <p:blipFill>
          <a:blip r:embed="rId2"/>
          <a:stretch>
            <a:fillRect/>
          </a:stretch>
        </p:blipFill>
        <p:spPr>
          <a:xfrm>
            <a:off x="4555563" y="1515000"/>
            <a:ext cx="7485966" cy="4098721"/>
          </a:xfrm>
          <a:prstGeom prst="rect">
            <a:avLst/>
          </a:prstGeom>
        </p:spPr>
      </p:pic>
    </p:spTree>
    <p:extLst>
      <p:ext uri="{BB962C8B-B14F-4D97-AF65-F5344CB8AC3E}">
        <p14:creationId xmlns:p14="http://schemas.microsoft.com/office/powerpoint/2010/main" val="278021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a:t>RESULTS</a:t>
            </a:r>
          </a:p>
        </p:txBody>
      </p:sp>
      <p:sp>
        <p:nvSpPr>
          <p:cNvPr id="5" name="TextBox 4">
            <a:extLst>
              <a:ext uri="{FF2B5EF4-FFF2-40B4-BE49-F238E27FC236}">
                <a16:creationId xmlns:a16="http://schemas.microsoft.com/office/drawing/2014/main" id="{E67347FF-8FDA-532D-899A-765616785CE7}"/>
              </a:ext>
            </a:extLst>
          </p:cNvPr>
          <p:cNvSpPr txBox="1"/>
          <p:nvPr/>
        </p:nvSpPr>
        <p:spPr>
          <a:xfrm>
            <a:off x="571017" y="2941288"/>
            <a:ext cx="561109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solidFill>
                  <a:srgbClr val="0070C0"/>
                </a:solidFill>
                <a:ea typeface="+mn-lt"/>
                <a:cs typeface="+mn-lt"/>
              </a:rPr>
              <a:t>Calculated Distance between</a:t>
            </a:r>
          </a:p>
          <a:p>
            <a:pPr algn="just"/>
            <a:r>
              <a:rPr lang="en-US" sz="2400" dirty="0">
                <a:solidFill>
                  <a:srgbClr val="0070C0"/>
                </a:solidFill>
                <a:ea typeface="+mn-lt"/>
                <a:cs typeface="+mn-lt"/>
              </a:rPr>
              <a:t>Launch Site to its proximities</a:t>
            </a:r>
            <a:endParaRPr lang="en-US" sz="2400" dirty="0">
              <a:solidFill>
                <a:srgbClr val="0070C0"/>
              </a:solidFill>
            </a:endParaRPr>
          </a:p>
        </p:txBody>
      </p:sp>
      <p:pic>
        <p:nvPicPr>
          <p:cNvPr id="6" name="Picture 5">
            <a:extLst>
              <a:ext uri="{FF2B5EF4-FFF2-40B4-BE49-F238E27FC236}">
                <a16:creationId xmlns:a16="http://schemas.microsoft.com/office/drawing/2014/main" id="{D1A6A37F-82EF-744F-1494-33931C9A6580}"/>
              </a:ext>
            </a:extLst>
          </p:cNvPr>
          <p:cNvPicPr>
            <a:picLocks noChangeAspect="1"/>
          </p:cNvPicPr>
          <p:nvPr/>
        </p:nvPicPr>
        <p:blipFill>
          <a:blip r:embed="rId2"/>
          <a:stretch>
            <a:fillRect/>
          </a:stretch>
        </p:blipFill>
        <p:spPr>
          <a:xfrm>
            <a:off x="4277904" y="1574157"/>
            <a:ext cx="7075896" cy="4046848"/>
          </a:xfrm>
          <a:prstGeom prst="rect">
            <a:avLst/>
          </a:prstGeom>
        </p:spPr>
      </p:pic>
    </p:spTree>
    <p:extLst>
      <p:ext uri="{BB962C8B-B14F-4D97-AF65-F5344CB8AC3E}">
        <p14:creationId xmlns:p14="http://schemas.microsoft.com/office/powerpoint/2010/main" val="3591173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a:t>RESULTS</a:t>
            </a:r>
          </a:p>
        </p:txBody>
      </p:sp>
      <p:sp>
        <p:nvSpPr>
          <p:cNvPr id="5" name="TextBox 4">
            <a:extLst>
              <a:ext uri="{FF2B5EF4-FFF2-40B4-BE49-F238E27FC236}">
                <a16:creationId xmlns:a16="http://schemas.microsoft.com/office/drawing/2014/main" id="{E67347FF-8FDA-532D-899A-765616785CE7}"/>
              </a:ext>
            </a:extLst>
          </p:cNvPr>
          <p:cNvSpPr txBox="1"/>
          <p:nvPr/>
        </p:nvSpPr>
        <p:spPr>
          <a:xfrm>
            <a:off x="733063" y="1587050"/>
            <a:ext cx="424405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solidFill>
                  <a:srgbClr val="0070C0"/>
                </a:solidFill>
                <a:ea typeface="+mn-lt"/>
                <a:cs typeface="+mn-lt"/>
              </a:rPr>
              <a:t>Used the </a:t>
            </a:r>
            <a:r>
              <a:rPr lang="en-US" sz="2400" b="1" dirty="0">
                <a:solidFill>
                  <a:srgbClr val="0070C0"/>
                </a:solidFill>
                <a:ea typeface="+mn-lt"/>
                <a:cs typeface="+mn-lt"/>
              </a:rPr>
              <a:t>Logistic Regression </a:t>
            </a:r>
            <a:r>
              <a:rPr lang="en-US" sz="2400" dirty="0">
                <a:solidFill>
                  <a:srgbClr val="0070C0"/>
                </a:solidFill>
                <a:ea typeface="+mn-lt"/>
                <a:cs typeface="+mn-lt"/>
              </a:rPr>
              <a:t>Model to train the model And used for Prediction. </a:t>
            </a:r>
          </a:p>
          <a:p>
            <a:pPr algn="just"/>
            <a:r>
              <a:rPr lang="en-US" sz="2400" dirty="0">
                <a:solidFill>
                  <a:srgbClr val="0070C0"/>
                </a:solidFill>
                <a:ea typeface="+mn-lt"/>
                <a:cs typeface="+mn-lt"/>
              </a:rPr>
              <a:t>The Accuracy obtained in this Model is -&gt; 84.64%</a:t>
            </a:r>
          </a:p>
        </p:txBody>
      </p:sp>
      <p:pic>
        <p:nvPicPr>
          <p:cNvPr id="4" name="Picture 3">
            <a:extLst>
              <a:ext uri="{FF2B5EF4-FFF2-40B4-BE49-F238E27FC236}">
                <a16:creationId xmlns:a16="http://schemas.microsoft.com/office/drawing/2014/main" id="{C40E12C3-172B-84B6-72D7-CB02F7936893}"/>
              </a:ext>
            </a:extLst>
          </p:cNvPr>
          <p:cNvPicPr>
            <a:picLocks noChangeAspect="1"/>
          </p:cNvPicPr>
          <p:nvPr/>
        </p:nvPicPr>
        <p:blipFill>
          <a:blip r:embed="rId2"/>
          <a:stretch>
            <a:fillRect/>
          </a:stretch>
        </p:blipFill>
        <p:spPr>
          <a:xfrm>
            <a:off x="5082251" y="1448153"/>
            <a:ext cx="5549513" cy="4441252"/>
          </a:xfrm>
          <a:prstGeom prst="rect">
            <a:avLst/>
          </a:prstGeom>
        </p:spPr>
      </p:pic>
    </p:spTree>
    <p:extLst>
      <p:ext uri="{BB962C8B-B14F-4D97-AF65-F5344CB8AC3E}">
        <p14:creationId xmlns:p14="http://schemas.microsoft.com/office/powerpoint/2010/main" val="4100902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a:t>RESULTS</a:t>
            </a:r>
          </a:p>
        </p:txBody>
      </p:sp>
      <p:sp>
        <p:nvSpPr>
          <p:cNvPr id="5" name="TextBox 4">
            <a:extLst>
              <a:ext uri="{FF2B5EF4-FFF2-40B4-BE49-F238E27FC236}">
                <a16:creationId xmlns:a16="http://schemas.microsoft.com/office/drawing/2014/main" id="{E67347FF-8FDA-532D-899A-765616785CE7}"/>
              </a:ext>
            </a:extLst>
          </p:cNvPr>
          <p:cNvSpPr txBox="1"/>
          <p:nvPr/>
        </p:nvSpPr>
        <p:spPr>
          <a:xfrm>
            <a:off x="733063" y="1587050"/>
            <a:ext cx="424405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solidFill>
                  <a:srgbClr val="0070C0"/>
                </a:solidFill>
                <a:ea typeface="+mn-lt"/>
                <a:cs typeface="+mn-lt"/>
              </a:rPr>
              <a:t>Used the </a:t>
            </a:r>
            <a:r>
              <a:rPr lang="en-US" sz="2400" b="1" dirty="0">
                <a:solidFill>
                  <a:srgbClr val="0070C0"/>
                </a:solidFill>
                <a:ea typeface="+mn-lt"/>
                <a:cs typeface="+mn-lt"/>
              </a:rPr>
              <a:t>Support Vector Machines (SVM) </a:t>
            </a:r>
            <a:r>
              <a:rPr lang="en-US" sz="2400" dirty="0">
                <a:solidFill>
                  <a:srgbClr val="0070C0"/>
                </a:solidFill>
                <a:ea typeface="+mn-lt"/>
                <a:cs typeface="+mn-lt"/>
              </a:rPr>
              <a:t>Model to train the model And used for Prediction. </a:t>
            </a:r>
          </a:p>
          <a:p>
            <a:pPr algn="just"/>
            <a:r>
              <a:rPr lang="en-US" sz="2400" dirty="0">
                <a:solidFill>
                  <a:srgbClr val="0070C0"/>
                </a:solidFill>
                <a:ea typeface="+mn-lt"/>
                <a:cs typeface="+mn-lt"/>
              </a:rPr>
              <a:t>The Accuracy obtained in this Model is -&gt; 84.82%</a:t>
            </a:r>
          </a:p>
        </p:txBody>
      </p:sp>
      <p:pic>
        <p:nvPicPr>
          <p:cNvPr id="6" name="Picture 5">
            <a:extLst>
              <a:ext uri="{FF2B5EF4-FFF2-40B4-BE49-F238E27FC236}">
                <a16:creationId xmlns:a16="http://schemas.microsoft.com/office/drawing/2014/main" id="{4518A721-FA60-83C4-1552-FD99628616B7}"/>
              </a:ext>
            </a:extLst>
          </p:cNvPr>
          <p:cNvPicPr>
            <a:picLocks noChangeAspect="1"/>
          </p:cNvPicPr>
          <p:nvPr/>
        </p:nvPicPr>
        <p:blipFill>
          <a:blip r:embed="rId2"/>
          <a:stretch>
            <a:fillRect/>
          </a:stretch>
        </p:blipFill>
        <p:spPr>
          <a:xfrm>
            <a:off x="5142634" y="1587050"/>
            <a:ext cx="5448202" cy="4570807"/>
          </a:xfrm>
          <a:prstGeom prst="rect">
            <a:avLst/>
          </a:prstGeom>
        </p:spPr>
      </p:pic>
    </p:spTree>
    <p:extLst>
      <p:ext uri="{BB962C8B-B14F-4D97-AF65-F5344CB8AC3E}">
        <p14:creationId xmlns:p14="http://schemas.microsoft.com/office/powerpoint/2010/main" val="1608459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a:t>RESULTS</a:t>
            </a:r>
          </a:p>
        </p:txBody>
      </p:sp>
      <p:sp>
        <p:nvSpPr>
          <p:cNvPr id="5" name="TextBox 4">
            <a:extLst>
              <a:ext uri="{FF2B5EF4-FFF2-40B4-BE49-F238E27FC236}">
                <a16:creationId xmlns:a16="http://schemas.microsoft.com/office/drawing/2014/main" id="{E67347FF-8FDA-532D-899A-765616785CE7}"/>
              </a:ext>
            </a:extLst>
          </p:cNvPr>
          <p:cNvSpPr txBox="1"/>
          <p:nvPr/>
        </p:nvSpPr>
        <p:spPr>
          <a:xfrm>
            <a:off x="733063" y="1587050"/>
            <a:ext cx="424405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solidFill>
                  <a:srgbClr val="0070C0"/>
                </a:solidFill>
                <a:ea typeface="+mn-lt"/>
                <a:cs typeface="+mn-lt"/>
              </a:rPr>
              <a:t>Used the </a:t>
            </a:r>
            <a:r>
              <a:rPr lang="en-US" sz="2400" b="1" dirty="0">
                <a:solidFill>
                  <a:srgbClr val="0070C0"/>
                </a:solidFill>
                <a:ea typeface="+mn-lt"/>
                <a:cs typeface="+mn-lt"/>
              </a:rPr>
              <a:t>Decision Tree </a:t>
            </a:r>
            <a:r>
              <a:rPr lang="en-US" sz="2400" dirty="0">
                <a:solidFill>
                  <a:srgbClr val="0070C0"/>
                </a:solidFill>
                <a:ea typeface="+mn-lt"/>
                <a:cs typeface="+mn-lt"/>
              </a:rPr>
              <a:t>Model to train the model And used for Prediction. </a:t>
            </a:r>
          </a:p>
          <a:p>
            <a:pPr algn="just"/>
            <a:r>
              <a:rPr lang="en-US" sz="2400" dirty="0">
                <a:solidFill>
                  <a:srgbClr val="0070C0"/>
                </a:solidFill>
                <a:ea typeface="+mn-lt"/>
                <a:cs typeface="+mn-lt"/>
              </a:rPr>
              <a:t>The Accuracy obtained in this Model is -&gt; 87.68%</a:t>
            </a:r>
          </a:p>
        </p:txBody>
      </p:sp>
      <p:pic>
        <p:nvPicPr>
          <p:cNvPr id="6" name="Picture 5">
            <a:extLst>
              <a:ext uri="{FF2B5EF4-FFF2-40B4-BE49-F238E27FC236}">
                <a16:creationId xmlns:a16="http://schemas.microsoft.com/office/drawing/2014/main" id="{4518A721-FA60-83C4-1552-FD99628616B7}"/>
              </a:ext>
            </a:extLst>
          </p:cNvPr>
          <p:cNvPicPr>
            <a:picLocks noChangeAspect="1"/>
          </p:cNvPicPr>
          <p:nvPr/>
        </p:nvPicPr>
        <p:blipFill>
          <a:blip r:embed="rId2"/>
          <a:stretch>
            <a:fillRect/>
          </a:stretch>
        </p:blipFill>
        <p:spPr>
          <a:xfrm>
            <a:off x="5142634" y="1587050"/>
            <a:ext cx="5448202" cy="4570807"/>
          </a:xfrm>
          <a:prstGeom prst="rect">
            <a:avLst/>
          </a:prstGeom>
        </p:spPr>
      </p:pic>
    </p:spTree>
    <p:extLst>
      <p:ext uri="{BB962C8B-B14F-4D97-AF65-F5344CB8AC3E}">
        <p14:creationId xmlns:p14="http://schemas.microsoft.com/office/powerpoint/2010/main" val="1755773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vert="horz" lIns="91440" tIns="45720" rIns="91440" bIns="45720" rtlCol="0" anchor="t">
            <a:normAutofit/>
          </a:bodyPr>
          <a:lstStyle/>
          <a:p>
            <a:pPr marL="457200" indent="-457200">
              <a:buFont typeface="+mj-lt"/>
              <a:buAutoNum type="arabicPeriod"/>
            </a:pPr>
            <a:r>
              <a:rPr lang="en-US" sz="2200" dirty="0">
                <a:latin typeface="IBM Plex Mono Text"/>
                <a:hlinkClick r:id="rId3" action="ppaction://hlinksldjump"/>
              </a:rPr>
              <a:t>Executive Summary</a:t>
            </a:r>
            <a:endParaRPr lang="en-US" sz="2200" dirty="0"/>
          </a:p>
          <a:p>
            <a:pPr marL="457200" indent="-457200">
              <a:buFont typeface="+mj-lt"/>
              <a:buAutoNum type="arabicPeriod"/>
            </a:pPr>
            <a:r>
              <a:rPr lang="en-US" sz="2200" dirty="0">
                <a:hlinkClick r:id="rId4" action="ppaction://hlinksldjump"/>
              </a:rPr>
              <a:t>Introduction</a:t>
            </a:r>
            <a:endParaRPr lang="en-US" sz="2200" dirty="0"/>
          </a:p>
          <a:p>
            <a:pPr marL="457200" indent="-457200">
              <a:buFont typeface="+mj-lt"/>
              <a:buAutoNum type="arabicPeriod"/>
            </a:pPr>
            <a:r>
              <a:rPr lang="en-US" sz="2200" dirty="0">
                <a:hlinkClick r:id="rId5" action="ppaction://hlinksldjump"/>
              </a:rPr>
              <a:t>Methodology</a:t>
            </a:r>
            <a:endParaRPr lang="en-US" sz="2200" dirty="0"/>
          </a:p>
          <a:p>
            <a:pPr marL="457200" indent="-457200">
              <a:buFont typeface="+mj-lt"/>
              <a:buAutoNum type="arabicPeriod"/>
            </a:pPr>
            <a:r>
              <a:rPr lang="en-US" sz="2200" dirty="0">
                <a:hlinkClick r:id="rId6" action="ppaction://hlinksldjump"/>
              </a:rPr>
              <a:t>Results</a:t>
            </a:r>
            <a:endParaRPr lang="en-US" sz="2200" dirty="0"/>
          </a:p>
          <a:p>
            <a:pPr lvl="1"/>
            <a:r>
              <a:rPr lang="en-US" sz="1800" dirty="0">
                <a:hlinkClick r:id="rId7" action="ppaction://hlinksldjump"/>
              </a:rPr>
              <a:t>Visualization – Charts</a:t>
            </a:r>
            <a:endParaRPr lang="en-US" sz="1800" dirty="0"/>
          </a:p>
          <a:p>
            <a:pPr lvl="1"/>
            <a:r>
              <a:rPr lang="en-US" sz="1800" dirty="0">
                <a:hlinkClick r:id="rId8" action="ppaction://hlinksldjump"/>
              </a:rPr>
              <a:t>Dashboard</a:t>
            </a:r>
            <a:endParaRPr lang="en-US" sz="1800" dirty="0"/>
          </a:p>
          <a:p>
            <a:pPr marL="457200" indent="-457200">
              <a:buFont typeface="+mj-lt"/>
              <a:buAutoNum type="arabicPeriod"/>
            </a:pPr>
            <a:r>
              <a:rPr lang="en-US" sz="2200" dirty="0">
                <a:hlinkClick r:id="rId9" action="ppaction://hlinksldjump"/>
              </a:rPr>
              <a:t>Discussion</a:t>
            </a:r>
            <a:endParaRPr lang="en-US" sz="2200" dirty="0"/>
          </a:p>
          <a:p>
            <a:pPr lvl="1"/>
            <a:r>
              <a:rPr lang="en-US" sz="1800" dirty="0">
                <a:hlinkClick r:id="rId10" action="ppaction://hlinksldjump"/>
              </a:rPr>
              <a:t>Findings &amp; Implications</a:t>
            </a:r>
            <a:endParaRPr lang="en-US" sz="1800" dirty="0"/>
          </a:p>
          <a:p>
            <a:pPr marL="457200" indent="-457200">
              <a:buFont typeface="+mj-lt"/>
              <a:buAutoNum type="arabicPeriod"/>
            </a:pPr>
            <a:r>
              <a:rPr lang="en-US" sz="2200" dirty="0">
                <a:hlinkClick r:id="rId11" action="ppaction://hlinksldjump"/>
              </a:rPr>
              <a:t>Conclusion</a:t>
            </a:r>
            <a:endParaRPr lang="en-US" sz="2200" dirty="0"/>
          </a:p>
          <a:p>
            <a:pPr marL="457200" indent="-457200">
              <a:buFont typeface="+mj-lt"/>
              <a:buAutoNum type="arabicPeriod"/>
            </a:pPr>
            <a:r>
              <a:rPr lang="en-US" sz="2200" dirty="0">
                <a:hlinkClick r:id="rId12" action="ppaction://hlinksldjump"/>
              </a:rPr>
              <a:t>Appendix</a:t>
            </a:r>
            <a:endParaRPr lang="en-US" sz="2200" dirty="0"/>
          </a:p>
        </p:txBody>
      </p:sp>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14"/>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14"/>
              <a:stretch>
                <a:fillRect/>
              </a:stretch>
            </p:blipFill>
            <p:spPr>
              <a:xfrm>
                <a:off x="2238120" y="782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14"/>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8"/>
              <a:stretch>
                <a:fillRect/>
              </a:stretch>
            </p:blipFill>
            <p:spPr>
              <a:xfrm>
                <a:off x="2738160" y="758232"/>
                <a:ext cx="18288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20"/>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14"/>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14"/>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14"/>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14"/>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14"/>
              <a:stretch>
                <a:fillRect/>
              </a:stretch>
            </p:blipFill>
            <p:spPr>
              <a:xfrm>
                <a:off x="659088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a:t>RESULTS</a:t>
            </a:r>
          </a:p>
        </p:txBody>
      </p:sp>
      <p:sp>
        <p:nvSpPr>
          <p:cNvPr id="5" name="TextBox 4">
            <a:extLst>
              <a:ext uri="{FF2B5EF4-FFF2-40B4-BE49-F238E27FC236}">
                <a16:creationId xmlns:a16="http://schemas.microsoft.com/office/drawing/2014/main" id="{E67347FF-8FDA-532D-899A-765616785CE7}"/>
              </a:ext>
            </a:extLst>
          </p:cNvPr>
          <p:cNvSpPr txBox="1"/>
          <p:nvPr/>
        </p:nvSpPr>
        <p:spPr>
          <a:xfrm>
            <a:off x="733063" y="1587050"/>
            <a:ext cx="424405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solidFill>
                  <a:srgbClr val="0070C0"/>
                </a:solidFill>
                <a:ea typeface="+mn-lt"/>
                <a:cs typeface="+mn-lt"/>
              </a:rPr>
              <a:t>Used the </a:t>
            </a:r>
            <a:r>
              <a:rPr lang="en-US" sz="2400" b="1" dirty="0">
                <a:solidFill>
                  <a:srgbClr val="0070C0"/>
                </a:solidFill>
                <a:ea typeface="+mn-lt"/>
                <a:cs typeface="+mn-lt"/>
              </a:rPr>
              <a:t>K-Nearest </a:t>
            </a:r>
            <a:r>
              <a:rPr lang="en-US" sz="2400" b="1" dirty="0" err="1">
                <a:solidFill>
                  <a:srgbClr val="0070C0"/>
                </a:solidFill>
                <a:ea typeface="+mn-lt"/>
                <a:cs typeface="+mn-lt"/>
              </a:rPr>
              <a:t>Neighbours</a:t>
            </a:r>
            <a:r>
              <a:rPr lang="en-US" sz="2400" b="1" dirty="0">
                <a:solidFill>
                  <a:srgbClr val="0070C0"/>
                </a:solidFill>
                <a:ea typeface="+mn-lt"/>
                <a:cs typeface="+mn-lt"/>
              </a:rPr>
              <a:t> </a:t>
            </a:r>
            <a:r>
              <a:rPr lang="en-US" sz="2400" dirty="0">
                <a:solidFill>
                  <a:srgbClr val="0070C0"/>
                </a:solidFill>
                <a:ea typeface="+mn-lt"/>
                <a:cs typeface="+mn-lt"/>
              </a:rPr>
              <a:t>Model to train the model And used for Prediction. </a:t>
            </a:r>
          </a:p>
          <a:p>
            <a:pPr algn="just"/>
            <a:r>
              <a:rPr lang="en-US" sz="2400" dirty="0">
                <a:solidFill>
                  <a:srgbClr val="0070C0"/>
                </a:solidFill>
                <a:ea typeface="+mn-lt"/>
                <a:cs typeface="+mn-lt"/>
              </a:rPr>
              <a:t>The Accuracy obtained in this Model is -&gt; 84.82%</a:t>
            </a:r>
          </a:p>
        </p:txBody>
      </p:sp>
      <p:pic>
        <p:nvPicPr>
          <p:cNvPr id="6" name="Picture 5">
            <a:extLst>
              <a:ext uri="{FF2B5EF4-FFF2-40B4-BE49-F238E27FC236}">
                <a16:creationId xmlns:a16="http://schemas.microsoft.com/office/drawing/2014/main" id="{4518A721-FA60-83C4-1552-FD99628616B7}"/>
              </a:ext>
            </a:extLst>
          </p:cNvPr>
          <p:cNvPicPr>
            <a:picLocks noChangeAspect="1"/>
          </p:cNvPicPr>
          <p:nvPr/>
        </p:nvPicPr>
        <p:blipFill>
          <a:blip r:embed="rId2"/>
          <a:stretch>
            <a:fillRect/>
          </a:stretch>
        </p:blipFill>
        <p:spPr>
          <a:xfrm>
            <a:off x="5142634" y="1587050"/>
            <a:ext cx="5448202" cy="4570807"/>
          </a:xfrm>
          <a:prstGeom prst="rect">
            <a:avLst/>
          </a:prstGeom>
        </p:spPr>
      </p:pic>
    </p:spTree>
    <p:extLst>
      <p:ext uri="{BB962C8B-B14F-4D97-AF65-F5344CB8AC3E}">
        <p14:creationId xmlns:p14="http://schemas.microsoft.com/office/powerpoint/2010/main" val="2577098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a:latin typeface="IBM Plex Mono SemiBold"/>
              </a:rPr>
              <a:t>DASHBOARD</a:t>
            </a:r>
            <a:endParaRPr lang="en-US"/>
          </a:p>
        </p:txBody>
      </p:sp>
      <p:pic>
        <p:nvPicPr>
          <p:cNvPr id="4" name="Picture 3" descr="A screenshot of a graph&#10;&#10;Description automatically generated">
            <a:extLst>
              <a:ext uri="{FF2B5EF4-FFF2-40B4-BE49-F238E27FC236}">
                <a16:creationId xmlns:a16="http://schemas.microsoft.com/office/drawing/2014/main" id="{F1C075A1-44B3-11BA-CBFB-CFB40757F5F7}"/>
              </a:ext>
            </a:extLst>
          </p:cNvPr>
          <p:cNvPicPr>
            <a:picLocks noChangeAspect="1"/>
          </p:cNvPicPr>
          <p:nvPr/>
        </p:nvPicPr>
        <p:blipFill>
          <a:blip r:embed="rId2"/>
          <a:stretch>
            <a:fillRect/>
          </a:stretch>
        </p:blipFill>
        <p:spPr>
          <a:xfrm>
            <a:off x="5436919" y="1472717"/>
            <a:ext cx="5939641" cy="3180255"/>
          </a:xfrm>
          <a:prstGeom prst="rect">
            <a:avLst/>
          </a:prstGeom>
        </p:spPr>
      </p:pic>
      <p:sp>
        <p:nvSpPr>
          <p:cNvPr id="8" name="TextBox 7">
            <a:extLst>
              <a:ext uri="{FF2B5EF4-FFF2-40B4-BE49-F238E27FC236}">
                <a16:creationId xmlns:a16="http://schemas.microsoft.com/office/drawing/2014/main" id="{32666723-6BE6-94A8-C58E-E1BD83542560}"/>
              </a:ext>
            </a:extLst>
          </p:cNvPr>
          <p:cNvSpPr txBox="1"/>
          <p:nvPr/>
        </p:nvSpPr>
        <p:spPr>
          <a:xfrm>
            <a:off x="833717" y="1425388"/>
            <a:ext cx="4509247"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solidFill>
                  <a:srgbClr val="0070C0"/>
                </a:solidFill>
                <a:ea typeface="+mn-lt"/>
                <a:cs typeface="+mn-lt"/>
              </a:rPr>
              <a:t>This snapshot of our comprehensive dashboard encapsulates key insights into the intricate relationships between Launch Site, Success Rate, Payload Mass, and Booster Version—a culmination of our data analysis efforts.</a:t>
            </a:r>
            <a:endParaRPr lang="en-US" sz="1400">
              <a:solidFill>
                <a:srgbClr val="0070C0"/>
              </a:solidFill>
            </a:endParaRPr>
          </a:p>
          <a:p>
            <a:pPr algn="just"/>
            <a:r>
              <a:rPr lang="en-US" sz="1400">
                <a:solidFill>
                  <a:srgbClr val="0070C0"/>
                </a:solidFill>
                <a:ea typeface="+mn-lt"/>
                <a:cs typeface="+mn-lt"/>
              </a:rPr>
              <a:t>The essential findings </a:t>
            </a:r>
            <a:r>
              <a:rPr lang="en-US" sz="1400" b="0" i="0" u="none" strike="noStrike">
                <a:solidFill>
                  <a:srgbClr val="0070C0"/>
                </a:solidFill>
                <a:ea typeface="+mn-lt"/>
                <a:cs typeface="+mn-lt"/>
              </a:rPr>
              <a:t>from this </a:t>
            </a:r>
            <a:r>
              <a:rPr lang="en-US" sz="1400">
                <a:solidFill>
                  <a:srgbClr val="0070C0"/>
                </a:solidFill>
                <a:ea typeface="+mn-lt"/>
                <a:cs typeface="+mn-lt"/>
              </a:rPr>
              <a:t>dashboard snapshot </a:t>
            </a:r>
            <a:r>
              <a:rPr lang="en-US" sz="1400" b="0" i="0" u="none" strike="noStrike">
                <a:solidFill>
                  <a:srgbClr val="0070C0"/>
                </a:solidFill>
                <a:ea typeface="+mn-lt"/>
                <a:cs typeface="+mn-lt"/>
              </a:rPr>
              <a:t>are as follows:</a:t>
            </a:r>
            <a:endParaRPr lang="en-US" sz="1400">
              <a:solidFill>
                <a:srgbClr val="0070C0"/>
              </a:solidFill>
              <a:ea typeface="+mn-lt"/>
              <a:cs typeface="+mn-lt"/>
            </a:endParaRPr>
          </a:p>
          <a:p>
            <a:pPr marL="285750" indent="-285750" algn="just">
              <a:buFont typeface="Arial"/>
              <a:buChar char="•"/>
            </a:pPr>
            <a:r>
              <a:rPr lang="en-US" sz="1400" b="1">
                <a:solidFill>
                  <a:srgbClr val="0070C0"/>
                </a:solidFill>
                <a:ea typeface="+mn-lt"/>
                <a:cs typeface="+mn-lt"/>
              </a:rPr>
              <a:t>Launch Site - CCAFS LC-40</a:t>
            </a:r>
            <a:r>
              <a:rPr lang="en-US" sz="1400" b="1" i="0" u="none" strike="noStrike">
                <a:solidFill>
                  <a:srgbClr val="0070C0"/>
                </a:solidFill>
                <a:ea typeface="+mn-lt"/>
                <a:cs typeface="+mn-lt"/>
              </a:rPr>
              <a:t>:</a:t>
            </a:r>
            <a:r>
              <a:rPr lang="en-US" sz="1400" b="0" i="0" u="none" strike="noStrike">
                <a:solidFill>
                  <a:srgbClr val="0070C0"/>
                </a:solidFill>
                <a:ea typeface="+mn-lt"/>
                <a:cs typeface="+mn-lt"/>
              </a:rPr>
              <a:t> The </a:t>
            </a:r>
            <a:r>
              <a:rPr lang="en-US" sz="1400">
                <a:solidFill>
                  <a:srgbClr val="0070C0"/>
                </a:solidFill>
                <a:ea typeface="+mn-lt"/>
                <a:cs typeface="+mn-lt"/>
              </a:rPr>
              <a:t>selected Launch Site</a:t>
            </a:r>
            <a:r>
              <a:rPr lang="en-US" sz="1400" b="0" i="0" u="none" strike="noStrike">
                <a:solidFill>
                  <a:srgbClr val="0070C0"/>
                </a:solidFill>
                <a:ea typeface="+mn-lt"/>
                <a:cs typeface="+mn-lt"/>
              </a:rPr>
              <a:t>, </a:t>
            </a:r>
            <a:r>
              <a:rPr lang="en-US" sz="1400">
                <a:solidFill>
                  <a:srgbClr val="0070C0"/>
                </a:solidFill>
                <a:ea typeface="+mn-lt"/>
                <a:cs typeface="+mn-lt"/>
              </a:rPr>
              <a:t>Cape Canaveral Air Force Station (CCAFS) Launch Complex 40 (LC-40), </a:t>
            </a:r>
            <a:r>
              <a:rPr lang="en-US" sz="1400" b="0" i="0" u="none" strike="noStrike">
                <a:solidFill>
                  <a:srgbClr val="0070C0"/>
                </a:solidFill>
                <a:ea typeface="+mn-lt"/>
                <a:cs typeface="+mn-lt"/>
              </a:rPr>
              <a:t>is </a:t>
            </a:r>
            <a:r>
              <a:rPr lang="en-US" sz="1400">
                <a:solidFill>
                  <a:srgbClr val="0070C0"/>
                </a:solidFill>
                <a:ea typeface="+mn-lt"/>
                <a:cs typeface="+mn-lt"/>
              </a:rPr>
              <a:t>associated with </a:t>
            </a:r>
            <a:r>
              <a:rPr lang="en-US" sz="1400" b="0" i="0" u="none" strike="noStrike">
                <a:solidFill>
                  <a:srgbClr val="0070C0"/>
                </a:solidFill>
                <a:ea typeface="+mn-lt"/>
                <a:cs typeface="+mn-lt"/>
              </a:rPr>
              <a:t>a </a:t>
            </a:r>
            <a:r>
              <a:rPr lang="en-US" sz="1400">
                <a:solidFill>
                  <a:srgbClr val="0070C0"/>
                </a:solidFill>
                <a:ea typeface="+mn-lt"/>
                <a:cs typeface="+mn-lt"/>
              </a:rPr>
              <a:t>Success Rate of 30%. This rate reflects the proportion </a:t>
            </a:r>
            <a:r>
              <a:rPr lang="en-US" sz="1400" b="0" i="0" u="none" strike="noStrike">
                <a:solidFill>
                  <a:srgbClr val="0070C0"/>
                </a:solidFill>
                <a:ea typeface="+mn-lt"/>
                <a:cs typeface="+mn-lt"/>
              </a:rPr>
              <a:t>of </a:t>
            </a:r>
            <a:r>
              <a:rPr lang="en-US" sz="1400">
                <a:solidFill>
                  <a:srgbClr val="0070C0"/>
                </a:solidFill>
                <a:ea typeface="+mn-lt"/>
                <a:cs typeface="+mn-lt"/>
              </a:rPr>
              <a:t>successful </a:t>
            </a:r>
            <a:r>
              <a:rPr lang="en-US" sz="1400" b="0" i="0" u="none" strike="noStrike">
                <a:solidFill>
                  <a:srgbClr val="0070C0"/>
                </a:solidFill>
                <a:ea typeface="+mn-lt"/>
                <a:cs typeface="+mn-lt"/>
              </a:rPr>
              <a:t>Falcon 9 rocket landings</a:t>
            </a:r>
            <a:r>
              <a:rPr lang="en-US" sz="1400">
                <a:solidFill>
                  <a:srgbClr val="0070C0"/>
                </a:solidFill>
                <a:ea typeface="+mn-lt"/>
                <a:cs typeface="+mn-lt"/>
              </a:rPr>
              <a:t> at </a:t>
            </a:r>
            <a:r>
              <a:rPr lang="en-US" sz="1400" b="0" i="0" u="none" strike="noStrike">
                <a:solidFill>
                  <a:srgbClr val="0070C0"/>
                </a:solidFill>
                <a:ea typeface="+mn-lt"/>
                <a:cs typeface="+mn-lt"/>
              </a:rPr>
              <a:t>this </a:t>
            </a:r>
            <a:r>
              <a:rPr lang="en-US" sz="1400">
                <a:solidFill>
                  <a:srgbClr val="0070C0"/>
                </a:solidFill>
                <a:ea typeface="+mn-lt"/>
                <a:cs typeface="+mn-lt"/>
              </a:rPr>
              <a:t>specific launch site</a:t>
            </a:r>
            <a:r>
              <a:rPr lang="en-US" sz="1400" b="0" i="0" u="none" strike="noStrike">
                <a:solidFill>
                  <a:srgbClr val="0070C0"/>
                </a:solidFill>
                <a:ea typeface="+mn-lt"/>
                <a:cs typeface="+mn-lt"/>
              </a:rPr>
              <a:t>, </a:t>
            </a:r>
            <a:r>
              <a:rPr lang="en-US" sz="1400">
                <a:solidFill>
                  <a:srgbClr val="0070C0"/>
                </a:solidFill>
                <a:ea typeface="+mn-lt"/>
                <a:cs typeface="+mn-lt"/>
              </a:rPr>
              <a:t>offering valuable insights into its performance history</a:t>
            </a:r>
            <a:r>
              <a:rPr lang="en-US" sz="1400" b="0" i="0" u="none" strike="noStrike">
                <a:solidFill>
                  <a:srgbClr val="0070C0"/>
                </a:solidFill>
                <a:ea typeface="+mn-lt"/>
                <a:cs typeface="+mn-lt"/>
              </a:rPr>
              <a:t>.</a:t>
            </a:r>
            <a:endParaRPr lang="en-US" sz="1400">
              <a:solidFill>
                <a:srgbClr val="0070C0"/>
              </a:solidFill>
              <a:ea typeface="+mn-lt"/>
              <a:cs typeface="+mn-lt"/>
            </a:endParaRPr>
          </a:p>
          <a:p>
            <a:pPr marL="285750" indent="-285750" algn="just">
              <a:buFont typeface="Arial"/>
              <a:buChar char="•"/>
            </a:pPr>
            <a:r>
              <a:rPr lang="en-US" sz="1400" b="1">
                <a:solidFill>
                  <a:srgbClr val="0070C0"/>
                </a:solidFill>
                <a:ea typeface="+mn-lt"/>
                <a:cs typeface="+mn-lt"/>
              </a:rPr>
              <a:t>Booster Version - FT Most Successful</a:t>
            </a:r>
            <a:r>
              <a:rPr lang="en-US" sz="1400" b="1" i="0" u="none" strike="noStrike">
                <a:solidFill>
                  <a:srgbClr val="0070C0"/>
                </a:solidFill>
                <a:ea typeface="+mn-lt"/>
                <a:cs typeface="+mn-lt"/>
              </a:rPr>
              <a:t>:</a:t>
            </a:r>
            <a:r>
              <a:rPr lang="en-US" sz="1400" b="0" i="0" u="none" strike="noStrike">
                <a:solidFill>
                  <a:srgbClr val="0070C0"/>
                </a:solidFill>
                <a:ea typeface="+mn-lt"/>
                <a:cs typeface="+mn-lt"/>
              </a:rPr>
              <a:t> </a:t>
            </a:r>
            <a:r>
              <a:rPr lang="en-US" sz="1400">
                <a:solidFill>
                  <a:srgbClr val="0070C0"/>
                </a:solidFill>
                <a:ea typeface="+mn-lt"/>
                <a:cs typeface="+mn-lt"/>
              </a:rPr>
              <a:t>The dashboard snapshot highlights that the booster version denoted as "FT" has been the most successful among </a:t>
            </a:r>
            <a:r>
              <a:rPr lang="en-US" sz="1400" b="0" i="0" u="none" strike="noStrike">
                <a:solidFill>
                  <a:srgbClr val="0070C0"/>
                </a:solidFill>
                <a:ea typeface="+mn-lt"/>
                <a:cs typeface="+mn-lt"/>
              </a:rPr>
              <a:t>the </a:t>
            </a:r>
            <a:r>
              <a:rPr lang="en-US" sz="1400">
                <a:solidFill>
                  <a:srgbClr val="0070C0"/>
                </a:solidFill>
                <a:ea typeface="+mn-lt"/>
                <a:cs typeface="+mn-lt"/>
              </a:rPr>
              <a:t>analyzed variants</a:t>
            </a:r>
            <a:r>
              <a:rPr lang="en-US" sz="1400" b="0" i="0" u="none" strike="noStrike">
                <a:solidFill>
                  <a:srgbClr val="0070C0"/>
                </a:solidFill>
                <a:ea typeface="+mn-lt"/>
                <a:cs typeface="+mn-lt"/>
              </a:rPr>
              <a:t>. This </a:t>
            </a:r>
            <a:r>
              <a:rPr lang="en-US" sz="1400">
                <a:solidFill>
                  <a:srgbClr val="0070C0"/>
                </a:solidFill>
                <a:ea typeface="+mn-lt"/>
                <a:cs typeface="+mn-lt"/>
              </a:rPr>
              <a:t>insight underscores the significance of booster technology in achieving successful landings and </a:t>
            </a:r>
            <a:r>
              <a:rPr lang="en-US" sz="1400" b="0" i="0" u="none" strike="noStrike">
                <a:solidFill>
                  <a:srgbClr val="0070C0"/>
                </a:solidFill>
                <a:ea typeface="+mn-lt"/>
                <a:cs typeface="+mn-lt"/>
              </a:rPr>
              <a:t>mission outcomes.</a:t>
            </a:r>
            <a:endParaRPr lang="en-US" sz="1400">
              <a:solidFill>
                <a:srgbClr val="0070C0"/>
              </a:solidFill>
              <a:ea typeface="+mn-lt"/>
              <a:cs typeface="+mn-lt"/>
            </a:endParaRPr>
          </a:p>
          <a:p>
            <a:pPr algn="just"/>
            <a:endParaRPr lang="en-US" sz="1400">
              <a:solidFill>
                <a:srgbClr val="0070C0"/>
              </a:solidFill>
            </a:endParaRPr>
          </a:p>
        </p:txBody>
      </p:sp>
    </p:spTree>
    <p:extLst>
      <p:ext uri="{BB962C8B-B14F-4D97-AF65-F5344CB8AC3E}">
        <p14:creationId xmlns:p14="http://schemas.microsoft.com/office/powerpoint/2010/main" val="9691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a:latin typeface="IBM Plex Mono SemiBold"/>
              </a:rPr>
              <a:t>DASHBOARD</a:t>
            </a:r>
            <a:endParaRPr lang="en-US"/>
          </a:p>
        </p:txBody>
      </p:sp>
      <p:sp>
        <p:nvSpPr>
          <p:cNvPr id="8" name="TextBox 7">
            <a:extLst>
              <a:ext uri="{FF2B5EF4-FFF2-40B4-BE49-F238E27FC236}">
                <a16:creationId xmlns:a16="http://schemas.microsoft.com/office/drawing/2014/main" id="{32666723-6BE6-94A8-C58E-E1BD83542560}"/>
              </a:ext>
            </a:extLst>
          </p:cNvPr>
          <p:cNvSpPr txBox="1"/>
          <p:nvPr/>
        </p:nvSpPr>
        <p:spPr>
          <a:xfrm>
            <a:off x="833717" y="1425388"/>
            <a:ext cx="4509247"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400" b="1">
                <a:solidFill>
                  <a:srgbClr val="0070C0"/>
                </a:solidFill>
                <a:ea typeface="+mn-lt"/>
                <a:cs typeface="+mn-lt"/>
              </a:rPr>
              <a:t>Launch Site - CCAFS SLC-40:</a:t>
            </a:r>
            <a:r>
              <a:rPr lang="en-US" sz="1400">
                <a:solidFill>
                  <a:srgbClr val="0070C0"/>
                </a:solidFill>
                <a:ea typeface="+mn-lt"/>
                <a:cs typeface="+mn-lt"/>
              </a:rPr>
              <a:t> The selected launch site, Cape Canaveral Air Force Station (CCAFS) Space Launch Complex 40 (SLC-40), has achieved a notable Success Rate of 43%. This statistic provides valuable context about the site's historical performance in facilitating successful Falcon 9 rocket landings.</a:t>
            </a:r>
            <a:endParaRPr lang="en-US">
              <a:solidFill>
                <a:srgbClr val="0070C0"/>
              </a:solidFill>
            </a:endParaRPr>
          </a:p>
          <a:p>
            <a:pPr marL="285750" indent="-285750" algn="just">
              <a:buFont typeface="Arial"/>
              <a:buChar char="•"/>
            </a:pPr>
            <a:r>
              <a:rPr lang="en-US" sz="1400" b="1">
                <a:solidFill>
                  <a:srgbClr val="0070C0"/>
                </a:solidFill>
                <a:ea typeface="+mn-lt"/>
                <a:cs typeface="+mn-lt"/>
              </a:rPr>
              <a:t>Booster Versions - FT and B4:</a:t>
            </a:r>
            <a:r>
              <a:rPr lang="en-US" sz="1400">
                <a:solidFill>
                  <a:srgbClr val="0070C0"/>
                </a:solidFill>
                <a:ea typeface="+mn-lt"/>
                <a:cs typeface="+mn-lt"/>
              </a:rPr>
              <a:t> The dashboard snapshot reveals that two booster versions, denoted as "FT" and "B4," have played pivotal roles in Falcon 9 mission success at CCAFS SLC-40. The selection of these booster versions underscores their reliability and effectiveness in contributing to successful landings.</a:t>
            </a:r>
            <a:endParaRPr lang="en-US">
              <a:solidFill>
                <a:srgbClr val="0070C0"/>
              </a:solidFill>
            </a:endParaRPr>
          </a:p>
          <a:p>
            <a:pPr algn="just"/>
            <a:endParaRPr lang="en-US" sz="1400">
              <a:solidFill>
                <a:srgbClr val="0070C0"/>
              </a:solidFill>
            </a:endParaRPr>
          </a:p>
        </p:txBody>
      </p:sp>
      <p:pic>
        <p:nvPicPr>
          <p:cNvPr id="3" name="Picture 2" descr="A graph with a pie chart&#10;&#10;Description automatically generated">
            <a:extLst>
              <a:ext uri="{FF2B5EF4-FFF2-40B4-BE49-F238E27FC236}">
                <a16:creationId xmlns:a16="http://schemas.microsoft.com/office/drawing/2014/main" id="{6EC39850-434E-05A7-17DF-29A6BE6A49B6}"/>
              </a:ext>
            </a:extLst>
          </p:cNvPr>
          <p:cNvPicPr>
            <a:picLocks noChangeAspect="1"/>
          </p:cNvPicPr>
          <p:nvPr/>
        </p:nvPicPr>
        <p:blipFill>
          <a:blip r:embed="rId2"/>
          <a:stretch>
            <a:fillRect/>
          </a:stretch>
        </p:blipFill>
        <p:spPr>
          <a:xfrm>
            <a:off x="5450541" y="1427890"/>
            <a:ext cx="6347011" cy="3168502"/>
          </a:xfrm>
          <a:prstGeom prst="rect">
            <a:avLst/>
          </a:prstGeom>
        </p:spPr>
      </p:pic>
    </p:spTree>
    <p:extLst>
      <p:ext uri="{BB962C8B-B14F-4D97-AF65-F5344CB8AC3E}">
        <p14:creationId xmlns:p14="http://schemas.microsoft.com/office/powerpoint/2010/main" val="3005665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a:latin typeface="IBM Plex Mono SemiBold"/>
              </a:rPr>
              <a:t>DASHBOARD</a:t>
            </a:r>
            <a:endParaRPr lang="en-US"/>
          </a:p>
        </p:txBody>
      </p:sp>
      <p:sp>
        <p:nvSpPr>
          <p:cNvPr id="8" name="TextBox 7">
            <a:extLst>
              <a:ext uri="{FF2B5EF4-FFF2-40B4-BE49-F238E27FC236}">
                <a16:creationId xmlns:a16="http://schemas.microsoft.com/office/drawing/2014/main" id="{32666723-6BE6-94A8-C58E-E1BD83542560}"/>
              </a:ext>
            </a:extLst>
          </p:cNvPr>
          <p:cNvSpPr txBox="1"/>
          <p:nvPr/>
        </p:nvSpPr>
        <p:spPr>
          <a:xfrm>
            <a:off x="833717" y="1425388"/>
            <a:ext cx="450924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Arial"/>
              <a:buChar char="•"/>
            </a:pPr>
            <a:r>
              <a:rPr lang="en-US" sz="1400" b="1">
                <a:solidFill>
                  <a:srgbClr val="0070C0"/>
                </a:solidFill>
                <a:ea typeface="+mn-lt"/>
                <a:cs typeface="+mn-lt"/>
              </a:rPr>
              <a:t>Launch Site - KSC LC-39A:</a:t>
            </a:r>
            <a:r>
              <a:rPr lang="en-US" sz="1400">
                <a:solidFill>
                  <a:srgbClr val="0070C0"/>
                </a:solidFill>
                <a:ea typeface="+mn-lt"/>
                <a:cs typeface="+mn-lt"/>
              </a:rPr>
              <a:t> The chosen launch site, Kennedy Space Center (KSC) Launch Complex 39A (LC-39A), boasts an impressive Success Rate of 77%. This remarkable success rate underscores the launch site's historical performance in consistently facilitating successful Falcon 9 rocket landings.</a:t>
            </a:r>
            <a:endParaRPr lang="en-US">
              <a:solidFill>
                <a:srgbClr val="0070C0"/>
              </a:solidFill>
            </a:endParaRPr>
          </a:p>
          <a:p>
            <a:pPr algn="just">
              <a:buFont typeface="Arial"/>
              <a:buChar char="•"/>
            </a:pPr>
            <a:r>
              <a:rPr lang="en-US" sz="1400" b="1">
                <a:solidFill>
                  <a:srgbClr val="0070C0"/>
                </a:solidFill>
                <a:ea typeface="+mn-lt"/>
                <a:cs typeface="+mn-lt"/>
              </a:rPr>
              <a:t>Booster Version - FT (most successful):</a:t>
            </a:r>
            <a:r>
              <a:rPr lang="en-US" sz="1400">
                <a:solidFill>
                  <a:srgbClr val="0070C0"/>
                </a:solidFill>
                <a:ea typeface="+mn-lt"/>
                <a:cs typeface="+mn-lt"/>
              </a:rPr>
              <a:t> The dashboard snapshot highlights that the booster version labeled "FT" has emerged as the most successful among the analyzed variants at KSC LC-39A. This specific booster's reliability and effectiveness have significantly contributed to the high success rate achieved at this launch site.</a:t>
            </a:r>
            <a:endParaRPr lang="en-US">
              <a:solidFill>
                <a:srgbClr val="0070C0"/>
              </a:solidFill>
            </a:endParaRPr>
          </a:p>
          <a:p>
            <a:pPr marL="285750" indent="-285750" algn="just">
              <a:buFont typeface="Arial"/>
              <a:buChar char="•"/>
            </a:pPr>
            <a:endParaRPr lang="en-US" sz="1400" b="1">
              <a:solidFill>
                <a:srgbClr val="0070C0"/>
              </a:solidFill>
            </a:endParaRPr>
          </a:p>
        </p:txBody>
      </p:sp>
      <p:pic>
        <p:nvPicPr>
          <p:cNvPr id="4" name="Picture 3" descr="A screenshot of a graph&#10;&#10;Description automatically generated">
            <a:extLst>
              <a:ext uri="{FF2B5EF4-FFF2-40B4-BE49-F238E27FC236}">
                <a16:creationId xmlns:a16="http://schemas.microsoft.com/office/drawing/2014/main" id="{776012F2-6E98-0B28-DAF9-E20318AFC927}"/>
              </a:ext>
            </a:extLst>
          </p:cNvPr>
          <p:cNvPicPr>
            <a:picLocks noChangeAspect="1"/>
          </p:cNvPicPr>
          <p:nvPr/>
        </p:nvPicPr>
        <p:blipFill>
          <a:blip r:embed="rId2"/>
          <a:stretch>
            <a:fillRect/>
          </a:stretch>
        </p:blipFill>
        <p:spPr>
          <a:xfrm>
            <a:off x="5342965" y="1423936"/>
            <a:ext cx="6598023" cy="3257092"/>
          </a:xfrm>
          <a:prstGeom prst="rect">
            <a:avLst/>
          </a:prstGeom>
        </p:spPr>
      </p:pic>
    </p:spTree>
    <p:extLst>
      <p:ext uri="{BB962C8B-B14F-4D97-AF65-F5344CB8AC3E}">
        <p14:creationId xmlns:p14="http://schemas.microsoft.com/office/powerpoint/2010/main" val="814096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a:latin typeface="IBM Plex Mono SemiBold"/>
              </a:rPr>
              <a:t>DASHBOARD</a:t>
            </a:r>
            <a:endParaRPr lang="en-US"/>
          </a:p>
        </p:txBody>
      </p:sp>
      <p:sp>
        <p:nvSpPr>
          <p:cNvPr id="8" name="TextBox 7">
            <a:extLst>
              <a:ext uri="{FF2B5EF4-FFF2-40B4-BE49-F238E27FC236}">
                <a16:creationId xmlns:a16="http://schemas.microsoft.com/office/drawing/2014/main" id="{32666723-6BE6-94A8-C58E-E1BD83542560}"/>
              </a:ext>
            </a:extLst>
          </p:cNvPr>
          <p:cNvSpPr txBox="1"/>
          <p:nvPr/>
        </p:nvSpPr>
        <p:spPr>
          <a:xfrm>
            <a:off x="833717" y="1425388"/>
            <a:ext cx="450924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Arial"/>
              <a:buChar char="•"/>
            </a:pPr>
            <a:r>
              <a:rPr lang="en-US" sz="1400" b="1">
                <a:solidFill>
                  <a:srgbClr val="0070C0"/>
                </a:solidFill>
                <a:ea typeface="+mn-lt"/>
                <a:cs typeface="+mn-lt"/>
              </a:rPr>
              <a:t>Launch Site - VAFB SLC-4E:</a:t>
            </a:r>
            <a:r>
              <a:rPr lang="en-US" sz="1400">
                <a:solidFill>
                  <a:srgbClr val="0070C0"/>
                </a:solidFill>
                <a:ea typeface="+mn-lt"/>
                <a:cs typeface="+mn-lt"/>
              </a:rPr>
              <a:t> The selected launch site, Vandenberg Air Force Base (VAFB) Space Launch Complex 4E (SLC-4E), has achieved a notable Success Rate of 40%. This statistic provides valuable context about the site's historical performance in facilitating Falcon 9 rocket landings.</a:t>
            </a:r>
            <a:endParaRPr lang="en-US">
              <a:solidFill>
                <a:srgbClr val="0070C0"/>
              </a:solidFill>
            </a:endParaRPr>
          </a:p>
          <a:p>
            <a:pPr algn="just">
              <a:buFont typeface="Arial"/>
              <a:buChar char="•"/>
            </a:pPr>
            <a:r>
              <a:rPr lang="en-US" sz="1400" b="1">
                <a:solidFill>
                  <a:srgbClr val="0070C0"/>
                </a:solidFill>
                <a:ea typeface="+mn-lt"/>
                <a:cs typeface="+mn-lt"/>
              </a:rPr>
              <a:t>Booster Versions - FT and B4:</a:t>
            </a:r>
            <a:r>
              <a:rPr lang="en-US" sz="1400">
                <a:solidFill>
                  <a:srgbClr val="0070C0"/>
                </a:solidFill>
                <a:ea typeface="+mn-lt"/>
                <a:cs typeface="+mn-lt"/>
              </a:rPr>
              <a:t> The dashboard snapshot reveals that two booster versions, denoted as "FT" and "B4," have played pivotal roles in Falcon 9 mission outcomes at VAFB SLC-4E. These booster versions have contributed to the success rate observed at this launch site, showcasing their significance in achieving successful landings.</a:t>
            </a:r>
            <a:endParaRPr lang="en-US">
              <a:solidFill>
                <a:srgbClr val="0070C0"/>
              </a:solidFill>
            </a:endParaRPr>
          </a:p>
          <a:p>
            <a:pPr algn="just">
              <a:buFont typeface="Arial"/>
              <a:buChar char="•"/>
            </a:pPr>
            <a:endParaRPr lang="en-US" sz="1400" b="1">
              <a:solidFill>
                <a:srgbClr val="0070C0"/>
              </a:solidFill>
            </a:endParaRPr>
          </a:p>
        </p:txBody>
      </p:sp>
      <p:pic>
        <p:nvPicPr>
          <p:cNvPr id="4" name="Picture 3" descr="A screenshot of a graph&#10;&#10;Description automatically generated">
            <a:extLst>
              <a:ext uri="{FF2B5EF4-FFF2-40B4-BE49-F238E27FC236}">
                <a16:creationId xmlns:a16="http://schemas.microsoft.com/office/drawing/2014/main" id="{776012F2-6E98-0B28-DAF9-E20318AFC927}"/>
              </a:ext>
            </a:extLst>
          </p:cNvPr>
          <p:cNvPicPr>
            <a:picLocks noChangeAspect="1"/>
          </p:cNvPicPr>
          <p:nvPr/>
        </p:nvPicPr>
        <p:blipFill>
          <a:blip r:embed="rId2"/>
          <a:stretch>
            <a:fillRect/>
          </a:stretch>
        </p:blipFill>
        <p:spPr>
          <a:xfrm>
            <a:off x="5342965" y="1423936"/>
            <a:ext cx="6598023" cy="3257092"/>
          </a:xfrm>
          <a:prstGeom prst="rect">
            <a:avLst/>
          </a:prstGeom>
        </p:spPr>
      </p:pic>
    </p:spTree>
    <p:extLst>
      <p:ext uri="{BB962C8B-B14F-4D97-AF65-F5344CB8AC3E}">
        <p14:creationId xmlns:p14="http://schemas.microsoft.com/office/powerpoint/2010/main" val="717503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vert="horz" lIns="91440" tIns="45720" rIns="91440" bIns="45720" rtlCol="0" anchor="t">
            <a:normAutofit fontScale="70000" lnSpcReduction="20000"/>
          </a:bodyPr>
          <a:lstStyle/>
          <a:p>
            <a:pPr marL="0" indent="0" algn="just">
              <a:buNone/>
            </a:pPr>
            <a:r>
              <a:rPr lang="en-US" dirty="0">
                <a:latin typeface="IBM Plex Mono Text"/>
              </a:rPr>
              <a:t>Throughout the course of this project, our data analysis has uncovered five key factors that exert significant influence over the landing success of Falcon 9 rocket first stages. These factors, which encompass </a:t>
            </a:r>
            <a:endParaRPr lang="en-US"/>
          </a:p>
          <a:p>
            <a:pPr marL="514350" indent="-514350" algn="just">
              <a:buAutoNum type="arabicPeriod"/>
            </a:pPr>
            <a:r>
              <a:rPr lang="en-US" dirty="0">
                <a:latin typeface="IBM Plex Mono Text"/>
              </a:rPr>
              <a:t>Launch Site Performance, </a:t>
            </a:r>
            <a:endParaRPr lang="en-US"/>
          </a:p>
          <a:p>
            <a:pPr marL="514350" indent="-514350" algn="just">
              <a:buAutoNum type="arabicPeriod"/>
            </a:pPr>
            <a:r>
              <a:rPr lang="en-US" dirty="0">
                <a:latin typeface="IBM Plex Mono Text"/>
              </a:rPr>
              <a:t>Booster Version Impact, </a:t>
            </a:r>
            <a:endParaRPr lang="en-US"/>
          </a:p>
          <a:p>
            <a:pPr marL="514350" indent="-514350" algn="just">
              <a:buAutoNum type="arabicPeriod"/>
            </a:pPr>
            <a:r>
              <a:rPr lang="en-US" dirty="0">
                <a:latin typeface="IBM Plex Mono Text"/>
              </a:rPr>
              <a:t>Yearly Success Trends, </a:t>
            </a:r>
            <a:endParaRPr lang="en-US"/>
          </a:p>
          <a:p>
            <a:pPr marL="514350" indent="-514350" algn="just">
              <a:buAutoNum type="arabicPeriod"/>
            </a:pPr>
            <a:r>
              <a:rPr lang="en-US" dirty="0">
                <a:latin typeface="IBM Plex Mono Text"/>
              </a:rPr>
              <a:t>Orbit Type, and </a:t>
            </a:r>
            <a:endParaRPr lang="en-US"/>
          </a:p>
          <a:p>
            <a:pPr marL="514350" indent="-514350" algn="just">
              <a:buAutoNum type="arabicPeriod"/>
            </a:pPr>
            <a:r>
              <a:rPr lang="en-US" dirty="0">
                <a:latin typeface="IBM Plex Mono Text"/>
              </a:rPr>
              <a:t>Payload Mass Implications</a:t>
            </a:r>
            <a:endParaRPr lang="en-US" dirty="0"/>
          </a:p>
          <a:p>
            <a:pPr marL="0" indent="0" algn="just">
              <a:buNone/>
            </a:pPr>
            <a:r>
              <a:rPr lang="en-US" dirty="0">
                <a:latin typeface="IBM Plex Mono Text"/>
              </a:rPr>
              <a:t>Provide critical insights into the complexities of space exploration. Additionally, we have developed a dynamic dashboard that serves as a user-friendly interface, presenting snapshots of essential values for quick access and informed decision-making.</a:t>
            </a:r>
            <a:endParaRPr lang="en-US"/>
          </a:p>
        </p:txBody>
      </p:sp>
    </p:spTree>
    <p:extLst>
      <p:ext uri="{BB962C8B-B14F-4D97-AF65-F5344CB8AC3E}">
        <p14:creationId xmlns:p14="http://schemas.microsoft.com/office/powerpoint/2010/main" val="2161130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a:t>OVERALL FINDINGS &amp; IMPLICATIONS</a:t>
            </a:r>
          </a:p>
        </p:txBody>
      </p:sp>
      <p:graphicFrame>
        <p:nvGraphicFramePr>
          <p:cNvPr id="9" name="Content Placeholder 8">
            <a:extLst>
              <a:ext uri="{FF2B5EF4-FFF2-40B4-BE49-F238E27FC236}">
                <a16:creationId xmlns:a16="http://schemas.microsoft.com/office/drawing/2014/main" id="{A22596DA-243C-454B-4877-59EB0E3CC4BB}"/>
              </a:ext>
            </a:extLst>
          </p:cNvPr>
          <p:cNvGraphicFramePr>
            <a:graphicFrameLocks noGrp="1"/>
          </p:cNvGraphicFramePr>
          <p:nvPr>
            <p:ph sz="half" idx="1"/>
            <p:extLst>
              <p:ext uri="{D42A27DB-BD31-4B8C-83A1-F6EECF244321}">
                <p14:modId xmlns:p14="http://schemas.microsoft.com/office/powerpoint/2010/main" val="3780479160"/>
              </p:ext>
            </p:extLst>
          </p:nvPr>
        </p:nvGraphicFramePr>
        <p:xfrm>
          <a:off x="801914" y="1453696"/>
          <a:ext cx="5163454" cy="4232979"/>
        </p:xfrm>
        <a:graphic>
          <a:graphicData uri="http://schemas.openxmlformats.org/drawingml/2006/table">
            <a:tbl>
              <a:tblPr firstRow="1" bandRow="1">
                <a:tableStyleId>{5C22544A-7EE6-4342-B048-85BDC9FD1C3A}</a:tableStyleId>
              </a:tblPr>
              <a:tblGrid>
                <a:gridCol w="2581727">
                  <a:extLst>
                    <a:ext uri="{9D8B030D-6E8A-4147-A177-3AD203B41FA5}">
                      <a16:colId xmlns:a16="http://schemas.microsoft.com/office/drawing/2014/main" val="1988635094"/>
                    </a:ext>
                  </a:extLst>
                </a:gridCol>
                <a:gridCol w="2581727">
                  <a:extLst>
                    <a:ext uri="{9D8B030D-6E8A-4147-A177-3AD203B41FA5}">
                      <a16:colId xmlns:a16="http://schemas.microsoft.com/office/drawing/2014/main" val="2084795516"/>
                    </a:ext>
                  </a:extLst>
                </a:gridCol>
              </a:tblGrid>
              <a:tr h="605859">
                <a:tc>
                  <a:txBody>
                    <a:bodyPr/>
                    <a:lstStyle/>
                    <a:p>
                      <a:pPr algn="ctr"/>
                      <a:r>
                        <a:rPr lang="en-US" dirty="0"/>
                        <a:t>FINDINGS</a:t>
                      </a:r>
                    </a:p>
                  </a:txBody>
                  <a:tcPr anchor="ctr"/>
                </a:tc>
                <a:tc>
                  <a:txBody>
                    <a:bodyPr/>
                    <a:lstStyle/>
                    <a:p>
                      <a:pPr algn="ctr"/>
                      <a:r>
                        <a:rPr lang="en-US" dirty="0"/>
                        <a:t>IMPLICATIONS</a:t>
                      </a:r>
                    </a:p>
                  </a:txBody>
                  <a:tcPr anchor="ctr"/>
                </a:tc>
                <a:extLst>
                  <a:ext uri="{0D108BD9-81ED-4DB2-BD59-A6C34878D82A}">
                    <a16:rowId xmlns:a16="http://schemas.microsoft.com/office/drawing/2014/main" val="4212046743"/>
                  </a:ext>
                </a:extLst>
              </a:tr>
              <a:tr h="605859">
                <a:tc>
                  <a:txBody>
                    <a:bodyPr/>
                    <a:lstStyle/>
                    <a:p>
                      <a:pPr marL="228600" indent="-228600" algn="just">
                        <a:buAutoNum type="arabicPeriod"/>
                      </a:pPr>
                      <a:r>
                        <a:rPr lang="en-US" sz="1100" dirty="0"/>
                        <a:t>Launch Site Performance</a:t>
                      </a:r>
                    </a:p>
                  </a:txBody>
                  <a:tcPr anchor="ctr"/>
                </a:tc>
                <a:tc>
                  <a:txBody>
                    <a:bodyPr/>
                    <a:lstStyle/>
                    <a:p>
                      <a:pPr lvl="0" algn="just">
                        <a:buNone/>
                      </a:pPr>
                      <a:r>
                        <a:rPr lang="en-US" sz="1100" b="0" i="0" u="none" strike="noStrike" noProof="0" dirty="0">
                          <a:latin typeface="IBM Plex Sans Text"/>
                        </a:rPr>
                        <a:t>The Kennedy Space Center (KSC) Launch Complex 39A (LC-39A) stands out with a notably high success rate of 77%, while the Cape Canaveral Air Force Station (CCAFS) Space Launch Complex 40 (SLC-40) and Vandenberg Air Force Base (VAFB) Space Launch Complex 4E (SLC-4E) exhibit success rates of 43% and 40%, respectively.</a:t>
                      </a:r>
                    </a:p>
                  </a:txBody>
                  <a:tcPr anchor="ctr"/>
                </a:tc>
                <a:extLst>
                  <a:ext uri="{0D108BD9-81ED-4DB2-BD59-A6C34878D82A}">
                    <a16:rowId xmlns:a16="http://schemas.microsoft.com/office/drawing/2014/main" val="3672087603"/>
                  </a:ext>
                </a:extLst>
              </a:tr>
              <a:tr h="605859">
                <a:tc>
                  <a:txBody>
                    <a:bodyPr/>
                    <a:lstStyle/>
                    <a:p>
                      <a:pPr marL="0" indent="0" algn="just">
                        <a:buNone/>
                      </a:pPr>
                      <a:r>
                        <a:rPr lang="en-US" sz="1100" dirty="0"/>
                        <a:t>2.  Booster Version Significance</a:t>
                      </a:r>
                    </a:p>
                  </a:txBody>
                  <a:tcPr anchor="ctr"/>
                </a:tc>
                <a:tc>
                  <a:txBody>
                    <a:bodyPr/>
                    <a:lstStyle/>
                    <a:p>
                      <a:pPr lvl="0" algn="just">
                        <a:buNone/>
                      </a:pPr>
                      <a:r>
                        <a:rPr lang="en-US" sz="1100" b="0" i="0" u="none" strike="noStrike" noProof="0" dirty="0">
                          <a:latin typeface="IBM Plex Sans Text"/>
                        </a:rPr>
                        <a:t>The booster version denoted as "FT" emerges as a common factor in high success rates at different launch sites. This raises questions about the unique characteristics or advancements associated with this booster version that contribute to its exceptional performance.</a:t>
                      </a:r>
                      <a:endParaRPr lang="en-US" sz="1100" dirty="0"/>
                    </a:p>
                  </a:txBody>
                  <a:tcPr anchor="ctr"/>
                </a:tc>
                <a:extLst>
                  <a:ext uri="{0D108BD9-81ED-4DB2-BD59-A6C34878D82A}">
                    <a16:rowId xmlns:a16="http://schemas.microsoft.com/office/drawing/2014/main" val="1412275320"/>
                  </a:ext>
                </a:extLst>
              </a:tr>
              <a:tr h="605859">
                <a:tc>
                  <a:txBody>
                    <a:bodyPr/>
                    <a:lstStyle/>
                    <a:p>
                      <a:pPr algn="just"/>
                      <a:r>
                        <a:rPr lang="en-US" sz="1100" dirty="0"/>
                        <a:t>3. Yearly Success Trends</a:t>
                      </a:r>
                    </a:p>
                  </a:txBody>
                  <a:tcPr anchor="ctr"/>
                </a:tc>
                <a:tc>
                  <a:txBody>
                    <a:bodyPr/>
                    <a:lstStyle/>
                    <a:p>
                      <a:pPr lvl="0" algn="just">
                        <a:buNone/>
                      </a:pPr>
                      <a:r>
                        <a:rPr lang="en-US" sz="1100" b="0" i="0" u="none" strike="noStrike" noProof="0" dirty="0">
                          <a:latin typeface="IBM Plex Sans Text"/>
                        </a:rPr>
                        <a:t>Analyzing the trend in success rates over the years reveals an overall increase in success rates from 2013 to 2020, with a slight dip in 2018</a:t>
                      </a:r>
                      <a:endParaRPr lang="en-US" dirty="0"/>
                    </a:p>
                  </a:txBody>
                  <a:tcPr anchor="ctr"/>
                </a:tc>
                <a:extLst>
                  <a:ext uri="{0D108BD9-81ED-4DB2-BD59-A6C34878D82A}">
                    <a16:rowId xmlns:a16="http://schemas.microsoft.com/office/drawing/2014/main" val="1102793066"/>
                  </a:ext>
                </a:extLst>
              </a:tr>
            </a:tbl>
          </a:graphicData>
        </a:graphic>
      </p:graphicFrame>
      <p:graphicFrame>
        <p:nvGraphicFramePr>
          <p:cNvPr id="10" name="Table 9">
            <a:extLst>
              <a:ext uri="{FF2B5EF4-FFF2-40B4-BE49-F238E27FC236}">
                <a16:creationId xmlns:a16="http://schemas.microsoft.com/office/drawing/2014/main" id="{817EACA7-7B67-FDD8-9A8D-D7B490E575B0}"/>
              </a:ext>
            </a:extLst>
          </p:cNvPr>
          <p:cNvGraphicFramePr>
            <a:graphicFrameLocks noGrp="1"/>
          </p:cNvGraphicFramePr>
          <p:nvPr>
            <p:extLst>
              <p:ext uri="{D42A27DB-BD31-4B8C-83A1-F6EECF244321}">
                <p14:modId xmlns:p14="http://schemas.microsoft.com/office/powerpoint/2010/main" val="2747322542"/>
              </p:ext>
            </p:extLst>
          </p:nvPr>
        </p:nvGraphicFramePr>
        <p:xfrm>
          <a:off x="6114143" y="1451428"/>
          <a:ext cx="5247596" cy="4527140"/>
        </p:xfrm>
        <a:graphic>
          <a:graphicData uri="http://schemas.openxmlformats.org/drawingml/2006/table">
            <a:tbl>
              <a:tblPr firstRow="1" bandRow="1">
                <a:tableStyleId>{5C22544A-7EE6-4342-B048-85BDC9FD1C3A}</a:tableStyleId>
              </a:tblPr>
              <a:tblGrid>
                <a:gridCol w="2623798">
                  <a:extLst>
                    <a:ext uri="{9D8B030D-6E8A-4147-A177-3AD203B41FA5}">
                      <a16:colId xmlns:a16="http://schemas.microsoft.com/office/drawing/2014/main" val="2279503250"/>
                    </a:ext>
                  </a:extLst>
                </a:gridCol>
                <a:gridCol w="2623798">
                  <a:extLst>
                    <a:ext uri="{9D8B030D-6E8A-4147-A177-3AD203B41FA5}">
                      <a16:colId xmlns:a16="http://schemas.microsoft.com/office/drawing/2014/main" val="643815367"/>
                    </a:ext>
                  </a:extLst>
                </a:gridCol>
              </a:tblGrid>
              <a:tr h="391268">
                <a:tc>
                  <a:txBody>
                    <a:bodyPr/>
                    <a:lstStyle/>
                    <a:p>
                      <a:pPr marL="0" lvl="0" algn="ctr" defTabSz="914400" rtl="0" eaLnBrk="1" latinLnBrk="0" hangingPunct="1">
                        <a:buNone/>
                      </a:pPr>
                      <a:r>
                        <a:rPr lang="en-US" sz="1800" b="1" kern="1200" dirty="0">
                          <a:solidFill>
                            <a:schemeClr val="lt1"/>
                          </a:solidFill>
                          <a:latin typeface="+mn-lt"/>
                          <a:ea typeface="+mn-ea"/>
                          <a:cs typeface="+mn-cs"/>
                        </a:rPr>
                        <a:t>FINDINGS</a:t>
                      </a:r>
                      <a:endParaRPr lang="en-US" sz="1800" b="1" kern="1200">
                        <a:solidFill>
                          <a:schemeClr val="lt1"/>
                        </a:solidFill>
                        <a:latin typeface="+mn-lt"/>
                        <a:ea typeface="+mn-ea"/>
                        <a:cs typeface="+mn-cs"/>
                      </a:endParaRPr>
                    </a:p>
                  </a:txBody>
                  <a:tcPr anchor="ctr"/>
                </a:tc>
                <a:tc>
                  <a:txBody>
                    <a:bodyPr/>
                    <a:lstStyle/>
                    <a:p>
                      <a:pPr marL="0" lvl="0" algn="ctr" defTabSz="914400" rtl="0" eaLnBrk="1" latinLnBrk="0" hangingPunct="1">
                        <a:buNone/>
                      </a:pPr>
                      <a:r>
                        <a:rPr lang="en-US" sz="1800" b="1" kern="1200" dirty="0">
                          <a:solidFill>
                            <a:schemeClr val="lt1"/>
                          </a:solidFill>
                          <a:latin typeface="+mn-lt"/>
                          <a:ea typeface="+mn-ea"/>
                          <a:cs typeface="+mn-cs"/>
                        </a:rPr>
                        <a:t>IMPLICATIONS</a:t>
                      </a:r>
                      <a:endParaRPr lang="en-US" sz="1800" b="1" kern="1200">
                        <a:solidFill>
                          <a:schemeClr val="lt1"/>
                        </a:solidFill>
                        <a:latin typeface="+mn-lt"/>
                        <a:ea typeface="+mn-ea"/>
                        <a:cs typeface="+mn-cs"/>
                      </a:endParaRPr>
                    </a:p>
                  </a:txBody>
                  <a:tcPr anchor="ctr"/>
                </a:tc>
                <a:extLst>
                  <a:ext uri="{0D108BD9-81ED-4DB2-BD59-A6C34878D82A}">
                    <a16:rowId xmlns:a16="http://schemas.microsoft.com/office/drawing/2014/main" val="850656010"/>
                  </a:ext>
                </a:extLst>
              </a:tr>
              <a:tr h="1405010">
                <a:tc>
                  <a:txBody>
                    <a:bodyPr/>
                    <a:lstStyle/>
                    <a:p>
                      <a:pPr marL="0" lvl="0" indent="0" algn="just" defTabSz="914400" rtl="0" eaLnBrk="1" latinLnBrk="0" hangingPunct="1">
                        <a:buNone/>
                      </a:pPr>
                      <a:r>
                        <a:rPr lang="en-US" sz="1100" kern="1200" dirty="0">
                          <a:solidFill>
                            <a:schemeClr val="dk1"/>
                          </a:solidFill>
                          <a:latin typeface="+mn-lt"/>
                          <a:ea typeface="+mn-ea"/>
                          <a:cs typeface="+mn-cs"/>
                        </a:rPr>
                        <a:t>4. Orbit Type Insights</a:t>
                      </a:r>
                      <a:endParaRPr lang="en-US" sz="1100" kern="1200">
                        <a:solidFill>
                          <a:schemeClr val="dk1"/>
                        </a:solidFill>
                        <a:latin typeface="+mn-lt"/>
                        <a:ea typeface="+mn-ea"/>
                        <a:cs typeface="+mn-cs"/>
                      </a:endParaRPr>
                    </a:p>
                  </a:txBody>
                  <a:tcPr/>
                </a:tc>
                <a:tc>
                  <a:txBody>
                    <a:bodyPr/>
                    <a:lstStyle/>
                    <a:p>
                      <a:pPr marL="0" lvl="0" indent="0" algn="just" defTabSz="914400" rtl="0" eaLnBrk="1" latinLnBrk="0" hangingPunct="1">
                        <a:buNone/>
                      </a:pPr>
                      <a:r>
                        <a:rPr lang="en-US" sz="1100" kern="1200" noProof="0" dirty="0">
                          <a:solidFill>
                            <a:schemeClr val="dk1"/>
                          </a:solidFill>
                          <a:latin typeface="+mn-lt"/>
                          <a:ea typeface="+mn-ea"/>
                          <a:cs typeface="+mn-cs"/>
                        </a:rPr>
                        <a:t>Some orbits like Low Earth Orbit (LEO), Sun-Synchronous Orbit (SSO), and Highly Elliptical Orbit (HEO) exhibit consistently high success rates. In contrast, Geostationary Transfer Orbit (GTO) missions show more variability in success rates, indicating unique mission challenges.</a:t>
                      </a:r>
                      <a:endParaRPr lang="en-US" sz="1100" kern="1200">
                        <a:solidFill>
                          <a:schemeClr val="dk1"/>
                        </a:solidFill>
                        <a:latin typeface="+mn-lt"/>
                        <a:ea typeface="+mn-ea"/>
                        <a:cs typeface="+mn-cs"/>
                      </a:endParaRPr>
                    </a:p>
                  </a:txBody>
                  <a:tcPr/>
                </a:tc>
                <a:extLst>
                  <a:ext uri="{0D108BD9-81ED-4DB2-BD59-A6C34878D82A}">
                    <a16:rowId xmlns:a16="http://schemas.microsoft.com/office/drawing/2014/main" val="1887998307"/>
                  </a:ext>
                </a:extLst>
              </a:tr>
              <a:tr h="1236054">
                <a:tc>
                  <a:txBody>
                    <a:bodyPr/>
                    <a:lstStyle/>
                    <a:p>
                      <a:pPr marL="0" indent="0" algn="just" rtl="0" eaLnBrk="1" latinLnBrk="0" hangingPunct="1">
                        <a:buNone/>
                      </a:pPr>
                      <a:r>
                        <a:rPr lang="en-US" sz="1100" kern="1200" dirty="0">
                          <a:solidFill>
                            <a:schemeClr val="dk1"/>
                          </a:solidFill>
                          <a:latin typeface="+mn-lt"/>
                          <a:ea typeface="+mn-ea"/>
                          <a:cs typeface="+mn-cs"/>
                        </a:rPr>
                        <a:t>5. Payload Mass Relationship</a:t>
                      </a:r>
                    </a:p>
                  </a:txBody>
                  <a:tcPr/>
                </a:tc>
                <a:tc>
                  <a:txBody>
                    <a:bodyPr/>
                    <a:lstStyle/>
                    <a:p>
                      <a:pPr marL="0" lvl="0" indent="0" algn="just">
                        <a:buNone/>
                      </a:pPr>
                      <a:r>
                        <a:rPr lang="en-US" sz="1100" b="0" i="0" u="none" strike="noStrike" kern="1200" noProof="0" dirty="0"/>
                        <a:t>The analysis reveals that success rates vary based on Payload Mass, with heavy payloads demonstrating high success rates in specific orbit types. This raises questions about payload capacity and its implications for mission planning.</a:t>
                      </a:r>
                      <a:endParaRPr lang="en-US" dirty="0"/>
                    </a:p>
                  </a:txBody>
                  <a:tcPr/>
                </a:tc>
                <a:extLst>
                  <a:ext uri="{0D108BD9-81ED-4DB2-BD59-A6C34878D82A}">
                    <a16:rowId xmlns:a16="http://schemas.microsoft.com/office/drawing/2014/main" val="1064510506"/>
                  </a:ext>
                </a:extLst>
              </a:tr>
              <a:tr h="1467258">
                <a:tc>
                  <a:txBody>
                    <a:bodyPr/>
                    <a:lstStyle/>
                    <a:p>
                      <a:pPr marL="0" indent="0" algn="just" rtl="0" eaLnBrk="1" latinLnBrk="0" hangingPunct="1">
                        <a:buNone/>
                      </a:pPr>
                      <a:r>
                        <a:rPr lang="en-US" sz="1100" kern="1200" dirty="0">
                          <a:solidFill>
                            <a:schemeClr val="dk1"/>
                          </a:solidFill>
                          <a:latin typeface="+mn-lt"/>
                          <a:ea typeface="+mn-ea"/>
                          <a:cs typeface="+mn-cs"/>
                        </a:rPr>
                        <a:t>6. Dashboard Snapshot Significance</a:t>
                      </a:r>
                    </a:p>
                  </a:txBody>
                  <a:tcPr/>
                </a:tc>
                <a:tc>
                  <a:txBody>
                    <a:bodyPr/>
                    <a:lstStyle/>
                    <a:p>
                      <a:pPr marL="0" lvl="0" indent="0" algn="just">
                        <a:buNone/>
                      </a:pPr>
                      <a:r>
                        <a:rPr lang="en-US" sz="1100" b="0" i="0" u="none" strike="noStrike" kern="1200" noProof="0" dirty="0"/>
                        <a:t>The utilization of the dashboard snapshots allows for quick access to critical insights, enhancing the decision-making process for mission planners, stakeholders, and space exploration teams. </a:t>
                      </a:r>
                      <a:endParaRPr lang="en-US" sz="1100" b="0" i="0" u="none" strike="noStrike" kern="1200" noProof="0" dirty="0">
                        <a:solidFill>
                          <a:srgbClr val="000000"/>
                        </a:solidFill>
                        <a:latin typeface="IBM Plex Sans Text"/>
                      </a:endParaRPr>
                    </a:p>
                  </a:txBody>
                  <a:tcPr/>
                </a:tc>
                <a:extLst>
                  <a:ext uri="{0D108BD9-81ED-4DB2-BD59-A6C34878D82A}">
                    <a16:rowId xmlns:a16="http://schemas.microsoft.com/office/drawing/2014/main" val="365574005"/>
                  </a:ext>
                </a:extLst>
              </a:tr>
            </a:tbl>
          </a:graphicData>
        </a:graphic>
      </p:graphicFrame>
    </p:spTree>
    <p:extLst>
      <p:ext uri="{BB962C8B-B14F-4D97-AF65-F5344CB8AC3E}">
        <p14:creationId xmlns:p14="http://schemas.microsoft.com/office/powerpoint/2010/main" val="647271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vert="horz" lIns="91440" tIns="45720" rIns="91440" bIns="45720" rtlCol="0" anchor="t">
            <a:normAutofit lnSpcReduction="10000"/>
          </a:bodyPr>
          <a:lstStyle/>
          <a:p>
            <a:pPr marL="0" indent="0" algn="just">
              <a:buNone/>
            </a:pPr>
            <a:r>
              <a:rPr lang="en-US" dirty="0">
                <a:latin typeface="IBM Plex Mono Text"/>
              </a:rPr>
              <a:t>In closing, this project represents a significant contribution to our understanding of Falcon 9 mission dynamics. The findings and tools generated here stand as a testament to the power of data-driven decision-making, innovation, and continuous improvement in rocketry. As we embark on future missions, armed with these insights, we are better equipped to push the boundaries of space exploration, expand our horizons, and embrace the challenges of tomorrow with confidence.</a:t>
            </a:r>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vert="horz" lIns="91440" tIns="45720" rIns="91440" bIns="45720" rtlCol="0" anchor="t">
            <a:normAutofit/>
          </a:bodyPr>
          <a:lstStyle/>
          <a:p>
            <a:pPr marL="0" indent="0">
              <a:buNone/>
            </a:pPr>
            <a:r>
              <a:rPr lang="en-US" dirty="0">
                <a:latin typeface="IBM Plex Mono Text"/>
              </a:rPr>
              <a:t>Source of our Data Collections used in this </a:t>
            </a:r>
            <a:r>
              <a:rPr lang="en-US">
                <a:latin typeface="IBM Plex Mono Text"/>
              </a:rPr>
              <a:t>project-</a:t>
            </a:r>
            <a:endParaRPr lang="en-US"/>
          </a:p>
          <a:p>
            <a:pPr marL="971550" lvl="1" indent="-514350">
              <a:spcBef>
                <a:spcPts val="1000"/>
              </a:spcBef>
              <a:buAutoNum type="arabicPeriod"/>
            </a:pPr>
            <a:r>
              <a:rPr lang="en-US" dirty="0">
                <a:latin typeface="IBM Plex Mono Text"/>
                <a:hlinkClick r:id="rId2"/>
              </a:rPr>
              <a:t>https://api.spacexdata.com/v4/launches/past</a:t>
            </a:r>
          </a:p>
          <a:p>
            <a:pPr marL="971550" lvl="1" indent="-514350">
              <a:spcBef>
                <a:spcPts val="1000"/>
              </a:spcBef>
              <a:buAutoNum type="arabicPeriod"/>
            </a:pPr>
            <a:r>
              <a:rPr lang="en-US" dirty="0">
                <a:latin typeface="IBM Plex Mono Text"/>
                <a:hlinkClick r:id="rId3"/>
              </a:rPr>
              <a:t>https://en.wikipedia.org/wiki/List_of_Falcon_9_and_Falcon_Heavy_launches</a:t>
            </a:r>
          </a:p>
          <a:p>
            <a:pPr marL="0" indent="0">
              <a:buNone/>
            </a:pPr>
            <a:endParaRPr lang="en-US" dirty="0">
              <a:latin typeface="IBM Plex Mono Text"/>
            </a:endParaRP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4"/>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834077" y="1462768"/>
            <a:ext cx="10519723" cy="840696"/>
          </a:xfrm>
        </p:spPr>
        <p:txBody>
          <a:bodyPr vert="horz" lIns="91440" tIns="45720" rIns="91440" bIns="45720" rtlCol="0" anchor="t">
            <a:normAutofit lnSpcReduction="10000"/>
          </a:bodyPr>
          <a:lstStyle/>
          <a:p>
            <a:pPr marL="0" indent="0">
              <a:buNone/>
            </a:pPr>
            <a:r>
              <a:rPr lang="en-US" dirty="0">
                <a:latin typeface="IBM Plex Mono Text"/>
              </a:rPr>
              <a:t>We also done some SQL Query to find some hidden insights from our Data.</a:t>
            </a:r>
            <a:endParaRPr lang="en-US" dirty="0"/>
          </a:p>
        </p:txBody>
      </p:sp>
      <p:pic>
        <p:nvPicPr>
          <p:cNvPr id="3" name="Picture 2" descr="A date and date on a white background&#10;&#10;Description automatically generated">
            <a:extLst>
              <a:ext uri="{FF2B5EF4-FFF2-40B4-BE49-F238E27FC236}">
                <a16:creationId xmlns:a16="http://schemas.microsoft.com/office/drawing/2014/main" id="{6508D819-9A6A-3951-A641-19558AC60E6B}"/>
              </a:ext>
            </a:extLst>
          </p:cNvPr>
          <p:cNvPicPr>
            <a:picLocks noChangeAspect="1"/>
          </p:cNvPicPr>
          <p:nvPr/>
        </p:nvPicPr>
        <p:blipFill>
          <a:blip r:embed="rId2"/>
          <a:stretch>
            <a:fillRect/>
          </a:stretch>
        </p:blipFill>
        <p:spPr>
          <a:xfrm>
            <a:off x="4842328" y="2371577"/>
            <a:ext cx="4294414" cy="83577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F3120811-620C-08EF-4245-3C28A84AE710}"/>
              </a:ext>
            </a:extLst>
          </p:cNvPr>
          <p:cNvPicPr>
            <a:picLocks noChangeAspect="1"/>
          </p:cNvPicPr>
          <p:nvPr/>
        </p:nvPicPr>
        <p:blipFill>
          <a:blip r:embed="rId3"/>
          <a:stretch>
            <a:fillRect/>
          </a:stretch>
        </p:blipFill>
        <p:spPr>
          <a:xfrm>
            <a:off x="959757" y="2414256"/>
            <a:ext cx="3849914" cy="1430773"/>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19347DE6-C255-DCA8-CAA1-F7F5EC5549D0}"/>
              </a:ext>
            </a:extLst>
          </p:cNvPr>
          <p:cNvPicPr>
            <a:picLocks noChangeAspect="1"/>
          </p:cNvPicPr>
          <p:nvPr/>
        </p:nvPicPr>
        <p:blipFill>
          <a:blip r:embed="rId4"/>
          <a:stretch>
            <a:fillRect/>
          </a:stretch>
        </p:blipFill>
        <p:spPr>
          <a:xfrm>
            <a:off x="814614" y="4077677"/>
            <a:ext cx="4140199" cy="1542003"/>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341F1A58-5EAE-AFBA-B313-61B170C7C7ED}"/>
              </a:ext>
            </a:extLst>
          </p:cNvPr>
          <p:cNvPicPr>
            <a:picLocks noChangeAspect="1"/>
          </p:cNvPicPr>
          <p:nvPr/>
        </p:nvPicPr>
        <p:blipFill>
          <a:blip r:embed="rId5"/>
          <a:stretch>
            <a:fillRect/>
          </a:stretch>
        </p:blipFill>
        <p:spPr>
          <a:xfrm>
            <a:off x="5732462" y="3525157"/>
            <a:ext cx="2505075" cy="2819400"/>
          </a:xfrm>
          <a:prstGeom prst="rect">
            <a:avLst/>
          </a:prstGeom>
        </p:spPr>
      </p:pic>
    </p:spTree>
    <p:extLst>
      <p:ext uri="{BB962C8B-B14F-4D97-AF65-F5344CB8AC3E}">
        <p14:creationId xmlns:p14="http://schemas.microsoft.com/office/powerpoint/2010/main" val="1028636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vert="horz" lIns="91440" tIns="45720" rIns="91440" bIns="45720" rtlCol="0" anchor="t">
            <a:normAutofit fontScale="70000" lnSpcReduction="20000"/>
          </a:bodyPr>
          <a:lstStyle/>
          <a:p>
            <a:pPr algn="just"/>
            <a:r>
              <a:rPr lang="en-US" sz="2200">
                <a:latin typeface="IBM Plex Mono Text"/>
              </a:rPr>
              <a:t>The primary objective of this project is to construct a predictive model capable of determining the likelihood of a successful landing for the first stage of the Falcon 9 rocket. Our analysis leverages a substantial dataset sourced from SpaceX and Wikipedia, encompassing extensive information on Falcon 9 rockets, including launch and landing outcomes.</a:t>
            </a:r>
            <a:endParaRPr lang="en-US"/>
          </a:p>
          <a:p>
            <a:pPr algn="just"/>
            <a:endParaRPr lang="en-US"/>
          </a:p>
          <a:p>
            <a:pPr algn="just"/>
            <a:r>
              <a:rPr lang="en-US" sz="2200">
                <a:latin typeface="IBM Plex Mono Text"/>
              </a:rPr>
              <a:t>In the pursuit of insights, we employed various data visualization techniques to uncover correlations between different variables that may influence the landing success of the Falcon 9 rocket.</a:t>
            </a:r>
            <a:endParaRPr lang="en-US"/>
          </a:p>
          <a:p>
            <a:pPr algn="just"/>
            <a:endParaRPr lang="en-US"/>
          </a:p>
          <a:p>
            <a:pPr algn="just"/>
            <a:r>
              <a:rPr lang="en-US" sz="2200">
                <a:latin typeface="IBM Plex Mono Text"/>
              </a:rPr>
              <a:t>To fulfill our predictive goals, we have undertaken the development and evaluation of several machine learning models, including but not limited to linear regression, multiple regression, decision trees, and K-nearest neighbors (KNN). These models have been rigorously tested and refined to ensure their effectiveness in forecasting the first stage landing outcome.</a:t>
            </a:r>
            <a:endParaRPr lang="en-US"/>
          </a:p>
          <a:p>
            <a:pPr algn="just"/>
            <a:endParaRPr lang="en-US"/>
          </a:p>
          <a:p>
            <a:pPr algn="just"/>
            <a:r>
              <a:rPr lang="en-US" sz="2200">
                <a:latin typeface="IBM Plex Mono Text"/>
              </a:rPr>
              <a:t>Our findings and predictive models offer valuable insights into the complex factors influencing Falcon 9 first stage landings, providing a robust foundation for informed decision-making and operational enhancements within the realm of space exploration and rocket technology.</a:t>
            </a:r>
            <a:endParaRPr lang="en-US"/>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sz="1400">
                <a:latin typeface="IBM Plex Mono Text"/>
              </a:rPr>
              <a:t>SpaceX, under the visionary leadership of Elon Musk, has revolutionized the aerospace industry by developing cutting-edge technologies and pushing the boundaries of space exploration. Among its remarkable achievements, the Falcon 9 rocket stands as a testament to innovation and reusability. One of the key challenges in rocket reusability is ensuring the successful landing of the first stage of the Falcon 9 rocket after launch.</a:t>
            </a:r>
            <a:endParaRPr lang="en-US"/>
          </a:p>
          <a:p>
            <a:pPr algn="just"/>
            <a:r>
              <a:rPr lang="en-US" sz="1400">
                <a:latin typeface="IBM Plex Mono Text"/>
              </a:rPr>
              <a:t>This data analysis report delves into the heart of this challenge, aiming to create a predictive model capable of forecasting whether the first stage of the Falcon 9 rocket will achieve a safe landing. Drawing upon a rich and comprehensive dataset sourced from SpaceX and Wikipedia, we embark on a journey to decipher the intricate web of factors that influence the outcome of these landings.</a:t>
            </a:r>
            <a:endParaRPr lang="en-US"/>
          </a:p>
          <a:p>
            <a:pPr algn="just"/>
            <a:r>
              <a:rPr lang="en-US" sz="1400">
                <a:latin typeface="IBM Plex Mono Text"/>
              </a:rPr>
              <a:t>Our mission is two-fold: firstly, to employ </a:t>
            </a:r>
            <a:r>
              <a:rPr lang="en-US" sz="1400" b="1">
                <a:latin typeface="IBM Plex Mono Text"/>
              </a:rPr>
              <a:t>data visualization techniques</a:t>
            </a:r>
            <a:r>
              <a:rPr lang="en-US" sz="1400">
                <a:latin typeface="IBM Plex Mono Text"/>
              </a:rPr>
              <a:t> to uncover hidden correlations within this dataset, and secondly, to </a:t>
            </a:r>
            <a:r>
              <a:rPr lang="en-US" sz="1400" b="1">
                <a:latin typeface="IBM Plex Mono Text"/>
              </a:rPr>
              <a:t>develop a suite of machine learning models</a:t>
            </a:r>
            <a:r>
              <a:rPr lang="en-US" sz="1400">
                <a:latin typeface="IBM Plex Mono Text"/>
              </a:rPr>
              <a:t>, including linear and multiple regressions, decision trees, and K-nearest neighbors (KNN), to predict the success of Falcon 9 first stage landings. Through a meticulous and data-driven approach, we endeavor to unlock insights that not only contribute to the advancement of space technology but also inform future decisions and strategies in the realm of space exploration.</a:t>
            </a:r>
            <a:endParaRPr lang="en-US"/>
          </a:p>
          <a:p>
            <a:pPr algn="just"/>
            <a:r>
              <a:rPr lang="en-US" sz="1400">
                <a:latin typeface="IBM Plex Mono Text"/>
              </a:rPr>
              <a:t>This report is a testament to our commitment to harnessing the power of data to overcome complex challenges and to contribute to the ongoing story of human exploration beyond our planet. It represents a </a:t>
            </a:r>
            <a:r>
              <a:rPr lang="en-US" sz="1400" b="1">
                <a:latin typeface="IBM Plex Mono Text"/>
              </a:rPr>
              <a:t>fusion of data science, engineering, and the unrelenting pursuit of innovation</a:t>
            </a:r>
            <a:r>
              <a:rPr lang="en-US" sz="1400">
                <a:latin typeface="IBM Plex Mono Text"/>
              </a:rPr>
              <a:t>, reflecting the spirit of SpaceX itself. As we delve into the depths of this analysis, we invite you to join us on this journey of discovery and insight into the fascinating world of rocketry and space technology.</a:t>
            </a:r>
            <a:endParaRPr lang="en-US"/>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3504" y="1698625"/>
            <a:ext cx="10579367" cy="4351338"/>
          </a:xfrm>
        </p:spPr>
        <p:txBody>
          <a:bodyPr vert="horz" lIns="91440" tIns="45720" rIns="91440" bIns="45720" rtlCol="0" anchor="t">
            <a:noAutofit/>
          </a:bodyPr>
          <a:lstStyle/>
          <a:p>
            <a:pPr marL="0" indent="0" algn="just">
              <a:buNone/>
            </a:pPr>
            <a:r>
              <a:rPr lang="en-US" sz="1200">
                <a:latin typeface="IBM Plex Mono Text"/>
              </a:rPr>
              <a:t>The foundation of our data analysis project lies in a systematic and rigorous methodology that encompasses data collection and the crucial data preparation phase. This methodology is pivotal in ensuring the integrity and relevance of the data utilized for our modeling endeavors.</a:t>
            </a:r>
            <a:endParaRPr lang="en-US" sz="1200"/>
          </a:p>
          <a:p>
            <a:pPr marL="0" indent="0" algn="just">
              <a:buNone/>
            </a:pPr>
            <a:r>
              <a:rPr lang="en-US" sz="1200" b="1">
                <a:latin typeface="IBM Plex Mono Text"/>
              </a:rPr>
              <a:t>Data Sources:</a:t>
            </a:r>
            <a:endParaRPr lang="en-US" sz="1200"/>
          </a:p>
          <a:p>
            <a:pPr marL="0" indent="0" algn="just">
              <a:buNone/>
            </a:pPr>
            <a:r>
              <a:rPr lang="en-US" sz="1200">
                <a:latin typeface="IBM Plex Mono Text"/>
              </a:rPr>
              <a:t>Our data collection process draws from two primary sources, each contributing essential components to our analysis:</a:t>
            </a:r>
            <a:endParaRPr lang="en-US" sz="1200"/>
          </a:p>
          <a:p>
            <a:pPr algn="just"/>
            <a:r>
              <a:rPr lang="en-US" sz="1200" b="1">
                <a:latin typeface="IBM Plex Mono Text"/>
              </a:rPr>
              <a:t>SpaceX API:</a:t>
            </a:r>
            <a:r>
              <a:rPr lang="en-US" sz="1200">
                <a:latin typeface="IBM Plex Mono Text"/>
              </a:rPr>
              <a:t> This invaluable resource provides a wealth of information, including booster version details, payload specifications, orbital data, launch dates, and most importantly, the outcome of Falcon 9 rocket launches.</a:t>
            </a:r>
            <a:endParaRPr lang="en-US" sz="1200"/>
          </a:p>
          <a:p>
            <a:pPr algn="just"/>
            <a:r>
              <a:rPr lang="en-US" sz="1200" b="1">
                <a:latin typeface="IBM Plex Mono Text"/>
              </a:rPr>
              <a:t>Wikipedia:</a:t>
            </a:r>
            <a:r>
              <a:rPr lang="en-US" sz="1200">
                <a:latin typeface="IBM Plex Mono Text"/>
              </a:rPr>
              <a:t> We have meticulously compiled historical data on Falcon 9 launches from Wikipedia. This dataset contains comprehensive records of launch events, detailing whether each launch was deemed a success or faced issues.</a:t>
            </a:r>
            <a:endParaRPr lang="en-US" sz="1200"/>
          </a:p>
          <a:p>
            <a:pPr marL="0" indent="0" algn="just">
              <a:buNone/>
            </a:pPr>
            <a:r>
              <a:rPr lang="en-US" sz="1200" b="1">
                <a:latin typeface="IBM Plex Mono Text"/>
              </a:rPr>
              <a:t>Data Wrangling:</a:t>
            </a:r>
            <a:endParaRPr lang="en-US" sz="1200"/>
          </a:p>
          <a:p>
            <a:pPr algn="just"/>
            <a:r>
              <a:rPr lang="en-US" sz="1200">
                <a:latin typeface="IBM Plex Mono Text"/>
              </a:rPr>
              <a:t>The subsequent step in our methodology is data wrangling, a critical phase dedicated to refining and preparing the collected data for analysis. This stage involves a series of steps aimed at enhancing the quality and usability of the dataset:</a:t>
            </a:r>
            <a:endParaRPr lang="en-US" sz="1200"/>
          </a:p>
          <a:p>
            <a:pPr marL="0" indent="0" algn="just">
              <a:buNone/>
            </a:pPr>
            <a:r>
              <a:rPr lang="en-US" sz="1200" b="1">
                <a:latin typeface="IBM Plex Mono Text"/>
              </a:rPr>
              <a:t>Data Cleaning:</a:t>
            </a:r>
            <a:r>
              <a:rPr lang="en-US" sz="1200">
                <a:latin typeface="IBM Plex Mono Text"/>
              </a:rPr>
              <a:t> We meticulously clean the collected data, eliminating any inconsistencies, inaccuracies, or irrelevant information. This process ensures that the dataset is free from noise and errors that could adversely affect our modeling efforts.</a:t>
            </a:r>
            <a:endParaRPr lang="en-US" sz="1200"/>
          </a:p>
          <a:p>
            <a:pPr marL="0" indent="0" algn="just">
              <a:buNone/>
            </a:pPr>
            <a:r>
              <a:rPr lang="en-US" sz="1200" b="1">
                <a:latin typeface="IBM Plex Mono Text"/>
              </a:rPr>
              <a:t>Data Organization:</a:t>
            </a:r>
            <a:r>
              <a:rPr lang="en-US" sz="1200">
                <a:latin typeface="IBM Plex Mono Text"/>
              </a:rPr>
              <a:t> To facilitate efficient analysis, we organize the collected data into a structured, tabular format. This tabulation allows for easy access, manipulation, and interpretation of the information.</a:t>
            </a:r>
            <a:endParaRPr lang="en-US" sz="1200"/>
          </a:p>
          <a:p>
            <a:pPr marL="0" indent="0" algn="just">
              <a:buNone/>
            </a:pPr>
            <a:r>
              <a:rPr lang="en-US" sz="1200" b="1">
                <a:latin typeface="IBM Plex Mono Text"/>
              </a:rPr>
              <a:t>Variable Bifurcation:</a:t>
            </a:r>
            <a:r>
              <a:rPr lang="en-US" sz="1200">
                <a:latin typeface="IBM Plex Mono Text"/>
              </a:rPr>
              <a:t> We categorize the data into two fundamental categories: independent variables and dependent variables. This clear demarcation is essential for training and evaluating our predictive models. Independent variables serve as the inputs, while the dependent variable represents the outcome we aim to predict – in this case, the success or failure of Falcon 9 rocket landings.</a:t>
            </a:r>
            <a:endParaRPr lang="en-US" sz="1200"/>
          </a:p>
          <a:p>
            <a:pPr algn="just"/>
            <a:endParaRPr lang="en-US" sz="1200"/>
          </a:p>
        </p:txBody>
      </p:sp>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3504" y="1421534"/>
            <a:ext cx="10579367" cy="4826350"/>
          </a:xfrm>
        </p:spPr>
        <p:txBody>
          <a:bodyPr vert="horz" lIns="91440" tIns="45720" rIns="91440" bIns="45720" rtlCol="0" anchor="t">
            <a:noAutofit/>
          </a:bodyPr>
          <a:lstStyle/>
          <a:p>
            <a:pPr algn="just">
              <a:buNone/>
            </a:pPr>
            <a:r>
              <a:rPr lang="en-US" sz="1100" b="1">
                <a:latin typeface="IBM Plex Mono Text"/>
              </a:rPr>
              <a:t>Data Visualization:</a:t>
            </a:r>
            <a:endParaRPr lang="en-US" sz="1100"/>
          </a:p>
          <a:p>
            <a:pPr marL="0" indent="0" algn="just">
              <a:buNone/>
            </a:pPr>
            <a:r>
              <a:rPr lang="en-US" sz="1100">
                <a:latin typeface="IBM Plex Mono Text"/>
              </a:rPr>
              <a:t>Building upon the foundation of our data collection and preparation efforts, we transition into the realm of data visualization, a pivotal stage in our methodology. Here, we delve into Exploratory Data Analysis (EDA), which involves the use of various visualization techniques to unveil the concealed insights residing within the dataset. Our primary objective during this phase is to unearth correlations between the dependent and independent variables, empowering us to train our machine learning models effectively.</a:t>
            </a:r>
            <a:endParaRPr lang="en-US" sz="1100"/>
          </a:p>
          <a:p>
            <a:pPr marL="0" indent="0" algn="just">
              <a:buNone/>
            </a:pPr>
            <a:r>
              <a:rPr lang="en-US" sz="1100">
                <a:latin typeface="IBM Plex Mono Text"/>
              </a:rPr>
              <a:t>We harness a diverse array of visualization tools, including scatter plots, categorical plots (</a:t>
            </a:r>
            <a:r>
              <a:rPr lang="en-US" sz="1100" err="1">
                <a:latin typeface="IBM Plex Mono Text"/>
              </a:rPr>
              <a:t>catplot</a:t>
            </a:r>
            <a:r>
              <a:rPr lang="en-US" sz="1100">
                <a:latin typeface="IBM Plex Mono Text"/>
              </a:rPr>
              <a:t>), bar charts, and line charts. Through these visualizations, we gain a deeper understanding of the data's underlying patterns, facilitating the model training process.</a:t>
            </a:r>
            <a:endParaRPr lang="en-US" sz="1100"/>
          </a:p>
          <a:p>
            <a:pPr algn="just">
              <a:buNone/>
            </a:pPr>
            <a:r>
              <a:rPr lang="en-US" sz="1100" b="1">
                <a:latin typeface="IBM Plex Mono Text"/>
              </a:rPr>
              <a:t>Training the Models:</a:t>
            </a:r>
            <a:endParaRPr lang="en-US" sz="1100"/>
          </a:p>
          <a:p>
            <a:pPr marL="0" indent="0" algn="just">
              <a:buNone/>
            </a:pPr>
            <a:r>
              <a:rPr lang="en-US" sz="1100">
                <a:latin typeface="IBM Plex Mono Text"/>
              </a:rPr>
              <a:t>With a comprehensive understanding of our data gleaned from the Descriptive Analysis phase, we proceed to the pivotal stage of model training. Here, we define and create multiple machine learning models, including but not limited to Logistic Regression, Decision Trees, K-nearest Neighbors (KNN), and Support Vector Machines (SVM). Each of these models is meticulously crafted to capture the nuances of the Falcon 9 landing outcomes.</a:t>
            </a:r>
            <a:endParaRPr lang="en-US" sz="1100"/>
          </a:p>
          <a:p>
            <a:pPr marL="0" indent="0" algn="just">
              <a:buNone/>
            </a:pPr>
            <a:r>
              <a:rPr lang="en-US" sz="1100">
                <a:latin typeface="IBM Plex Mono Text"/>
              </a:rPr>
              <a:t>To assess the performance of these models, we employ confusion matrices and accuracy metrics. This rigorous evaluation process allows us to quantitatively compare the models and select the one that demonstrates the highest predictive accuracy. The chosen model serves as a powerful tool for forecasting Falcon 9 first stage landing success.</a:t>
            </a:r>
            <a:endParaRPr lang="en-US" sz="1100"/>
          </a:p>
          <a:p>
            <a:pPr algn="just">
              <a:buNone/>
            </a:pPr>
            <a:r>
              <a:rPr lang="en-US" sz="1100" b="1">
                <a:latin typeface="IBM Plex Mono Text"/>
              </a:rPr>
              <a:t>Dashboard Creation:</a:t>
            </a:r>
            <a:endParaRPr lang="en-US" sz="1100"/>
          </a:p>
          <a:p>
            <a:pPr marL="0" indent="0" algn="just">
              <a:buNone/>
            </a:pPr>
            <a:r>
              <a:rPr lang="en-US" sz="1100">
                <a:latin typeface="IBM Plex Mono Text"/>
              </a:rPr>
              <a:t>Upon the successful training and selection of the optimal machine learning model, we transition to the final phase of our methodology—dashboard creation. This interactive dashboard serves as a user-friendly interface, providing easy access to valuable information regarding Falcon 9 rockets and their outcomes.</a:t>
            </a:r>
            <a:endParaRPr lang="en-US" sz="1100"/>
          </a:p>
          <a:p>
            <a:pPr marL="0" indent="0" algn="just">
              <a:buNone/>
            </a:pPr>
            <a:r>
              <a:rPr lang="en-US" sz="1100">
                <a:latin typeface="IBM Plex Mono Text"/>
              </a:rPr>
              <a:t>The dashboard offers users the ability to retrieve data based on specific criteria such as launch site and payload amount. Visualizations in the form of pie charts and scatter plots offer intuitive insights into the success or failure of Falcon 9 rocket landings, enhancing accessibility and facilitating data-driven decision-making.</a:t>
            </a:r>
            <a:endParaRPr lang="en-US" sz="1100"/>
          </a:p>
          <a:p>
            <a:pPr marL="0" indent="0" algn="just">
              <a:buNone/>
            </a:pPr>
            <a:r>
              <a:rPr lang="en-US" sz="1100">
                <a:latin typeface="IBM Plex Mono Text"/>
              </a:rPr>
              <a:t>This comprehensive methodology, encompassing data collection, preparation, visualization, model training, and dashboard creation, equips us with a powerful framework for not only uncovering the hidden dynamics of Falcon 9 landings but also for presenting these insights in a user-friendly and actionable format. Our ultimate goal is to contribute to the broader understanding of space technology and provide a valuable resource for stakeholders in the field of space exploration.</a:t>
            </a:r>
            <a:endParaRPr lang="en-US" sz="1100"/>
          </a:p>
          <a:p>
            <a:pPr marL="0" indent="0" algn="just">
              <a:buNone/>
            </a:pPr>
            <a:endParaRPr lang="en-US" sz="1100"/>
          </a:p>
        </p:txBody>
      </p:sp>
    </p:spTree>
    <p:extLst>
      <p:ext uri="{BB962C8B-B14F-4D97-AF65-F5344CB8AC3E}">
        <p14:creationId xmlns:p14="http://schemas.microsoft.com/office/powerpoint/2010/main" val="354108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a:t>RESULTS</a:t>
            </a:r>
          </a:p>
        </p:txBody>
      </p:sp>
      <p:sp>
        <p:nvSpPr>
          <p:cNvPr id="3" name="TextBox 2">
            <a:extLst>
              <a:ext uri="{FF2B5EF4-FFF2-40B4-BE49-F238E27FC236}">
                <a16:creationId xmlns:a16="http://schemas.microsoft.com/office/drawing/2014/main" id="{32419D90-306B-384C-BD68-B13BF4E5FF37}"/>
              </a:ext>
            </a:extLst>
          </p:cNvPr>
          <p:cNvSpPr txBox="1"/>
          <p:nvPr/>
        </p:nvSpPr>
        <p:spPr>
          <a:xfrm>
            <a:off x="841169" y="1434935"/>
            <a:ext cx="1050966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solidFill>
                  <a:srgbClr val="0070C0"/>
                </a:solidFill>
                <a:latin typeface="IBM Plex Mono Text"/>
              </a:rPr>
              <a:t>In this section, we present the outcomes of our data analysis journey, which involved data collection, preparation, visualization, model training, and dashboard creation. Our efforts aimed to unravel the intricate factors influencing the success of Falcon 9 rocket first stage landings and to provide a user-friendly interface for accessing these insights.</a:t>
            </a:r>
            <a:endParaRPr lang="en-US" sz="1400"/>
          </a:p>
          <a:p>
            <a:pPr algn="just"/>
            <a:endParaRPr lang="en-US" sz="1400">
              <a:solidFill>
                <a:srgbClr val="0070C0"/>
              </a:solidFill>
              <a:latin typeface="IBM Plex Mono Text"/>
            </a:endParaRPr>
          </a:p>
        </p:txBody>
      </p:sp>
      <p:pic>
        <p:nvPicPr>
          <p:cNvPr id="4" name="Picture 3" descr="A graph with numbers and dots">
            <a:extLst>
              <a:ext uri="{FF2B5EF4-FFF2-40B4-BE49-F238E27FC236}">
                <a16:creationId xmlns:a16="http://schemas.microsoft.com/office/drawing/2014/main" id="{76EE77E3-29F4-D3C8-0303-F1AE028A2939}"/>
              </a:ext>
            </a:extLst>
          </p:cNvPr>
          <p:cNvPicPr>
            <a:picLocks noChangeAspect="1"/>
          </p:cNvPicPr>
          <p:nvPr/>
        </p:nvPicPr>
        <p:blipFill>
          <a:blip r:embed="rId2"/>
          <a:stretch>
            <a:fillRect/>
          </a:stretch>
        </p:blipFill>
        <p:spPr>
          <a:xfrm>
            <a:off x="746167" y="2388446"/>
            <a:ext cx="10472056" cy="2071212"/>
          </a:xfrm>
          <a:prstGeom prst="rect">
            <a:avLst/>
          </a:prstGeom>
        </p:spPr>
      </p:pic>
      <p:sp>
        <p:nvSpPr>
          <p:cNvPr id="5" name="TextBox 4">
            <a:extLst>
              <a:ext uri="{FF2B5EF4-FFF2-40B4-BE49-F238E27FC236}">
                <a16:creationId xmlns:a16="http://schemas.microsoft.com/office/drawing/2014/main" id="{E67347FF-8FDA-532D-899A-765616785CE7}"/>
              </a:ext>
            </a:extLst>
          </p:cNvPr>
          <p:cNvSpPr txBox="1"/>
          <p:nvPr/>
        </p:nvSpPr>
        <p:spPr>
          <a:xfrm>
            <a:off x="841169" y="4591792"/>
            <a:ext cx="10509661"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solidFill>
                  <a:srgbClr val="0070C0"/>
                </a:solidFill>
                <a:latin typeface="IBM Plex Mono Text"/>
              </a:rPr>
              <a:t>The categorical plot vividly illustrates a compelling trend: as Flight Number increases, the Payload Mass (Kg) also shows a consistent upward trajectory. This finding suggests a </a:t>
            </a:r>
            <a:r>
              <a:rPr lang="en-US" sz="1400" b="1">
                <a:solidFill>
                  <a:srgbClr val="0070C0"/>
                </a:solidFill>
                <a:latin typeface="IBM Plex Mono Text"/>
              </a:rPr>
              <a:t>progressive increase in the capacity and efficiency of Falcon 9</a:t>
            </a:r>
            <a:r>
              <a:rPr lang="en-US" sz="1400">
                <a:solidFill>
                  <a:srgbClr val="0070C0"/>
                </a:solidFill>
                <a:latin typeface="IBM Plex Mono Text"/>
              </a:rPr>
              <a:t> rockets over successive flights, enabling them to carry larger payloads into space.</a:t>
            </a:r>
          </a:p>
          <a:p>
            <a:pPr algn="just"/>
            <a:r>
              <a:rPr lang="en-US" sz="1400">
                <a:solidFill>
                  <a:srgbClr val="0070C0"/>
                </a:solidFill>
                <a:latin typeface="IBM Plex Mono Text"/>
              </a:rPr>
              <a:t>Furthermore, the categorical plot provides an intriguing insight into the relationship between Payload Mass and the Outcome of Falcon 9 landings. It is evident that </a:t>
            </a:r>
            <a:r>
              <a:rPr lang="en-US" sz="1400" b="1">
                <a:solidFill>
                  <a:srgbClr val="0070C0"/>
                </a:solidFill>
                <a:latin typeface="IBM Plex Mono Text"/>
              </a:rPr>
              <a:t>successful landings are more prevalent in cases involving higher Payload Mass</a:t>
            </a:r>
            <a:r>
              <a:rPr lang="en-US" sz="1400">
                <a:solidFill>
                  <a:srgbClr val="0070C0"/>
                </a:solidFill>
                <a:latin typeface="IBM Plex Mono Text"/>
              </a:rPr>
              <a:t>. This observation implies that, as the Falcon 9 rockets evolve to handle heavier payloads, they also demonstrate an improved capability for successful landings.</a:t>
            </a:r>
          </a:p>
          <a:p>
            <a:pPr algn="just"/>
            <a:endParaRPr lang="en-US" sz="1400">
              <a:solidFill>
                <a:srgbClr val="0070C0"/>
              </a:solidFill>
              <a:latin typeface="IBM Plex Mono Text"/>
            </a:endParaRPr>
          </a:p>
        </p:txBody>
      </p:sp>
    </p:spTree>
    <p:extLst>
      <p:ext uri="{BB962C8B-B14F-4D97-AF65-F5344CB8AC3E}">
        <p14:creationId xmlns:p14="http://schemas.microsoft.com/office/powerpoint/2010/main" val="146466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a:t>RESULTS</a:t>
            </a:r>
          </a:p>
        </p:txBody>
      </p:sp>
      <p:sp>
        <p:nvSpPr>
          <p:cNvPr id="5" name="TextBox 4">
            <a:extLst>
              <a:ext uri="{FF2B5EF4-FFF2-40B4-BE49-F238E27FC236}">
                <a16:creationId xmlns:a16="http://schemas.microsoft.com/office/drawing/2014/main" id="{E67347FF-8FDA-532D-899A-765616785CE7}"/>
              </a:ext>
            </a:extLst>
          </p:cNvPr>
          <p:cNvSpPr txBox="1"/>
          <p:nvPr/>
        </p:nvSpPr>
        <p:spPr>
          <a:xfrm>
            <a:off x="900546" y="1603169"/>
            <a:ext cx="561109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solidFill>
                  <a:srgbClr val="0070C0"/>
                </a:solidFill>
                <a:latin typeface="IBM Plex Mono Text"/>
              </a:rPr>
              <a:t>This categorical plot prominently highlights several key observations:</a:t>
            </a:r>
          </a:p>
          <a:p>
            <a:pPr marL="285750" indent="-285750" algn="just">
              <a:buFont typeface="Arial"/>
              <a:buChar char="•"/>
            </a:pPr>
            <a:r>
              <a:rPr lang="en-US" sz="1400" b="1">
                <a:solidFill>
                  <a:srgbClr val="0070C0"/>
                </a:solidFill>
                <a:latin typeface="IBM Plex Mono Text"/>
              </a:rPr>
              <a:t>Launch Site Dominance:</a:t>
            </a:r>
            <a:r>
              <a:rPr lang="en-US" sz="1400">
                <a:solidFill>
                  <a:srgbClr val="0070C0"/>
                </a:solidFill>
                <a:latin typeface="IBM Plex Mono Text"/>
              </a:rPr>
              <a:t> It is readily apparent that the majority of Falcon 9 launches occur from the Cape Canaveral Air Force Station (CCAFS) Space Launch Complex 40 (SLC 40) site. This site serves as a central hub for Falcon 9 missions, reflecting its significance in SpaceX's launch operations.</a:t>
            </a:r>
          </a:p>
          <a:p>
            <a:pPr marL="285750" indent="-285750" algn="just">
              <a:buFont typeface="Arial"/>
              <a:buChar char="•"/>
            </a:pPr>
            <a:r>
              <a:rPr lang="en-US" sz="1400" b="1">
                <a:solidFill>
                  <a:srgbClr val="0070C0"/>
                </a:solidFill>
                <a:latin typeface="IBM Plex Mono Text"/>
              </a:rPr>
              <a:t>Flight Number and Success:</a:t>
            </a:r>
            <a:r>
              <a:rPr lang="en-US" sz="1400">
                <a:solidFill>
                  <a:srgbClr val="0070C0"/>
                </a:solidFill>
                <a:latin typeface="IBM Plex Mono Text"/>
              </a:rPr>
              <a:t> The plot also demonstrates a notable trend—higher Flight Numbers correlate with a higher likelihood of a successful landing outcome. This observation suggests a maturation and refinement of Falcon 9 technology over time, resulting in improved success rates for later flights.</a:t>
            </a:r>
          </a:p>
          <a:p>
            <a:pPr marL="285750" indent="-285750" algn="just">
              <a:buFont typeface="Arial"/>
              <a:buChar char="•"/>
            </a:pPr>
            <a:r>
              <a:rPr lang="en-US" sz="1400" b="1">
                <a:solidFill>
                  <a:srgbClr val="0070C0"/>
                </a:solidFill>
                <a:latin typeface="IBM Plex Mono Text"/>
              </a:rPr>
              <a:t>VAFB SLC 4E Success:</a:t>
            </a:r>
            <a:r>
              <a:rPr lang="en-US" sz="1400">
                <a:solidFill>
                  <a:srgbClr val="0070C0"/>
                </a:solidFill>
                <a:latin typeface="IBM Plex Mono Text"/>
              </a:rPr>
              <a:t> In contrast, the Vandenberg Air Force Base (VAFB) Space Launch Complex 4E (SLC 4E) launch site stands out as a site with a relatively higher proportion of successful landings. This site's performance suggests unique operational advantages or technological enhancements that contribute to more successful outcomes compared to other launch sites.</a:t>
            </a:r>
          </a:p>
          <a:p>
            <a:pPr algn="just"/>
            <a:endParaRPr lang="en-US" sz="1400">
              <a:solidFill>
                <a:srgbClr val="0070C0"/>
              </a:solidFill>
              <a:latin typeface="IBM Plex Mono Text"/>
            </a:endParaRPr>
          </a:p>
        </p:txBody>
      </p:sp>
      <p:pic>
        <p:nvPicPr>
          <p:cNvPr id="6" name="Picture 5" descr="data:image/png;base64,iVBORw0KGgoAAAANSUhEUgAAAmcAAAIACAYAAADHQ8vzAAAAOXRFWHRTb2Z0d2FyZQBNYXRwbG90bGliIHZlcnNpb24zLjUuMiwgaHR0cHM6Ly9tYXRwbG90bGliLm9yZy8qNh9FAAAACXBIWXMAAA9hAAAPYQGoP6dpAACHdElEQVR4nO3dd3QUVQPG4d8mIQnplIQECCQk9F6kV0FCEUQp0kHsIogVsAEqNkSwIGKhKYqAgIj0KkWkF+m9d0iBQEKS+f7YLwvLbkIqWcj7nLNHc2d25u6w2X1z5xaTYRgGIiIiIuIQnHK6AiIiIiJyk8KZiIiIiANROBMRERFxIApnIiIiIg5E4UxERETEgSiciYiIiDgQhTMRERERB6JwJiIiIuJAFM5EREREHEiOh7MVK1ZgMplYsWJFlh7XZDIxdOjQLD1meh05cgSTycRnn312x32HDh2KyWS6C7WSrNC7d29CQkKsyjLznjOZTLz44ouZr9g9JPk9f+HChZyuyn2pcePGVKhQIdvPM3HiREwmE0eOHMn2c90t2fW9dKvs+o4KCQmhd+/eWX5cubvSFc6SfwmTHy4uLhQpUoTevXtz8uTJ7KpjiubNm5fjAcxRJQfDWx8+Pj5UqVKFr7/+msTExAwd936/5vauW/Kjdu3aOV091q5dy9ChQ4mMjEzT/r1798ZkMlGpUiXsrdSWG0PhnaTnj6r7WXx8PF988QVVq1bFx8cHPz8/ypcvzzPPPMOePXtSfe4333zDxIkT705Fc9Ct34mrV6+22W4YBsHBwZhMJh5++OEcqOHdt3PnTrp3706RIkVwc3OjcOHCdOvWjZ07d2bquB9++CGzZ8/OmkreA1wy8qT33nuP0NBQrl+/zrp165g4cSKrV6/mv//+w93dPavrmKJ58+YxZswYu2Hh2rVruLhk6OXliLfffptBgwZl+XG7dOlCq1atAIiKimLevHn069ePo0ePMmLEiHQfL7Vrfj+59bol8/f3T/U5d+M9t3btWoYNG0bv3r3x8/NL8/N27NjBzJkzad++ffZVTu4r7du3Z/78+XTp0oWnn36aGzdusGfPHubOnUvdunUpU6YMAD169KBz5864ublZnvvNN99QsGDBXNOC4+7uzi+//EL9+vWtyleuXMmJEyesrk2y7Pq82Lt3L05OOXNTbObMmXTp0oX8+fPz5JNPEhoaypEjR/jxxx+ZMWMGU6dO5dFHH83QsT/88EM6dOhAu3btsrbSDipD74yWLVtSo0YNAJ566ikKFizIJ598wpw5c+jUqVOWVjCj7mZIzAouLi7Z8otarVo1unfvbvn5hRdeoFatWvzyyy8ZCme5xe3XLS0c9T2XN29egoODee+993jsscdy3e3z2NhYPDw8croa95QNGzYwd+5chg8fzptvvmm17euvv7ZquXV2dsbZ2fku19CxtGrViunTp/Pll19afY7/8ssvVK9e3e6t++z6vLAXBO+GgwcP0qNHD0qUKMHff/9t9cfsSy+9RIMGDejRowfbt2+nRIkSOVLHe0mWxOsGDRoA5n+cW+3Zs4cOHTqQP39+3N3dqVGjBnPmzLnj8VatWkXHjh0pVqwYbm5uBAcH8/LLL3Pt2jXLPr1792bMmDEAVreektm7n79lyxZatmyJj48PXl5eNG3alHXr1lntk9xMvWbNGl555RX8/f3x9PTk0Ucf5fz581b7bty4kYiICAoWLEjevHkJDQ2lT58+dl/Td999R1hYGG5ubjzwwANs2LDBaru9PmfJt5ymTJlC6dKlcXd3p3r16vz99993vIYpMZlMFCpUyG4QnD9/Pg0aNMDT0xNvb29at25t1RSd2jWvVq0ajz32mNXxKlasiMlkYvv27Zay3377DZPJxO7duy1lJ0+epE+fPhQqVAg3NzfKly/P+PHjbeoXFxfHkCFDCA8Pt7wv3njjDeLi4mxe44svvsjs2bOpUKGC5ZgLFizIwBVLO3vvuRUrVlCjRg3c3d0JCwtj3LhxqfYvTK3OQ4cO5fXXXwcgNDTUcv3v1NfHycmJt99+m+3btzNr1qxU902p/5C9PjjJfZq2b99Oo0aN8PDwIDw8nBkzZgDmVoNatWqRN29eSpcuzZIlS+ye88KFC3Tq1AkfHx8KFCjASy+9xPXr1232+/nnn6levTp58+Ylf/78dO7cmePHj1vtk1ynTZs20bBhQzw8PGzCRVaZMGECDz74IAEBAbi5uVGuXDnGjh1rs19KfYtu7xuUns8eMP++NmrUCG9vb3x8fHjggQf45ZdfbPbbtWsXTZo0wcPDgyJFivDpp5/e8bUlf5bXq1fPZpuzszMFChSwqXfyeyYkJISdO3eycuVKy3u0cePGlv0jIyMZMGAAwcHBuLm5ER4ezieffEJSUtId6/XHH3/QunVrChcujJubG2FhYbz//vs23TSS3wdpee0nTpygXbt2eHp6EhAQwMsvv2zzmXInXbp04eLFiyxevNhSFh8fz4wZM+jatavd59z+voiJiWHAgAGEhITg5uZGQEAADz30EJs3b7bss3//ftq3b09gYCDu7u4ULVqUzp07ExUVZdnHXp+zQ4cO0bFjR/Lnz4+Hhwe1a9fmr7/+ston+Xd82rRpDB8+nKJFi+Lu7k7Tpk05cODAHa/BiBEjiI2N5bvvvrO5y1CwYEHGjRvH1atXrf4N7PXdBdvvQ5PJxNWrV5k0aZLlPXXrazx58iRPPvmk5X0RGhrK888/T3x8fIavwbBhwyhSpAje3t506NCBqKgo4uLiGDBgAAEBAXh5efHEE0/Yfa+k5bPqTrKkqSb5lzJfvnyWsp07d1KvXj2KFCnCoEGD8PT0ZNq0abRr147ff/891abN6dOnExsby/PPP0+BAgVYv349X331FSdOnGD69OkAPPvss5w6dYrFixfz008/3bGOO3fupEGDBvj4+PDGG2+QJ08exo0bR+PGjS1fIrfq168f+fLlY8iQIRw5coTRo0fz4osv8ttvvwFw7tw5mjdvjr+/P4MGDcLPz48jR44wc+ZMm3P/8ssvxMTE8Oyzz2Iymfj000957LHHOHToEHny5Em13itXruS3336jf//+uLm58c0339CiRQvWr1+fps6+sbGxlr/aoqOjmT9/PgsWLGDw4MFW+/3000/06tWLiIgIPvnkE2JjYxk7diz169dny5YthISEpHrNGzRowK+//mr5+dKlS+zcuRMnJydWrVpFpUqVAHPw9vf3p2zZsgCcPXuW2rVrWwKVv78/8+fP58knnyQ6OpoBAwYAkJSURNu2bVm9ejXPPPMMZcuWZceOHYwaNYp9+/bZ9EVYvXo1M2fO5IUXXsDb25svv/yS9u3bc+zYMasvlrRct2S+vr53/Pe61ZYtW2jRogVBQUEMGzaMxMRE3nvvvRRvj96pzo899hj79u3j119/ZdSoURQsWBC48+1WgK5du/L+++/z3nvv8eijj2ZZ69nly5d5+OGH6dy5Mx07dmTs2LF07tyZKVOmMGDAAJ577jm6du3KiBEj6NChA8ePH8fb29vqGJ06dSIkJISPPvqIdevW8eWXX3L58mUmT55s2Wf48OG88847dOrUiaeeeorz58/z1Vdf0bBhQ7Zs2WJ1i/fixYu0bNmSzp070717dwoVKpQlr/V2Y8eOpXz58rRt2xYXFxf+/PNPXnjhBZKSkujbt2+Gj3unzx4wB6I+ffpQvnx5Bg8ejJ+fH1u2bGHBggVWYeDy5cu0aNGCxx57jE6dOjFjxgwGDhxIxYoVadmyZYp1KF68OABTpkyhXr166WrVHz16NP369cPLy4u33noLwPJvEBsbS6NGjTh58iTPPvssxYoVY+3atQwePJjTp08zevToVI89ceJEvLy8eOWVV/Dy8mLZsmW8++67REdH29wJSMtrv3btGk2bNuXYsWP079+fwoUL89NPP7Fs2bI0v14wB6I6derw66+/Wo49f/58oqKi6Ny5M19++eUdj/Hcc88xY8YMXnzxRcqVK8fFixdZvXo1u3fvplq1asTHxxMREUFcXBz9+vUjMDCQkydPMnfuXCIjI/H19bV73LNnz1K3bl1iY2Pp378/BQoUYNKkSbRt25YZM2bYfBd//PHHODk58dprrxEVFcWnn35Kt27d+Pfff1Ot/59//klISIilseZ2DRs2JCQkxCYQpcVPP/3EU089Rc2aNXnmmWcACAsLA+DUqVPUrFmTyMhInnnmGcqUKcPJkyeZMWMGsbGxuLq6pvsafPTRR+TNm5dBgwZx4MABvvrqK/LkyYOTkxOXL19m6NChli5doaGhvPvuu5bnpuezKlVGOkyYMMEAjCVLlhjnz583jh8/bsyYMcPw9/c33NzcjOPHj1v2bdq0qVGxYkXj+vXrlrKkpCSjbt26RsmSJS1ly5cvNwBj+fLllrLY2Fibc3/00UeGyWQyjh49ainr27evkdJLAIwhQ4ZYfm7Xrp3h6upqHDx40FJ26tQpw9vb22jYsKHNa2zWrJmRlJRkKX/55ZcNZ2dnIzIy0jAMw5g1a5YBGBs2bEjxeh0+fNgAjAIFChiXLl2ylP/xxx8GYPz555+WsiFDhti8FsAAjI0bN1rKjh49ari7uxuPPvpoiue99dz2Hs8//7zVa4uJiTH8/PyMp59+2uoYZ86cMXx9fa3KU7rm06dPNwBj165dhmEYxpw5cww3Nzejbdu2xuOPP27Zr1KlSlZ1f/LJJ42goCDjwoULVsfr3Lmz4evra3kv/PTTT4aTk5OxatUqq/2+/fZbAzDWrFljdd1cXV2NAwcOWMq2bdtmAMZXX32V4et263u0V69eRvHixa2ee/t7rk2bNoaHh4dx8uRJS9n+/fsNFxcXu//WaanziBEjDMA4fPhwqq/j1np6enoahmEYkyZNMgBj5syZVuft27ev5efk9//tx7f3e9qoUSMDMH755RdL2Z49ewzAcHJyMtatW2cpX7hwoQEYEyZMsJQlv+fbtm1rda4XXnjBAIxt27YZhmEYR44cMZydnY3hw4db7bdjxw7DxcXFqjy5Tt9++22aro89ye+BESNGpLqfvc+piIgIo0SJElZlt78vkhUvXtzo1auX5ee0fvZERkYa3t7eRq1atYxr165ZHfPW5yVfi8mTJ1vK4uLijMDAQKN9+/apvrakpCTL8wsVKmR06dLFGDNmjNXn7+31vvU9U758eaNRo0Y2+77//vuGp6ensW/fPqvyQYMGGc7OzsaxY8dSrZe9a/7ss88aHh4eVt81aX3to0ePNgBj2rRplrKrV68a4eHhNu93e5Jf+4YNG4yvv/7a8Pb2ttSxY8eORpMmTQzDMP9bt27d2uq5t78vfH19rX4Xb7dlyxYDMKZPn55qnW5/Xw0YMMAArD47Y2JijNDQUCMkJMRITEw0DOPm73jZsmWNuLg4y75ffPGFARg7duxI8ZyRkZEGYDzyyCOp1q1t27YGYERHRxuGYf9z1DDsfx96enpava5kPXv2NJycnOx+Fyf/PqT3GlSoUMGIj4+37NulSxfDZDIZLVu2tDp+nTp1rOqfns+qO8nQbc1mzZrh7+9PcHAwHTp0wNPTkzlz5lC0aFHA3GqybNkyOnXqRExMDBcuXODChQtcvHiRiIgI9u/fn+rozrx581r+/+rVq1y4cIG6detiGAZbtmxJd30TExNZtGgR7dq1s7rXHRQURNeuXVm9ejXR0dFWz3nmmWesWhcaNGhAYmIiR48eBbCk37lz53Ljxo1Uz//4449btSom/2Vx6NChO9a9Tp06VK9e3fJzsWLFeOSRR1i4cGGaRlw+88wzLF68mMWLF/P777/Tt29fxo0bxyuvvGLZZ/HixURGRtKlSxfLv9WFCxdwdnamVq1aLF++/I7nSX5NybdcV61axQMPPMBDDz3EqlWrAPPtjP/++8+yr2EY/P7777Rp0wbDMKzOHRERQVRUlKVJf/r06ZQtW5YyZcpY7ffggw8C2NSxWbNmlr+sACpVqoSPj0+arvnt1y35Ubly5TQ9F8zvuSVLltCuXTsKFy5sKQ8PD0+xxSKzdb6Tbt26UbJkSd577z27IzczwsvLi86dO1t+Ll26NH5+fpQtW9aqNTr5/+29lttbmfr16weYB5+AuZNxUlISnTp1svq3DwwMpGTJkjb/9m5ubjzxxBNZ8vpSc+vnVFRUFBcuXKBRo0YcOnTI6jZTet3ps2fx4sXExMQwaNAgm35Lt7eIenl5WfWddHV1pWbNmnd8T5lMJhYuXMgHH3xAvnz5+PXXX+nbty/Fixfn8ccfT/No4dtNnz6dBg0akC9fPqt/y2bNmpGYmHjHLhu3XvPk75YGDRoQGxtrM4I0La993rx5BAUF0aFDB0uZh4eHpXUmPTp16sS1a9eYO3cuMTExzJ07N8Vbmvb4+fnx77//curUKbvbk1vGFi5cSGxsbJqPO2/ePGrWrGk1WMHLy4tnnnmGI0eOsGvXLqv9n3jiCVxdXS0/p+X7KiYmBsCmVfx2ydtv/77NqKSkJGbPnk2bNm0s/eBvlfz7kN5r0LNnT6u7JLVq1cIwDJtuS7Vq1eL48eMkJCQA6f+sSk2GbmuOGTOGUqVKERUVxfjx4/n777+tOiEeOHAAwzB45513eOedd+we49y5cxQpUsTutmPHjvHuu+8yZ84cLl++bLUtIx9658+fJzY2ltKlS9tsK1u2LElJSRw/fpzy5ctbyosVK2a1X3K4Sq5Po0aNaN++PcOGDWPUqFE0btyYdu3a0bVrV5sOmXc6VmpKlixpU1aqVCliY2M5f/48gYGBd3x+s2bNLD8ndwgfPXo0ffr0oWLFiuzfvx/AEnRu5+Pjc8d6FipUiJIlS7Jq1SqeffZZVq1aRZMmTWjYsCH9+vXj0KFD7N69m6SkJMsv+/nz54mMjOS7777ju+++s3vcc+fOAea+Frt3707xFl7yfsluv+Zgvu5pueZge93S69y5c1y7do3w8HCbbfbKIPN1vhNnZ2fefvttevXqxezZszM8aupWRYsWtQkEvr6+BAcH25SB/ff87e/xsLAwnJycLN0l9u/fj2EYdn8XAJtbzUWKFLH6cskua9asYciQIfzzzz82X5ZRUVEp3ma6kzt9XiT3B0tLtwZ7/z758uWz6geaEjc3N9566y3eeustTp8+zcqVK/niiy+YNm0aefLk4eeff07T67nV/v372b59e5p/j2+3c+dO3n77bZYtW2bzBX/7d0NaXvvRo0cJDw+32c/ed8Wd+Pv706xZM3755RdiY2NJTEy0Cn138umnn9KrVy+Cg4OpXr06rVq1omfPnpYGhdDQUF555RU+//xzpkyZQoMGDWjbti3du3dP9b129OhRm247gKVrydGjR63eSxn5vkoOXckhLSVpDXFpdf78eaKjo+/4u5DZa5B8fe19riUlJREVFUWBAgXS/VmVmgyFs5o1a1pSart27ahfvz5du3Zl7969eHl5WTp2vvbaa0RERNg9RkpfUImJiTz00ENcunSJgQMHUqZMGTw9PTl58iS9e/dOU6fRrJDS6KPkFgeTycSMGTNYt24df/75JwsXLqRPnz6MHDmSdevW4eXlleZj3W1Nmzbl66+/5u+//6ZixYqWa/rTTz/ZDXtp7W9Sv359li5dyrVr19i0aRPvvvsuFSpUwM/Pj1WrVrF79268vLyoWrUqgOW83bt3p1evXnaPmdxXLSkpiYoVK/L555/b3e/2XxpHu+ZpcTfq3K1bN0vfM3tD0lPqi5ZSK21Kdc7Ma7m9DklJSZhMJubPn2/3uLf+roF160p2OXjwIE2bNqVMmTJ8/vnnBAcH4+rqyrx58xg1alSaPqfSe00z8j7IqmMFBQXRuXNn2rdvT/ny5Zk2bRoTJ05M9wjzpKQkHnroId544w2720uVKpXicyMjI2nUqBE+Pj689957hIWF4e7uzubNmxk4cKDNNc+Jz4CuXbvy9NNPc+bMGVq2bJmu6W46depEgwYNmDVrFosWLWLEiBF88sknzJw509LaPnLkSHr37s0ff/zBokWL6N+/v6WvZvKdq8zKyHXz9fUlKCjojqF/+/btFClSxPIHf3o/b+6WjH6upfezKjWZHhDg7OzMRx99RJMmTfj6668ZNGiQJennyZMn3a0PO3bsYN++fUyaNImePXtaym8dBZMsrZ2a/f398fDwYO/evTbb9uzZg5OTk82Xe1rVrl2b2rVrM3z4cH755Re6devG1KlTeeqppzJ0vNslt2rdat++fXh4eKSpI7g9yU2wV65cAW52rAwICLjjv1dq17xBgwZMmDCBqVOnkpiYSN26dXFycqJ+/fqWcFa3bl3Lm9bf3x9vb28SExPveN6wsDC2bdtG06ZN74mpIAICAnB3d7c7yiktI59SktnXntx6lvwBf7vkv5Jvv22VfEstO+zfv5/Q0FDLzwcOHCApKckyiissLAzDMAgNDU31y/tu+vPPP4mLi2POnDlWf2Xbu22RL18+m+sZHx/P6dOnM3Tu5N/X//77L8U/crNLnjx5qFSpEvv377fcrrEnpfdpWFgYV65cyVCr9IoVK7h48SIzZ86kYcOGlvLDhw+n+1jJihcvzn///YdhGFZ1tvddkRaPPvoozz77LOvWrbMawJFWQUFBvPDCC7zwwgucO3eOatWqMXz4cKuuEBUrVqRixYq8/fbbrF27lnr16vHtt9/ywQcf2D1m8eLFU/zuS96eFR5++GG+//57Vq9ebTPfG5i7uhw5coRnn33WUmbvdwPsf97Ye0/5+/vj4+PDf//9l2rd7tY1yMrPqiyZSqNx48bUrFmT0aNHc/36dQICAmjcuDHjxo2z+wFkb1h4suQv7ltTumEYfPHFFzb7enp6ArZfJPaO2bx5c/744w+rKQLOnj1rmTgwLbfubnX58mWbvySqVKkCkO5h2Kn5559/rIZSHz9+nD/++IPmzZtneG6hP//8E8DShyoiIgIfHx8+/PBDu/3nbv33Su2aJ9+u/OSTT6hUqZKlKbhBgwYsXbqUjRs3Wo3kcXZ2pn379vz+++92f7luPW+nTp04efIk33//vc1+165d4+rVq3d83XeTs7MzzZo1Y/bs2VZ9SA4cOMD8+fMzfNy0vudT0717d8LDwxk2bJjNtuQv/lv7/iQmJqZ42zkrJE/Pkuyrr74CsHwhPfbYYzg7OzNs2DCb3znDMLh48WK21S0l9j6noqKimDBhgs2+YWFhNn2pvvvuuwy3DjRv3hxvb28++ugjmylHsqpVaP/+/Rw7dsymPDIykn/++Yd8+fKl+sehp6en3fdop06d+Oeff1i4cKHdYyf/4WiPvWseHx/PN998k9pLSVWrVq04deqUZfoXwDIdREZ4eXkxduxYhg4dSps2bdL8vMTERJvbsgEBARQuXNjyfRIdHW1zfSpWrIiTk1Oq3zmtWrVi/fr1/PPPP5ayq1ev8t133xESEkK5cuXSXM/UvP766+TNm5dnn33W5nfy0qVLPPfcc3h4eFimAwLz70ZUVJRVi9vp06ftTvlj7z3l5OREu3bt+PPPP9m4caPNc5LfK3frGmTlZ1WWzXr6+uuv07FjRyZOnMhzzz3HmDFjqF+/PhUrVuTpp5+mRIkSnD17ln/++YcTJ06wbds2u8cpU6YMYWFhvPbaa5w8eRIfHx9+//13u/e7kzvK9+/fn4iICJydna06J9/qgw8+YPHixdSvX58XXngBFxcXxo0bR1xcXJrm/bndpEmT+Oabb3j00UcJCwsjJiaG77//Hh8fH5uZ5TOjQoUKREREWE2lAdj9YrVn8+bNlr4hMTExLF26lN9//526devSvHlzwNynbOzYsfTo0YNq1arRuXNn/P39OXbsGH/99Rf16tXj66+/BlK/5uHh4QQGBrJ3715Lp24wD6EeOHAggM0w648//pjly5dTq1Ytnn76acqVK8elS5fYvHkzS5Ys4dKlS4B5FvJp06bx3HPPsXz5curVq0diYiJ79uxh2rRpLFy40G6H0Jw0dOhQFi1aRL169Xj++edJTEzk66+/pkKFCmzdujVDx0y+/m+99RadO3cmT548tGnTxhLa0sLZ2Zm33nrLbqf58uXLU7t2bQYPHsylS5fInz8/U6dOTfVLM7MOHz5M27ZtadGiBf/88w8///wzXbt2tfzxEBYWxgcffMDgwYM5cuQI7dq1w9vbm8OHDzNr1iyeeeYZXnvttTueZ+LEiTzxxBNMmDAhTTPXL1261O58a+3ataN58+a4urrSpk0bnn32Wa5cucL3339PQECAzR+kTz31FM899xzt27fnoYceYtu2bSxcuNAyFUp6+fj4MGrUKJ566ikeeOABunbtSr58+di2bRuxsbFMmjQpQ8e91bZt2+jatSstW7akQYMG5M+fn5MnTzJp0iROnTrF6NGjU/3jsHr16owdO5YPPviA8PBwAgICePDBB3n99deZM2cODz/8ML1796Z69epcvXqVHTt2MGPGDI4cOZLidalbty758uWjV69e9O/fH5PJxE8//ZSpQPr000/z9ddf07NnTzZt2kRQUBA//fRTpiYtTqmLRmpiYmIoWrQoHTp0oHLlynh5ebFkyRI2bNjAyJEjAVi2bBkvvvgiHTt2pFSpUiQkJPDTTz9Z/shNyaBBgyxTfPTv35/8+fMzadIkDh8+zO+//55lqwmULFmSSZMm0a1bNypWrGizQsCFCxf49ddfrQY9de7cmYEDB/Loo4/Sv39/yxROpUqVsmqUAPN7asmSJXz++ecULlyY0NBQatWqxYcffsiiRYto1KiRZZql06dPM336dFavXo2fn99duwZZ9VkFZGwqDXtDVhMTE42wsDAjLCzMSEhIMAzDMA4ePGj07NnTCAwMNPLkyWMUKVLEePjhh40ZM2ZYnmdviP6uXbuMZs2aGV5eXkbBggWNp59+2jKtwK1D8RMSEox+/foZ/v7+hslkshp6i53h65s3bzYiIiIMLy8vw8PDw2jSpImxdu3aNL3G2+u5efNmo0uXLkaxYsUMNzc3IyAgwHj44Yetpr1IbUj+7fVLaSqNvn37Gj///LNRsmRJw83Nzahateodh3ffeu5bHy4uLkaJEiWM119/3YiJibF5zvLly42IiAjD19fXcHd3N8LCwozevXtbvabUrrlhmIePA8Zvv/1mKYuPjzc8PDwMV1dXm6H/hmEYZ8+eNfr27WsEBwcbefLkMQIDA42mTZsa3333ndV+8fHxxieffGKUL1/ecHNzM/Lly2dUr17dGDZsmBEVFWVz3W53+xDz1K7bnaZRSMtUGoZhGEuXLjWqVq1quLq6GmFhYcYPP/xgvPrqq4a7u7vNc9Na5/fff98oUqSI4eTkdMdpNW6dSuNWN27cMMLCwuye9+DBg0azZs0MNzc3o1ChQsabb75pLF682O5UGuXLl7db59unDbD3GpPf87t27TI6dOhgeHt7G/ny5TNefPFFu++T33//3ahfv77h6elpeHp6GmXKlDH69u1r7N279451MgzD+OqrrwzAWLBggd3tyVKbTgUwfvrpJ8MwzNPFVKpUyXB3dzdCQkKMTz75xBg/frzNv0liYqIxcOBAo2DBgoaHh4cRERFhHDhwIMWpNO702ZNszpw5Rt26dY28efMaPj4+Rs2aNY1ff/31jtcipekLbnX27Fnj448/Nho1amQEBQUZLi4uRr58+YwHH3zQ6vP71nrf+prPnDljtG7d2vD29jYAq2k1YmJijMGDBxvh4eGGq6urUbBgQaNu3brGZ599ZjV9gT1r1qwxateubeTNm9coXLiw8cYbb1imaUnLe9Peaz969KjRtm1bw8PDwyhYsKDx0ksvGQsWLEj3VBqpudNUGnFxccbrr79uVK5c2fD29jY8PT2NypUrG998841l/0OHDhl9+vQxwsLCDHd3dyN//vxGkyZNjCVLltic6/bPjIMHDxodOnQw/Pz8DHd3d6NmzZrG3LlzrfZJfp/dPlVH8u/Drd+9qdm+fbvRpUsXIygoyPJ53qVLlxSn4li0aJFRoUIFw9XV1ShdurTx888/2/0+3LNnj9GwYUMjb968BmD1Go8ePWr07NnTMq1XiRIljL59+1pNCZKZa5DSv3NyPc+fP29VnpbPqjsxGYYD95DO5UwmE3379rW0Wsn9oV27duzcudNuf0LJPp06deLIkSOsX78+p6siIpKqnFkdVSSXuHXJMTD35Zk3b57VcjaS/QzDYMWKFSl2mhYRcSRZv9K2iFiUKFGC3r17U6JECY4ePcrYsWNxdXVNcSoByR4mk+mOc2iJiDgKhTORbNSiRQt+/fVXzpw5g5ubG3Xq1OHDDz9McZJCERER9TkTERERcSDqcyYiIiLiQBTORERERByIwpmkmWEYREdHO/T6lCIiIvc6hTNJs5iYGHx9fYmJicnpqoiIiNy3FM5EREREHIjCmYiIiIgDUTgTERERcSAKZyIiIiIOROFMRERExIEonImIiIg4EIUzEREREQeicCYiIiLiQBTORERERByIwpmIiIiIA1E4ExEREXEgCmciIiIiDkThTERERMSBKJyJiIiIOBCFMxEREREHonAmIiIi4kAUzkREREQciMKZiIiIiANROBMRERFxIApnIiIiIg5E4UxERETEgSiciYiIiDgQhTMRERERB6JwJiIiIuJAFM5EREREHIjCmYiIiIgDUTgTERERcSAKZyIiIiIOROFMRERExIEonImIiIg4EIUzEREREQeicCYiIiLiQBTORERERByIwpmIiIiIA1E4ExEREXEgCmciIiIiDkThTERERMSBKJyJiIiIOBCFMxEREREHonAmIiIi4kAUzkREREQciMKZiIiIiANROBMRERFxIApnIiIiIg5E4UxERETEgSiciYiIiDgQhTMRERERB6JwJiIiIuJAFM5EREREHIjCmYiIiIgDUTgTERERcSAKZyIiIiIOROFMRCS3uHwUDi6D6FP2tycm3N36iIhdLjldARFJm6Qkg6V7zrHhyCUCvN1oV7UIBb3ccrpa94TNxy7z46rDHLl4lXJBPjzbqAThAd7Ze9K4GHB2BRcH+DdKiIM/+sKOGYABJmeo1gNafw6YYNVnsP47uHoeitSAZkMgtGFO11ok1zIZhmHkdCXk3hAdHY2vry9RUVH4+PhkyTGPXYxlyr9HOXYplgpFfOlasxj5PF2z5Nj3k7iERJ6cuJHVBy5YyrzdXJjY5wGqF8+fgzVzfCv2nuOpSRtJSLr5Uefl5sL05+pQNihr3sdWTmyEBYPhxHpwyQuVOkLER+DmlfXnSqvFQ2DNaNvyZsPg2iVY84V1ubMrPLUUgirdleqJiDXd1pQcs+noJVp88Tfj/j7E/P/OMGLhXh7+ajVnoq7ndNUczq//HrMKZgAxcQkMnrkjh2p07/hs0V6rYAZwJS6Br5cdyPqTRR6Hye3MwQwg4Rpsngwzn876c6XHlp/sl2+eBOt/sC1PjId/v83eOolIihTOJMd88NduYuMTrcpORl7jmxXZ8KV5j1uy+5zd8n1nr3DkwtW7XJt7x43EJP47GW1325Zjl7P+hJsnQ3yMbfneeXDxYNafL62u278GXIuEGym8f3KyviK5nMKZ5IjY+AS2HIu0u231/gt2yzPiwLkYhs7ZydOTNzJm+QEiY+Oz7NgWlw7D0bUpfwFmATeXlH9V3fLo1zgleZydUuyXF+SX12755avxrNh7jl2nMvDvGXk0Y9uyW3jTFMqbQd4UbosHVrz5/2d2mN/jCXFZXzcRsaEBAZIj8jg74eHqbNNyBuDnkSdLzrFq/3menLSR+IQkABbvOsvUDcf4/fm6BHi7Z/4E1yJh5jOwf6H5Z1cvaPQG1Hsp88e+TbuqRVi6x7b1rHaJ/AT52g8ZYvZEvRBGLNxrt/x2Xy7dz5jlB4j7/3umRvF8jO1eHX/vNHbqL1wVtv9mW+7sCoUq2pbfLc2GwfH15v5lybyD4MG3zf3KFr1tvb+bL9R5wdx6Nr03nNluLvcoAC0/hYod7lrVrRz9xxxyC1cF/9J33j8pETb8CDummYNlmdZQ58Wc7f8nkgYaECBpltUDAt794z8m/2PbmvBph0p0qhGcqWMbhkGL0X+z9+wVm21PNwjlrdblMnV8wPyltXOWbXmXqVC6ZcaPe2QN7F9kDnuVOkK+EADe+3MXE9ceJrn7VHiAFxN6P0Bwfo+MnysXMAyD0Uv2M2HNYaKvJxDg7Ua/piXpUbu41X6Ld53l6ckbbZ7fpLQ/E56ombaTXY+C7xrDpUPW5XX7QfMPMvgKskjMWdgyGS7sh4ByUK0nePy/1WzbVPNozejTUKy2+Y+MgLLwTR04t8v6OE4u8PzatIWjrHL1AvzSCU5uullWqTO0+wacnFN+3sxnYftU67KiD8ATC8A5lbaJpETYOx8OrTAH0ipdLL+HIneDwpmkWVaHs2vxibzx+3b+2n6KJMN86+6pBqG8HlEmw8c8cTmW4X/tZvGuM/y/8cNG2SAf5r/UIMPnACD2EowIB8O25Y9SLaHrVNvytJjT39xJO5mTCzw6ztJScfxSLJuOXibA2406YQUwmUwZO08uFJeQSGTsDQp4uuLibHsr+JnJG1m066xNuckE/77ZNO2trVfOwerRcGAJuPuap6yo1jOTtc8BxzfAj83sb6v3Ejz03t2ry/QnYOdM2/IWH0Pt5+0/59we+KaW/W2P/wxl29jflngDfu0CBxbfLHN2g06TMvdHl0g66Lam5Ji8rs581aUqg1uW4WTkNUoGeOHnYT2NxqnIa1yOjadkgDeuqfS7Arh+I5Eu36/j+KVrqe5XICum6oiLsR/MwPrWUXocXG4dzACSEuDPAeZWioByBOf3UEtZBrm5OFPIJ+VWlpjr9idgNQy4GpcIaZ0WzSsAWnwIfJj+SjqSa6kMmEhtW1a7cQ12/2l/2/ZpKYezW1vZbndiY8rhbPs062AGkBgHc1+G8IdSb3ETySLqSSw5rrBfXh4IyW8VzC5fjafPxA3U+2QZrb9cTd2PlzFry4lUjzN3++k7BjOAdYcuUnP4Ej5ftJcbiSk0r92JXzHIH2Z/W4kmGTvm3nn2y+Nj4Nv6MLri/ycRlezQqLS/3fLQgp6EFMiFgbhYLciTwusOe/Du1SMpAZJu2N+W2gAFv1S6RvgVS3lbch/S28WchjPbUn6eSBZSOBOH9Mq0rSzbc47km+4XrsTx6rRtbD0emeJz0jqlREKSwbmYOL5cdoC3Z/2XsQqaTNDyE3NH71sVLA21n7P8GJeQyJW4NC6Jc6eZ5KNPmufLOr4+nZWVtOhRuziVi/palbm5ODGsbfncdfs48Yb5j4DFQ6B4Xdvt4c2gTAqtTtnBzTvl1QrKtLJffmIjnPkP/IrbbvP0h4odUz5fHs+MbRPJQmqfFYdz4nIsK/adtylPMsyTsVYJ9rP7vNRme29aJsDuaMffN5/g1ealCPDJwOjNkg/Bc6th4wSIOQXBtaFqd3D3Ieb6Dd6fu4s/tp4iLiGJ6sXz8e7D5aicQt0BqNgJ1n4NpNIN1Egyjz4LTmMHdUkzTzcXfnu2DnO2nWLD4UsE+LjRqUYwxQvcY1/Ih1bCqc3m1qEyD6dv+agb1+Hn9nB09c0ypzxQojHk9TPf1qvw2N2/tdfyU5jUxry8VLKgKuaBFrdKTIAZva1vg+bxMLewGYkQ0gBajQD3VPrMVu4M236xLQ+qAgEZ7w8rkh4KZ+JwLl+9QUrDVC5eTfk2RvPyhSgX5MOu09bzUzUp7Z/iXGAJSQZHLsZmLJyBuS9Yy49tivv9uoUVe29+kWw6epnuP/zL4lcaEeibwrmCKplb4xa9Y+7jkpKY0xmrq9yRex5nOtUIzvRo4Rxx4zr82hkOLb9Z5lcMes6B/KFpO8aWn6yDGZhvKV7YC/23gVMO3WwJKAv9Npn7g0UeBf8yEHUCfnkc3P3Mgy7KtIaN4237p92IheL1ofMUc8C8kxKNoNlQWP7Rzd/DgqWhw/gsflEiKXOY25pnzpyhX79+lChRAjc3N4KDg2nTpg1Lly612m/Lli107NiRQoUK4e7uTsmSJXn66afZt2+fzTEjIiJwdnZmw4YNNtt69+6NyWSyeRw4YJ6dftu2bbRt25aAgADc3d0JCQnh8ccf59w5+zO1Axw+fJiuXbtSuHBh3N3dKVq0KI888gh79uyx7GMymZg9e3aKxzAMg++++45atWrh5eWFn58fNWrUYPTo0cTGxt7pMnLx4kWKFi2KyWQiMjLSatv27dtp0KAB7u7uBAcH8+mnn97xeDmhVKAX+VKY66x2iQIpPi+PsxO/PF2LPvVCKeKXl9CCnvRvWpKx3atTupD9v5RdnZ0o4Z+1LSMHzsVYBbNkMXEJ/LbheOpPrvUsvLLLPELTzdf+PvZuNYms+8Y6mAFEHoN5r6f9GPsX2S+PPAbnd6f5MNdvJDL5nyM8MWE9L/6ymeV7U/7cTDN3X6j5NDQeDOvGwoqP4Ng/sG8+TO0Kf39mf0QnwNE15lbntKr/Mryy2zyqs/c8qNMXZj0LXz8A894wT0siko0cIpwdOXKE6tWrs2zZMkaMGMGOHTtYsGABTZo0oW/fvpb95s6dS+3atYmLi2PKlCns3r2bn3/+GV9fX9555x2rYx47doy1a9fy4osvMn68/b94WrRowenTp60eoaGhnD9/nqZNm5I/f34WLlzI7t27mTBhAoULF+bqVfv9mm7cuMFDDz1EVFQUM2fOZO/evfz2229UrFjRJiSlpkePHgwYMIBHHnmE5cuXs3XrVt555x3++OMPFi1K4YPzFk8++SSVKtkuVhwdHU3z5s0pXrw4mzZtYsSIEQwdOpTvvvsuzXW7W9xcnBncqiy3d/MpE+hN55qpdOQF/DxcebdNOdYMepDlrzXmlYdK4Z7HmS61ginoZTtKs3gBD96e9R8/rzvK9RspjL5Mp+OXUx6UcPzynQM2ngXNt1YihgO3XYR8IfBADq/TKPZdOmSeF+tq1q1wkS67ZtsvP7jUPLo4LVxTmZzVNW1/xNxITKLnj+t594+dLN97nrnbT/PEhA2MWZ5Fy7Jt+xXO2ukr+vdn5v5ydhnpC2cAngXMIzr3LYA/+8OJDXBhH6wfB+ObmyehFskmDnFb84UXXsBkMrF+/Xo8PW9+AJQvX54+ffoAEBsbyxNPPEGrVq2YNevmxJ+hoaHUqlXLJgBNmDCBhx9+mOeff57atWvz+eefkzev9Uzqbm5uBAYG2tRnzZo1REVF8cMPP+Di4mI5T5MmKY/C27lzJwcPHmTp0qUUL27uhFq8eHHq1auX5uswbdo0pkyZwuzZs3nkkUcs5SEhIbRt25bo6NSXkxk7diyRkZG8++67zJ8/32rblClTiI+PZ/z48bi6ulK+fHm2bt3K559/zjPPPJPmOt4tnWoEU6KgJ7+uP87Fq3HUCytIl1rF8HLL2Fs2wNud6c/V5fPF+1i9/zzOTiYuXIln/7kr7D93hQU7zzBz8wl+ebo27nlSmdQyDcoH+eDiZLJZbBuw6XCeqmo9IF9xcx+zK+cgpB7Ues78pSGOI+6KeaWIvX+Zf3Z2Nf87NX//LlcktUELaRzQUKWb/dan4vXSPAnrvB2nWX/EdjqZL5bup0vNYuTP7FQ2x/61X55wDVxS6DJQvL75j570unLe/gLwl4/Alp+h7ovpP6ZIGuR4y9mlS5dYsGABffv2tQpmyfz8/ABYuHAhFy5c4I033rB7nOT9wHxrcMKECXTv3p0yZcoQHh7OjBlpn4IgMDCQhIQEZs2aRVrn6PX398fJyYkZM2aQmJixFpgpU6ZQunRpq2CWzGQy4eub8hf7rl27eO+995g8eTJOdvqF/PPPPzRs2BBX15sfjBEREezdu5fLl+3PWRQXF0d0dLTV426qEZKfkZ0qM/GJmjzdsASJSQZrD17gcAYX+g4t6MlXXaqydlBTy5JOt9p8LJLZW07alF+JS+DndUcZ9udOpq4/Rmx86qMvA3zc6VHHdpRYiYKePFqtaDor3dA8+WWf+ealdjLyBXM/S0o0zw+3a455YuCcsPDNm8EMIDEe1n5pXgT9btj8E/zY3NwHy56SzdO+XFHJZub3mfMtgwgCK8FjaW9hX3foot3y+IQkNh/NgvnRvG3/oLa4vb8cgHdhaDM6Y+c6t9P872nP6a0ZO6ZIGuR4y9mBAwcwDIMyZVIfBbN//36AO+4HsGTJEmJjY4mIiACge/fu/Pjjj/To0cNqv7lz5+LldfNDq2XLlkyfPp3atWvz5ptv0rVrV5577jlq1qzJgw8+SM+ePSlUqJDdcxYpUoQvv/ySN954g2HDhlGjRg2aNGlCt27dKFGixB3rnPwaS5dO/5IocXFxdOnShREjRlCsWDEOHTpks8+ZM2cIDbXuFJz8Ws6cOUO+fPlsnvPRRx8xbNiwdNcnO3y1dD9jVhzg+g1zqGpYyp+vOlfFNwPrcG4/EUl0ChOOrjl40erW6fFLsXT+bh0nI2/eqvx25UF+e7YOhVIZRPDuw+UoGeDN9E3HibmeQONS/jzfOCzDLX9ix5kd5r5GkcfMP7vkxXjofaIq9sLLzcXuKgBZLiHe3Endns0/Zf/KAIuHwJrRKW/PH2YenZgeDV+H6n3g+L/mCXWL1kjX01NaaB6gYFrXKE1N9d7w77jUB80AVO4KYU3MtybzZHD9Wb9imFsd7fyRbm+aDpEskuMtZ2ltmUrPKlPjx4/n8ccft9yS7NKlC2vWrOHgwYNW+zVp0oStW7daHl9++aVl2/Dhwzlz5gzffvst5cuX59tvv6VMmTLs2LEjxfP27duXM2fOMGXKFOrUqcP06dMpX748ixcvTvE5GX2Ntxo8eDBly5ale/fuGXp+aseNioqyPI4fv0Nn9myy4L/TjFy8zxLMAP7ed543Z6f8b5Ga1G6r5L8t7H2yYI9VMAM4cjGWzxfZDkC5lclkomutYsx6oR5LXmnE2w+Xo0AqX1pyi5iz5mWsPisFoyvB8g9tJxtNSoLfetwMZsDMuOo0nO1ClfcWU/PDpXy9bH+Gf6dSdGqL+XbWsXXmnxPjzLfT7LkelbXnvt3Vi+aO8faUbmXuzN53feoTrqbEs4B5DrF0BjOAjtWD7a7mUaGIT4rT4KRLgTDo8isUKJn6fkk3oFKnjAczgPwlzKNAb+fqbQ6JItkkx8NZyZIlMZlMViMa7SlVqhTAHfe7dOkSs2bN4ptvvsHFxQUXFxeKFClCQkKCzcAAT09PwsPDLY+goCCr7QUKFKBjx4589tln7N69m8KFC/PZZ5+len5vb2/atGnD8OHD2bZtGw0aNOCDD9K24HGpUqXu+PrsWbZsGdOnT7e83qZNmwJQsGBBhgwZAphv1Z49az3CKPlne/3uwNwnz8fHx+qRE+yPcDQ4vXM1V/auNLdenNwMW3+BE6ks2fJ/JQt5U6O4bUuhkwk63jaFwpLd9kdlpVQumXTjGkxsZV7G6spZ87QJKz+BGX2s9zv+L1w+bPlxaWJVXrnxAseNAAAuXY3ns0X7GLvS+g+yjNfrunnahu8awx99YXwEjG9hvq1a9AH7zwlvmjXnTsm5nSm3HuXJa24xyoGlhooV8GBcj+oUzXczFNUukZ/ve6Y/6KUovCn02whdUlnDNsXBAen02HfmIOby/9dTtCb0mJX6CgQimZTj4Sx//vxEREQwZswYuyMhkzv6N2/enIIFC6Y4/UPyflOmTKFo0aJs27bNqlVs5MiRTJw4McP9wVxdXQkLC0txtKY9JpOJMmXKpPk5Xbt2Zd++ffzxxx822wzDICrK/l/iv//+u9Xr/eGHHwBYtWqVZbRrnTp1+Pvvv7lx4+YH1uLFiyldurTdW5qOJOqa9YdsWdNRlrq+xsw87+D1a1v4qDB83wRmPw8/PGierPIOo9PGdKtGrdD8lp8LeLryeacqVChi3a8vbwqDA+ITkhi74iAn0jL6UtJuxwy4aGdU3565cHaX+f9jL8GRVVabf0i0P1P8+NVHsqb1bPXn5lF7tzr2DywZAhEfmVtSbpUv1DwdQyYYhsHeMzEcOn/F/g6WW272tuXsLbcmpQP4+/UmLBjQgFVvNGHqM3UI8s1EC1ZKSkak/FpTWjszvVw9oc0XMPg4DD4JTy2G4BQCuUgWcYgOMGPGjKFevXrUrFmT9957j0qVKpGQkMDixYsZO3Ysu3fvxtPTkx9++IGOHTvStm1b+vfvT3h4OBcuXGDatGkcO3aMqVOn8uOPP9KhQwcqVKhgdY7g4GAGDx7MggULaN3aTjP1LebOncvUqVPp3LkzpUqVwjAM/vzzT+bNm8eECRPsPmfr1q0MGTKEHj16UK5cOVxdXVm5ciXjx49n4MCBVvsePnyYrVu3WpWVLFmSTp06MWvWLLp06cLbb79N8+bN8ff3Z8eOHYwaNYp+/frRrl07m3OHhVmv8Xjhgnkof9myZS0DJbp27cqwYcN48sknGThwIP/99x9ffPEFo0aNSvVaOIIGJf3ZfCwSAGcS+cH1M4qYbul0fPtfyIf/hmUfmCd0TUEhH3d+e7YOhy9cJTI2nvKFfe3einm0alHGrzlsUx4Tl8AnC/YwctFePutYmXZVi2Totcltzu1Kfdu+BeaWtITrVptOGPbXxbxwJY7rN5LI65q5Ebgp9ivbMcP8xf3CP7Bpormlr3A1qNrNPC9XBv176CIDf9/OkYvm8F+xiC+jHq9CeMAtHfvzhZhvue2Za/1kVy+HuOXm5GSiTGA2t7Y7OcEjY8yT78bfEmIrtIfyj2XtuZzzmB8id4HJyPJOGRlz+vRphg8fzty5czl9+jT+/v5Ur16dl19+mcaNG1v227hxIx999BGrVq0iOjqa4OBgHnzwQV5//XWioqKoUaMG69ev54EHbP+yadWqFe7u7sycOZPevXsTGRlpd0LYQ4cO8fHHH7Ny5UqOHz+Om5sbJUuW5IUXXqB3795263/hwgXef/99li1bxpEjRzCZTISEhNCrVy9efvllywjKlNboW7VqFfXr1ycpKYnvvvuO8ePHs3PnTlxcXChZsiQ9e/bk6aeftpkOxJ4VK1bQpEkTLl++bDWKdfv27fTt25cNGzZQsGBB+vXrZxMcUxMdHY2vry9RUVF39RZnVOwNOo5by76zV2jstJWJrmmYPNejALxhOzAivWLjE3j+582stLOclOVUrs6se7MpPu764M60DT/CX6/Y39bqM5j3mt1NfeP78VdSHZvyUoW8WPRyo8zX6/Ny5rVNb+fsCm+fw2ZSvky4dDWehp8ut1mTNTh/Xpa/2th6oEP8VfNo0W2/mfu+FX0AIj684/Jel67GM2b5AZbsPkvePM48WrUIT9YPvTuDKLLD1Yvw3wyIvQihjczTzojcwxwmnInjy6lwBnA1LoEZm07Ajun0Op2GPnyuXvCmnS/TDNp5KopRi/exZLf9mc7HdK1G60pBdrdJOsTFwJjaEH3btBAlmpgD93/2p8TZXfI52u9uSOwtecbJBN90q0aLClnw7zLvdVhvZzqJcu3MU51kofGrD/PeXPstiON71+DBMnZGjCfEm1sTU1sz8v+u30ik7der2XfW+nZpuyqFGd25aupPPrHRPNnr6W3mJaHq9oPSLc3bDi4zrw176ZB5KbL6L0Ph/x9v43jz48p5c3BqNAj8S92xriK5lUPc1pT728HzV/hh1SF2nY4htIAHT9YvQcX0TMaKeVHqXnVDoGJPGPWJeSRWauyNsMqE8oV9KRfkk2I4y+OcdS0nuZqbNzzxl3mKiL3zIY87VOoMTd+1HRRwi7JNezCzaTG+XXGQ/05FUzy/B0/WD6VuuJ154ZKSzLcC9y809xWr3BkKV0m9Xo0GwZHV1rdd/Yply0Szqa0fe+FKCnNuubiaH2kwd/tpm2AGMHvrKfo1LUmYfwpzop3YBBNa3RyEEHPKvCxS+x/NLYjTemKZcuLyYdi3EJ6Yb/7vylvWn/3vd3OQe3aVOtWLpEDhTLLV7tPRdPz2H8stmm3HI5m7/RStKxYmOL8HD1cOSl+/FO9C0ORNWJrK/Gv5QqHpkEzW3FabyoX5avkBm0XZ83nkoWEp+32eLI6uNfeVOrXV3FcovOn/l/kxoNwjEN4sy+t7z8oXYr81quRD5kB1O99gCChLGSfnO7f8JCXBtB7W/bT+/RYe/hxqpBz+8CwAz6yE3XPMSwcVCDf3aXL1SNNLSo86JQoyZrntKFMnE9RJZW3ZtNp5KuUpPnaeik45nK3+3P7o0BUfg5MLNnOBJVw3v+eP2JkY9tpl8zJIzVNpBb9y3vx7vnsOmJzN/ciavpOpvnwi9wqFM8lWXy7db9N3JiEJ/th2CoCvlx/gzVZleKZhmL2n29fgFShWB7b/Zp7/qmQz83/P74GCpaHCY5mb2wiIS0hkzYELJCQa1AsviKebCyULeTOsbXk+mLub+ETznGu+efMwpmu11Jd8Or4BJrW92dp3eqv17OKbJ5uX+0llAIMAVXvAzlnm1ppkzm7QeiQ4pbHD/775th3oMWDh2+Yv/9u++OMTkli1/zyx8YnUDy9IvoodoGKHzL2OO6gXXoDm5QqxaJf1dC1P1g8lOH/mw2DxVI4RUiCV45/Zbr/84v6Un3Nqi3VHfavj2VkfM1niDfOo61sXW9/wvfl26lNpmzdS5F6mcCbZavOxOy/X8smCvbSuVJgifukIVMXrmB9ZKSEeIo+x9nwe+s3Yx8Wr5ltI3m4ufNy+Eq0rBdGzTggtKwSxct953PM40bRMoTuPBFw96s63Yf/9Fjz9zf13CpXPohd0n8njDj3/gF1/mEfkevqbR0XmT9sKHAAcWGq//MZVOPoPlG5hKdp09DLP/rSJC1fMrUVuLk6883A5utfOvmkqNh29xL6zV3iyfijNyweycOcZXJ2deKRKYZqXT2XZonR4tFpRvl5+0PK6ktUukZ9KRf1SfmL+ElaT/lr4FAHDMN/mvF2+UPNkvLeNrgXMrY8p2fOXdTBLdmK9+d8+tGHKzxW5DyicSbYK9HHnbHTqy6wkJhks232WHnVC7k6l7NnwI6z4iNgr0TwX9zXR3FznNSYugZd/20r14vkI9HXH39uNDtXTsUbmuZ1p22/Z++ZH2bbmfjxp7EOUqzjnMbdcZbT1KrUO87dsu5GYxPM/b7IKMHEJSbzzx388EJKf0oHe9o6QYVfjEnhq0kb+uWVdylqh+fmx9wNZvuSXb948TH2mNsP/2sXKfedxdXHikcpFeLN12dSfWLcfHFqJze3Luv3BSDSPGr1d/ZfN/cvWj7Muz+MBtZ5N+Vzn96a+TeFM7nP36LhpuVf0rheSpv3cUrstmN32zjdP33D1PEuSqlkFs2TxiUn8uc1Oy0BaFEznqLTdc2DtFxk7l6SuUmdz/6XbFQg33yr/v7UHL3IuxvaPCsOAP7Zm3SjgZJ8v3mcVzAD+PXyJkYtSCSmZEB7gxYQnarLn/ZbsHNaCTzpUwjfvHaaCCW8GnSZDwP9bdn2LQcsRUPs5qNMXmg8Hr/+37uUPg8d+MLdEtvgIGg8GzwDABMXrm1tAC6ay/FJAKkHR/87rK4vc69RyJtnq0apFuXz1Bt+sOJDiSDMPV2cisuiWTYbcMkXCdSPl1qrY+IytLkG9l8y304x0PH/7NPMC1JK1AspAu7Ew//Wba18WLAWdfrKaqyzuRsr/Vreu8ZpV5qQQ/OdsPcWQNtl3m9vexMupKtfW/EhMsF0aqu6L5pAWfxXcbhlU4OQMjQeZH4aRtjnhSrcyh8DbW52L1YHQBumrs8g9SOFMsl2f+qH0qFOcs9HX2XT0Mm/N+s8ySMDb3YUvOle581/t2SnmZsfrRs7bcElIIMHOr0bTsgEZO35Ifeg6DVZ8ZB4I4BVo/gK7nkp/PHt9dCRrVH7cvLTP8XXmqTSK1rAJDHXDC+Lp6sxVO4H8oXJ25hnLpIRE+4EvPoXyHJfSmp0mk3Uws7c9rcfv9Scs/8DcxzB5tGYTO7dORe5DCmdyV+RxdqJoPg+K5vOgadlCrNp3HpPJRMNSBfFwzeG3YbHalr/QC5kiGeQylQ8Sulvt8nSDUJt1N9OlZDPzI1lSIpzYYJ7P6/g62/3LPJzxc8mduXpA2IMpbvZyc+H9dhV4fcZ2EpNu9rHqWqsYdcIyP53F7ZqXC+S3jcdtynO0RTmneRaAh0eZHyK5jFYIkDTLyRUCslXkMfi+KVy9OcHsLiOUOSWHk+AXSosKgdQIyZ/KATLh4kGY+LD1SLeActD7L/DIpnNKmh29eJXZW04ReyOBZmUL8UA2vQ/Ox8TR5ft1HDh3c9qJEv6eTH2mNgHe7tlyThFxXApnkmb3bTgDiDoJ/46Fk5vBtyjUfMZ8u+tuiIsxL6B96SAEVjJPSuvidnfOLQ4jPiGJ+f+dZv/ZK5Qs5EWLCoG4ueTgQBkRyTEKZ5Jm93U4ExERcRCaSkNERETEgSiciYiIiDgQhTMRERERB6JwJiIiIuJAFM5EREREHIjCmYiIiIgDUTgTERERcSAKZyIiIiIOROFMRERExIEonImIiIg4EIUzEREREQeicCYiIiLiQBTORERERByIwpmIiIiIA1E4ExEREXEgCmciIiIiDkThTERERMSBKJyJiIiIOBCFMxEREREHonAmIiIi4kAUzkREREQciMKZiIiIiANROBMRERFxIApnIiIiIg5E4UxERETEgSiciYiIiDgQhTMRERERB6JwJiIiIuJAFM5EREREHIjCmYiIiIgDUTgTERERcSAKZyIiIiIOROFMRERExIEonImIiIg4EIUzEREREQeicCYiIiLiQBTORERERByIwpmIiIiIA1E4ExEREXEgCmciIiIiDkThTERERMSBKJyJiIiIOBCFMxEREREHonAmIiIi4kAUzkREREQciMKZiIiIiANROBMRERFxIApnIiIiIg5E4UxERETEgSiciYiIiDgQhTMRERERB6JwJiIiIuJAFM5EREREHIjCmYiIiIgDUTgTERERcSAKZyIiIiIOROFMRERExIEonImIiIg4EIUzEREREQeicCYiIiLiQBTORERERByIwpmIiIiIA1E4ExEREXEgCmciIiIiDkThTERERMSBKJyJiIiIOBCFMxEREREHonAmIiIi4kAUzkREREQciMKZiIiIiANROBMRERFxIApnIiIiIg5E4UxERETEgSiciYiIiDgQhTMRERERB6JwJiIiIuJAFM5EREREHIjCmYiIiIgDUTgTERERcSAKZyIiIiIOROFMRERExIEonImIiIg4EIUzEREREQeicCYiIiLiQDIdziIjI/nhhx8YPHgwly5dAmDz5s2cPHky05UTERERyW1cMvPk7du306xZM3x9fTly5AhPP/00+fPnZ+bMmRw7dozJkydnVT1FREREcoVMtZy98sor9O7dm/379+Pu7m4pb9WqFX///XemKyciIiKS22QqnG3YsIFnn33WprxIkSKcOXMmM4cWERERyZUyFc7c3NyIjo62Kd+3bx/+/v6ZObSIiIhIrpSpcNa2bVvee+89bty4AYDJZOLYsWMMHDiQ9u3bZ0kFRURERHKTTIWzkSNHcuXKFQICArh27RqNGjUiPDwcb29vhg8fnlV1FBEREck1TIZhGJk9yJo1a9i2bRtXrlyhWrVqNGvWLCvqJg4mOjoaX19foqKi8PHxyenqiIiI3JcyFc4mT57M448/jpubm1V5fHw8U6dOpWfPnpmuoDgOhTMREZHsl6lw5uzszOnTpwkICLAqv3jxIgEBASQmJma6guI4FM5ERESyX6b6nBmGgclksik/ceIEvr6+mTm0iIiISK6UoRUCqlatislkwmQy0bRpU1xcbh4mMTGRw4cP06JFiyyrpIiIiEhukaFw1q5dOwC2bt1KREQEXl5elm2urq6EhIRoKg0RERGRDMhUn7NJkybx+OOPWy3dJPcv9TkTERHJflkylYbkDgpnIiIi2S/dtzXz58/Pvn37KFiwIPny5bM7ICDZpUuXMlU5ERERkdwm3eFs1KhReHt7AzB69Oisro+IiIhIrqbbmpJmuq0pIiKS/TI0WjMhIYHExESrlQHOnj3Lt99+y9WrV2nbti3169fPskqKiIiI5BYZajl74okncHV1Zdy4cQDExMRQvnx5rl+/TlBQELt27eKPP/6gVatWWV5hyTlqORMREcl+GVohYM2aNVbzmE2ePJnExET279/Ptm3beOWVVxgxYkSWVVJEREQkt8hQODt58iQlS5a0/Lx06VLat29vWbKpV69e7Ny5M2tqKCIiIpKLZCicubu7c+3aNcvP69ato1atWlbbr1y5kvnaiYhIxsTHwtL3YHQlGFUBFgyGa5dzulYiOcZkMjF79uycrkaaZCicValShZ9++gmAVatWcfbsWR588EHL9oMHD1K4cOGsqaGIiKTf1K6waiREHoWo47DuG5j8CCQm5HTNRLLFmTNn6NevHyVKlMDNzY3g4GDatGnD0qVLc7pq6Zah0ZrvvvsuLVu2ZNq0aZw+fZrevXsTFBRk2T5r1izq1auXZZWU3ONGYhI7T0Xj7e5CmL/XnZ8g97+kJDi0HGJOQ3BtKBie0zW6KfGG+b/OeXK2Hrc79q/5mt3u9DbYNx/Ktrn7dRLJRkeOHKFevXr4+fkxYsQIKlasyI0bN1i4cCF9+/Zlz549OV3FdMlQOGvUqBGbNm1i0aJFBAYG0rFjR6vtVapUoWbNmllSQck9/tp+miFzdnLhShwA1Yvn48suVSnilzeHayY5JvIY/NwBLuz9f4EJqveGh0dBKquTZH+9jsOCQbB3PpiczGGnxcfgXSjn6nSrsztS2bZT4UzuOy+88AImk4n169fj6elpKS9fvjx9+vSx+5yBAwcya9YsTpw4QWBgIN26dePdd98lTx7zH1vbtm1jwIABbNy4EZPJRMmSJRk3bhw1atTg6NGjvPjii6xevZr4+HhCQkIYMWJEls1SkaFwBlC2bFnKli1rd9szzzyT4QpJ7rT/bAwvTd1CQtLNmV02Hb3Mcz9t4s9+mjMv1/rjxVuCGYABmyZAcE2o0jVn6pQQB5MehstH/l+lRNg5E87vhedWg1OGeotkrQKptC6mtk3kHnTp0iUWLFjA8OHDrYJZMj8/P7vP8/b2ZuLEiRQuXJgdO3bw9NNP4+3tzRtvvAFAt27dqFq1KmPHjsXZ2ZmtW7daglvfvn2Jj4/n77//xtPTk127duHllXV3ezIczkSy0vRNJ6yCWbIdJ6P472QUFYr45kCtJEfFnIXDK+1v2zE958LZ7j9vBrNbndsJB5dByWZ3vUo2QhtB4WpwarN1ef4SajWT+86BAwcwDIMyZcqk63lvv/225f9DQkJ47bXXmDp1qiWcHTt2jNdff91y3FtnqTh27Bjt27enYsWKAJQoUSKzL8OKA/yJJwIXr8SnuO1ybMrb5D6WmMq/e0IOvicuHU5l26G7V4/UmEzQ/Xeo2h3yeICzK1RoD73mgovbnZ8vcg/J6CqUv/32G/Xq1SMwMBAvLy/efvttjh07Ztn+yiuv8NRTT9GsWTM+/vhjDh48aNnWv39/PvjgA+rVq8eQIUPYvn17pl/HrRTOxCHUCy9gt9zD1ZkqwX53tzKSPaJOwsK3YEIrmPksnNyU+v5+wRBU2f62Mq3TdMqD569w4FwWT+uTUp3utO1u88gPj4yBt07DO+ehw3jwLZLTtRLJciVLlsRkMqWr0/8///xDt27daNWqFXPnzmXLli289dZbxMff/MNv6NCh7Ny5k9atW7Ns2TLKlSvHrFmzAHjqqac4dOgQPXr0YMeOHdSoUYOvvvoqy16TFj6XNMvO5ZviE5LoOf5f1h26ZFU+tE05etcLzdJzSQ64fBR+aAZXz90sc3KBx3+G0i1Tft7JzfDTo3A98mZZaCPoOg3yuKf4tF2nonll2lb2nIkBoEygN591rJw1t8eTkmBCCzj+r3V5WFPoMTN9x7qwH3bMgMQ4KN3K3JdORNKtZcuW7Nixg71799r0O4uMjMTPzw+TycSsWbNo164dI0eO5JtvvrFqDXvqqaeYMWMGkZGRds/RpUsXrl69ypw5c2y2DR48mL/++ivLWtCypM9ZfHw8586dIykpyaq8WLFiWXF4yQVcXZyY1KcmMzefZOXe83i7u9CxRjA1Q/PndNUkK6wZbR3MAJISYMnQ1MNZkWrw0lZzgIk+BcVqQ/hDqXa6v34jkZ7j11tG/QLsORNDr/HrWTWwCR6umfzYc3Iy3zJcPRp2/QFOzlD+Maj3UvqOs3EC/PUKGP//3Fw9Cmr3hRYfZq5+IrnQmDFjqFevHjVr1uS9996jUqVKJCQksHjxYsaOHcvu3but9i9ZsiTHjh1j6tSpPPDAA/z111+WVjGAa9eu8frrr9OhQwdCQ0M5ceIEGzZssCxdOWDAAFq2bEmpUqW4fPkyy5cvT3GQZEZkquVs//799OnTh7Vr11qVG4aByWQiMTEx0xUUx6GFzyXDvqkD53bZ3/bGYfMtuCzyx9aTvDR1q91tn3WsTIfqRbPsXBkWewlGljG3mN3uqWVQtLp12cHl8O84iDoBRWuYg2B+tSiL3Or06dMMHz6cuXPncvr0afz9/alevTovv/wyjRs3tmo5A3jjjTcYP348cXFxtG7dmtq1azN06FAiIyOJj4+nV69erFmzhrNnz1KwYEEee+wxRowYgbu7O/369WP+/PmcOHECHx8fWrRowahRoyhQwH4XnfTKVDirV68eLi4uDBo0iKCgIEy3zTtUubID9b+QTFM4kwyb3M7+pKiuXuZw5uKaZaf6YdUhPvhrt91tg1uW4dlGYVl2rjtKTIBVn8GmiXD1ApRoBE2HmKfdmPmU/ec0eBWavnvz5+3TYOYzwC0f1Xnzw9PLFNBE7lOZat/funUrmzZtSvfwVRHJZWo+bT+cVeuZpcEMoHaJlP9yTW1btpj/Bmz88ebPB5bA8fXw0LCUn+Nyy6TLSUmw9H2sghnAtUuw9it4+PMsra6IOIZMjdYsV64cFy5cyKq6pKpNmza0aNHC7rZVq1ZhMpmsOuI9++yzODs7M336dJv9hw4dislksnksWbLE7nZfX18aNGjAypUpzLn0f7GxsQwePJiwsDDc3d3x9/enUaNG/PHHH5Z9GjduzIABA1I9zvLly2nVqhUFChTAw8ODcuXK8eqrr3Ly5MlUnwfmW8otW7a0u8CrvddsMpmYOnXqHY8rkillWkOrz8CjoPlnF3eo8SQ0SyWkZFCFIr50tHPr8tGqRah8N0f+Xr0AmyfblsdFw4UD5tav25mcoWL7mz9fOQtRx2z3Azi5MWvqKSIOJ90tZ9HR0Zb//+STT3jjjTf48MMPqVixomXm3GRZeevrySefpH379pw4cYKiRa0/eCdMmECNGjWoVKkSYA5JyRPJjR8/3mZ5KTAv6ZAcxpLlz5/f7vZLly7x2Wef8fDDD3PixAl8fe2P+Hruuef4999/+eqrryhXrhwXL15k7dq1XLx4Mc2vc9y4cbzwwgv06tWL33//nZCQEI4dO8bkyZMZOXIkn3+e+l/Ko0ePtrm9fKsJEybYhNyUZk8WSbfLR2Hlp+ZWsrz5oXoveOAp87xbNZ+Gar3MSzJ5+YN79k0s/GmHStQvWZC/tp/GAFpXDKJt5cLZdj67Lh+BpBspbDsMnSbD9F4Q+//PB5e80HqkeaLYZHnzmW/9xtuZDsQ3OMurLCKOId3hLHk4ajLDMGjatKnVPtkxIODhhx/G39+fiRMnWs3qe+XKFaZPn86IESMsZdOnT6dcuXIMGjSIwoULc/z4cYKDrT/IXFxcCAwMTPF8t24PDAzkvffeY8KECezbt48HHnjA7nPmzJnDF198YVlbKyQkhOrVq9vd154TJ07Qv39/+vfvz6hRoyzlISEhNGzYMMXhvcm2bt3KyJEj2bhxo9VC9Lfy8/NL9XWLZNiV8zA+wrxAOUD0SZj3mjmMNX/fXObielcWLjeZTDxSpQiPVMnBeb3ylzC3ECZct90WUA5CG8DLu+DgUvOSUGFNzGHsVnnczWuJ/vP1bQcwQU0tkydyv0p3OFu+3E6/kbvAxcWFnj17MnHiRN566y1LQJw+fTqJiYl06dLFsu+PP/5I9+7d8fX1pWXLlkycOJF33nknw+eOi4tjwoQJ+Pn5Ubp06RT3CwwMZN68eTz22GN4e3un+zzTp08nPj7esnTE7VJr4YqNjaVr166MGTMmy8JXXFwccXE3R5Pd2moq9u04EcXagxco4OVGywqBeLrlohXSNk28Gcxu9e84qP9ylo7IvCd45De3Gt4erDwKwANPmv8/j/udJ9RtNsy8uPrGCRAfA/lC4MF3zIMLROS+lO5vjkaNcu4DoU+fPowYMYKVK1fSuHFjwHybrn379pZbjfv372fdunXMnGmeDLJ79+688sorvP3221Ytfjt27LBapLRcuXKsX7/e7vbY2Fi8vb357bffUr1V+91339GtWzcKFChA5cqVqV+/Ph06dKBevXppen379+/Hx8cnxVav1Lz88svUrVuXRx55JNX9unTpgrOzs1XZrl277M5J99FHHzFsWNb3CbofJSUZvD5jO79vPmEp+3DebiY9UZOKRXPJuqBnUph8MTHOPDqxeJ27Wx9H8ND74FPEvFj71QtQojE0eRN80nGL1dnF3PL44NtwPQo8/c23iUXkvpWpAQETJkyw2+F++vTpTJo0KTOHtqtMmTLUrVuX8ePHA+bFTletWsWTTz5p2Wf8+PFERERQsKC543GrVq2Iiopi2bJlVscqXbo0W7dutTx+//33FLdv2rSJ559/no4dO7JxY8qdcBs2bMihQ4dYunQpHTp0YOfOnTRo0ID3338/Ta8v+XZwes2ZM4dly5YxevToO+47atQoq9e9detWChe2/0UxePBgoqKiLI/jx4+nu265xdwdp62CGcClq/G8Mm1r9pzwxnVY+h58Xg4+Lm6eaiEyh/99bu0rdSuTs7m1JzdycoI6L8CLG2DgYeg4AQqWvPPz7HFxA68ABTORXCBT4eyjjz6yhKBbBQQE8OGH2TPL9ZNPPsnvv/9OTEwMEyZMICwszNKal5iYyKRJk/jrr79wcXHBxcUFDw8PLl26ZAl0yVxdXQkPD7c8bu+Tduv2qlWr8vHHH1OkSJE7BqA8efLQoEEDBg4cyKJFi3jvvfd4//33rdbrSkmpUqWIiori9Gk7t4ZSsWzZMg4ePIifn5/ldQO0b9/e0sKYLDAw0Op1h4eHW/a/nZubGz4+PlYPsW/edvv/ZvvPXWHf2ZisP+HMp2HVSHO/ruuRsP0385qVcdlwrrSq0Qdc7dzOr9QJfNLfGiwikltlKpwdO3aM0FDbSRCLFy9utbJ7VurUqRNOTk788ssvTJ48mT59+lham+bNm0dMTAxbtmyxahn69ddfmTlz5h071N+Js7Mz165dS9dzypUrR0JCAtev2+kUfJsOHTrg6urKp59+and7SvUfNGgQ27dvt3rNYG4lmzBhQrrqKxmTWmNGlrdznN8Lu23XdiPqGGzLwWlR8hWHXnMgpAFgAnc/qNsf2nyRc3USEbkHZaq3ckBAANu3byckJMSqfNu2bVm2hMHtvLy8ePzxxxk8eDDR0dH07t3bsu3HH3+kdevWNisTlCtXjpdffpkpU6bQt2/fNJ0nISGBM2fOABATE8Nvv/3Grl27GDhwYIrPady4MV26dKFGjRoUKFCAXbt28eabb9KkSROrVqfz589bAlSyoKAggoODGTVqFC+++CLR0dH07NmTkJAQTpw4weTJk/Hy8mLkyJE25w0MDLQ7CKBYsWI24TkyMtLyupJ5e3vbLBQr6dOqYhDz/ztjU166kDclC6V/cEiqztmf/R6A83uy9lzJIo/B+u/N5/YvbR4pmK+47X5FqkHvuZCUaF5zUkRE0i1TLWddunShf//+LF++nMTERBITE1m2bBkvvfQSnTt3zqo62njyySe5fPkyERERlv5SZ8+e5a+//rIsSnorJycnHn30UX788UebbSnZuXMnQUFBBAUFUaVKFaZNm8bYsWPp2bNnis+JiIhg0qRJNG/enLJly9KvXz8iIiKYNm2a1X6//PILVatWtXp8//33ALzwwgssWrSIkydP8uijj1KmTBmeeuopfHx8eO2119Jc/5Q88cQTlteV/Pjqq68yfdzc7uFKQTxew/rWeEEvV0Z2yoYlzPxTWZEjtW0ZdXYXfFsf1n4JBxabRx9+2wBOpzAAABTMRCRXGjNmDCEhIbi7u1OrVi2rgYbpkam1NePj4+nRowfTp0+39FtKSkqiZ8+efPvtt7i6Zu2yLJKztLbmne08FcU/By9S0MuNiPKB5HXNppAytRvsmWtd5lMUXvgH3LP438beuQBKRkC3abblIiI5LDHJYP3hS5yLuU6Atzs1Q/Pj7JS9g2l+++03S/6pVasWo0ePZvr06ezdu5eAgIB0HStT4SzZvn372LZtG3nz5qVixYoUL27ndofc8xTOHMiNa7DiY9j2K8THQqkI82LZ9m41ZtZHxSAuyrbcJS+8bXsrV0QkJy347zTD/tzF6aibfb2DfN0Z0qYcLSpk3+CkWrVq8cADD/D11+a5DZOSkggODqZfv34MGjQoXcfKknAmuYPCWS71ZTW4dNC23LcYvLzj7tdHRCQFC/47zfM/b+b2YJPcZja2e7VsCWjx8fF4eHgwY8YM2rVrZynv1asXkZGRVmtsp0WmBgQkJiYyceJEli5dyrlz50hKSrLafvvcYiJyD6rRBxa9Zaf8ibtfFxGRFCQmGQz7c5dNMAMwMAe0YX/u4qFygVl+i/PChQskJiZSqFAhq/JChQqxZ0/6B2plKpy99NJLTJw4kdatW1OhQoUMTaAqIg6u9gvmZZk2/GBeJ9LZzRzY6g3I6ZqJiFisP3zJ6lbm7QzgdNR11h++RJ2w7JlRIqtkKpxNnTqVadOmWRb6FpH7kJMTRAyHhq/B5SPgVzz3rZMpIg7vXMyd5xNNz37pUbBgQZydnTl79qxV+dmzZzO03nWmptJInkVfRHKBvPmgcFUFMxFxSAHe7lm6X3q4urpSvXp1li5dailLSkpi6dKl1KmT/nWFMxXOXn31Vb744gs0pkBERERyUs3Q/AT5uqe4KosJ86jNmqHZ8wfmK6+8wvfff8+kSZPYvXs3zz//PFevXuWJJ9LfPzdTtzVXr17N8uXLmT9/PuXLlydPnjxW22fOnJmZw4uIiIikibOTiSFtyvH8z5sxgdXAgOTANqRNuWyb7+zxxx/n/PnzvPvuu5w5c4YqVaqwYMECm0ECaZGpqTTulAa1ruP9RVNpiIiIo8upec6ykuY5kzRTOBMRkXtBTqwQkJUydVtTRERExNE4O5kcfrqM1GQqnIWGhqY6t9mhQ4cyc3gRERGRXCdT4WzAgAFWP9+4cYMtW7awYMECXn/99cwcWkRERCRXyvQKAfaMGTOGjRs3ZubQIiIiIrlStgwIOHToEFWqVCE6OjqrDy05SAMCREREsl+mJqFNyYwZM8ifX7OIi4iIiKRXpm5rVq1a1WpAgGEYnDlzhvPnz/PNN99kunIiIiIiuU2mwlm7du2sfnZycsLf35/GjRtTpkyZzBxaREREJFfSJLSSZupzJiIikv2yrM/Z9evXiY6OtnqIiIiI5AZ///03bdq0oXDhwphMJmbPnp3hY2UqnF29epUXX3yRgIAAPD09yZcvn9VDRERE5K5LSoTDq2DHDPN/kxKz/ZRXr16lcuXKjBkzJtPHylSfszfeeIPly5czduxYevTowZgxYzh58iTjxo3j448/znTlRERERNJl1xxYMBCiT90s8ykMLT6Bcm2z7bQtW7akZcuWWXKsTLWc/fnnn3zzzTe0b98eFxcXGjRowNtvv82HH37IlClTsqSCIiIiImmyaw5M62kdzACiT5vLd83JmXqlU6bC2aVLlyhRogQAPj4+XLp0CYD69evz999/Z752IiIiImmRlGhuMcPeOMf/ly0YdFducWZWpsJZiRIlOHz4MABlypRh2rRpgLlFzc/PL9OVExEREUmTo2ttW8ysGBB90ryfg8tUOHviiSfYtm0bAIMGDWLMmDG4u7vz8ssva+FzERERuXuunM3a/XJQpgYEvPzyy5b/b9asGXv27GHTpk2Eh4dTqVKlTFdOREREJE28CmXtfjkoS9fWLF68OI899hj58+fnmWeeycpDi4iIiKSseF3zqExMKexgAp8i5v2ywZUrV9i6dStbt24F4PDhw2zdupVjx46l+1jZskLAtm3bqFatGomJjt/pTtJOKwSIiIhDSx6tCVgPDPh/YOs0Odum01ixYgVNmjSxKe/VqxcTJ05M17EydVtTRERExGGUa2sOYHbnOfs4W+c5a9y4MVnV3qVwJiIiIvePcm2hTGvzqMwrZ819zIrXBSfnnK5ZmimciYiIyP3FyRlCG+R0LTIsQ+HsscceS3V7ZGRkRg4rIiIikutlKJz5+vrecXvPnj1T3UdEREREbGXLaE25P2m0poiISPbL0nnORERERCRzFM5EREREHIjCmYiIiIgDUTgTERERcSAKZyIiIiIOROFMRERExIEonImIiIg4EIUzEREREQeicCYiIiLiQBTORERERByIwpmIiIiIA1E4ExEREXEgCmciIiIiDkThTERERMSBKJyJiIiIOBCFMxEREREHonAmIiIi4kAUzkREREQciMKZiIiIiANROBMRERFxIApnIiIiIg5E4UxERETEgSiciYiIiDgQhTMRERERB6JwJiIiIuJAFM5EREREHIjCmYiIiIgDUTgTERERcSAKZyIiIiIOROFMRERExIEonImIiIg4EIUzEREREQeicCYiIiLiQBTORERERByIwpmIiIiIA1E4ExEREXEgCmciIiIiDkThTERERMSBKJyJiIiIOBCFMxEREREHonAmIiIi4kAUzkREREQciMKZiIiIiANROBMRERFxIApnIiIiIg5E4UxERETEgSiciYiIiDgQhTMRERERB6JwJiIiIuJAFM5EREREHIjCmYiIiIgDUTgTERERcSAKZyIiIiIOROFMRERExIEonImIiIg4EIUzEREREQeicCYiIiLiQBTORERERByIwpmIiIiIA1E4ExEREXEgCmciIiIiDkThTERERMSBKJyJiIiIOBCFMxEREREHonAmIiIi4kAUzkREREQciMKZiIiIiANROBMRERFxIApnIiIiIg5E4UxERETEgSiciYiIiDgQhTMRERERB6JwJiIiIuJAFM5EREREHIjCmYiIiIgDUTgTERERcSAKZyIiIiIOROFMRERExIEonImIiIg4EIUzEREREQeicCYiIiLiQBTORERERByIwpmIiIiIA3HJ6QqISM46cuEql2LjKRfkg3se55yujtwjEpMMpm88zl87TgPQqmIQnWoE4+xkyuGaidz7FM5EcqnzMXG8NHULaw9eBMDPIw9vtixLpweCc7hmci94aeoW5m4/bfl51f4LrN5/gTHdquVgrUTuD7qtKXK/MAyIi4GkJNttcVfg0mFIvGEpevm3rZZgBhAZe4OBM7ez6ejlu1Hb3OviQdj6Kxz+2/xvdg/aejzSKpgl+2vHaTYfy+T75+haWP89HFx+z14fkcxSy5nI/WDrr7DyY7h8BLyDoG5/qPMCJCbA4ndh0wS4EQueAdB4IMdKdGX1gQs2hzEM+G3DMaoXz3f3X8P9LikJ5g6AzZOB/4eOQhWg23TwKZyTNUu3DYcvpbht45FLVCuW8vvn+KVYxq48yMYjlwjwdqdnneI0Lx8I8Vfhl8fhyKqbOxeuCt1ngkf+rKy+iMNTOBO51+2aA7Ofu/lzzGlYOBicXMz/v27MzW1Xz8Ffr3K5aSFSaji/HHvDbrlk0tafYfMk67Kz/8GfL5kD2j0kwMctxW2FfNxT3HYq8hqPfrOGC1fiAdh39gqrD1zgvUfK0/PKBOtgBnBqCyx+Bx4ZY+doIvcv3dYUudf987X98rVfwsYf7W4qe+B7Cni62t1WP7xgVtVMbrV9mv3yA0sgNuWWKEcUUT6QQDshLMDbjYjygSk+b8Kaw5ZgdqsvluzH+G+m/Sf9NyvD9RS5VymcidzrLh+xXx51HK5H2d3keuUkbz9cltsH1lUq6kvHGkWztn4puXoBNk2EDT9A9Km7c86clBBnv9xIsuoLeC9wz+PMT0/WpGoxP0tZlWA/fn6qVqojfrcdt30/tnJaxyfxwzGunLH/JCMxs9UVuefotqbIvS6oCuxfaKe8svlL/9wu223BtXm0alHC/L2YuuE4l67EUze8AB2rB5PX9S5Mp7FzFsx6DhKum3+ePxBafAw1n87+c+eUMq3gxHrb8iLVwbvQ3a9PJpUs5M2sF+pxKvIaBlDEL+8dn1M0X17WH7n58yCXX3nO5U/zDyllsLJtM1tVkXuOyTA0HEbSJjo6Gl9fX6KiovDx8cnp6kiyExthQitIvKVlxuQEnX8x/3dqV0hKuLktbz54aikUCLv7dQXzLbzPy0HCNetykxP02wT5S+RMvbJbfCz83B6Orb1Zljcf9JgNhavkVK3uqm3HI2k/di0JSQaBXGS120u4mOyMLk5WIBx6zQWfoOyv3NWLsH0qRJ2EojWgbBtwzpP95xWxQy1nIve6ojWgz3xYPQrO7oT8YVCvP4Q2NG/vswj+/dZ8+7NwVfMoznwhGT6dYRgs2nWWRTvP4upiok3lwtQNS0c/tX0LbYMZmG/v7foD6r+c4bo5NFcP6D0X9s6H4/+Cb1Go1Mkc0HKJysF+jOtRnU8W7CH8/LqUg1mRGlCn790LSKe2wOR2cD3yZlnRB8zB2c0r+88vchu1nEmaqeVMAF6ZtpWZm09alb3UtCQvP1QqbQfYMgX+eMH+tqbvQoNXM1nD+1xcDGycAIdXQt78UL0XhNTP6VqlW8y+v/H+pY39jU2HQINX7l5lvn8QTm6yLX/wHWj42t2rh8j/aUCAiKTZ+sOXbIIZwNfLD3Aq0k5rmD2lWoCLvekWTFD2kcxV8H4XfxUmtDRPL3FgCeyYBhNbwwb7o3IdmXephhBY0XaDqxdU6Xr3KnLlnP1gBuZWTpEcoHAmImm2av95u+WJSYbdSW3t8iwAbb4Ep1tvV5mg+QdQMDzzlbyfbfkZzuywLV86zNyn7V7T5Tco0fjmz/5loOs08E55Oo4s5+xq7u9oT547D3IQyQ73VTjr3bs37dq1syqbMWMG7u7ujBw5EoDz58/z/PPPU6xYMdzc3AgMDCQiIoI1a9ZYPW/Lli107NiRQoUK4e7uTsmSJXn66afZt29fiudv3LgxAwYMSLWOy5cvp1WrVhQoUAAPDw/KlSvHq6++ysmTtq0RyZ599lnCwsLImzcv/v7+PPLII+zZs8dqn82bN/PQQw/h5+dHgQIFeOaZZ7hy5Yrd40VERODs7MyGDRtSravI7Xzzptz/J7VtNio/DgN2QMtPIeJDeGkr1H0x8xW8390+SWuy61HmCW3vNb5FoOcf8Ope6L8F+v4LIfXubh3y+plbc+2p9PhdrYpIsvsqnN3uhx9+oFu3bowdO5ZXXzX3Y2nfvj1btmxh0qRJ7Nu3jzlz5tC4cWMuXry5xuDcuXOpXbs2cXFxTJkyhd27d/Pzzz/j6+vLO++8k+H6jBs3jmbNmhEYGMjvv//Orl27+Pbbb4mKirKER3uqV6/OhAkT2L17NwsXLsQwDJo3b05ionns+alTp2jWrBnh4eH8+++/LFiwgJ07d9K7d2+bYx07doy1a9fy4osvMn78+Ay/FskFzuwwL/00fyAcWgFA2yqFcc9j+7ER4O1Gk9IB6Tu+TxDUetbc8TsTAxRyFc9UrrHnPTx5sHdgzo7SfXiUeUoaCxPU6ANVu+dUjSSXu68GBPTu3ZvIyEhmz57Np59+ypAhQ/jll1949NFHAYiMjCRfvnysWLGCRo0a2T1GbGwsxYsXp379+syaZTszdWRkJH5+fnaf27hxY6pUqcLo0aNttp04cYKwsDBeeOEFRo0ala7j3m779u1UrlyZAwcOEBYWxnfffcc777zD6dOncXIyf3Hu2LGDSpUqsX//fsLDb94qGjZsGHv27GHIkCHUrl2b06dPkzdv2pruNSAgF/l3nDmUccvHQ/UnoM1oVuw9xxsztnMuxjx1R2hBT77qUpUKRXxzpq65yelt8F0T24lZSzSBnrNzpEr3laP/QPRJKFLt/p3SRe4J9+VUGgMHDuSbb75h7ty5NG3a1FLu5eWFl5cXs2fPpnbt2ri52a4Pt3DhQi5cuMAbb7xh99hpDVC3mz59OvHx8Zk+7tWrV5kwYQKhoaEEBwcDEBcXh6urqyWYAZbAtXr1aks4MwyDCRMmMGbMGMqUKUN4eDgzZsygR48eGXpNcp+6egEWvY1VMAPz4umVO9O4dG3WDnqQLccjyePsROWivphMJruHkiwWVBna/wAL3zSvm4oJSj4E7b7N6ZrdH4rXyekaiAD34W3N+fPn8+mnn/LHH39YBTMAFxcXJk6cyKRJk/Dz86NevXq8+eabbN++3bLP/v37AShTpkyW1mv//v34+PgQFJSxyRS/+eYbS7icP38+ixcvxtXVvDbigw8+yJkzZxgxYgTx8fFcvnyZQYMGAXD69GnLMZYsWUJsbCwREREAdO/enR9/THmUV1xcHNHR0VYPyQUOrYBE2/UPAdi3AAAXZyceCMlPlWA/BbO7rcJjMOA/eG4NvLzTvGi6Z4GcrpWIZKH7LpxVqlSJkJAQhgwZYrdDfPv27Tl16hRz5syhRYsWrFixgmrVqjFx4kTA3LqUHQzDyNSXWLdu3diyZQsrV66kVKlSdOrUievXzUvflC9fnkmTJjFy5Eg8PDwIDAwkNDSUQoUKWbWmjR8/nscffxwXF3ODaZcuXVizZg0HDx60e86PPvoIX19fyyO5pU7uY6e2wOEUOp0DuHrevbpIypxdILCCuUO9iNx37rtwVqRIEVasWMHJkydp0aIFMTExNvu4u7vz0EMP8c4777B27Vp69+7NkCFDAChVyjyR5u2jITOrVKlSREVFWbVkpYevry8lS5akYcOGzJgxgz179lj1ievatStnzpzh5MmTXLx4kaFDh3L+/HlKlDD3m7h06RKzZs3im2++wcXFBRcXF4oUKUJCQkKKAwMGDx5MVFSU5XH8+PEM1V3uAUmJMP0J+K4xbJ5ofx8nF6jY8W7WSkQkV7rvwhlA8eLFWblyJWfOnEkxoN2qXLlyXL16FYDmzZtTsGBBPv30U7v7RkZGZqhOHTp0wNXVNUuOaxgGhmEQFxdns61QoUJ4eXnx22+/WUIowJQpUyhatCjbtm1j69atlsfIkSOZOHGiZeTnrdzc3PDx8bF6yH1q0wTYOTPl7W4+8Og4jaoUEbkL7ssBAQDBwcGsWLGCJk2aEBERwYIFC7hx4wYdO3akT58+VKpUCW9vbzZu3Minn37KI4+YZyb39PTkhx9+oGPHjrRt25b+/fsTHh7OhQsXmDZtGseOHWPq1Kkpnvf8+fNs3brVqiwoKIjg4GBGjRrFiy++SHR0ND179iQkJIQTJ04wefJkvLy87E6ncejQIX777TeaN2+Ov78/J06c4OOPPyZv3ry0atXKst/XX39N3bp18fLyYvHixbz++ut8/PHHloEGP/74Ix06dKBChQo212nw4MEsWLCA1q1bZ/Bqi6M5fimWhTvP4GQy0bJiIEG+dxiR+5/tyGSLR7+DMq0ztsbg+X2wdYp5zcKwB6HMw+DkbLtf7CXY+gtc2AeFykPlzuB+l0Z/nt0FmyeZZ4ovXheqdDOvgykikkPu26k0kp08eZImTZpQoEABFixYwMcff8yiRYs4ePAgN27cIDg4mI4dO/Lmm29aTSmxceNGPvroI1atWkV0dDTBwcE8+OCDvP7661ZTU9yqcePGrFy50qb8/fff5+233wbMnfI/++wz1q9fz7Vr1wgJCeHhhx/mlVdesTtY4NSpUzz11FNs2rSJy5cvU6hQIRo2bMi7775L6dKlLfv17NmTv/76iytXrlCmTBlee+01yyjMTZs2UaNGDdavX88DDzxgc45WrVrh7u7OzJmptJygqTTuFRPXHOa9ubtI+v9vtouTiQ8fq0inGqn0GRzfEo6ttb/ttf3glc45zAD+mwkzn4akhJtlJZtD51/NfaaSXTgAE1vBlbM3y3yLmRdz9y2a/vOmx+4/YXpv6zoGVoIn5oGbd/aeW0QkBfdVOJPspXDm+I5djKXxZ8stwSxZHmcTawc1xd/bdvoYANaNhQWDbMuDa8OTC9NfkYQ4+LwsxF603fbYD1Dplr5rU7vBnrm2+1XpBu2+Sf+50yopEUZXgugTttuafwB1+2XfuSVnXDxofq+f32NeKqr281AgLKdrJWLjvuxzJpJbLdx5xiaYAdxINFi866zthmQ1noTwh6zLvAKhzRdpP3nijZv/f3KT/WAGsP+2sLd/sf399mUgFKbHhX32gxnAwWXZe265+05thXGNYMP35mWwNnwP4xqay0UczH3b50wkN0ptthan1GZycXGF7jPg0Eo4vt48RUO5dnfue2UYsGY0rPsWrpwxT5L64DvgVSjl59x+u9DNC2JtB7dk+21Fd1/AhM1kuwB582XvueXuWz4c4m8bHBZ/xVzebXrO1EkkBWo5E7mPtKwYhLOdFObq4sRD5QpBYgJsnw4zn4V5b9i2GpRoBI1ehypd09YpfuUnsGSoOZiBeXmhXztDwnUIrGj/OZW73vZzF/v7Vel25/Nnhk9h8+z69lTVqhn3naMp9Kk8subu1kMkDRTORO4jRfzy8kG7CrjcEtBcnZ0Y0aESBfI6wy+dYOZTsH0qrB8H3zeBzT9l7GQJ8eb+O7dLSoB/voaOk8z9epLl8YCWn0LwbYNSHnzbPIrTwgQVO0H9ARmrV3q0GwuhDW/+7OYDLT6BsCbZf265u1Ia1OIVYG4BFnEgGhAgaaYBAfeOs9HXWbzrLE4mE83LF6KglxvsmAG/P2m7s5svvLo7/bP/x5yBkaXtbwusCM+tNn/pndgA1y5DsdqpT49xYb/5EVDm7i86fWG/eSqNoMoZmzJEHN8/Y8xrkt7O5AQu7lChPTR/X7e0xSGoz5nIfaiQjzvdaxe3Ljyw1P7OcVHmfmbpbS3y9AfvoP8vwH2bwErm/5pMEFwzbccrWNL8yAk5eW65O2q/YB6k8u84c1+z5P6GRhLciIUtP5lDekZGJ4tkMd3WFMktUmu1yuuX/uM5OUOjN2zLXb2gbv/0H08kO5lM0PRdeHUPNHkLuwNBjq+DY+vuetVEbqdwJpJbVO1mvoVzu0IVoXDVjB2zRh/oMME8H5pPUSj3CPRZYL41KeKI3LzNLWUpuXjg7tVFJAW6rSmSWwRWhLZfw8LBcD3KXFaoIjw+OXPHrfCY+SFyryhUIeVtKY0yFrmLFM5EcpOq3aD8o+ZO+u6+ULhKTtdI5O4r2xYCysO5ndblpVuZB4WI5DCN1pQ002hNEblvxF6Cv0eYlw5zdoOKHc3Tt7iksMSZyF2kcCZppnAmIiKS/TQgQERERMSBKJyJiIiIOBCFMxEREREHonAmIiIi4kAUzkREREQciMKZiIiIiANROBMRERFxIApnIiIiIg5E4UxERETEgSiciYiIiDgQhTMRERERB6JwJiIiIuJAFM5EREREHIjCmYiIiIgDUTgTERERcSAKZyIiIiIOROFMRERExIEonImIiIg4EIUzEREREQeicCYiIiLiQBTORERERByIwpmIiIiIA1E4ExEREXEgCmciIiIiDkThTERERMSBKJyJiIiIOBCFMxEREREHonAmIiIi4kAUzkREREQciMKZiIiIiANROBMRERFxIApnIiIiIg5E4UxERETEgSiciYiIiDgQhTMRERERB6JwJiIiIuJAFM5EREREHIjCmYiIiIgDUTgTERERcSAKZyIiIiIOROFMRERExIEonImIiIg4EIUzEREREQeicCYiIiLiQBTORERERByIwpmIiIiIA1E4ExEREXEgCmciIiIiDkThTERERMSBKJyJiIiIOBCFMxEREREHonAmIiIi4kBccroCcu8wDAOA6OjoHK6JiMi9x9vbG5PJlNPVkHuAwpmkWUxMDADBwcE5XBMRkXtPVFQUPj4+OV0NuQeYjOTmEJE7SEpK4tSpU2n+6y86Oprg4GCOHz+uD6T/0zWxputhS9fE2v10PdRyJmmlljNJMycnJ4oWLZru5/n4+NzzH6pZTdfEmq6HLV0Ta7oekptoQICIiIiIA1E4ExEREXEgCmeSbdzc3BgyZAhubm45XRWHoWtiTdfDlq6JNV0PyY00IEBERETEgajlTERERMSBKJyJiIiIOBCFMxEREREHonAmIiIi4kAUziTbjBkzhpCQENzd3alVqxbr16/P6SrdFR999BEPPPAA3t7eBAQE0K5dO/bu3Wu1j2EYvPvuuwQFBZE3b16aNWvG/v37c6jGd9fHH3+MyWRiwIABlrLceD1OnjxJ9+7dKVCgAHnz5qVixYps3LjRsj03XZPExETeeecdQkNDyZs3L2FhYbz//vvcOl4tN10PEYUzyRa//fYbr7zyCkOGDGHz5s1UrlyZiIgIzp07l9NVy3YrV66kb9++rFu3jsWLF3Pjxg2aN2/O1atXLft8+umnfPnll3z77bf8+++/eHp6EhERwfXr13Ow5tlvw4YNjBs3jkqVKlmV57brcfnyZerVq0eePHmYP38+u3btYuTIkeTLl8+yT266Jp988gljx47l66+/Zvfu3XzyySd8+umnfPXVV5Z9ctP1EMEQyQY1a9Y0+vbta/k5MTHRKFy4sPHRRx/lYK1yxrlz5wzAWLlypWEYhpGUlGQEBgYaI0aMsOwTGRlpuLm5Gb/++mtOVTPbxcTEGCVLljQWL15sNGrUyHjppZcMw8id12PgwIFG/fr1U9ye265J69atjT59+liVPfbYY0a3bt0Mw8h910NELWeS5eLj49m0aRPNmjWzlDk5OdGsWTP++eefHKxZzoiKigIgf/78ABw+fJgzZ85YXR9fX19q1ap1X1+fvn370rp1a6vXDbnzesyZM4caNWrQsWNHAgICqFq1Kt9//71le267JnXr1mXp0qXs27cPgG3btrF69WpatmwJ5L7rIaKFzyXLXbhwgcTERAoVKmRVXqhQIfbs2ZNDtcoZSUlJDBgwgHr16lGhQgUAzpw5A2D3+iRvu99MnTqVzZs3s2HDBpttufF6HDp0iLFjx/LKK6/w5ptvsmHDBvr374+rqyu9evXKdddk0KBBREdHU6ZMGZydnUlMTGT48OF069YNyJ3vEcndFM5EslHfvn3577//WL16dU5XJcccP36cl156icWLF+Pu7p7T1XEISUlJ1KhRgw8//BCAqlWr8t9///Htt9/Sq1evHK7d3Tdt2jSmTJnCL7/8Qvny5dm6dSsDBgygcOHCufJ6iOi2pmS5ggUL4uzszNmzZ63Kz549S2BgYA7V6u578cUXmTt3LsuXL6do0aKW8uRrkFuuz6ZNmzh37hzVqlXDxcUFFxcXVq5cyZdffomLi4ulNSS3XA+AoKAgypUrZ1VWtmxZjh07BuS+98jrr7/OoEGD6Ny5MxUrVqRHjx68/PLLfPTRR0Duux4iCmeS5VxdXalevTpLly61lCUlJbF06VLq1KmTgzW7OwzD4MUXX2TWrFksW7aM0NBQq+2hoaEEBgZaXZ/o6Gj+/fff+/L6NG3alB07drB161bLo0aNGnTr1o2tW7dSokSJXHU9AOrVq2czvcq+ffsoXrw4kPveI7GxsTg5WX8dOTs7k5SUBOS+6yGi0ZqSLaZOnWq4ubkZEydONHbt2mU888wzhp+fn3HmzJmcrlq2e/755w1fX19jxYoVxunTpy2P2NhYyz4ff/yx4efnZ/zxxx/G9u3bjUceecQIDQ01rl27loM1v3tuHa1pGLnveqxfv95wcXExhg8fbuzfv9+YMmWK4eHhYfz888+WfXLTNenVq5dRpEgRY+7cucbhw4eNmTNnGgULFjTeeOMNyz656XqIKJxJtvnqq6+MYsWKGa6urkbNmjWNdevW5XSV7grA7mPChAmWfZKSkox33nnHKFSokOHm5mY0bdrU2Lt3b85V+i67PZzlxuvx559/GhUqVDDc3NyMMmXKGN99953V9tx0TaKjo42XXnrJKFasmOHu7m6UKFHCeOutt4y4uDjLPrnpeoiYDOOWKZhFREREJEepz5mIiIiIA1E4ExEREXEgCmciIiIiDkThTERERMSBKJyJiIiIOBCFMxEREREHonAmIiIi4kAUzkQkTRo3bsyAAQMsP4eEhDB69Og0P//IkSOYTCa2bt2a5XXLCel9/SIiaaVwJiIA9O7dG5PJZPM4cOCA3f03bNjAM888k6V1mDhxIn5+fmnaz2Qy0aJFC6vyyMhITCYTK1asyNJ6iYjcTQpnImLRokULTp8+bfW4feH2ZP7+/nh4eNzlGt7k4uLCkiVLWL58eY7VIavFx8fndBVExAEonImIhZubG4GBgVYPZ2dnu/vefltvz5491K9fH3d3d8qVK8eSJUswmUzMnj3b6nmHDh2iSZMmeHh4ULlyZf755x8AVqxYwRNPPEFUVJSl1W7o0KEp1tXT05M+ffowaNCgFPdZsWIFJpOJyMhIS9nWrVsxmUwcOXIEuNlaN3fuXEqXLo2HhwcdOnQgNjaWSZMmERISQr58+ejfvz+JiYlWx4+JiaFLly54enpSpEgRxowZY7U9MjKSp556Cn9/f3x8fHjwwQfZtm2bZfvQoUOpUqUKP/zwA6Ghobi7u6f4WkQk91A4E5FMS0xMpF27dnh4ePDvv//y3Xff8dZbb9nd96233uK1115j69atlCpVii5dupCQkEDdunUZPXo0Pj4+lla71157LdXzDh06lB07djBjxoxM1T82NpYvv/ySqVOnsmDBAlasWMGjjz7KvHnzmDdvHj/99BPjxo2zOc+IESOoXLkyW7ZsYdCgQbz00kssXrzYsr1jx46cO3eO+fPns2nTJqpVq0bTpk25dOmSZZ8DBw7w+++/M3PmzPumP56IZI5LTldARBzH3Llz8fLysvzcsmVLpk+ffsfnLV68mIMHD7JixQoCAwMBGD58OA899JDNvq+99hqtW7cGYNiwYZQvX54DBw5QpkwZfH19MZlMlmPcSeHChXnppZd46623aNeuXZqeY8+NGzcYO3YsYWFhAHTo0IGffvqJs2fP4uXlRbly5WjSpAnLly/n8ccftzyvXr16lpa7UqVKsWbNGkaNGsVDDz3E6tWrWb9+PefOncPNzQ2Azz77jNmzZzNjxgxLf734+HgmT56Mv79/husvIvcXtZyJiEWTJk3YunWr5fHll1+m6Xl79+4lODjYKlTVrFnT7r6VKlWy/H9QUBAA586dy3CdBw4cyPnz5xk/fnyGj+Hh4WEJZgCFChUiJCTEKqgWKlTIpp516tSx+Xn37t0AbNu2jStXrlCgQAG8vLwsj8OHD3Pw4EHLc4oXL65gJiJW1HImIhaenp6Eh4dn6zny5Mlj+X+TyQRAUlJSho/n5+fH4MGDGTZsGA8//LDVNicn89+fhmFYym7cuJFqnZLrZa8sPfW8cuUKQUFBdkeO3joi1dPTM83HFJHcQS1nIpJppUuX5vjx45w9e9ZStmHDhnQfx9XV1abTfVr069cPJycnvvjiC6vy5Bap06dPW8qysl/XunXrbH4uW7YsANWqVePMmTO4uLgQHh5u9ShYsGCW1UFE7j8KZyKSaQ899BBhYWH06tWL7du3s2bNGt5++23gZutYWoSEhHDlyhWWLl3KhQsXiI2NTdPz3N3dGTZsmM1t2PDwcIKDgxk6dCj79+/nr7/+YuTIkWl/YXewZs0aPv30U/bt28eYMWOYPn06L730EgDNmjWjTp06tGvXjkWLFnHkyBHWrl3LW2+9xcaNG7OsDiJy/1E4E5FMc3Z2Zvbs2Vy5coUHHniAp556yjJaMz3TQ9StW5fnnnuOxx9/HH9/fz799NM0P7dXr16UKFHCqixPnjz8+uuv7Nmzh0qVKvHJJ5/wwQcfpPmYd/Lqq6+yceNGqlatygcffMDnn39OREQEYA6l8+bNo2HDhjzxxBOUKlWKzp07c/ToUQoVKpRldRCR+4/JuLUzhohIFlmzZg3169fnwIEDVp3tRUQkdQpnIpIlZs2ahZeXFyVLluTAgQO89NJL5MuXj9WrV+d01URE7ikarSkiWSImJoaBAwdy7NgxChYsSLNmzbK0f5eISG6hljMRERERB6IBASIiIiIOROFMRERExIEonImIiIg4EIUzEREREQeicCYiIiLiQBTORERERByIwpmIiIiIA1E4ExEREXEgCmciIiIiDuR/BigTb1Sjz2cAAAAASUVORK5CYII=">
            <a:extLst>
              <a:ext uri="{FF2B5EF4-FFF2-40B4-BE49-F238E27FC236}">
                <a16:creationId xmlns:a16="http://schemas.microsoft.com/office/drawing/2014/main" id="{2C43DA3B-3D40-9954-23AC-E8E0CEF09D32}"/>
              </a:ext>
            </a:extLst>
          </p:cNvPr>
          <p:cNvPicPr>
            <a:picLocks noChangeAspect="1"/>
          </p:cNvPicPr>
          <p:nvPr/>
        </p:nvPicPr>
        <p:blipFill>
          <a:blip r:embed="rId2"/>
          <a:stretch>
            <a:fillRect/>
          </a:stretch>
        </p:blipFill>
        <p:spPr>
          <a:xfrm>
            <a:off x="6574971" y="1475634"/>
            <a:ext cx="4771901" cy="3985899"/>
          </a:xfrm>
          <a:prstGeom prst="rect">
            <a:avLst/>
          </a:prstGeom>
        </p:spPr>
      </p:pic>
    </p:spTree>
    <p:extLst>
      <p:ext uri="{BB962C8B-B14F-4D97-AF65-F5344CB8AC3E}">
        <p14:creationId xmlns:p14="http://schemas.microsoft.com/office/powerpoint/2010/main" val="4090914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a:t>RESULTS</a:t>
            </a:r>
          </a:p>
        </p:txBody>
      </p:sp>
      <p:sp>
        <p:nvSpPr>
          <p:cNvPr id="5" name="TextBox 4">
            <a:extLst>
              <a:ext uri="{FF2B5EF4-FFF2-40B4-BE49-F238E27FC236}">
                <a16:creationId xmlns:a16="http://schemas.microsoft.com/office/drawing/2014/main" id="{E67347FF-8FDA-532D-899A-765616785CE7}"/>
              </a:ext>
            </a:extLst>
          </p:cNvPr>
          <p:cNvSpPr txBox="1"/>
          <p:nvPr/>
        </p:nvSpPr>
        <p:spPr>
          <a:xfrm>
            <a:off x="841169" y="1494312"/>
            <a:ext cx="5611090"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solidFill>
                  <a:srgbClr val="0070C0"/>
                </a:solidFill>
                <a:ea typeface="+mn-lt"/>
                <a:cs typeface="+mn-lt"/>
              </a:rPr>
              <a:t>The key findings from this scatter plot are as follows:</a:t>
            </a:r>
            <a:endParaRPr lang="en-US">
              <a:solidFill>
                <a:srgbClr val="0070C0"/>
              </a:solidFill>
            </a:endParaRPr>
          </a:p>
          <a:p>
            <a:pPr marL="285750" indent="-285750" algn="just">
              <a:buFont typeface="Arial"/>
              <a:buChar char="•"/>
            </a:pPr>
            <a:r>
              <a:rPr lang="en-US" sz="1400" b="1">
                <a:solidFill>
                  <a:srgbClr val="0070C0"/>
                </a:solidFill>
                <a:ea typeface="+mn-lt"/>
                <a:cs typeface="+mn-lt"/>
              </a:rPr>
              <a:t>Payload Mass and Success:</a:t>
            </a:r>
            <a:r>
              <a:rPr lang="en-US" sz="1400">
                <a:solidFill>
                  <a:srgbClr val="0070C0"/>
                </a:solidFill>
                <a:ea typeface="+mn-lt"/>
                <a:cs typeface="+mn-lt"/>
              </a:rPr>
              <a:t> The scatter plot unequivocally illustrates that as Payload Mass surpasses the threshold of 10,000 kg, the likelihood of a Successful Outcome (denoted as 1) approaches a near 100% rate. This finding underscores the robustness and reliability of the Falcon 9 rocket in handling larger payloads, resulting in a remarkably high success rate for such missions.</a:t>
            </a:r>
            <a:endParaRPr lang="en-US">
              <a:solidFill>
                <a:srgbClr val="0070C0"/>
              </a:solidFill>
              <a:ea typeface="+mn-lt"/>
              <a:cs typeface="+mn-lt"/>
            </a:endParaRPr>
          </a:p>
          <a:p>
            <a:pPr marL="285750" indent="-285750" algn="just">
              <a:buFont typeface="Arial"/>
              <a:buChar char="•"/>
            </a:pPr>
            <a:r>
              <a:rPr lang="en-US" sz="1400" b="1">
                <a:solidFill>
                  <a:srgbClr val="0070C0"/>
                </a:solidFill>
                <a:ea typeface="+mn-lt"/>
                <a:cs typeface="+mn-lt"/>
              </a:rPr>
              <a:t>VAFB SLC 4E Success:</a:t>
            </a:r>
            <a:r>
              <a:rPr lang="en-US" sz="1400">
                <a:solidFill>
                  <a:srgbClr val="0070C0"/>
                </a:solidFill>
                <a:ea typeface="+mn-lt"/>
                <a:cs typeface="+mn-lt"/>
              </a:rPr>
              <a:t> Particularly noteworthy is the launch site, Vandenberg Air Force Base (VAFB) Space Launch Complex 4E (SLC 4E), which exhibits an exceptional nearly 100% success rate for missions with payloads less than 10,000 kg. This suggests that VAFB SLC 4E is exceptionally well-suited for handling smaller payloads, likely due to specific operational advantages or technological capabilities.</a:t>
            </a:r>
            <a:endParaRPr lang="en-US">
              <a:solidFill>
                <a:srgbClr val="0070C0"/>
              </a:solidFill>
              <a:ea typeface="+mn-lt"/>
              <a:cs typeface="+mn-lt"/>
            </a:endParaRPr>
          </a:p>
          <a:p>
            <a:pPr marL="285750" indent="-285750" algn="just">
              <a:buFont typeface="Arial"/>
              <a:buChar char="•"/>
            </a:pPr>
            <a:r>
              <a:rPr lang="en-US" sz="1400" b="1">
                <a:solidFill>
                  <a:srgbClr val="0070C0"/>
                </a:solidFill>
                <a:ea typeface="+mn-lt"/>
                <a:cs typeface="+mn-lt"/>
              </a:rPr>
              <a:t>KSC LC 39A Success:</a:t>
            </a:r>
            <a:r>
              <a:rPr lang="en-US" sz="1400">
                <a:solidFill>
                  <a:srgbClr val="0070C0"/>
                </a:solidFill>
                <a:ea typeface="+mn-lt"/>
                <a:cs typeface="+mn-lt"/>
              </a:rPr>
              <a:t> The scatter plot further reveals that the Kennedy Space Center (KSC) Launch Complex 39A (LC 39A) launch site achieves an impressive near 100% success rate for missions with payloads ranging from 2,000 kg to 5,000 kg and payloads between 10,000 kg and 16,000 kg. This versatile success across payload ranges emphasizes the launch site's adaptability and effectiveness in a variety of mission scenarios.</a:t>
            </a:r>
            <a:endParaRPr lang="en-US">
              <a:solidFill>
                <a:srgbClr val="0070C0"/>
              </a:solidFill>
            </a:endParaRPr>
          </a:p>
          <a:p>
            <a:pPr algn="just"/>
            <a:endParaRPr lang="en-US" sz="1400">
              <a:solidFill>
                <a:srgbClr val="0070C0"/>
              </a:solidFill>
              <a:latin typeface="IBM Plex Mono Text"/>
            </a:endParaRPr>
          </a:p>
        </p:txBody>
      </p:sp>
      <p:pic>
        <p:nvPicPr>
          <p:cNvPr id="3" name="Picture 2" descr="A graph with numbers and dots&#10;&#10;Description automatically generated">
            <a:extLst>
              <a:ext uri="{FF2B5EF4-FFF2-40B4-BE49-F238E27FC236}">
                <a16:creationId xmlns:a16="http://schemas.microsoft.com/office/drawing/2014/main" id="{CA8DD8D8-981D-AFD0-3775-CB1036A7CAED}"/>
              </a:ext>
            </a:extLst>
          </p:cNvPr>
          <p:cNvPicPr>
            <a:picLocks noChangeAspect="1"/>
          </p:cNvPicPr>
          <p:nvPr/>
        </p:nvPicPr>
        <p:blipFill>
          <a:blip r:embed="rId2"/>
          <a:stretch>
            <a:fillRect/>
          </a:stretch>
        </p:blipFill>
        <p:spPr>
          <a:xfrm>
            <a:off x="6515595" y="1633890"/>
            <a:ext cx="5434940" cy="3580324"/>
          </a:xfrm>
          <a:prstGeom prst="rect">
            <a:avLst/>
          </a:prstGeom>
        </p:spPr>
      </p:pic>
    </p:spTree>
    <p:extLst>
      <p:ext uri="{BB962C8B-B14F-4D97-AF65-F5344CB8AC3E}">
        <p14:creationId xmlns:p14="http://schemas.microsoft.com/office/powerpoint/2010/main" val="429156626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purl.org/dc/terms/"/>
    <ds:schemaRef ds:uri="http://purl.org/dc/dcmitype/"/>
    <ds:schemaRef ds:uri="http://schemas.microsoft.com/office/2006/metadata/properties"/>
    <ds:schemaRef ds:uri="http://schemas.microsoft.com/office/2006/documentManagement/types"/>
    <ds:schemaRef ds:uri="http://purl.org/dc/elements/1.1/"/>
    <ds:schemaRef ds:uri="http://www.w3.org/XML/1998/namespace"/>
    <ds:schemaRef ds:uri="155be751-a274-42e8-93fb-f39d3b9bccc8"/>
    <ds:schemaRef ds:uri="f80a141d-92ca-4d3d-9308-f7e7b1d44ce8"/>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887AE8FE-83F0-42D0-BB5E-14AD3FB1DE17}">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TotalTime>
  <Words>3778</Words>
  <Application>Microsoft Office PowerPoint</Application>
  <PresentationFormat>Widescreen</PresentationFormat>
  <Paragraphs>152</Paragraphs>
  <Slides>29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Helv</vt:lpstr>
      <vt:lpstr>IBM Plex Mono SemiBold</vt:lpstr>
      <vt:lpstr>IBM Plex Mono Text</vt:lpstr>
      <vt:lpstr>IBM Plex Sans Text</vt:lpstr>
      <vt:lpstr>SLIDE_TEMPLATE_skill_network</vt:lpstr>
      <vt:lpstr>Falcon 9  First-Stage  Landing Model</vt:lpstr>
      <vt:lpstr>OUTLINE</vt:lpstr>
      <vt:lpstr>EXECUTIVE SUMMARY</vt:lpstr>
      <vt:lpstr>INTRODUCTION</vt:lpstr>
      <vt:lpstr>METHODOLOGY</vt:lpstr>
      <vt:lpstr>METHODOLOGY</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DASHBOARD</vt:lpstr>
      <vt:lpstr>DASHBOARD</vt:lpstr>
      <vt:lpstr>DASHBOARD</vt:lpstr>
      <vt:lpstr>DASHBOARD</vt:lpstr>
      <vt:lpstr>DISCUSSION</vt:lpstr>
      <vt:lpstr>OVERALL FINDINGS &amp; IMPLICATIONS</vt:lpstr>
      <vt:lpstr>CONCLUSION</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Falcon 9 Report</dc:title>
  <dc:creator>Steve Hord</dc:creator>
  <cp:lastModifiedBy>Nayan Agrawal</cp:lastModifiedBy>
  <cp:revision>138</cp:revision>
  <dcterms:created xsi:type="dcterms:W3CDTF">2020-10-28T18:29:43Z</dcterms:created>
  <dcterms:modified xsi:type="dcterms:W3CDTF">2023-09-06T12:23:38Z</dcterms:modified>
</cp:coreProperties>
</file>