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69BB84-4827-EB07-1F31-A916D17306A9}" v="326" dt="2024-11-28T16:12:08.580"/>
    <p1510:client id="{9603717D-2BAC-592F-0211-0D1F7DA56E82}" v="980" dt="2024-11-29T14:28:46.259"/>
    <p1510:client id="{FE215EAC-E6E2-746A-610B-1CC633BAAB14}" v="1849" dt="2024-11-29T09:51:04.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A220FA-1924-41B1-92EF-84EB2A60C19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8AD2886-582C-4777-9123-71FF3263CD64}">
      <dgm:prSet/>
      <dgm:spPr/>
      <dgm:t>
        <a:bodyPr/>
        <a:lstStyle/>
        <a:p>
          <a:r>
            <a:rPr lang="en-GB" dirty="0"/>
            <a:t>Understanding the data and business </a:t>
          </a:r>
          <a:endParaRPr lang="en-US" dirty="0"/>
        </a:p>
      </dgm:t>
    </dgm:pt>
    <dgm:pt modelId="{CA0D7B0B-647A-4F07-8D29-F35B86943D5C}" type="parTrans" cxnId="{0EC66849-9DE6-4D00-8FEB-2C7032F8CBAA}">
      <dgm:prSet/>
      <dgm:spPr/>
      <dgm:t>
        <a:bodyPr/>
        <a:lstStyle/>
        <a:p>
          <a:endParaRPr lang="en-US"/>
        </a:p>
      </dgm:t>
    </dgm:pt>
    <dgm:pt modelId="{7F5F55B1-B215-4DED-A1F2-794E8AADC5BD}" type="sibTrans" cxnId="{0EC66849-9DE6-4D00-8FEB-2C7032F8CBAA}">
      <dgm:prSet/>
      <dgm:spPr/>
      <dgm:t>
        <a:bodyPr/>
        <a:lstStyle/>
        <a:p>
          <a:endParaRPr lang="en-US"/>
        </a:p>
      </dgm:t>
    </dgm:pt>
    <dgm:pt modelId="{897C7C31-7304-4873-AD30-CBEAC849F6BF}">
      <dgm:prSet/>
      <dgm:spPr/>
      <dgm:t>
        <a:bodyPr/>
        <a:lstStyle/>
        <a:p>
          <a:r>
            <a:rPr lang="en-GB" dirty="0"/>
            <a:t>Data preprocessing</a:t>
          </a:r>
          <a:endParaRPr lang="en-US" dirty="0"/>
        </a:p>
      </dgm:t>
    </dgm:pt>
    <dgm:pt modelId="{8C3462C5-EBF0-4AAF-A2D1-17C69C966BFC}" type="parTrans" cxnId="{A4E2D07D-D1AB-48B4-BC6C-4D224EF9B25B}">
      <dgm:prSet/>
      <dgm:spPr/>
      <dgm:t>
        <a:bodyPr/>
        <a:lstStyle/>
        <a:p>
          <a:endParaRPr lang="en-US"/>
        </a:p>
      </dgm:t>
    </dgm:pt>
    <dgm:pt modelId="{9DDE1C2D-EA77-40C3-B398-F94750B772C4}" type="sibTrans" cxnId="{A4E2D07D-D1AB-48B4-BC6C-4D224EF9B25B}">
      <dgm:prSet/>
      <dgm:spPr/>
      <dgm:t>
        <a:bodyPr/>
        <a:lstStyle/>
        <a:p>
          <a:endParaRPr lang="en-US"/>
        </a:p>
      </dgm:t>
    </dgm:pt>
    <dgm:pt modelId="{BE088B1D-0C07-4CB8-834B-CDA3F2BF72FA}">
      <dgm:prSet/>
      <dgm:spPr/>
      <dgm:t>
        <a:bodyPr/>
        <a:lstStyle/>
        <a:p>
          <a:r>
            <a:rPr lang="en-GB" dirty="0"/>
            <a:t>Feature engineering</a:t>
          </a:r>
          <a:endParaRPr lang="en-US" dirty="0"/>
        </a:p>
      </dgm:t>
    </dgm:pt>
    <dgm:pt modelId="{EF33336E-93E7-4A8E-8546-05B68EC5F6F0}" type="parTrans" cxnId="{5E227F68-A6F6-4C02-85F0-F5830DB4A1CD}">
      <dgm:prSet/>
      <dgm:spPr/>
      <dgm:t>
        <a:bodyPr/>
        <a:lstStyle/>
        <a:p>
          <a:endParaRPr lang="en-US"/>
        </a:p>
      </dgm:t>
    </dgm:pt>
    <dgm:pt modelId="{8A0A2821-05C8-4BA2-A478-C78D11759A3F}" type="sibTrans" cxnId="{5E227F68-A6F6-4C02-85F0-F5830DB4A1CD}">
      <dgm:prSet/>
      <dgm:spPr/>
      <dgm:t>
        <a:bodyPr/>
        <a:lstStyle/>
        <a:p>
          <a:endParaRPr lang="en-US"/>
        </a:p>
      </dgm:t>
    </dgm:pt>
    <dgm:pt modelId="{1E0D3074-E945-4478-BD23-8BA33D834B79}">
      <dgm:prSet/>
      <dgm:spPr/>
      <dgm:t>
        <a:bodyPr/>
        <a:lstStyle/>
        <a:p>
          <a:r>
            <a:rPr lang="en-GB" dirty="0"/>
            <a:t>Data Segmentation and Filtering</a:t>
          </a:r>
          <a:endParaRPr lang="en-US" dirty="0"/>
        </a:p>
      </dgm:t>
    </dgm:pt>
    <dgm:pt modelId="{FD751AF3-1F30-4D32-9011-F743D80A8DC4}" type="parTrans" cxnId="{FD15F08E-107E-40AF-BE0C-E045AEBFBA86}">
      <dgm:prSet/>
      <dgm:spPr/>
      <dgm:t>
        <a:bodyPr/>
        <a:lstStyle/>
        <a:p>
          <a:endParaRPr lang="en-US"/>
        </a:p>
      </dgm:t>
    </dgm:pt>
    <dgm:pt modelId="{167756F8-A950-4B83-9227-79CC18710F44}" type="sibTrans" cxnId="{FD15F08E-107E-40AF-BE0C-E045AEBFBA86}">
      <dgm:prSet/>
      <dgm:spPr/>
      <dgm:t>
        <a:bodyPr/>
        <a:lstStyle/>
        <a:p>
          <a:endParaRPr lang="en-US"/>
        </a:p>
      </dgm:t>
    </dgm:pt>
    <dgm:pt modelId="{FCB88261-7738-4343-B087-533BC3B046B7}">
      <dgm:prSet phldr="0"/>
      <dgm:spPr/>
      <dgm:t>
        <a:bodyPr/>
        <a:lstStyle/>
        <a:p>
          <a:pPr rtl="0"/>
          <a:r>
            <a:rPr lang="en-GB" dirty="0">
              <a:latin typeface="Aptos Display" panose="020F0302020204030204"/>
            </a:rPr>
            <a:t>Business improvement plan</a:t>
          </a:r>
          <a:endParaRPr lang="en-GB" dirty="0"/>
        </a:p>
      </dgm:t>
    </dgm:pt>
    <dgm:pt modelId="{25970305-1821-41CF-8F33-210F3698CEE0}" type="parTrans" cxnId="{F9456C08-7603-4D4C-97C3-7B66F2DF19B9}">
      <dgm:prSet/>
      <dgm:spPr/>
      <dgm:t>
        <a:bodyPr/>
        <a:lstStyle/>
        <a:p>
          <a:endParaRPr lang="en-US"/>
        </a:p>
      </dgm:t>
    </dgm:pt>
    <dgm:pt modelId="{43E837FF-F212-48D1-9ECB-9AE71A853C79}" type="sibTrans" cxnId="{F9456C08-7603-4D4C-97C3-7B66F2DF19B9}">
      <dgm:prSet/>
      <dgm:spPr/>
      <dgm:t>
        <a:bodyPr/>
        <a:lstStyle/>
        <a:p>
          <a:endParaRPr lang="en-US"/>
        </a:p>
      </dgm:t>
    </dgm:pt>
    <dgm:pt modelId="{18FA7398-A88F-483D-AEEC-7482FD6A4C8E}" type="pres">
      <dgm:prSet presAssocID="{40A220FA-1924-41B1-92EF-84EB2A60C199}" presName="linear" presStyleCnt="0">
        <dgm:presLayoutVars>
          <dgm:animLvl val="lvl"/>
          <dgm:resizeHandles val="exact"/>
        </dgm:presLayoutVars>
      </dgm:prSet>
      <dgm:spPr/>
    </dgm:pt>
    <dgm:pt modelId="{5E52CC69-0375-4899-89D7-48EB1BF8F383}" type="pres">
      <dgm:prSet presAssocID="{B8AD2886-582C-4777-9123-71FF3263CD64}" presName="parentText" presStyleLbl="node1" presStyleIdx="0" presStyleCnt="5">
        <dgm:presLayoutVars>
          <dgm:chMax val="0"/>
          <dgm:bulletEnabled val="1"/>
        </dgm:presLayoutVars>
      </dgm:prSet>
      <dgm:spPr/>
    </dgm:pt>
    <dgm:pt modelId="{310A4A30-F1E2-4A54-A21E-E10349DAFDF8}" type="pres">
      <dgm:prSet presAssocID="{7F5F55B1-B215-4DED-A1F2-794E8AADC5BD}" presName="spacer" presStyleCnt="0"/>
      <dgm:spPr/>
    </dgm:pt>
    <dgm:pt modelId="{9B0F49DD-4289-4503-85F0-132BBA625F70}" type="pres">
      <dgm:prSet presAssocID="{897C7C31-7304-4873-AD30-CBEAC849F6BF}" presName="parentText" presStyleLbl="node1" presStyleIdx="1" presStyleCnt="5">
        <dgm:presLayoutVars>
          <dgm:chMax val="0"/>
          <dgm:bulletEnabled val="1"/>
        </dgm:presLayoutVars>
      </dgm:prSet>
      <dgm:spPr/>
    </dgm:pt>
    <dgm:pt modelId="{6D225480-04DC-4EBD-9259-2ABC0F08B02C}" type="pres">
      <dgm:prSet presAssocID="{9DDE1C2D-EA77-40C3-B398-F94750B772C4}" presName="spacer" presStyleCnt="0"/>
      <dgm:spPr/>
    </dgm:pt>
    <dgm:pt modelId="{9D75F92E-BBDE-4D5E-AC97-07A260620C70}" type="pres">
      <dgm:prSet presAssocID="{BE088B1D-0C07-4CB8-834B-CDA3F2BF72FA}" presName="parentText" presStyleLbl="node1" presStyleIdx="2" presStyleCnt="5">
        <dgm:presLayoutVars>
          <dgm:chMax val="0"/>
          <dgm:bulletEnabled val="1"/>
        </dgm:presLayoutVars>
      </dgm:prSet>
      <dgm:spPr/>
    </dgm:pt>
    <dgm:pt modelId="{3A7C4B50-6A79-4C47-BF1F-28DBD83CD556}" type="pres">
      <dgm:prSet presAssocID="{8A0A2821-05C8-4BA2-A478-C78D11759A3F}" presName="spacer" presStyleCnt="0"/>
      <dgm:spPr/>
    </dgm:pt>
    <dgm:pt modelId="{2C97B5FC-8320-4CE1-8194-D093C68F5C37}" type="pres">
      <dgm:prSet presAssocID="{1E0D3074-E945-4478-BD23-8BA33D834B79}" presName="parentText" presStyleLbl="node1" presStyleIdx="3" presStyleCnt="5">
        <dgm:presLayoutVars>
          <dgm:chMax val="0"/>
          <dgm:bulletEnabled val="1"/>
        </dgm:presLayoutVars>
      </dgm:prSet>
      <dgm:spPr/>
    </dgm:pt>
    <dgm:pt modelId="{A85DD4AA-4442-48FE-9D5A-733750F232CD}" type="pres">
      <dgm:prSet presAssocID="{167756F8-A950-4B83-9227-79CC18710F44}" presName="spacer" presStyleCnt="0"/>
      <dgm:spPr/>
    </dgm:pt>
    <dgm:pt modelId="{EE1CD7ED-A414-473D-82BA-751345064181}" type="pres">
      <dgm:prSet presAssocID="{FCB88261-7738-4343-B087-533BC3B046B7}" presName="parentText" presStyleLbl="node1" presStyleIdx="4" presStyleCnt="5">
        <dgm:presLayoutVars>
          <dgm:chMax val="0"/>
          <dgm:bulletEnabled val="1"/>
        </dgm:presLayoutVars>
      </dgm:prSet>
      <dgm:spPr/>
    </dgm:pt>
  </dgm:ptLst>
  <dgm:cxnLst>
    <dgm:cxn modelId="{F9456C08-7603-4D4C-97C3-7B66F2DF19B9}" srcId="{40A220FA-1924-41B1-92EF-84EB2A60C199}" destId="{FCB88261-7738-4343-B087-533BC3B046B7}" srcOrd="4" destOrd="0" parTransId="{25970305-1821-41CF-8F33-210F3698CEE0}" sibTransId="{43E837FF-F212-48D1-9ECB-9AE71A853C79}"/>
    <dgm:cxn modelId="{B765492C-28A0-4317-A26E-04D066D53A81}" type="presOf" srcId="{BE088B1D-0C07-4CB8-834B-CDA3F2BF72FA}" destId="{9D75F92E-BBDE-4D5E-AC97-07A260620C70}" srcOrd="0" destOrd="0" presId="urn:microsoft.com/office/officeart/2005/8/layout/vList2"/>
    <dgm:cxn modelId="{B9007465-5188-4843-93AA-32947F5D1C51}" type="presOf" srcId="{1E0D3074-E945-4478-BD23-8BA33D834B79}" destId="{2C97B5FC-8320-4CE1-8194-D093C68F5C37}" srcOrd="0" destOrd="0" presId="urn:microsoft.com/office/officeart/2005/8/layout/vList2"/>
    <dgm:cxn modelId="{5E227F68-A6F6-4C02-85F0-F5830DB4A1CD}" srcId="{40A220FA-1924-41B1-92EF-84EB2A60C199}" destId="{BE088B1D-0C07-4CB8-834B-CDA3F2BF72FA}" srcOrd="2" destOrd="0" parTransId="{EF33336E-93E7-4A8E-8546-05B68EC5F6F0}" sibTransId="{8A0A2821-05C8-4BA2-A478-C78D11759A3F}"/>
    <dgm:cxn modelId="{D6806249-5078-404A-9943-3DDBBB0CC933}" type="presOf" srcId="{B8AD2886-582C-4777-9123-71FF3263CD64}" destId="{5E52CC69-0375-4899-89D7-48EB1BF8F383}" srcOrd="0" destOrd="0" presId="urn:microsoft.com/office/officeart/2005/8/layout/vList2"/>
    <dgm:cxn modelId="{0EC66849-9DE6-4D00-8FEB-2C7032F8CBAA}" srcId="{40A220FA-1924-41B1-92EF-84EB2A60C199}" destId="{B8AD2886-582C-4777-9123-71FF3263CD64}" srcOrd="0" destOrd="0" parTransId="{CA0D7B0B-647A-4F07-8D29-F35B86943D5C}" sibTransId="{7F5F55B1-B215-4DED-A1F2-794E8AADC5BD}"/>
    <dgm:cxn modelId="{A4E2D07D-D1AB-48B4-BC6C-4D224EF9B25B}" srcId="{40A220FA-1924-41B1-92EF-84EB2A60C199}" destId="{897C7C31-7304-4873-AD30-CBEAC849F6BF}" srcOrd="1" destOrd="0" parTransId="{8C3462C5-EBF0-4AAF-A2D1-17C69C966BFC}" sibTransId="{9DDE1C2D-EA77-40C3-B398-F94750B772C4}"/>
    <dgm:cxn modelId="{FD15F08E-107E-40AF-BE0C-E045AEBFBA86}" srcId="{40A220FA-1924-41B1-92EF-84EB2A60C199}" destId="{1E0D3074-E945-4478-BD23-8BA33D834B79}" srcOrd="3" destOrd="0" parTransId="{FD751AF3-1F30-4D32-9011-F743D80A8DC4}" sibTransId="{167756F8-A950-4B83-9227-79CC18710F44}"/>
    <dgm:cxn modelId="{16AF0AC6-8E4A-463F-8394-FEC95B64E775}" type="presOf" srcId="{897C7C31-7304-4873-AD30-CBEAC849F6BF}" destId="{9B0F49DD-4289-4503-85F0-132BBA625F70}" srcOrd="0" destOrd="0" presId="urn:microsoft.com/office/officeart/2005/8/layout/vList2"/>
    <dgm:cxn modelId="{798245DD-D5FE-4DAC-AB04-AE9D0D2A7731}" type="presOf" srcId="{FCB88261-7738-4343-B087-533BC3B046B7}" destId="{EE1CD7ED-A414-473D-82BA-751345064181}" srcOrd="0" destOrd="0" presId="urn:microsoft.com/office/officeart/2005/8/layout/vList2"/>
    <dgm:cxn modelId="{384F41F9-D0E0-4842-B8FE-F260B4BFE599}" type="presOf" srcId="{40A220FA-1924-41B1-92EF-84EB2A60C199}" destId="{18FA7398-A88F-483D-AEEC-7482FD6A4C8E}" srcOrd="0" destOrd="0" presId="urn:microsoft.com/office/officeart/2005/8/layout/vList2"/>
    <dgm:cxn modelId="{D9B8ECCF-98A3-48B0-96E0-7A7BBB9D5D73}" type="presParOf" srcId="{18FA7398-A88F-483D-AEEC-7482FD6A4C8E}" destId="{5E52CC69-0375-4899-89D7-48EB1BF8F383}" srcOrd="0" destOrd="0" presId="urn:microsoft.com/office/officeart/2005/8/layout/vList2"/>
    <dgm:cxn modelId="{D6D18CB8-2742-404B-945C-6DC752A6310B}" type="presParOf" srcId="{18FA7398-A88F-483D-AEEC-7482FD6A4C8E}" destId="{310A4A30-F1E2-4A54-A21E-E10349DAFDF8}" srcOrd="1" destOrd="0" presId="urn:microsoft.com/office/officeart/2005/8/layout/vList2"/>
    <dgm:cxn modelId="{21842DFF-2DA5-4B0F-A24B-16D1AA77BDBB}" type="presParOf" srcId="{18FA7398-A88F-483D-AEEC-7482FD6A4C8E}" destId="{9B0F49DD-4289-4503-85F0-132BBA625F70}" srcOrd="2" destOrd="0" presId="urn:microsoft.com/office/officeart/2005/8/layout/vList2"/>
    <dgm:cxn modelId="{5ECCCA03-3818-4E91-8E3C-8C9E1704667F}" type="presParOf" srcId="{18FA7398-A88F-483D-AEEC-7482FD6A4C8E}" destId="{6D225480-04DC-4EBD-9259-2ABC0F08B02C}" srcOrd="3" destOrd="0" presId="urn:microsoft.com/office/officeart/2005/8/layout/vList2"/>
    <dgm:cxn modelId="{F77D33F2-2AA1-44F0-939D-A41DBE63C12A}" type="presParOf" srcId="{18FA7398-A88F-483D-AEEC-7482FD6A4C8E}" destId="{9D75F92E-BBDE-4D5E-AC97-07A260620C70}" srcOrd="4" destOrd="0" presId="urn:microsoft.com/office/officeart/2005/8/layout/vList2"/>
    <dgm:cxn modelId="{D4EA160E-5F7E-4D55-BFAD-E102C241ABD9}" type="presParOf" srcId="{18FA7398-A88F-483D-AEEC-7482FD6A4C8E}" destId="{3A7C4B50-6A79-4C47-BF1F-28DBD83CD556}" srcOrd="5" destOrd="0" presId="urn:microsoft.com/office/officeart/2005/8/layout/vList2"/>
    <dgm:cxn modelId="{6C575A94-B7D6-4C31-8625-010023527D58}" type="presParOf" srcId="{18FA7398-A88F-483D-AEEC-7482FD6A4C8E}" destId="{2C97B5FC-8320-4CE1-8194-D093C68F5C37}" srcOrd="6" destOrd="0" presId="urn:microsoft.com/office/officeart/2005/8/layout/vList2"/>
    <dgm:cxn modelId="{174F6319-ED88-4603-B0D2-DDE03ADCDF2C}" type="presParOf" srcId="{18FA7398-A88F-483D-AEEC-7482FD6A4C8E}" destId="{A85DD4AA-4442-48FE-9D5A-733750F232CD}" srcOrd="7" destOrd="0" presId="urn:microsoft.com/office/officeart/2005/8/layout/vList2"/>
    <dgm:cxn modelId="{77ACE18F-1A3B-4353-AEF1-4683DB7F1D77}" type="presParOf" srcId="{18FA7398-A88F-483D-AEEC-7482FD6A4C8E}" destId="{EE1CD7ED-A414-473D-82BA-75134506418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52CC69-0375-4899-89D7-48EB1BF8F383}">
      <dsp:nvSpPr>
        <dsp:cNvPr id="0" name=""/>
        <dsp:cNvSpPr/>
      </dsp:nvSpPr>
      <dsp:spPr>
        <a:xfrm>
          <a:off x="0" y="1002877"/>
          <a:ext cx="5306083" cy="58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Understanding the data and business </a:t>
          </a:r>
          <a:endParaRPr lang="en-US" sz="2400" kern="1200" dirty="0"/>
        </a:p>
      </dsp:txBody>
      <dsp:txXfrm>
        <a:off x="28786" y="1031663"/>
        <a:ext cx="5248511" cy="532107"/>
      </dsp:txXfrm>
    </dsp:sp>
    <dsp:sp modelId="{9B0F49DD-4289-4503-85F0-132BBA625F70}">
      <dsp:nvSpPr>
        <dsp:cNvPr id="0" name=""/>
        <dsp:cNvSpPr/>
      </dsp:nvSpPr>
      <dsp:spPr>
        <a:xfrm>
          <a:off x="0" y="1661677"/>
          <a:ext cx="5306083" cy="58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Data preprocessing</a:t>
          </a:r>
          <a:endParaRPr lang="en-US" sz="2400" kern="1200" dirty="0"/>
        </a:p>
      </dsp:txBody>
      <dsp:txXfrm>
        <a:off x="28786" y="1690463"/>
        <a:ext cx="5248511" cy="532107"/>
      </dsp:txXfrm>
    </dsp:sp>
    <dsp:sp modelId="{9D75F92E-BBDE-4D5E-AC97-07A260620C70}">
      <dsp:nvSpPr>
        <dsp:cNvPr id="0" name=""/>
        <dsp:cNvSpPr/>
      </dsp:nvSpPr>
      <dsp:spPr>
        <a:xfrm>
          <a:off x="0" y="2320477"/>
          <a:ext cx="5306083" cy="58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Feature engineering</a:t>
          </a:r>
          <a:endParaRPr lang="en-US" sz="2400" kern="1200" dirty="0"/>
        </a:p>
      </dsp:txBody>
      <dsp:txXfrm>
        <a:off x="28786" y="2349263"/>
        <a:ext cx="5248511" cy="532107"/>
      </dsp:txXfrm>
    </dsp:sp>
    <dsp:sp modelId="{2C97B5FC-8320-4CE1-8194-D093C68F5C37}">
      <dsp:nvSpPr>
        <dsp:cNvPr id="0" name=""/>
        <dsp:cNvSpPr/>
      </dsp:nvSpPr>
      <dsp:spPr>
        <a:xfrm>
          <a:off x="0" y="2979277"/>
          <a:ext cx="5306083" cy="58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Data Segmentation and Filtering</a:t>
          </a:r>
          <a:endParaRPr lang="en-US" sz="2400" kern="1200" dirty="0"/>
        </a:p>
      </dsp:txBody>
      <dsp:txXfrm>
        <a:off x="28786" y="3008063"/>
        <a:ext cx="5248511" cy="532107"/>
      </dsp:txXfrm>
    </dsp:sp>
    <dsp:sp modelId="{EE1CD7ED-A414-473D-82BA-751345064181}">
      <dsp:nvSpPr>
        <dsp:cNvPr id="0" name=""/>
        <dsp:cNvSpPr/>
      </dsp:nvSpPr>
      <dsp:spPr>
        <a:xfrm>
          <a:off x="0" y="3638077"/>
          <a:ext cx="5306083" cy="58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GB" sz="2400" kern="1200" dirty="0">
              <a:latin typeface="Aptos Display" panose="020F0302020204030204"/>
            </a:rPr>
            <a:t>Business improvement plan</a:t>
          </a:r>
          <a:endParaRPr lang="en-GB" sz="2400" kern="1200" dirty="0"/>
        </a:p>
      </dsp:txBody>
      <dsp:txXfrm>
        <a:off x="28786" y="3666863"/>
        <a:ext cx="5248511" cy="53210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738F04-89FB-415A-B922-D6748B8C8D4F}" type="datetimeFigureOut">
              <a:t>29.11.2024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ACDAE0-222D-444E-AB64-A0F4C397B04E}" type="slidenum">
              <a:t>‹Nr.›</a:t>
            </a:fld>
            <a:endParaRPr lang="en-GB"/>
          </a:p>
        </p:txBody>
      </p:sp>
    </p:spTree>
    <p:extLst>
      <p:ext uri="{BB962C8B-B14F-4D97-AF65-F5344CB8AC3E}">
        <p14:creationId xmlns:p14="http://schemas.microsoft.com/office/powerpoint/2010/main" val="1487337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particular discount trend has been taken from percentage of discount booking from overall booking from a user  </a:t>
            </a:r>
          </a:p>
        </p:txBody>
      </p:sp>
      <p:sp>
        <p:nvSpPr>
          <p:cNvPr id="4" name="Slide Number Placeholder 3"/>
          <p:cNvSpPr>
            <a:spLocks noGrp="1"/>
          </p:cNvSpPr>
          <p:nvPr>
            <p:ph type="sldNum" sz="quarter" idx="5"/>
          </p:nvPr>
        </p:nvSpPr>
        <p:spPr/>
        <p:txBody>
          <a:bodyPr/>
          <a:lstStyle/>
          <a:p>
            <a:fld id="{60ACDAE0-222D-444E-AB64-A0F4C397B04E}" type="slidenum">
              <a:t>4</a:t>
            </a:fld>
            <a:endParaRPr lang="en-GB"/>
          </a:p>
        </p:txBody>
      </p:sp>
    </p:spTree>
    <p:extLst>
      <p:ext uri="{BB962C8B-B14F-4D97-AF65-F5344CB8AC3E}">
        <p14:creationId xmlns:p14="http://schemas.microsoft.com/office/powerpoint/2010/main" val="2010810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ea typeface="Calibri"/>
                <a:cs typeface="Calibri"/>
              </a:rPr>
              <a:t>Buisness</a:t>
            </a:r>
            <a:r>
              <a:rPr lang="en-US" dirty="0">
                <a:ea typeface="Calibri"/>
                <a:cs typeface="Calibri"/>
              </a:rPr>
              <a:t> </a:t>
            </a:r>
            <a:r>
              <a:rPr lang="en-US" dirty="0" err="1">
                <a:ea typeface="Calibri"/>
                <a:cs typeface="Calibri"/>
              </a:rPr>
              <a:t>travellers</a:t>
            </a:r>
            <a:r>
              <a:rPr lang="en-US" dirty="0">
                <a:ea typeface="Calibri"/>
                <a:cs typeface="Calibri"/>
              </a:rPr>
              <a:t> are not dependent on time of the year, and family </a:t>
            </a:r>
            <a:r>
              <a:rPr lang="en-US" dirty="0" err="1">
                <a:ea typeface="Calibri"/>
                <a:cs typeface="Calibri"/>
              </a:rPr>
              <a:t>travellers</a:t>
            </a:r>
            <a:r>
              <a:rPr lang="en-US" dirty="0">
                <a:ea typeface="Calibri"/>
                <a:cs typeface="Calibri"/>
              </a:rPr>
              <a:t> mostly prefer holiday season</a:t>
            </a:r>
          </a:p>
        </p:txBody>
      </p:sp>
      <p:sp>
        <p:nvSpPr>
          <p:cNvPr id="4" name="Slide Number Placeholder 3"/>
          <p:cNvSpPr>
            <a:spLocks noGrp="1"/>
          </p:cNvSpPr>
          <p:nvPr>
            <p:ph type="sldNum" sz="quarter" idx="5"/>
          </p:nvPr>
        </p:nvSpPr>
        <p:spPr/>
        <p:txBody>
          <a:bodyPr/>
          <a:lstStyle/>
          <a:p>
            <a:fld id="{60ACDAE0-222D-444E-AB64-A0F4C397B04E}" type="slidenum">
              <a:rPr lang="en-GB"/>
              <a:t>5</a:t>
            </a:fld>
            <a:endParaRPr lang="en-GB"/>
          </a:p>
        </p:txBody>
      </p:sp>
    </p:spTree>
    <p:extLst>
      <p:ext uri="{BB962C8B-B14F-4D97-AF65-F5344CB8AC3E}">
        <p14:creationId xmlns:p14="http://schemas.microsoft.com/office/powerpoint/2010/main" val="3729791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29/11/2024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‹Nr.›</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29/11/2024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‹Nr.›</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29/11/2024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‹Nr.›</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29/11/2024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‹Nr.›</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29/11/2024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‹Nr.›</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29/11/2024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‹Nr.›</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29/11/2024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‹Nr.›</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29/11/2024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‹Nr.›</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29/11/2024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‹Nr.›</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29/11/2024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‹Nr.›</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29/11/2024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‹Nr.›</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29/11/2024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‹Nr.›</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386865" y="818984"/>
            <a:ext cx="6596245" cy="3268520"/>
          </a:xfrm>
        </p:spPr>
        <p:txBody>
          <a:bodyPr>
            <a:normAutofit/>
          </a:bodyPr>
          <a:lstStyle/>
          <a:p>
            <a:pPr algn="r"/>
            <a:r>
              <a:rPr lang="en-GB" sz="4800">
                <a:solidFill>
                  <a:srgbClr val="FFFFFF"/>
                </a:solidFill>
              </a:rPr>
              <a:t>PROJECT TRAVELTIDE </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31874" y="4797188"/>
            <a:ext cx="6051236" cy="1241828"/>
          </a:xfrm>
        </p:spPr>
        <p:txBody>
          <a:bodyPr vert="horz" lIns="91440" tIns="45720" rIns="91440" bIns="45720" rtlCol="0">
            <a:normAutofit/>
          </a:bodyPr>
          <a:lstStyle/>
          <a:p>
            <a:pPr algn="r"/>
            <a:r>
              <a:rPr lang="en-GB">
                <a:solidFill>
                  <a:srgbClr val="FFFFFF"/>
                </a:solidFill>
              </a:rPr>
              <a:t>Date : 29.11.2024</a:t>
            </a:r>
            <a:endParaRPr lang="en-US">
              <a:solidFill>
                <a:srgbClr val="FFFFFF"/>
              </a:solidFill>
            </a:endParaRPr>
          </a:p>
          <a:p>
            <a:pPr algn="r"/>
            <a:r>
              <a:rPr lang="en-GB">
                <a:solidFill>
                  <a:srgbClr val="FFFFFF"/>
                </a:solidFill>
              </a:rPr>
              <a:t>Author : Nayana Nagaraja</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39273D-B967-DFD6-E104-F1A9439D6996}"/>
              </a:ext>
            </a:extLst>
          </p:cNvPr>
          <p:cNvSpPr>
            <a:spLocks noGrp="1"/>
          </p:cNvSpPr>
          <p:nvPr>
            <p:ph type="title"/>
          </p:nvPr>
        </p:nvSpPr>
        <p:spPr>
          <a:xfrm>
            <a:off x="804672" y="802955"/>
            <a:ext cx="4977976" cy="1454051"/>
          </a:xfrm>
        </p:spPr>
        <p:txBody>
          <a:bodyPr>
            <a:normAutofit/>
          </a:bodyPr>
          <a:lstStyle/>
          <a:p>
            <a:r>
              <a:rPr lang="en-GB" sz="3600">
                <a:solidFill>
                  <a:schemeClr val="tx2"/>
                </a:solidFill>
              </a:rPr>
              <a:t>PROJECT OUTLINE</a:t>
            </a:r>
          </a:p>
        </p:txBody>
      </p:sp>
      <p:sp>
        <p:nvSpPr>
          <p:cNvPr id="3" name="Content Placeholder 2">
            <a:extLst>
              <a:ext uri="{FF2B5EF4-FFF2-40B4-BE49-F238E27FC236}">
                <a16:creationId xmlns:a16="http://schemas.microsoft.com/office/drawing/2014/main" id="{3B68F479-7B73-908C-6955-E02B078E670A}"/>
              </a:ext>
            </a:extLst>
          </p:cNvPr>
          <p:cNvSpPr>
            <a:spLocks noGrp="1"/>
          </p:cNvSpPr>
          <p:nvPr>
            <p:ph idx="1"/>
          </p:nvPr>
        </p:nvSpPr>
        <p:spPr>
          <a:xfrm>
            <a:off x="804672" y="2421683"/>
            <a:ext cx="4765949" cy="3353476"/>
          </a:xfrm>
        </p:spPr>
        <p:txBody>
          <a:bodyPr vert="horz" lIns="91440" tIns="45720" rIns="91440" bIns="45720" rtlCol="0" anchor="t">
            <a:normAutofit/>
          </a:bodyPr>
          <a:lstStyle/>
          <a:p>
            <a:pPr marL="0" indent="0">
              <a:buNone/>
            </a:pPr>
            <a:r>
              <a:rPr lang="en-GB" sz="1800">
                <a:solidFill>
                  <a:schemeClr val="tx2"/>
                </a:solidFill>
              </a:rPr>
              <a:t>Goal of  the project is to analyse travel data from Customers and provide offers and perks to customers to improve the business </a:t>
            </a:r>
          </a:p>
          <a:p>
            <a:pPr marL="0" indent="0">
              <a:buNone/>
            </a:pPr>
            <a:r>
              <a:rPr lang="en-GB" sz="1800">
                <a:solidFill>
                  <a:schemeClr val="tx2"/>
                </a:solidFill>
              </a:rPr>
              <a:t> </a:t>
            </a:r>
          </a:p>
        </p:txBody>
      </p:sp>
      <p:grpSp>
        <p:nvGrpSpPr>
          <p:cNvPr id="65" name="Group 64">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34" name="Freeform: Shape 33">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34">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36">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Aeroplane">
            <a:extLst>
              <a:ext uri="{FF2B5EF4-FFF2-40B4-BE49-F238E27FC236}">
                <a16:creationId xmlns:a16="http://schemas.microsoft.com/office/drawing/2014/main" id="{7FB3859C-2027-5531-C6FF-FE9685EC13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8392" y="1819656"/>
            <a:ext cx="4142232" cy="4142232"/>
          </a:xfrm>
          <a:prstGeom prst="rect">
            <a:avLst/>
          </a:prstGeom>
        </p:spPr>
      </p:pic>
    </p:spTree>
    <p:extLst>
      <p:ext uri="{BB962C8B-B14F-4D97-AF65-F5344CB8AC3E}">
        <p14:creationId xmlns:p14="http://schemas.microsoft.com/office/powerpoint/2010/main" val="159429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AFE7C53-81A1-8694-7B27-9D82664A8555}"/>
              </a:ext>
            </a:extLst>
          </p:cNvPr>
          <p:cNvSpPr>
            <a:spLocks noGrp="1"/>
          </p:cNvSpPr>
          <p:nvPr>
            <p:ph type="title"/>
          </p:nvPr>
        </p:nvSpPr>
        <p:spPr>
          <a:xfrm>
            <a:off x="804672" y="2053641"/>
            <a:ext cx="3669161" cy="2760098"/>
          </a:xfrm>
        </p:spPr>
        <p:txBody>
          <a:bodyPr>
            <a:normAutofit/>
          </a:bodyPr>
          <a:lstStyle/>
          <a:p>
            <a:r>
              <a:rPr lang="en-GB" sz="4000">
                <a:solidFill>
                  <a:schemeClr val="tx2"/>
                </a:solidFill>
              </a:rPr>
              <a:t>Overview of project activities</a:t>
            </a:r>
          </a:p>
        </p:txBody>
      </p:sp>
      <p:graphicFrame>
        <p:nvGraphicFramePr>
          <p:cNvPr id="23" name="Content Placeholder 2">
            <a:extLst>
              <a:ext uri="{FF2B5EF4-FFF2-40B4-BE49-F238E27FC236}">
                <a16:creationId xmlns:a16="http://schemas.microsoft.com/office/drawing/2014/main" id="{AABF9A4E-3490-74F4-3AB4-A2F67010784D}"/>
              </a:ext>
            </a:extLst>
          </p:cNvPr>
          <p:cNvGraphicFramePr>
            <a:graphicFrameLocks noGrp="1"/>
          </p:cNvGraphicFramePr>
          <p:nvPr>
            <p:ph idx="1"/>
          </p:nvPr>
        </p:nvGraphicFramePr>
        <p:xfrm>
          <a:off x="6090574" y="801866"/>
          <a:ext cx="5306084" cy="5230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1807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7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8D4C3E-CE42-9D12-D0F6-9ADF0E3FA3FE}"/>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000" kern="1200">
                <a:solidFill>
                  <a:schemeClr val="tx1"/>
                </a:solidFill>
                <a:latin typeface="+mj-lt"/>
                <a:ea typeface="+mj-ea"/>
                <a:cs typeface="+mj-cs"/>
              </a:rPr>
              <a:t>Discount Enthusiasts</a:t>
            </a:r>
          </a:p>
        </p:txBody>
      </p:sp>
      <p:sp>
        <p:nvSpPr>
          <p:cNvPr id="8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BA058AE-1659-2052-D4D9-ECCD2757CAB6}"/>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a:t>Discount enthusiasts are the one who booked trips with discount more often. Here as per the  data dreamers are discount enthusiasts and in flight segment expect business travellers all other looking for discount</a:t>
            </a:r>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a:t>PERKS: Number of dreamer traveller can be improved by offering discount</a:t>
            </a:r>
          </a:p>
        </p:txBody>
      </p:sp>
      <p:pic>
        <p:nvPicPr>
          <p:cNvPr id="4" name="Grafik 3" descr="Ein Bild, das Text, Screenshot, Diagramm, Software enthält.&#10;&#10;Beschreibung automatisch generiert.">
            <a:extLst>
              <a:ext uri="{FF2B5EF4-FFF2-40B4-BE49-F238E27FC236}">
                <a16:creationId xmlns:a16="http://schemas.microsoft.com/office/drawing/2014/main" id="{A6BA7560-A5D1-E916-3D0E-23CF55E97CD2}"/>
              </a:ext>
            </a:extLst>
          </p:cNvPr>
          <p:cNvPicPr>
            <a:picLocks noChangeAspect="1"/>
          </p:cNvPicPr>
          <p:nvPr/>
        </p:nvPicPr>
        <p:blipFill>
          <a:blip r:embed="rId3"/>
          <a:stretch>
            <a:fillRect/>
          </a:stretch>
        </p:blipFill>
        <p:spPr>
          <a:xfrm>
            <a:off x="3895859" y="2177399"/>
            <a:ext cx="8285409" cy="4338443"/>
          </a:xfrm>
          <a:prstGeom prst="rect">
            <a:avLst/>
          </a:prstGeom>
        </p:spPr>
      </p:pic>
    </p:spTree>
    <p:extLst>
      <p:ext uri="{BB962C8B-B14F-4D97-AF65-F5344CB8AC3E}">
        <p14:creationId xmlns:p14="http://schemas.microsoft.com/office/powerpoint/2010/main" val="1575074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BE1DF7-9122-D141-BF20-4C29DDCD4561}"/>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4600" kern="1200">
                <a:solidFill>
                  <a:schemeClr val="tx1"/>
                </a:solidFill>
                <a:latin typeface="+mj-lt"/>
                <a:ea typeface="+mj-ea"/>
                <a:cs typeface="+mj-cs"/>
              </a:rPr>
              <a:t>MONTHWISE TRENDS</a:t>
            </a:r>
          </a:p>
        </p:txBody>
      </p:sp>
      <p:sp>
        <p:nvSpPr>
          <p:cNvPr id="17"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graph&#10;&#10;Description automatically generated">
            <a:extLst>
              <a:ext uri="{FF2B5EF4-FFF2-40B4-BE49-F238E27FC236}">
                <a16:creationId xmlns:a16="http://schemas.microsoft.com/office/drawing/2014/main" id="{DD740F94-39D7-9A69-655E-F2E15A1A4FFD}"/>
              </a:ext>
            </a:extLst>
          </p:cNvPr>
          <p:cNvPicPr>
            <a:picLocks noChangeAspect="1"/>
          </p:cNvPicPr>
          <p:nvPr/>
        </p:nvPicPr>
        <p:blipFill>
          <a:blip r:embed="rId3"/>
          <a:stretch>
            <a:fillRect/>
          </a:stretch>
        </p:blipFill>
        <p:spPr>
          <a:xfrm>
            <a:off x="4654296" y="752071"/>
            <a:ext cx="6894576" cy="3671362"/>
          </a:xfrm>
          <a:prstGeom prst="rect">
            <a:avLst/>
          </a:prstGeom>
        </p:spPr>
      </p:pic>
      <p:sp>
        <p:nvSpPr>
          <p:cNvPr id="10" name="TextBox 9">
            <a:extLst>
              <a:ext uri="{FF2B5EF4-FFF2-40B4-BE49-F238E27FC236}">
                <a16:creationId xmlns:a16="http://schemas.microsoft.com/office/drawing/2014/main" id="{9BD93A4B-9C75-D3AD-B4F4-B88B0202320A}"/>
              </a:ext>
            </a:extLst>
          </p:cNvPr>
          <p:cNvSpPr txBox="1"/>
          <p:nvPr/>
        </p:nvSpPr>
        <p:spPr>
          <a:xfrm>
            <a:off x="4654296" y="4798577"/>
            <a:ext cx="6894576" cy="142848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t>Most of the groups travel during  Jan, Feb and Mar </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dirty="0"/>
              <a:t>Perks: Give discount to all the groups except </a:t>
            </a:r>
            <a:r>
              <a:rPr lang="en-US" sz="2000" dirty="0" err="1"/>
              <a:t>buisness</a:t>
            </a:r>
            <a:r>
              <a:rPr lang="en-US" sz="2000" dirty="0"/>
              <a:t> and family during month from Aug to Dec</a:t>
            </a:r>
          </a:p>
        </p:txBody>
      </p:sp>
    </p:spTree>
    <p:extLst>
      <p:ext uri="{BB962C8B-B14F-4D97-AF65-F5344CB8AC3E}">
        <p14:creationId xmlns:p14="http://schemas.microsoft.com/office/powerpoint/2010/main" val="1239612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A3B824-8127-408C-E013-93BA124A23AD}"/>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000" kern="1200" dirty="0">
                <a:latin typeface="+mj-lt"/>
                <a:ea typeface="+mj-ea"/>
                <a:cs typeface="+mj-cs"/>
              </a:rPr>
              <a:t>Long </a:t>
            </a:r>
            <a:r>
              <a:rPr lang="en-US" sz="5000" kern="1200" dirty="0" err="1">
                <a:latin typeface="+mj-lt"/>
                <a:ea typeface="+mj-ea"/>
                <a:cs typeface="+mj-cs"/>
              </a:rPr>
              <a:t>travellers</a:t>
            </a:r>
            <a:endParaRPr lang="en-US" sz="5000" kern="1200" dirty="0" err="1">
              <a:latin typeface="+mj-lt"/>
            </a:endParaRPr>
          </a:p>
        </p:txBody>
      </p:sp>
      <p:sp>
        <p:nvSpPr>
          <p:cNvPr id="1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3FB9DCE-D703-CF1E-5130-19D06DE8E986}"/>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700"/>
              <a:t>Family and other groups form the highest average flight time.</a:t>
            </a: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r>
              <a:rPr lang="en-US" sz="1700"/>
              <a:t>Perks</a:t>
            </a:r>
          </a:p>
          <a:p>
            <a:pPr indent="-228600">
              <a:lnSpc>
                <a:spcPct val="90000"/>
              </a:lnSpc>
              <a:spcAft>
                <a:spcPts val="600"/>
              </a:spcAft>
              <a:buFont typeface="Arial" panose="020B0604020202020204" pitchFamily="34" charset="0"/>
              <a:buChar char="•"/>
            </a:pPr>
            <a:r>
              <a:rPr lang="en-US" sz="1700"/>
              <a:t>Since families wants to travel longer offer them with free seat allocation. So the families can travel longer together. Also provide them with extra baggage space to accommodate longer days. Offer families with kid friendly goodies.</a:t>
            </a:r>
          </a:p>
        </p:txBody>
      </p:sp>
      <p:pic>
        <p:nvPicPr>
          <p:cNvPr id="4" name="Picture 3">
            <a:extLst>
              <a:ext uri="{FF2B5EF4-FFF2-40B4-BE49-F238E27FC236}">
                <a16:creationId xmlns:a16="http://schemas.microsoft.com/office/drawing/2014/main" id="{F5648308-2BA2-6D9B-EBC2-C2D4C5997521}"/>
              </a:ext>
            </a:extLst>
          </p:cNvPr>
          <p:cNvPicPr>
            <a:picLocks noChangeAspect="1"/>
          </p:cNvPicPr>
          <p:nvPr/>
        </p:nvPicPr>
        <p:blipFill>
          <a:blip r:embed="rId2"/>
          <a:stretch>
            <a:fillRect/>
          </a:stretch>
        </p:blipFill>
        <p:spPr>
          <a:xfrm>
            <a:off x="4654296" y="1487328"/>
            <a:ext cx="6903720" cy="3883343"/>
          </a:xfrm>
          <a:prstGeom prst="rect">
            <a:avLst/>
          </a:prstGeom>
        </p:spPr>
      </p:pic>
    </p:spTree>
    <p:extLst>
      <p:ext uri="{BB962C8B-B14F-4D97-AF65-F5344CB8AC3E}">
        <p14:creationId xmlns:p14="http://schemas.microsoft.com/office/powerpoint/2010/main" val="3522674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D31675-28F3-90B4-161C-FA0471529491}"/>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Money spenders</a:t>
            </a:r>
          </a:p>
        </p:txBody>
      </p:sp>
      <p:sp>
        <p:nvSpPr>
          <p:cNvPr id="20"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F9CBE7-A379-40B7-71FC-6F4A8CDBD2F6}"/>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Business traveller have spent most on hotels and booked more flights than any other group</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Perks: Provide business traveller with loyalty points and give free upgrades to business class or first class after accumulation of loyalty points</a:t>
            </a:r>
          </a:p>
        </p:txBody>
      </p:sp>
      <p:pic>
        <p:nvPicPr>
          <p:cNvPr id="5" name="Picture 4" descr="A screenshot of a graph&#10;&#10;Description automatically generated">
            <a:extLst>
              <a:ext uri="{FF2B5EF4-FFF2-40B4-BE49-F238E27FC236}">
                <a16:creationId xmlns:a16="http://schemas.microsoft.com/office/drawing/2014/main" id="{6EA14554-ECCE-A0F2-F49D-BBE0281F3F87}"/>
              </a:ext>
            </a:extLst>
          </p:cNvPr>
          <p:cNvPicPr>
            <a:picLocks noChangeAspect="1"/>
          </p:cNvPicPr>
          <p:nvPr/>
        </p:nvPicPr>
        <p:blipFill>
          <a:blip r:embed="rId2"/>
          <a:stretch>
            <a:fillRect/>
          </a:stretch>
        </p:blipFill>
        <p:spPr>
          <a:xfrm>
            <a:off x="5819241" y="640080"/>
            <a:ext cx="4573829" cy="5577840"/>
          </a:xfrm>
          <a:prstGeom prst="rect">
            <a:avLst/>
          </a:prstGeom>
        </p:spPr>
      </p:pic>
    </p:spTree>
    <p:extLst>
      <p:ext uri="{BB962C8B-B14F-4D97-AF65-F5344CB8AC3E}">
        <p14:creationId xmlns:p14="http://schemas.microsoft.com/office/powerpoint/2010/main" val="3750998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0672C3-1D2C-3F0B-C20F-7328CAEFB03F}"/>
              </a:ext>
            </a:extLst>
          </p:cNvPr>
          <p:cNvSpPr>
            <a:spLocks noGrp="1"/>
          </p:cNvSpPr>
          <p:nvPr>
            <p:ph type="title"/>
          </p:nvPr>
        </p:nvSpPr>
        <p:spPr>
          <a:xfrm>
            <a:off x="640080" y="4777739"/>
            <a:ext cx="3418990" cy="1412119"/>
          </a:xfrm>
        </p:spPr>
        <p:txBody>
          <a:bodyPr vert="horz" lIns="91440" tIns="45720" rIns="91440" bIns="45720" rtlCol="0" anchor="ctr">
            <a:normAutofit/>
          </a:bodyPr>
          <a:lstStyle/>
          <a:p>
            <a:r>
              <a:rPr lang="en-US"/>
              <a:t>Geographical distribution</a:t>
            </a:r>
          </a:p>
        </p:txBody>
      </p:sp>
      <p:pic>
        <p:nvPicPr>
          <p:cNvPr id="4" name="Grafik 3" descr="Ein Bild, das Text, Karte, Screenshot, Diagramm enthält.&#10;&#10;Beschreibung automatisch generiert.">
            <a:extLst>
              <a:ext uri="{FF2B5EF4-FFF2-40B4-BE49-F238E27FC236}">
                <a16:creationId xmlns:a16="http://schemas.microsoft.com/office/drawing/2014/main" id="{B532DA33-5AD7-D160-289B-86442EE7BD76}"/>
              </a:ext>
            </a:extLst>
          </p:cNvPr>
          <p:cNvPicPr>
            <a:picLocks noChangeAspect="1"/>
          </p:cNvPicPr>
          <p:nvPr/>
        </p:nvPicPr>
        <p:blipFill>
          <a:blip r:embed="rId2"/>
          <a:srcRect t="8668" b="13842"/>
          <a:stretch/>
        </p:blipFill>
        <p:spPr>
          <a:xfrm>
            <a:off x="20" y="10"/>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12"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feld 4">
            <a:extLst>
              <a:ext uri="{FF2B5EF4-FFF2-40B4-BE49-F238E27FC236}">
                <a16:creationId xmlns:a16="http://schemas.microsoft.com/office/drawing/2014/main" id="{C2F3FF50-708A-21F0-CB18-75ECF69E8D10}"/>
              </a:ext>
            </a:extLst>
          </p:cNvPr>
          <p:cNvSpPr txBox="1"/>
          <p:nvPr/>
        </p:nvSpPr>
        <p:spPr>
          <a:xfrm>
            <a:off x="4654294" y="4777739"/>
            <a:ext cx="6897626" cy="13992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a:t>Traveltide has less user base from non-metropoliton cities,</a:t>
            </a:r>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a:t>Perks: Introduce a referral bonus for sign-in and booking, This will improve new user sign-in's from non metropoliton cities </a:t>
            </a:r>
          </a:p>
        </p:txBody>
      </p:sp>
    </p:spTree>
    <p:extLst>
      <p:ext uri="{BB962C8B-B14F-4D97-AF65-F5344CB8AC3E}">
        <p14:creationId xmlns:p14="http://schemas.microsoft.com/office/powerpoint/2010/main" val="2054378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76C7D7-0369-0EAD-92B2-69951F79403F}"/>
              </a:ext>
            </a:extLst>
          </p:cNvPr>
          <p:cNvSpPr>
            <a:spLocks noGrp="1"/>
          </p:cNvSpPr>
          <p:nvPr>
            <p:ph type="title"/>
          </p:nvPr>
        </p:nvSpPr>
        <p:spPr/>
        <p:txBody>
          <a:bodyPr>
            <a:normAutofit/>
          </a:bodyPr>
          <a:lstStyle/>
          <a:p>
            <a:r>
              <a:rPr lang="de-DE" dirty="0">
                <a:solidFill>
                  <a:srgbClr val="000000"/>
                </a:solidFill>
                <a:ea typeface="+mj-lt"/>
                <a:cs typeface="+mj-lt"/>
              </a:rPr>
              <a:t>Gender-</a:t>
            </a:r>
            <a:r>
              <a:rPr lang="de-DE" dirty="0" err="1">
                <a:solidFill>
                  <a:srgbClr val="000000"/>
                </a:solidFill>
                <a:ea typeface="+mj-lt"/>
                <a:cs typeface="+mj-lt"/>
              </a:rPr>
              <a:t>targeted</a:t>
            </a:r>
            <a:endParaRPr lang="de-DE" dirty="0" err="1"/>
          </a:p>
        </p:txBody>
      </p:sp>
      <p:sp>
        <p:nvSpPr>
          <p:cNvPr id="5" name="Textfeld 4">
            <a:extLst>
              <a:ext uri="{FF2B5EF4-FFF2-40B4-BE49-F238E27FC236}">
                <a16:creationId xmlns:a16="http://schemas.microsoft.com/office/drawing/2014/main" id="{48C4B486-DDDC-62DD-091C-3A016F0157BB}"/>
              </a:ext>
            </a:extLst>
          </p:cNvPr>
          <p:cNvSpPr txBox="1"/>
          <p:nvPr/>
        </p:nvSpPr>
        <p:spPr>
          <a:xfrm>
            <a:off x="365443" y="4516348"/>
            <a:ext cx="453464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Gender </a:t>
            </a:r>
            <a:r>
              <a:rPr lang="de-DE" err="1"/>
              <a:t>based</a:t>
            </a:r>
            <a:r>
              <a:rPr lang="de-DE" dirty="0"/>
              <a:t> </a:t>
            </a:r>
            <a:r>
              <a:rPr lang="de-DE" err="1"/>
              <a:t>is</a:t>
            </a:r>
            <a:r>
              <a:rPr lang="de-DE" dirty="0"/>
              <a:t> </a:t>
            </a:r>
            <a:r>
              <a:rPr lang="de-DE" err="1"/>
              <a:t>target</a:t>
            </a:r>
            <a:r>
              <a:rPr lang="de-DE" dirty="0"/>
              <a:t> </a:t>
            </a:r>
            <a:r>
              <a:rPr lang="de-DE" err="1"/>
              <a:t>based</a:t>
            </a:r>
            <a:r>
              <a:rPr lang="de-DE" dirty="0"/>
              <a:t> on </a:t>
            </a:r>
            <a:r>
              <a:rPr lang="de-DE" err="1"/>
              <a:t>sole</a:t>
            </a:r>
            <a:r>
              <a:rPr lang="de-DE" dirty="0"/>
              <a:t> </a:t>
            </a:r>
            <a:r>
              <a:rPr lang="de-DE" err="1"/>
              <a:t>travellers</a:t>
            </a:r>
            <a:r>
              <a:rPr lang="de-DE" dirty="0"/>
              <a:t> </a:t>
            </a:r>
            <a:r>
              <a:rPr lang="de-DE" err="1"/>
              <a:t>excluding</a:t>
            </a:r>
            <a:r>
              <a:rPr lang="de-DE" dirty="0"/>
              <a:t> </a:t>
            </a:r>
            <a:r>
              <a:rPr lang="de-DE" err="1"/>
              <a:t>business</a:t>
            </a:r>
            <a:r>
              <a:rPr lang="de-DE" dirty="0"/>
              <a:t> and </a:t>
            </a:r>
            <a:r>
              <a:rPr lang="de-DE" err="1"/>
              <a:t>family</a:t>
            </a:r>
            <a:r>
              <a:rPr lang="de-DE" dirty="0"/>
              <a:t> </a:t>
            </a:r>
            <a:r>
              <a:rPr lang="de-DE" err="1"/>
              <a:t>group</a:t>
            </a:r>
            <a:r>
              <a:rPr lang="de-DE" dirty="0"/>
              <a:t>. </a:t>
            </a:r>
            <a:endParaRPr lang="de-DE"/>
          </a:p>
          <a:p>
            <a:r>
              <a:rPr lang="de-DE" dirty="0"/>
              <a:t>Here </a:t>
            </a:r>
            <a:r>
              <a:rPr lang="de-DE" dirty="0" err="1"/>
              <a:t>we</a:t>
            </a:r>
            <a:r>
              <a:rPr lang="de-DE" dirty="0"/>
              <a:t> </a:t>
            </a:r>
            <a:r>
              <a:rPr lang="de-DE" dirty="0" err="1"/>
              <a:t>see</a:t>
            </a:r>
            <a:r>
              <a:rPr lang="de-DE" dirty="0"/>
              <a:t> male </a:t>
            </a:r>
            <a:r>
              <a:rPr lang="de-DE" dirty="0" err="1"/>
              <a:t>user</a:t>
            </a:r>
            <a:r>
              <a:rPr lang="de-DE" dirty="0"/>
              <a:t> </a:t>
            </a:r>
            <a:r>
              <a:rPr lang="de-DE" dirty="0" err="1"/>
              <a:t>are</a:t>
            </a:r>
            <a:r>
              <a:rPr lang="de-DE" dirty="0"/>
              <a:t> </a:t>
            </a:r>
            <a:r>
              <a:rPr lang="de-DE" dirty="0" err="1"/>
              <a:t>less</a:t>
            </a:r>
            <a:r>
              <a:rPr lang="de-DE" dirty="0"/>
              <a:t> </a:t>
            </a:r>
            <a:r>
              <a:rPr lang="de-DE" dirty="0" err="1"/>
              <a:t>compared</a:t>
            </a:r>
            <a:r>
              <a:rPr lang="de-DE" dirty="0"/>
              <a:t> </a:t>
            </a:r>
            <a:r>
              <a:rPr lang="de-DE" dirty="0" err="1"/>
              <a:t>to</a:t>
            </a:r>
            <a:r>
              <a:rPr lang="de-DE" dirty="0"/>
              <a:t> </a:t>
            </a:r>
            <a:r>
              <a:rPr lang="de-DE" dirty="0" err="1"/>
              <a:t>female</a:t>
            </a:r>
            <a:r>
              <a:rPr lang="de-DE" dirty="0"/>
              <a:t> </a:t>
            </a:r>
            <a:r>
              <a:rPr lang="de-DE" dirty="0" err="1"/>
              <a:t>users</a:t>
            </a:r>
            <a:r>
              <a:rPr lang="de-DE" dirty="0"/>
              <a:t> in </a:t>
            </a:r>
            <a:r>
              <a:rPr lang="de-DE" dirty="0" err="1"/>
              <a:t>terms</a:t>
            </a:r>
            <a:r>
              <a:rPr lang="de-DE" dirty="0"/>
              <a:t> </a:t>
            </a:r>
            <a:r>
              <a:rPr lang="de-DE" dirty="0" err="1"/>
              <a:t>of</a:t>
            </a:r>
            <a:r>
              <a:rPr lang="de-DE" dirty="0"/>
              <a:t> </a:t>
            </a:r>
            <a:r>
              <a:rPr lang="de-DE" dirty="0" err="1"/>
              <a:t>number</a:t>
            </a:r>
            <a:r>
              <a:rPr lang="de-DE" dirty="0"/>
              <a:t> </a:t>
            </a:r>
            <a:r>
              <a:rPr lang="de-DE" dirty="0" err="1"/>
              <a:t>of</a:t>
            </a:r>
            <a:r>
              <a:rPr lang="de-DE" dirty="0"/>
              <a:t> </a:t>
            </a:r>
            <a:r>
              <a:rPr lang="de-DE" dirty="0" err="1"/>
              <a:t>users,money</a:t>
            </a:r>
            <a:r>
              <a:rPr lang="de-DE" dirty="0"/>
              <a:t> </a:t>
            </a:r>
            <a:r>
              <a:rPr lang="de-DE" dirty="0" err="1"/>
              <a:t>spent</a:t>
            </a:r>
            <a:r>
              <a:rPr lang="de-DE" dirty="0"/>
              <a:t> and </a:t>
            </a:r>
            <a:r>
              <a:rPr lang="de-DE" dirty="0" err="1"/>
              <a:t>number</a:t>
            </a:r>
            <a:r>
              <a:rPr lang="de-DE" dirty="0"/>
              <a:t> </a:t>
            </a:r>
            <a:r>
              <a:rPr lang="de-DE" dirty="0" err="1"/>
              <a:t>of</a:t>
            </a:r>
            <a:r>
              <a:rPr lang="de-DE" dirty="0"/>
              <a:t> </a:t>
            </a:r>
            <a:r>
              <a:rPr lang="de-DE" dirty="0" err="1"/>
              <a:t>flights</a:t>
            </a:r>
            <a:endParaRPr lang="de-DE" dirty="0"/>
          </a:p>
        </p:txBody>
      </p:sp>
      <p:pic>
        <p:nvPicPr>
          <p:cNvPr id="6" name="Grafik 5" descr="Ein Bild, das Text, Screenshot, Schrift, Zahl enthält.&#10;&#10;Beschreibung automatisch generiert.">
            <a:extLst>
              <a:ext uri="{FF2B5EF4-FFF2-40B4-BE49-F238E27FC236}">
                <a16:creationId xmlns:a16="http://schemas.microsoft.com/office/drawing/2014/main" id="{0317980C-13F0-3D07-3105-A944BCAB3F92}"/>
              </a:ext>
            </a:extLst>
          </p:cNvPr>
          <p:cNvPicPr>
            <a:picLocks noChangeAspect="1"/>
          </p:cNvPicPr>
          <p:nvPr/>
        </p:nvPicPr>
        <p:blipFill>
          <a:blip r:embed="rId2"/>
          <a:stretch>
            <a:fillRect/>
          </a:stretch>
        </p:blipFill>
        <p:spPr>
          <a:xfrm>
            <a:off x="180975" y="1929391"/>
            <a:ext cx="11830050" cy="2352675"/>
          </a:xfrm>
          <a:prstGeom prst="rect">
            <a:avLst/>
          </a:prstGeom>
        </p:spPr>
      </p:pic>
      <p:sp>
        <p:nvSpPr>
          <p:cNvPr id="8" name="Textfeld 7">
            <a:extLst>
              <a:ext uri="{FF2B5EF4-FFF2-40B4-BE49-F238E27FC236}">
                <a16:creationId xmlns:a16="http://schemas.microsoft.com/office/drawing/2014/main" id="{F6C7DEEC-1876-91F7-8CE2-76B39E21BA89}"/>
              </a:ext>
            </a:extLst>
          </p:cNvPr>
          <p:cNvSpPr txBox="1"/>
          <p:nvPr/>
        </p:nvSpPr>
        <p:spPr>
          <a:xfrm>
            <a:off x="6223766" y="4430698"/>
            <a:ext cx="341722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t>Perks</a:t>
            </a:r>
            <a:r>
              <a:rPr lang="de-DE" dirty="0"/>
              <a:t>: </a:t>
            </a:r>
            <a:r>
              <a:rPr lang="de-DE" dirty="0" err="1"/>
              <a:t>Provide</a:t>
            </a:r>
            <a:r>
              <a:rPr lang="de-DE" dirty="0"/>
              <a:t> </a:t>
            </a:r>
            <a:r>
              <a:rPr lang="de-DE" dirty="0" err="1"/>
              <a:t>discount</a:t>
            </a:r>
            <a:r>
              <a:rPr lang="de-DE" dirty="0"/>
              <a:t> </a:t>
            </a:r>
            <a:r>
              <a:rPr lang="de-DE" dirty="0" err="1"/>
              <a:t>for</a:t>
            </a:r>
            <a:r>
              <a:rPr lang="de-DE" dirty="0"/>
              <a:t> </a:t>
            </a:r>
            <a:r>
              <a:rPr lang="de-DE" dirty="0" err="1"/>
              <a:t>single</a:t>
            </a:r>
            <a:r>
              <a:rPr lang="de-DE" dirty="0"/>
              <a:t> male </a:t>
            </a:r>
            <a:r>
              <a:rPr lang="de-DE" dirty="0" err="1"/>
              <a:t>travellers</a:t>
            </a:r>
            <a:r>
              <a:rPr lang="de-DE" dirty="0"/>
              <a:t> on </a:t>
            </a:r>
            <a:r>
              <a:rPr lang="de-DE" dirty="0" err="1"/>
              <a:t>flights</a:t>
            </a:r>
            <a:r>
              <a:rPr lang="de-DE" dirty="0"/>
              <a:t> and </a:t>
            </a:r>
            <a:r>
              <a:rPr lang="de-DE" dirty="0" err="1"/>
              <a:t>hotels</a:t>
            </a:r>
            <a:r>
              <a:rPr lang="de-DE" dirty="0"/>
              <a:t>. </a:t>
            </a:r>
            <a:r>
              <a:rPr lang="de-DE" dirty="0" err="1"/>
              <a:t>Offer</a:t>
            </a:r>
            <a:r>
              <a:rPr lang="de-DE" dirty="0"/>
              <a:t> </a:t>
            </a:r>
            <a:r>
              <a:rPr lang="de-DE" dirty="0" err="1"/>
              <a:t>men</a:t>
            </a:r>
            <a:r>
              <a:rPr lang="de-DE" dirty="0"/>
              <a:t> </a:t>
            </a:r>
            <a:r>
              <a:rPr lang="de-DE" dirty="0" err="1"/>
              <a:t>goodies</a:t>
            </a:r>
            <a:r>
              <a:rPr lang="de-DE" dirty="0"/>
              <a:t> </a:t>
            </a:r>
            <a:r>
              <a:rPr lang="de-DE" dirty="0" err="1"/>
              <a:t>during</a:t>
            </a:r>
            <a:r>
              <a:rPr lang="de-DE" dirty="0"/>
              <a:t> </a:t>
            </a:r>
            <a:r>
              <a:rPr lang="de-DE" dirty="0" err="1"/>
              <a:t>flight</a:t>
            </a:r>
            <a:r>
              <a:rPr lang="de-DE" dirty="0"/>
              <a:t> </a:t>
            </a:r>
            <a:r>
              <a:rPr lang="de-DE" dirty="0" err="1"/>
              <a:t>travel</a:t>
            </a:r>
            <a:r>
              <a:rPr lang="de-DE" dirty="0"/>
              <a:t> and </a:t>
            </a:r>
            <a:r>
              <a:rPr lang="de-DE" dirty="0" err="1"/>
              <a:t>stay</a:t>
            </a:r>
            <a:r>
              <a:rPr lang="de-DE" dirty="0"/>
              <a:t>.</a:t>
            </a:r>
          </a:p>
          <a:p>
            <a:endParaRPr lang="de-DE" dirty="0"/>
          </a:p>
          <a:p>
            <a:r>
              <a:rPr lang="de-DE" dirty="0"/>
              <a:t>Also, </a:t>
            </a:r>
            <a:r>
              <a:rPr lang="de-DE" dirty="0" err="1"/>
              <a:t>Introduce</a:t>
            </a:r>
            <a:r>
              <a:rPr lang="de-DE" dirty="0"/>
              <a:t> </a:t>
            </a:r>
            <a:r>
              <a:rPr lang="de-DE" dirty="0" err="1"/>
              <a:t>some</a:t>
            </a:r>
            <a:r>
              <a:rPr lang="de-DE" dirty="0"/>
              <a:t> </a:t>
            </a:r>
            <a:r>
              <a:rPr lang="de-DE" dirty="0" err="1"/>
              <a:t>free</a:t>
            </a:r>
            <a:r>
              <a:rPr lang="de-DE" dirty="0"/>
              <a:t> lucky tickets </a:t>
            </a:r>
            <a:r>
              <a:rPr lang="de-DE" dirty="0" err="1"/>
              <a:t>for</a:t>
            </a:r>
            <a:r>
              <a:rPr lang="de-DE" dirty="0"/>
              <a:t> male </a:t>
            </a:r>
            <a:r>
              <a:rPr lang="de-DE" dirty="0" err="1"/>
              <a:t>cusotmer</a:t>
            </a:r>
            <a:r>
              <a:rPr lang="de-DE" dirty="0"/>
              <a:t> </a:t>
            </a:r>
            <a:r>
              <a:rPr lang="de-DE" dirty="0" err="1"/>
              <a:t>for</a:t>
            </a:r>
            <a:r>
              <a:rPr lang="de-DE" dirty="0"/>
              <a:t> </a:t>
            </a:r>
            <a:r>
              <a:rPr lang="de-DE" dirty="0" err="1"/>
              <a:t>games</a:t>
            </a:r>
            <a:r>
              <a:rPr lang="de-DE" dirty="0"/>
              <a:t> like NFL and NBA</a:t>
            </a:r>
          </a:p>
        </p:txBody>
      </p:sp>
    </p:spTree>
    <p:extLst>
      <p:ext uri="{BB962C8B-B14F-4D97-AF65-F5344CB8AC3E}">
        <p14:creationId xmlns:p14="http://schemas.microsoft.com/office/powerpoint/2010/main" val="2994419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Breitbild</PresentationFormat>
  <Paragraphs>0</Paragraphs>
  <Slides>9</Slides>
  <Notes>2</Notes>
  <HiddenSlides>0</HiddenSlides>
  <MMClips>0</MMClips>
  <ScaleCrop>false</ScaleCrop>
  <HeadingPairs>
    <vt:vector size="4" baseType="variant">
      <vt:variant>
        <vt:lpstr>Design</vt:lpstr>
      </vt:variant>
      <vt:variant>
        <vt:i4>1</vt:i4>
      </vt:variant>
      <vt:variant>
        <vt:lpstr>Folientitel</vt:lpstr>
      </vt:variant>
      <vt:variant>
        <vt:i4>9</vt:i4>
      </vt:variant>
    </vt:vector>
  </HeadingPairs>
  <TitlesOfParts>
    <vt:vector size="10" baseType="lpstr">
      <vt:lpstr>office theme</vt:lpstr>
      <vt:lpstr>PROJECT TRAVELTIDE </vt:lpstr>
      <vt:lpstr>PROJECT OUTLINE</vt:lpstr>
      <vt:lpstr>Overview of project activities</vt:lpstr>
      <vt:lpstr>Discount Enthusiasts</vt:lpstr>
      <vt:lpstr>MONTHWISE TRENDS</vt:lpstr>
      <vt:lpstr>Long travellers</vt:lpstr>
      <vt:lpstr>Money spenders</vt:lpstr>
      <vt:lpstr>Geographical distribution</vt:lpstr>
      <vt:lpstr>Gender-targeted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422</cp:revision>
  <dcterms:created xsi:type="dcterms:W3CDTF">2024-11-28T15:28:22Z</dcterms:created>
  <dcterms:modified xsi:type="dcterms:W3CDTF">2024-11-29T15:37:28Z</dcterms:modified>
</cp:coreProperties>
</file>