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7" r:id="rId17"/>
    <p:sldId id="275" r:id="rId18"/>
    <p:sldId id="291" r:id="rId19"/>
    <p:sldId id="290" r:id="rId20"/>
    <p:sldId id="278" r:id="rId21"/>
    <p:sldId id="279" r:id="rId22"/>
    <p:sldId id="281" r:id="rId23"/>
    <p:sldId id="283" r:id="rId24"/>
    <p:sldId id="292" r:id="rId25"/>
    <p:sldId id="286" r:id="rId26"/>
    <p:sldId id="287" r:id="rId27"/>
    <p:sldId id="288" r:id="rId28"/>
    <p:sldId id="289" r:id="rId29"/>
    <p:sldId id="285" r:id="rId30"/>
  </p:sldIdLst>
  <p:sldSz cx="9144000" cy="5143500" type="screen16x9"/>
  <p:notesSz cx="6858000" cy="9144000"/>
  <p:embeddedFontLst>
    <p:embeddedFont>
      <p:font typeface="Verdana" panose="020B0604030504040204" pitchFamily="34" charset="0"/>
      <p:regular r:id="rId32"/>
      <p:bold r:id="rId33"/>
      <p:italic r:id="rId34"/>
      <p:boldItalic r:id="rId35"/>
    </p:embeddedFont>
    <p:embeddedFont>
      <p:font typeface="Roboto" panose="020B0604020202020204"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Alfa Slab One"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2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96567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28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16f6fc8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16f6fc8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07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16f6fc8f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16f6fc8f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378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216f6fc8f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216f6fc8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500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216f6fc8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216f6fc8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99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216f6fc8f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216f6fc8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661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216f6fc8f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216f6fc8f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10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216f6fc8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216f6fc8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9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216f6fc8f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216f6fc8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1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216f6fc8f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216f6fc8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2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4fc2610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4fc2610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6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2216f6fc8f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2216f6fc8f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189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4fc2610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4fc2610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286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4fc26100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4fc2610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27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4fc26100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4fc2610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2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2216f6fc8f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2216f6fc8f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2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2216f6fc8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2216f6fc8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86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216f6fc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216f6fc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2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16f6fc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16f6fc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02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16f6fc8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16f6fc8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760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16f6fc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16f6fc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312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216f6fc8f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216f6fc8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0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HUNGERZARF</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ONLINE FOOD DELIVERY APPLICATION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COMPATABILITY</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400" dirty="0">
                <a:solidFill>
                  <a:srgbClr val="000000"/>
                </a:solidFill>
                <a:latin typeface="Arial"/>
                <a:ea typeface="Arial"/>
                <a:cs typeface="Arial"/>
                <a:sym typeface="Arial"/>
              </a:rPr>
              <a:t>This project has been tested on the Windows platform with the python robot test module</a:t>
            </a:r>
            <a:r>
              <a:rPr lang="en" sz="1400" dirty="0" smtClean="0">
                <a:solidFill>
                  <a:srgbClr val="000000"/>
                </a:solidFill>
                <a:latin typeface="Arial"/>
                <a:ea typeface="Arial"/>
                <a:cs typeface="Arial"/>
                <a:sym typeface="Arial"/>
              </a:rPr>
              <a:t>.</a:t>
            </a:r>
          </a:p>
          <a:p>
            <a:pPr marL="0" lvl="0" indent="0">
              <a:spcBef>
                <a:spcPts val="1200"/>
              </a:spcBef>
              <a:buNone/>
            </a:pPr>
            <a:r>
              <a:rPr lang="en-US" sz="1400" dirty="0"/>
              <a:t/>
            </a:r>
            <a:br>
              <a:rPr lang="en-US" sz="1400" dirty="0"/>
            </a:br>
            <a:r>
              <a:rPr lang="en-US" sz="1400" dirty="0">
                <a:solidFill>
                  <a:schemeClr val="tx2">
                    <a:lumMod val="10000"/>
                  </a:schemeClr>
                </a:solidFill>
                <a:latin typeface="+mn-lt"/>
              </a:rPr>
              <a:t>Robot Framework is a generic open source automation framework. It can be used for test automation and robotic process automation (RPA).</a:t>
            </a:r>
            <a:br>
              <a:rPr lang="en-US" sz="1400" dirty="0">
                <a:solidFill>
                  <a:schemeClr val="tx2">
                    <a:lumMod val="10000"/>
                  </a:schemeClr>
                </a:solidFill>
                <a:latin typeface="+mn-lt"/>
              </a:rPr>
            </a:br>
            <a:r>
              <a:rPr lang="en-US" sz="1400" dirty="0">
                <a:solidFill>
                  <a:schemeClr val="tx2">
                    <a:lumMod val="10000"/>
                  </a:schemeClr>
                </a:solidFill>
                <a:latin typeface="+mn-lt"/>
              </a:rPr>
              <a:t/>
            </a:r>
            <a:br>
              <a:rPr lang="en-US" sz="1400" dirty="0">
                <a:solidFill>
                  <a:schemeClr val="tx2">
                    <a:lumMod val="10000"/>
                  </a:schemeClr>
                </a:solidFill>
                <a:latin typeface="+mn-lt"/>
              </a:rPr>
            </a:br>
            <a:r>
              <a:rPr lang="en-US" sz="1400" dirty="0">
                <a:solidFill>
                  <a:schemeClr val="tx2">
                    <a:lumMod val="10000"/>
                  </a:schemeClr>
                </a:solidFill>
                <a:latin typeface="+mn-lt"/>
              </a:rPr>
              <a:t>Robot Framework is supported </a:t>
            </a:r>
            <a:r>
              <a:rPr lang="en-US" sz="1400" dirty="0" smtClean="0">
                <a:solidFill>
                  <a:schemeClr val="tx2">
                    <a:lumMod val="10000"/>
                  </a:schemeClr>
                </a:solidFill>
                <a:latin typeface="+mn-lt"/>
              </a:rPr>
              <a:t>by Robot </a:t>
            </a:r>
            <a:r>
              <a:rPr lang="en-US" sz="1400" dirty="0">
                <a:solidFill>
                  <a:schemeClr val="tx2">
                    <a:lumMod val="10000"/>
                  </a:schemeClr>
                </a:solidFill>
                <a:latin typeface="+mn-lt"/>
              </a:rPr>
              <a:t>Framework Foundation</a:t>
            </a:r>
            <a:r>
              <a:rPr lang="en-US" sz="1400" dirty="0" smtClean="0">
                <a:solidFill>
                  <a:schemeClr val="tx2">
                    <a:lumMod val="10000"/>
                  </a:schemeClr>
                </a:solidFill>
                <a:latin typeface="+mn-lt"/>
              </a:rPr>
              <a:t>. </a:t>
            </a:r>
            <a:r>
              <a:rPr lang="en-US" sz="1400" dirty="0">
                <a:solidFill>
                  <a:schemeClr val="tx2">
                    <a:lumMod val="10000"/>
                  </a:schemeClr>
                </a:solidFill>
                <a:latin typeface="+mn-lt"/>
              </a:rPr>
              <a:t>Many industry-leading companies use the tool in their software development.</a:t>
            </a:r>
            <a:br>
              <a:rPr lang="en-US" sz="1400" dirty="0">
                <a:solidFill>
                  <a:schemeClr val="tx2">
                    <a:lumMod val="10000"/>
                  </a:schemeClr>
                </a:solidFill>
                <a:latin typeface="+mn-lt"/>
              </a:rPr>
            </a:br>
            <a:r>
              <a:rPr lang="en-US" sz="1400" dirty="0">
                <a:solidFill>
                  <a:schemeClr val="tx2">
                    <a:lumMod val="10000"/>
                  </a:schemeClr>
                </a:solidFill>
                <a:latin typeface="+mn-lt"/>
              </a:rPr>
              <a:t/>
            </a:r>
            <a:br>
              <a:rPr lang="en-US" sz="1400" dirty="0">
                <a:solidFill>
                  <a:schemeClr val="tx2">
                    <a:lumMod val="10000"/>
                  </a:schemeClr>
                </a:solidFill>
                <a:latin typeface="+mn-lt"/>
              </a:rPr>
            </a:br>
            <a:r>
              <a:rPr lang="en-US" sz="1400" dirty="0">
                <a:solidFill>
                  <a:schemeClr val="tx2">
                    <a:lumMod val="10000"/>
                  </a:schemeClr>
                </a:solidFill>
                <a:latin typeface="+mn-lt"/>
              </a:rPr>
              <a:t>Robot Framework is open and extensible. Robot Framework can be integrated with virtually any other tool to create powerful and flexible automation solutions. Robot Framework is free to use without licensing costs.</a:t>
            </a:r>
            <a:r>
              <a:rPr lang="en-US" sz="1400" dirty="0"/>
              <a:t/>
            </a:r>
            <a:br>
              <a:rPr lang="en-US" sz="1400" dirty="0"/>
            </a:br>
            <a:endParaRPr sz="14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BENEFITS </a:t>
            </a:r>
            <a:r>
              <a:rPr lang="en" dirty="0"/>
              <a:t>OF HUNGERZARF</a:t>
            </a:r>
            <a:endParaRPr dirty="0"/>
          </a:p>
        </p:txBody>
      </p:sp>
      <p:sp>
        <p:nvSpPr>
          <p:cNvPr id="123" name="Google Shape;123;p24"/>
          <p:cNvSpPr txBox="1">
            <a:spLocks noGrp="1"/>
          </p:cNvSpPr>
          <p:nvPr>
            <p:ph type="body" idx="1"/>
          </p:nvPr>
        </p:nvSpPr>
        <p:spPr>
          <a:xfrm>
            <a:off x="311700" y="1700783"/>
            <a:ext cx="8520600" cy="2868091"/>
          </a:xfrm>
          <a:prstGeom prst="rect">
            <a:avLst/>
          </a:prstGeom>
        </p:spPr>
        <p:txBody>
          <a:bodyPr spcFirstLastPara="1" wrap="square" lIns="91425" tIns="91425" rIns="91425" bIns="91425" anchor="t" anchorCtr="0">
            <a:normAutofit/>
          </a:bodyPr>
          <a:lstStyle/>
          <a:p>
            <a:pPr marL="457200" lvl="0" indent="-342900" algn="just" rtl="0">
              <a:spcBef>
                <a:spcPts val="120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Order food online from anywhere</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dirty="0" smtClean="0">
                <a:solidFill>
                  <a:srgbClr val="000000"/>
                </a:solidFill>
                <a:latin typeface="Verdana"/>
                <a:ea typeface="Verdana"/>
                <a:cs typeface="Verdana"/>
                <a:sym typeface="Verdana"/>
              </a:rPr>
              <a:t>  Make </a:t>
            </a:r>
            <a:r>
              <a:rPr lang="en" dirty="0">
                <a:solidFill>
                  <a:srgbClr val="000000"/>
                </a:solidFill>
                <a:latin typeface="Verdana"/>
                <a:ea typeface="Verdana"/>
                <a:cs typeface="Verdana"/>
                <a:sym typeface="Verdana"/>
              </a:rPr>
              <a:t>payments according to your convenience</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Job availabilities</a:t>
            </a:r>
            <a:endParaRPr dirty="0">
              <a:solidFill>
                <a:srgbClr val="000000"/>
              </a:solidFill>
              <a:latin typeface="Verdana"/>
              <a:ea typeface="Verdana"/>
              <a:cs typeface="Verdana"/>
              <a:sym typeface="Verdana"/>
            </a:endParaRPr>
          </a:p>
          <a:p>
            <a:pPr marL="457200" lvl="0" indent="-342900" algn="just" rtl="0">
              <a:spcBef>
                <a:spcPts val="0"/>
              </a:spcBef>
              <a:spcAft>
                <a:spcPts val="0"/>
              </a:spcAft>
              <a:buClr>
                <a:srgbClr val="000000"/>
              </a:buClr>
              <a:buSzPts val="1800"/>
              <a:buAutoNum type="arabicPeriod"/>
            </a:pPr>
            <a:r>
              <a:rPr lang="en" sz="1100" dirty="0">
                <a:solidFill>
                  <a:srgbClr val="000000"/>
                </a:solidFill>
                <a:latin typeface="Verdana"/>
                <a:ea typeface="Verdana"/>
                <a:cs typeface="Verdana"/>
                <a:sym typeface="Verdana"/>
              </a:rPr>
              <a:t>    </a:t>
            </a:r>
            <a:r>
              <a:rPr lang="en" dirty="0">
                <a:solidFill>
                  <a:srgbClr val="000000"/>
                </a:solidFill>
                <a:latin typeface="Verdana"/>
                <a:ea typeface="Verdana"/>
                <a:cs typeface="Verdana"/>
                <a:sym typeface="Verdana"/>
              </a:rPr>
              <a:t>Smooth delivery to your </a:t>
            </a:r>
            <a:r>
              <a:rPr lang="en" dirty="0" smtClean="0">
                <a:solidFill>
                  <a:srgbClr val="000000"/>
                </a:solidFill>
                <a:latin typeface="Verdana"/>
                <a:ea typeface="Verdana"/>
                <a:cs typeface="Verdana"/>
                <a:sym typeface="Verdana"/>
              </a:rPr>
              <a:t>doorsteps</a:t>
            </a:r>
          </a:p>
          <a:p>
            <a:pPr marL="457200" lvl="0" indent="-342900" algn="just" rtl="0">
              <a:spcBef>
                <a:spcPts val="0"/>
              </a:spcBef>
              <a:spcAft>
                <a:spcPts val="0"/>
              </a:spcAft>
              <a:buClr>
                <a:srgbClr val="000000"/>
              </a:buClr>
              <a:buSzPts val="1800"/>
              <a:buAutoNum type="arabicPeriod"/>
            </a:pPr>
            <a:r>
              <a:rPr lang="en" dirty="0">
                <a:solidFill>
                  <a:srgbClr val="000000"/>
                </a:solidFill>
                <a:latin typeface="Verdana"/>
                <a:ea typeface="Verdana"/>
                <a:cs typeface="Verdana"/>
                <a:sym typeface="Verdana"/>
              </a:rPr>
              <a:t> </a:t>
            </a:r>
            <a:r>
              <a:rPr lang="en" dirty="0" smtClean="0">
                <a:solidFill>
                  <a:srgbClr val="000000"/>
                </a:solidFill>
                <a:latin typeface="Verdana"/>
                <a:ea typeface="Verdana"/>
                <a:cs typeface="Verdana"/>
                <a:sym typeface="Verdana"/>
              </a:rPr>
              <a:t>  Huge variety of food items to choose from</a:t>
            </a:r>
          </a:p>
          <a:p>
            <a:pPr marL="457200" lvl="0" indent="-342900" algn="just" rtl="0">
              <a:spcBef>
                <a:spcPts val="0"/>
              </a:spcBef>
              <a:spcAft>
                <a:spcPts val="0"/>
              </a:spcAft>
              <a:buClr>
                <a:srgbClr val="000000"/>
              </a:buClr>
              <a:buSzPts val="1800"/>
              <a:buAutoNum type="arabicPeriod"/>
            </a:pPr>
            <a:endParaRPr dirty="0">
              <a:solidFill>
                <a:srgbClr val="000000"/>
              </a:solidFill>
              <a:latin typeface="Verdana"/>
              <a:ea typeface="Verdana"/>
              <a:cs typeface="Verdana"/>
              <a:sym typeface="Verdana"/>
            </a:endParaRPr>
          </a:p>
          <a:p>
            <a:pPr marL="0" lvl="0" indent="0" algn="l" rtl="0">
              <a:spcBef>
                <a:spcPts val="1200"/>
              </a:spcBef>
              <a:spcAft>
                <a:spcPts val="1200"/>
              </a:spcAft>
              <a:buNone/>
            </a:pPr>
            <a:endParaRPr sz="2200" dirty="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REQUIREMENTS</a:t>
            </a:r>
            <a:endParaRPr dirty="0"/>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b="1" dirty="0">
                <a:solidFill>
                  <a:srgbClr val="000000"/>
                </a:solidFill>
                <a:latin typeface="+mn-lt"/>
                <a:ea typeface="Roboto"/>
                <a:cs typeface="Roboto"/>
                <a:sym typeface="Roboto"/>
              </a:rPr>
              <a:t>FUNCTIONAL REQUIREMENTS:</a:t>
            </a:r>
            <a:endParaRPr sz="1500" b="1" dirty="0">
              <a:solidFill>
                <a:srgbClr val="000000"/>
              </a:solidFill>
              <a:latin typeface="+mn-lt"/>
              <a:ea typeface="Roboto"/>
              <a:cs typeface="Roboto"/>
              <a:sym typeface="Roboto"/>
            </a:endParaRPr>
          </a:p>
          <a:p>
            <a:pPr marL="457200" lvl="0" indent="-314960" algn="l" rtl="0">
              <a:spcBef>
                <a:spcPts val="1200"/>
              </a:spcBef>
              <a:spcAft>
                <a:spcPts val="0"/>
              </a:spcAft>
              <a:buClr>
                <a:srgbClr val="000000"/>
              </a:buClr>
              <a:buSzPct val="100000"/>
              <a:buFont typeface="Roboto"/>
              <a:buChar char="●"/>
            </a:pPr>
            <a:r>
              <a:rPr lang="en" sz="1600" dirty="0">
                <a:solidFill>
                  <a:srgbClr val="000000"/>
                </a:solidFill>
                <a:latin typeface="+mn-lt"/>
                <a:ea typeface="Roboto"/>
                <a:cs typeface="Roboto"/>
                <a:sym typeface="Roboto"/>
              </a:rPr>
              <a:t>Bill invoice </a:t>
            </a:r>
            <a:r>
              <a:rPr lang="en" sz="1600" dirty="0" smtClean="0">
                <a:solidFill>
                  <a:srgbClr val="000000"/>
                </a:solidFill>
                <a:latin typeface="+mn-lt"/>
                <a:ea typeface="Roboto"/>
                <a:cs typeface="Roboto"/>
                <a:sym typeface="Roboto"/>
              </a:rPr>
              <a:t>generation</a:t>
            </a:r>
            <a:endParaRPr sz="1600" dirty="0">
              <a:solidFill>
                <a:srgbClr val="000000"/>
              </a:solidFill>
              <a:latin typeface="+mn-lt"/>
              <a:ea typeface="Roboto"/>
              <a:cs typeface="Roboto"/>
              <a:sym typeface="Roboto"/>
            </a:endParaRPr>
          </a:p>
          <a:p>
            <a:pPr marL="0" lvl="0" indent="0" algn="l" rtl="0">
              <a:spcBef>
                <a:spcPts val="1200"/>
              </a:spcBef>
              <a:spcAft>
                <a:spcPts val="0"/>
              </a:spcAft>
              <a:buNone/>
            </a:pPr>
            <a:r>
              <a:rPr lang="en" sz="1200" dirty="0">
                <a:solidFill>
                  <a:srgbClr val="000000"/>
                </a:solidFill>
                <a:latin typeface="+mn-lt"/>
                <a:ea typeface="Arial"/>
                <a:cs typeface="Arial"/>
                <a:sym typeface="Arial"/>
              </a:rPr>
              <a:t>                 </a:t>
            </a:r>
            <a:r>
              <a:rPr lang="en" sz="700" dirty="0">
                <a:solidFill>
                  <a:srgbClr val="000000"/>
                </a:solidFill>
                <a:latin typeface="+mn-lt"/>
                <a:ea typeface="Times New Roman"/>
                <a:cs typeface="Times New Roman"/>
                <a:sym typeface="Times New Roman"/>
              </a:rPr>
              <a:t> </a:t>
            </a:r>
            <a:r>
              <a:rPr lang="en" sz="1000" dirty="0">
                <a:solidFill>
                  <a:srgbClr val="000000"/>
                </a:solidFill>
                <a:latin typeface="+mn-lt"/>
                <a:ea typeface="Times New Roman"/>
                <a:cs typeface="Times New Roman"/>
                <a:sym typeface="Times New Roman"/>
              </a:rPr>
              <a:t> </a:t>
            </a:r>
            <a:r>
              <a:rPr lang="en" sz="1500" dirty="0">
                <a:solidFill>
                  <a:srgbClr val="000000"/>
                </a:solidFill>
                <a:latin typeface="+mn-lt"/>
                <a:ea typeface="Roboto"/>
                <a:cs typeface="Roboto"/>
                <a:sym typeface="Roboto"/>
              </a:rPr>
              <a:t>Invoice generating with purchased order</a:t>
            </a:r>
            <a:endParaRPr sz="1500" dirty="0">
              <a:solidFill>
                <a:srgbClr val="000000"/>
              </a:solidFill>
              <a:latin typeface="+mn-lt"/>
              <a:ea typeface="Roboto"/>
              <a:cs typeface="Roboto"/>
              <a:sym typeface="Roboto"/>
            </a:endParaRPr>
          </a:p>
          <a:p>
            <a:pPr marL="457200" lvl="0" indent="-314960" algn="l" rtl="0">
              <a:spcBef>
                <a:spcPts val="1200"/>
              </a:spcBef>
              <a:spcAft>
                <a:spcPts val="0"/>
              </a:spcAft>
              <a:buClr>
                <a:srgbClr val="000000"/>
              </a:buClr>
              <a:buSzPct val="100000"/>
              <a:buFont typeface="Roboto"/>
              <a:buChar char="●"/>
            </a:pPr>
            <a:r>
              <a:rPr lang="en" sz="1600" dirty="0">
                <a:solidFill>
                  <a:srgbClr val="000000"/>
                </a:solidFill>
                <a:latin typeface="+mn-lt"/>
                <a:ea typeface="Roboto"/>
                <a:cs typeface="Roboto"/>
                <a:sym typeface="Roboto"/>
              </a:rPr>
              <a:t>Customer </a:t>
            </a:r>
            <a:r>
              <a:rPr lang="en" sz="1600" dirty="0" smtClean="0">
                <a:solidFill>
                  <a:srgbClr val="000000"/>
                </a:solidFill>
                <a:latin typeface="+mn-lt"/>
                <a:ea typeface="Roboto"/>
                <a:cs typeface="Roboto"/>
                <a:sym typeface="Roboto"/>
              </a:rPr>
              <a:t>profile</a:t>
            </a:r>
            <a:endParaRPr sz="1543" dirty="0" smtClean="0">
              <a:solidFill>
                <a:srgbClr val="000000"/>
              </a:solidFill>
              <a:latin typeface="+mn-lt"/>
              <a:ea typeface="Roboto"/>
              <a:cs typeface="Roboto"/>
              <a:sym typeface="Roboto"/>
            </a:endParaRPr>
          </a:p>
          <a:p>
            <a:pPr marL="457200" lvl="0" indent="0" algn="l" rtl="0">
              <a:spcBef>
                <a:spcPts val="1200"/>
              </a:spcBef>
              <a:spcAft>
                <a:spcPts val="0"/>
              </a:spcAft>
              <a:buNone/>
            </a:pPr>
            <a:r>
              <a:rPr lang="en" sz="1543" dirty="0" smtClean="0">
                <a:solidFill>
                  <a:srgbClr val="000000"/>
                </a:solidFill>
                <a:latin typeface="+mn-lt"/>
                <a:ea typeface="Roboto"/>
                <a:cs typeface="Roboto"/>
                <a:sym typeface="Roboto"/>
              </a:rPr>
              <a:t>     </a:t>
            </a:r>
            <a:r>
              <a:rPr lang="en" sz="1543" dirty="0">
                <a:solidFill>
                  <a:srgbClr val="000000"/>
                </a:solidFill>
                <a:latin typeface="+mn-lt"/>
                <a:ea typeface="Roboto"/>
                <a:cs typeface="Roboto"/>
                <a:sym typeface="Roboto"/>
              </a:rPr>
              <a:t>To see his/her </a:t>
            </a:r>
            <a:r>
              <a:rPr lang="en" sz="1543" dirty="0" smtClean="0">
                <a:solidFill>
                  <a:srgbClr val="000000"/>
                </a:solidFill>
                <a:latin typeface="+mn-lt"/>
                <a:ea typeface="Roboto"/>
                <a:cs typeface="Roboto"/>
                <a:sym typeface="Roboto"/>
              </a:rPr>
              <a:t>order</a:t>
            </a:r>
          </a:p>
          <a:p>
            <a:pPr marL="457200" lvl="0" indent="0" algn="l" rtl="0">
              <a:spcBef>
                <a:spcPts val="1200"/>
              </a:spcBef>
              <a:spcAft>
                <a:spcPts val="0"/>
              </a:spcAft>
              <a:buNone/>
            </a:pPr>
            <a:r>
              <a:rPr lang="en" sz="1543" dirty="0">
                <a:solidFill>
                  <a:srgbClr val="000000"/>
                </a:solidFill>
                <a:latin typeface="+mn-lt"/>
                <a:ea typeface="Roboto"/>
                <a:cs typeface="Roboto"/>
                <a:sym typeface="Roboto"/>
              </a:rPr>
              <a:t> </a:t>
            </a:r>
            <a:r>
              <a:rPr lang="en" sz="1543" dirty="0" smtClean="0">
                <a:solidFill>
                  <a:srgbClr val="000000"/>
                </a:solidFill>
                <a:latin typeface="+mn-lt"/>
                <a:ea typeface="Roboto"/>
                <a:cs typeface="Roboto"/>
                <a:sym typeface="Roboto"/>
              </a:rPr>
              <a:t>     Make payments online</a:t>
            </a:r>
            <a:endParaRPr sz="1200" dirty="0">
              <a:solidFill>
                <a:srgbClr val="000000"/>
              </a:solidFill>
              <a:latin typeface="+mn-lt"/>
              <a:ea typeface="Roboto"/>
              <a:cs typeface="Roboto"/>
              <a:sym typeface="Roboto"/>
            </a:endParaRPr>
          </a:p>
          <a:p>
            <a:pPr marL="142240" lvl="0" indent="0" algn="l" rtl="0">
              <a:spcBef>
                <a:spcPts val="1200"/>
              </a:spcBef>
              <a:spcAft>
                <a:spcPts val="0"/>
              </a:spcAft>
              <a:buClr>
                <a:srgbClr val="000000"/>
              </a:buClr>
              <a:buSzPct val="100000"/>
              <a:buNone/>
            </a:pPr>
            <a:endParaRPr sz="1600" dirty="0">
              <a:solidFill>
                <a:srgbClr val="000000"/>
              </a:solidFill>
              <a:latin typeface="+mn-lt"/>
              <a:ea typeface="Roboto"/>
              <a:cs typeface="Roboto"/>
              <a:sym typeface="Roboto"/>
            </a:endParaRPr>
          </a:p>
          <a:p>
            <a:pPr marL="457200" lvl="0" indent="-314960" algn="l" rtl="0">
              <a:spcBef>
                <a:spcPts val="0"/>
              </a:spcBef>
              <a:spcAft>
                <a:spcPts val="0"/>
              </a:spcAft>
              <a:buClr>
                <a:srgbClr val="000000"/>
              </a:buClr>
              <a:buSzPct val="228571"/>
              <a:buFont typeface="Roboto"/>
              <a:buChar char="●"/>
            </a:pPr>
            <a:r>
              <a:rPr lang="en" sz="700" dirty="0">
                <a:solidFill>
                  <a:srgbClr val="000000"/>
                </a:solidFill>
                <a:latin typeface="+mn-lt"/>
                <a:ea typeface="Times New Roman"/>
                <a:cs typeface="Times New Roman"/>
                <a:sym typeface="Times New Roman"/>
              </a:rPr>
              <a:t>  </a:t>
            </a:r>
            <a:r>
              <a:rPr lang="en" sz="1500" dirty="0">
                <a:solidFill>
                  <a:srgbClr val="000000"/>
                </a:solidFill>
                <a:latin typeface="+mn-lt"/>
                <a:ea typeface="Roboto"/>
                <a:cs typeface="Roboto"/>
                <a:sym typeface="Roboto"/>
              </a:rPr>
              <a:t>Admin </a:t>
            </a:r>
            <a:r>
              <a:rPr lang="en" sz="1500" dirty="0" smtClean="0">
                <a:solidFill>
                  <a:srgbClr val="000000"/>
                </a:solidFill>
                <a:latin typeface="+mn-lt"/>
                <a:ea typeface="Roboto"/>
                <a:cs typeface="Roboto"/>
                <a:sym typeface="Roboto"/>
              </a:rPr>
              <a:t>Panel</a:t>
            </a:r>
          </a:p>
          <a:p>
            <a:pPr marL="142240" lvl="0" indent="0" algn="l" rtl="0">
              <a:spcBef>
                <a:spcPts val="0"/>
              </a:spcBef>
              <a:spcAft>
                <a:spcPts val="0"/>
              </a:spcAft>
              <a:buClr>
                <a:srgbClr val="000000"/>
              </a:buClr>
              <a:buSzPct val="228571"/>
              <a:buNone/>
            </a:pPr>
            <a:r>
              <a:rPr lang="en" sz="1500" dirty="0">
                <a:solidFill>
                  <a:srgbClr val="000000"/>
                </a:solidFill>
                <a:latin typeface="+mn-lt"/>
                <a:ea typeface="Roboto"/>
                <a:cs typeface="Roboto"/>
                <a:sym typeface="Roboto"/>
              </a:rPr>
              <a:t> </a:t>
            </a:r>
            <a:r>
              <a:rPr lang="en" sz="1500" dirty="0" smtClean="0">
                <a:solidFill>
                  <a:srgbClr val="000000"/>
                </a:solidFill>
                <a:latin typeface="+mn-lt"/>
                <a:ea typeface="Roboto"/>
                <a:cs typeface="Roboto"/>
                <a:sym typeface="Roboto"/>
              </a:rPr>
              <a:t>            </a:t>
            </a:r>
          </a:p>
          <a:p>
            <a:pPr marL="142240" lvl="0" indent="0" algn="l" rtl="0">
              <a:spcBef>
                <a:spcPts val="0"/>
              </a:spcBef>
              <a:spcAft>
                <a:spcPts val="0"/>
              </a:spcAft>
              <a:buClr>
                <a:srgbClr val="000000"/>
              </a:buClr>
              <a:buSzPct val="228571"/>
              <a:buNone/>
            </a:pPr>
            <a:r>
              <a:rPr lang="en" sz="1500" dirty="0">
                <a:solidFill>
                  <a:srgbClr val="000000"/>
                </a:solidFill>
                <a:latin typeface="+mn-lt"/>
                <a:ea typeface="Roboto"/>
                <a:cs typeface="Roboto"/>
                <a:sym typeface="Roboto"/>
              </a:rPr>
              <a:t> </a:t>
            </a:r>
            <a:r>
              <a:rPr lang="en" sz="1500" dirty="0" smtClean="0">
                <a:solidFill>
                  <a:srgbClr val="000000"/>
                </a:solidFill>
                <a:latin typeface="+mn-lt"/>
                <a:ea typeface="Roboto"/>
                <a:cs typeface="Roboto"/>
                <a:sym typeface="Roboto"/>
              </a:rPr>
              <a:t>        Admin can view orders, users. </a:t>
            </a:r>
            <a:r>
              <a:rPr lang="en-US" sz="1500" dirty="0">
                <a:solidFill>
                  <a:srgbClr val="000000"/>
                </a:solidFill>
                <a:latin typeface="+mn-lt"/>
                <a:ea typeface="Roboto"/>
                <a:cs typeface="Roboto"/>
                <a:sym typeface="Roboto"/>
              </a:rPr>
              <a:t>w</a:t>
            </a:r>
            <a:r>
              <a:rPr lang="en-US" sz="1500" dirty="0" smtClean="0">
                <a:solidFill>
                  <a:srgbClr val="000000"/>
                </a:solidFill>
                <a:latin typeface="+mn-lt"/>
                <a:ea typeface="Roboto"/>
                <a:cs typeface="Roboto"/>
                <a:sym typeface="Roboto"/>
              </a:rPr>
              <a:t>ho is contacting and who is applying for job</a:t>
            </a:r>
          </a:p>
          <a:p>
            <a:pPr marL="142240" lvl="0" indent="0" algn="l" rtl="0">
              <a:spcBef>
                <a:spcPts val="0"/>
              </a:spcBef>
              <a:spcAft>
                <a:spcPts val="0"/>
              </a:spcAft>
              <a:buClr>
                <a:srgbClr val="000000"/>
              </a:buClr>
              <a:buSzPct val="228571"/>
              <a:buNone/>
            </a:pPr>
            <a:endParaRPr lang="en" sz="19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REQUIREMENTS</a:t>
            </a:r>
            <a:endParaRPr dirty="0"/>
          </a:p>
        </p:txBody>
      </p:sp>
      <p:sp>
        <p:nvSpPr>
          <p:cNvPr id="135" name="Google Shape;135;p26"/>
          <p:cNvSpPr txBox="1">
            <a:spLocks noGrp="1"/>
          </p:cNvSpPr>
          <p:nvPr>
            <p:ph type="body" idx="1"/>
          </p:nvPr>
        </p:nvSpPr>
        <p:spPr>
          <a:xfrm>
            <a:off x="311700" y="1792224"/>
            <a:ext cx="8520600" cy="28268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latin typeface="+mn-lt"/>
              </a:rPr>
              <a:t>NON FUNCTIONAL REQUIREMENTS:</a:t>
            </a:r>
            <a:endParaRPr sz="1600" b="1" dirty="0">
              <a:solidFill>
                <a:schemeClr val="tx2">
                  <a:lumMod val="10000"/>
                </a:schemeClr>
              </a:solidFill>
              <a:latin typeface="+mn-lt"/>
            </a:endParaRPr>
          </a:p>
          <a:p>
            <a:pPr marL="457200" lvl="0" indent="-342900" algn="l" rtl="0">
              <a:spcBef>
                <a:spcPts val="1200"/>
              </a:spcBef>
              <a:spcAft>
                <a:spcPts val="0"/>
              </a:spcAft>
              <a:buClr>
                <a:srgbClr val="000000"/>
              </a:buClr>
              <a:buSzPts val="1800"/>
              <a:buChar char="●"/>
            </a:pPr>
            <a:r>
              <a:rPr lang="en" sz="1200" dirty="0">
                <a:solidFill>
                  <a:schemeClr val="tx2">
                    <a:lumMod val="10000"/>
                  </a:schemeClr>
                </a:solidFill>
                <a:latin typeface="+mn-lt"/>
                <a:ea typeface="Arial"/>
                <a:cs typeface="Arial"/>
                <a:sym typeface="Arial"/>
              </a:rPr>
              <a:t>  </a:t>
            </a:r>
            <a:r>
              <a:rPr lang="en" sz="7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Create a new customer profile in less than 3 seconds</a:t>
            </a:r>
            <a:endParaRPr sz="1600" dirty="0">
              <a:solidFill>
                <a:schemeClr val="tx2">
                  <a:lumMod val="10000"/>
                </a:schemeClr>
              </a:solidFill>
              <a:latin typeface="+mn-lt"/>
              <a:ea typeface="Roboto"/>
              <a:cs typeface="Roboto"/>
              <a:sym typeface="Roboto"/>
            </a:endParaRPr>
          </a:p>
          <a:p>
            <a:pPr marL="457200" lvl="0" indent="-342900" algn="l" rtl="0">
              <a:spcBef>
                <a:spcPts val="0"/>
              </a:spcBef>
              <a:spcAft>
                <a:spcPts val="0"/>
              </a:spcAft>
              <a:buClr>
                <a:srgbClr val="000000"/>
              </a:buClr>
              <a:buSzPts val="1800"/>
              <a:buChar char="●"/>
            </a:pPr>
            <a:r>
              <a:rPr lang="en" sz="1600" dirty="0">
                <a:solidFill>
                  <a:schemeClr val="tx2">
                    <a:lumMod val="10000"/>
                  </a:schemeClr>
                </a:solidFill>
                <a:latin typeface="+mn-lt"/>
                <a:ea typeface="Arial"/>
                <a:cs typeface="Arial"/>
                <a:sym typeface="Arial"/>
              </a:rPr>
              <a:t> </a:t>
            </a:r>
            <a:r>
              <a:rPr lang="en" sz="11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Sending user, a confirmation message in less than 5 seconds</a:t>
            </a:r>
            <a:endParaRPr sz="1600" dirty="0">
              <a:solidFill>
                <a:schemeClr val="tx2">
                  <a:lumMod val="10000"/>
                </a:schemeClr>
              </a:solidFill>
              <a:latin typeface="+mn-lt"/>
              <a:ea typeface="Roboto"/>
              <a:cs typeface="Roboto"/>
              <a:sym typeface="Roboto"/>
            </a:endParaRPr>
          </a:p>
          <a:p>
            <a:pPr marL="457200" lvl="0" indent="-342900" algn="l" rtl="0">
              <a:spcBef>
                <a:spcPts val="0"/>
              </a:spcBef>
              <a:spcAft>
                <a:spcPts val="0"/>
              </a:spcAft>
              <a:buClr>
                <a:srgbClr val="000000"/>
              </a:buClr>
              <a:buSzPts val="1800"/>
              <a:buChar char="●"/>
            </a:pPr>
            <a:r>
              <a:rPr lang="en" sz="1100" dirty="0">
                <a:solidFill>
                  <a:schemeClr val="tx2">
                    <a:lumMod val="10000"/>
                  </a:schemeClr>
                </a:solidFill>
                <a:latin typeface="+mn-lt"/>
                <a:ea typeface="Times New Roman"/>
                <a:cs typeface="Times New Roman"/>
                <a:sym typeface="Times New Roman"/>
              </a:rPr>
              <a:t>     </a:t>
            </a:r>
            <a:r>
              <a:rPr lang="en" sz="1600" dirty="0">
                <a:solidFill>
                  <a:schemeClr val="tx2">
                    <a:lumMod val="10000"/>
                  </a:schemeClr>
                </a:solidFill>
                <a:latin typeface="+mn-lt"/>
                <a:ea typeface="Roboto"/>
                <a:cs typeface="Roboto"/>
                <a:sym typeface="Roboto"/>
              </a:rPr>
              <a:t>Generate bills of the customer for their order in less than 5 seconds</a:t>
            </a:r>
            <a:endParaRPr sz="1600" dirty="0">
              <a:solidFill>
                <a:schemeClr val="tx2">
                  <a:lumMod val="10000"/>
                </a:schemeClr>
              </a:solidFill>
              <a:latin typeface="+mn-lt"/>
              <a:ea typeface="Roboto"/>
              <a:cs typeface="Roboto"/>
              <a:sym typeface="Roboto"/>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Tech Stack Used -</a:t>
            </a:r>
            <a:endParaRPr dirty="0"/>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AutoNum type="arabicPeriod"/>
            </a:pPr>
            <a:r>
              <a:rPr lang="en-US" dirty="0" smtClean="0">
                <a:solidFill>
                  <a:schemeClr val="tx2">
                    <a:lumMod val="10000"/>
                  </a:schemeClr>
                </a:solidFill>
                <a:latin typeface="+mn-lt"/>
              </a:rPr>
              <a:t>HTML</a:t>
            </a:r>
          </a:p>
          <a:p>
            <a:pPr marL="342900" lvl="0" algn="l" rtl="0">
              <a:spcBef>
                <a:spcPts val="0"/>
              </a:spcBef>
              <a:spcAft>
                <a:spcPts val="1200"/>
              </a:spcAft>
              <a:buAutoNum type="arabicPeriod"/>
            </a:pPr>
            <a:r>
              <a:rPr lang="en-US" dirty="0" smtClean="0">
                <a:solidFill>
                  <a:schemeClr val="tx2">
                    <a:lumMod val="10000"/>
                  </a:schemeClr>
                </a:solidFill>
                <a:latin typeface="+mn-lt"/>
              </a:rPr>
              <a:t>CSS</a:t>
            </a:r>
          </a:p>
          <a:p>
            <a:pPr marL="342900" lvl="0" algn="l" rtl="0">
              <a:spcBef>
                <a:spcPts val="0"/>
              </a:spcBef>
              <a:spcAft>
                <a:spcPts val="1200"/>
              </a:spcAft>
              <a:buAutoNum type="arabicPeriod"/>
            </a:pPr>
            <a:r>
              <a:rPr lang="en-US" dirty="0" smtClean="0">
                <a:solidFill>
                  <a:schemeClr val="tx2">
                    <a:lumMod val="10000"/>
                  </a:schemeClr>
                </a:solidFill>
                <a:latin typeface="+mn-lt"/>
              </a:rPr>
              <a:t>ROBOT FRAMEWORK</a:t>
            </a:r>
          </a:p>
          <a:p>
            <a:pPr marL="342900" lvl="0" algn="l" rtl="0">
              <a:spcBef>
                <a:spcPts val="0"/>
              </a:spcBef>
              <a:spcAft>
                <a:spcPts val="1200"/>
              </a:spcAft>
              <a:buAutoNum type="arabicPeriod"/>
            </a:pPr>
            <a:r>
              <a:rPr lang="en-US" dirty="0" smtClean="0">
                <a:solidFill>
                  <a:schemeClr val="tx2">
                    <a:lumMod val="10000"/>
                  </a:schemeClr>
                </a:solidFill>
                <a:latin typeface="+mn-lt"/>
              </a:rPr>
              <a:t>PYCHARM</a:t>
            </a:r>
          </a:p>
          <a:p>
            <a:pPr marL="342900" lvl="0" algn="l" rtl="0">
              <a:spcBef>
                <a:spcPts val="0"/>
              </a:spcBef>
              <a:spcAft>
                <a:spcPts val="1200"/>
              </a:spcAft>
              <a:buAutoNum type="arabicPeriod"/>
            </a:pPr>
            <a:r>
              <a:rPr lang="en-US" dirty="0" smtClean="0">
                <a:solidFill>
                  <a:schemeClr val="tx2">
                    <a:lumMod val="10000"/>
                  </a:schemeClr>
                </a:solidFill>
                <a:latin typeface="+mn-lt"/>
              </a:rPr>
              <a:t>JAVASCRIPT</a:t>
            </a:r>
          </a:p>
          <a:p>
            <a:pPr marL="342900" lvl="0" algn="l" rtl="0">
              <a:spcBef>
                <a:spcPts val="0"/>
              </a:spcBef>
              <a:spcAft>
                <a:spcPts val="1200"/>
              </a:spcAft>
              <a:buAutoNum type="arabicPeriod"/>
            </a:pPr>
            <a:r>
              <a:rPr lang="en-US" dirty="0" smtClean="0">
                <a:solidFill>
                  <a:schemeClr val="tx2">
                    <a:lumMod val="10000"/>
                  </a:schemeClr>
                </a:solidFill>
                <a:latin typeface="+mn-lt"/>
              </a:rPr>
              <a:t>FLASK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ACTIVITY DIAGRAM</a:t>
            </a:r>
            <a:endParaRPr/>
          </a:p>
          <a:p>
            <a:pPr marL="0" lvl="0" indent="0" algn="l" rtl="0">
              <a:spcBef>
                <a:spcPts val="0"/>
              </a:spcBef>
              <a:spcAft>
                <a:spcPts val="0"/>
              </a:spcAft>
              <a:buNone/>
            </a:pP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7"/>
          <p:cNvPicPr preferRelativeResize="0"/>
          <p:nvPr/>
        </p:nvPicPr>
        <p:blipFill>
          <a:blip r:embed="rId3">
            <a:alphaModFix/>
          </a:blip>
          <a:stretch>
            <a:fillRect/>
          </a:stretch>
        </p:blipFill>
        <p:spPr>
          <a:xfrm>
            <a:off x="2709851" y="1152475"/>
            <a:ext cx="3411750" cy="341640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HUNGERZARF</a:t>
            </a:r>
            <a:endParaRPr/>
          </a:p>
        </p:txBody>
      </p:sp>
      <p:sp>
        <p:nvSpPr>
          <p:cNvPr id="187" name="Google Shape;187;p34"/>
          <p:cNvSpPr txBox="1">
            <a:spLocks noGrp="1"/>
          </p:cNvSpPr>
          <p:nvPr>
            <p:ph type="body" idx="1"/>
          </p:nvPr>
        </p:nvSpPr>
        <p:spPr>
          <a:xfrm>
            <a:off x="311700" y="1609675"/>
            <a:ext cx="8520600" cy="3416400"/>
          </a:xfrm>
          <a:prstGeom prst="rect">
            <a:avLst/>
          </a:prstGeom>
        </p:spPr>
        <p:txBody>
          <a:bodyPr spcFirstLastPara="1" wrap="square" lIns="91425" tIns="91425" rIns="91425" bIns="91425" anchor="t" anchorCtr="0">
            <a:normAutofit/>
          </a:bodyPr>
          <a:lstStyle/>
          <a:p>
            <a:pPr marL="228600" lvl="0" indent="0" algn="just" rtl="0">
              <a:spcBef>
                <a:spcPts val="0"/>
              </a:spcBef>
              <a:spcAft>
                <a:spcPts val="0"/>
              </a:spcAft>
              <a:buNone/>
            </a:pPr>
            <a:r>
              <a:rPr lang="en" sz="1600" dirty="0">
                <a:solidFill>
                  <a:srgbClr val="222222"/>
                </a:solidFill>
                <a:highlight>
                  <a:srgbClr val="FFFFFF"/>
                </a:highlight>
                <a:latin typeface="Arial"/>
                <a:ea typeface="Arial"/>
                <a:cs typeface="Arial"/>
                <a:sym typeface="Arial"/>
              </a:rPr>
              <a:t>This project is a database-driven online food delivery website where items are displayed on a webpage and stored in a database. </a:t>
            </a:r>
            <a:endParaRPr sz="1600" dirty="0">
              <a:solidFill>
                <a:srgbClr val="222222"/>
              </a:solidFill>
              <a:highlight>
                <a:srgbClr val="FFFFFF"/>
              </a:highlight>
              <a:latin typeface="Arial"/>
              <a:ea typeface="Arial"/>
              <a:cs typeface="Arial"/>
              <a:sym typeface="Arial"/>
            </a:endParaRPr>
          </a:p>
          <a:p>
            <a:pPr marL="228600" lvl="0" indent="0" algn="just" rtl="0">
              <a:spcBef>
                <a:spcPts val="1800"/>
              </a:spcBef>
              <a:spcAft>
                <a:spcPts val="0"/>
              </a:spcAft>
              <a:buNone/>
            </a:pPr>
            <a:r>
              <a:rPr lang="en" sz="1600" dirty="0" smtClean="0">
                <a:solidFill>
                  <a:srgbClr val="222222"/>
                </a:solidFill>
                <a:highlight>
                  <a:srgbClr val="FFFFFF"/>
                </a:highlight>
                <a:latin typeface="Arial"/>
                <a:ea typeface="Arial"/>
                <a:cs typeface="Arial"/>
                <a:sym typeface="Arial"/>
              </a:rPr>
              <a:t>Job </a:t>
            </a:r>
            <a:r>
              <a:rPr lang="en" sz="1600" dirty="0">
                <a:solidFill>
                  <a:srgbClr val="222222"/>
                </a:solidFill>
                <a:highlight>
                  <a:srgbClr val="FFFFFF"/>
                </a:highlight>
                <a:latin typeface="Arial"/>
                <a:ea typeface="Arial"/>
                <a:cs typeface="Arial"/>
                <a:sym typeface="Arial"/>
              </a:rPr>
              <a:t>opportunities are added and easily anyone can apply online through our job-seeker portal.</a:t>
            </a:r>
            <a:endParaRPr sz="1600" dirty="0">
              <a:solidFill>
                <a:srgbClr val="222222"/>
              </a:solidFill>
              <a:highlight>
                <a:srgbClr val="FFFFFF"/>
              </a:highlight>
              <a:latin typeface="Arial"/>
              <a:ea typeface="Arial"/>
              <a:cs typeface="Arial"/>
              <a:sym typeface="Arial"/>
            </a:endParaRPr>
          </a:p>
          <a:p>
            <a:pPr marL="228600" lvl="0" indent="0" algn="just" rtl="0">
              <a:spcBef>
                <a:spcPts val="1800"/>
              </a:spcBef>
              <a:spcAft>
                <a:spcPts val="0"/>
              </a:spcAft>
              <a:buNone/>
            </a:pPr>
            <a:r>
              <a:rPr lang="en" sz="1600" dirty="0">
                <a:solidFill>
                  <a:srgbClr val="222222"/>
                </a:solidFill>
                <a:highlight>
                  <a:srgbClr val="FFFFFF"/>
                </a:highlight>
                <a:latin typeface="Arial"/>
                <a:ea typeface="Arial"/>
                <a:cs typeface="Arial"/>
                <a:sym typeface="Arial"/>
              </a:rPr>
              <a:t>The user can select their </a:t>
            </a:r>
            <a:r>
              <a:rPr lang="en" sz="1600" dirty="0" smtClean="0">
                <a:solidFill>
                  <a:srgbClr val="222222"/>
                </a:solidFill>
                <a:highlight>
                  <a:srgbClr val="FFFFFF"/>
                </a:highlight>
                <a:latin typeface="Arial"/>
                <a:ea typeface="Arial"/>
                <a:cs typeface="Arial"/>
                <a:sym typeface="Arial"/>
              </a:rPr>
              <a:t>favourite </a:t>
            </a:r>
            <a:r>
              <a:rPr lang="en" sz="1600" dirty="0">
                <a:solidFill>
                  <a:srgbClr val="222222"/>
                </a:solidFill>
                <a:highlight>
                  <a:srgbClr val="FFFFFF"/>
                </a:highlight>
                <a:latin typeface="Arial"/>
                <a:ea typeface="Arial"/>
                <a:cs typeface="Arial"/>
                <a:sym typeface="Arial"/>
              </a:rPr>
              <a:t>exquisite dishes from the menus given out from the database, and make payments </a:t>
            </a:r>
            <a:r>
              <a:rPr lang="en" sz="1600" dirty="0" smtClean="0">
                <a:solidFill>
                  <a:srgbClr val="222222"/>
                </a:solidFill>
                <a:highlight>
                  <a:srgbClr val="FFFFFF"/>
                </a:highlight>
                <a:latin typeface="Arial"/>
                <a:ea typeface="Arial"/>
                <a:cs typeface="Arial"/>
                <a:sym typeface="Arial"/>
              </a:rPr>
              <a:t>online</a:t>
            </a:r>
            <a:endParaRPr sz="1600" dirty="0">
              <a:solidFill>
                <a:srgbClr val="222222"/>
              </a:solidFill>
              <a:highlight>
                <a:srgbClr val="FFFFFF"/>
              </a:highlight>
              <a:latin typeface="Arial"/>
              <a:ea typeface="Arial"/>
              <a:cs typeface="Arial"/>
              <a:sym typeface="Arial"/>
            </a:endParaRPr>
          </a:p>
          <a:p>
            <a:pPr marL="0" lvl="0" indent="0" algn="l" rtl="0">
              <a:spcBef>
                <a:spcPts val="1800"/>
              </a:spcBef>
              <a:spcAft>
                <a:spcPts val="1200"/>
              </a:spcAft>
              <a:buNone/>
            </a:pP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FOOD ITEMS PAGE</a:t>
            </a:r>
            <a:endParaRPr dirty="0"/>
          </a:p>
          <a:p>
            <a:pPr marL="0" lvl="0" indent="0" algn="l" rtl="0">
              <a:spcBef>
                <a:spcPts val="0"/>
              </a:spcBef>
              <a:spcAft>
                <a:spcPts val="0"/>
              </a:spcAft>
              <a:buNone/>
            </a:pPr>
            <a:endParaRPr dirty="0"/>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600" dirty="0" smtClean="0">
                <a:solidFill>
                  <a:srgbClr val="222222"/>
                </a:solidFill>
                <a:latin typeface="Arial"/>
                <a:ea typeface="Arial"/>
                <a:cs typeface="Arial"/>
                <a:sym typeface="Arial"/>
              </a:rPr>
              <a:t>Users can select anything they like from this page </a:t>
            </a:r>
          </a:p>
          <a:p>
            <a:pPr marL="0" lvl="0" indent="0" algn="l" rtl="0">
              <a:spcBef>
                <a:spcPts val="1200"/>
              </a:spcBef>
              <a:spcAft>
                <a:spcPts val="0"/>
              </a:spcAft>
              <a:buNone/>
            </a:pPr>
            <a:r>
              <a:rPr lang="en" sz="1600" dirty="0" smtClean="0">
                <a:solidFill>
                  <a:srgbClr val="222222"/>
                </a:solidFill>
                <a:latin typeface="Arial"/>
                <a:ea typeface="Arial"/>
                <a:cs typeface="Arial"/>
                <a:sym typeface="Arial"/>
              </a:rPr>
              <a:t>Typically</a:t>
            </a:r>
            <a:r>
              <a:rPr lang="en" sz="1600" dirty="0">
                <a:solidFill>
                  <a:srgbClr val="222222"/>
                </a:solidFill>
                <a:latin typeface="Arial"/>
                <a:ea typeface="Arial"/>
                <a:cs typeface="Arial"/>
                <a:sym typeface="Arial"/>
              </a:rPr>
              <a:t>, </a:t>
            </a:r>
            <a:r>
              <a:rPr lang="en" sz="1600" dirty="0" smtClean="0">
                <a:solidFill>
                  <a:srgbClr val="222222"/>
                </a:solidFill>
                <a:latin typeface="Arial"/>
                <a:ea typeface="Arial"/>
                <a:cs typeface="Arial"/>
                <a:sym typeface="Arial"/>
              </a:rPr>
              <a:t>new food items in a lot of different varities will be </a:t>
            </a:r>
            <a:r>
              <a:rPr lang="en" sz="1600" dirty="0">
                <a:solidFill>
                  <a:srgbClr val="222222"/>
                </a:solidFill>
                <a:latin typeface="Arial"/>
                <a:ea typeface="Arial"/>
                <a:cs typeface="Arial"/>
                <a:sym typeface="Arial"/>
              </a:rPr>
              <a:t>displayed on the </a:t>
            </a:r>
            <a:r>
              <a:rPr lang="en" sz="1600" dirty="0" smtClean="0">
                <a:solidFill>
                  <a:srgbClr val="222222"/>
                </a:solidFill>
                <a:latin typeface="Arial"/>
                <a:ea typeface="Arial"/>
                <a:cs typeface="Arial"/>
                <a:sym typeface="Arial"/>
              </a:rPr>
              <a:t>homepage.</a:t>
            </a:r>
            <a:endParaRPr sz="2000" dirty="0"/>
          </a:p>
          <a:p>
            <a:pPr marL="0" lvl="0" indent="0" algn="l" rtl="0">
              <a:spcBef>
                <a:spcPts val="1200"/>
              </a:spcBef>
              <a:spcAft>
                <a:spcPts val="12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76" y="2340864"/>
            <a:ext cx="7174992" cy="280263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TO CART FUNCTIONALITY</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4"/>
            <a:ext cx="9144000" cy="4125775"/>
          </a:xfrm>
          <a:prstGeom prst="rect">
            <a:avLst/>
          </a:prstGeom>
        </p:spPr>
      </p:pic>
    </p:spTree>
    <p:extLst>
      <p:ext uri="{BB962C8B-B14F-4D97-AF65-F5344CB8AC3E}">
        <p14:creationId xmlns:p14="http://schemas.microsoft.com/office/powerpoint/2010/main" val="350369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 DASHBOARD</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4"/>
            <a:ext cx="9144000" cy="4125775"/>
          </a:xfrm>
          <a:prstGeom prst="rect">
            <a:avLst/>
          </a:prstGeom>
        </p:spPr>
      </p:pic>
    </p:spTree>
    <p:extLst>
      <p:ext uri="{BB962C8B-B14F-4D97-AF65-F5344CB8AC3E}">
        <p14:creationId xmlns:p14="http://schemas.microsoft.com/office/powerpoint/2010/main" val="2153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OF THE PROJECT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solidFill>
                  <a:srgbClr val="000000"/>
                </a:solidFill>
                <a:latin typeface="+mn-lt"/>
                <a:ea typeface="Roboto"/>
                <a:cs typeface="Roboto"/>
                <a:sym typeface="Roboto"/>
              </a:rPr>
              <a:t>Startup ideas in the food industry always have a chance of survival. Case in point: people need food, and a lot of the time want it delivered right to their door.</a:t>
            </a:r>
            <a:endParaRPr sz="1400" dirty="0">
              <a:solidFill>
                <a:srgbClr val="000000"/>
              </a:solidFill>
              <a:latin typeface="+mn-lt"/>
              <a:ea typeface="Roboto"/>
              <a:cs typeface="Roboto"/>
              <a:sym typeface="Roboto"/>
            </a:endParaRPr>
          </a:p>
          <a:p>
            <a:pPr marL="0" lvl="0" indent="0" algn="l" rtl="0">
              <a:spcBef>
                <a:spcPts val="1200"/>
              </a:spcBef>
              <a:spcAft>
                <a:spcPts val="0"/>
              </a:spcAft>
              <a:buNone/>
            </a:pPr>
            <a:r>
              <a:rPr lang="en" sz="1400" b="1" u="sng" dirty="0">
                <a:solidFill>
                  <a:srgbClr val="282828"/>
                </a:solidFill>
                <a:latin typeface="Roboto"/>
                <a:ea typeface="Roboto"/>
                <a:cs typeface="Roboto"/>
                <a:sym typeface="Roboto"/>
              </a:rPr>
              <a:t>Market Value and Revenue Overview:</a:t>
            </a:r>
            <a:endParaRPr sz="1400" b="1" u="sng" dirty="0">
              <a:solidFill>
                <a:srgbClr val="282828"/>
              </a:solidFill>
              <a:latin typeface="Roboto"/>
              <a:ea typeface="Roboto"/>
              <a:cs typeface="Roboto"/>
              <a:sym typeface="Roboto"/>
            </a:endParaRPr>
          </a:p>
          <a:p>
            <a:pPr marL="0" lvl="0" indent="0" algn="l" rtl="0">
              <a:spcBef>
                <a:spcPts val="1200"/>
              </a:spcBef>
              <a:spcAft>
                <a:spcPts val="0"/>
              </a:spcAft>
              <a:buNone/>
            </a:pPr>
            <a:r>
              <a:rPr lang="en" sz="1400" dirty="0">
                <a:solidFill>
                  <a:srgbClr val="000000"/>
                </a:solidFill>
                <a:latin typeface="+mn-lt"/>
                <a:ea typeface="Roboto"/>
                <a:cs typeface="Roboto"/>
                <a:sym typeface="Roboto"/>
              </a:rPr>
              <a:t>Statistic estimates the online food delivery market will be $134 billion in 2020. The market is expected to grow to $184 billion by 2024.</a:t>
            </a:r>
            <a:endParaRPr sz="1400" dirty="0">
              <a:solidFill>
                <a:srgbClr val="000000"/>
              </a:solidFill>
              <a:latin typeface="+mn-lt"/>
              <a:ea typeface="Roboto"/>
              <a:cs typeface="Roboto"/>
              <a:sym typeface="Roboto"/>
            </a:endParaRPr>
          </a:p>
          <a:p>
            <a:pPr marL="0" lvl="0" indent="0" algn="l" rtl="0">
              <a:spcBef>
                <a:spcPts val="1200"/>
              </a:spcBef>
              <a:spcAft>
                <a:spcPts val="0"/>
              </a:spcAft>
              <a:buNone/>
            </a:pPr>
            <a:r>
              <a:rPr lang="en" sz="1400" dirty="0">
                <a:solidFill>
                  <a:srgbClr val="000000"/>
                </a:solidFill>
                <a:latin typeface="+mn-lt"/>
                <a:ea typeface="Roboto"/>
                <a:cs typeface="Roboto"/>
                <a:sym typeface="Roboto"/>
              </a:rPr>
              <a:t>The numbers clearly indicate a robust market with demand strong enough to maintain growth even in tough economic conditions. Another interesting fact is that China and the United States contribute to over 70% of the online food delivery market. The global market penetration rate is still less than 10%.</a:t>
            </a:r>
            <a:endParaRPr sz="1400" dirty="0">
              <a:solidFill>
                <a:srgbClr val="000000"/>
              </a:solidFill>
              <a:latin typeface="+mn-lt"/>
              <a:ea typeface="Roboto"/>
              <a:cs typeface="Roboto"/>
              <a:sym typeface="Roboto"/>
            </a:endParaRPr>
          </a:p>
          <a:p>
            <a:pPr marL="0" lvl="0" indent="0" algn="l" rtl="0">
              <a:spcBef>
                <a:spcPts val="1200"/>
              </a:spcBef>
              <a:spcAft>
                <a:spcPts val="1200"/>
              </a:spcAft>
              <a:buNone/>
            </a:pPr>
            <a:endParaRPr sz="14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HOME PAGE</a:t>
            </a:r>
            <a:endParaRPr/>
          </a:p>
        </p:txBody>
      </p:sp>
      <p:sp>
        <p:nvSpPr>
          <p:cNvPr id="193" name="Google Shape;19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35"/>
          <p:cNvPicPr preferRelativeResize="0"/>
          <p:nvPr/>
        </p:nvPicPr>
        <p:blipFill>
          <a:blip r:embed="rId3">
            <a:alphaModFix/>
          </a:blip>
          <a:stretch>
            <a:fillRect/>
          </a:stretch>
        </p:blipFill>
        <p:spPr>
          <a:xfrm>
            <a:off x="0" y="1152475"/>
            <a:ext cx="9144002" cy="36549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OUR WEBSITE - USER </a:t>
            </a:r>
            <a:r>
              <a:rPr lang="en" dirty="0" smtClean="0"/>
              <a:t>SIGN-IN</a:t>
            </a:r>
            <a:endParaRPr dirty="0"/>
          </a:p>
        </p:txBody>
      </p:sp>
      <p:sp>
        <p:nvSpPr>
          <p:cNvPr id="200" name="Google Shape;20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1184"/>
            <a:ext cx="9144000" cy="399897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JOB SEEKER PAGE</a:t>
            </a:r>
            <a:endParaRPr/>
          </a:p>
        </p:txBody>
      </p:sp>
      <p:sp>
        <p:nvSpPr>
          <p:cNvPr id="214" name="Google Shape;21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5" name="Google Shape;215;p38"/>
          <p:cNvPicPr preferRelativeResize="0"/>
          <p:nvPr/>
        </p:nvPicPr>
        <p:blipFill>
          <a:blip r:embed="rId3">
            <a:alphaModFix/>
          </a:blip>
          <a:stretch>
            <a:fillRect/>
          </a:stretch>
        </p:blipFill>
        <p:spPr>
          <a:xfrm>
            <a:off x="0" y="1152475"/>
            <a:ext cx="9144001" cy="36517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WEBSITE - CUSTOMER SUPPORT PAGE</a:t>
            </a:r>
            <a:endParaRPr/>
          </a:p>
        </p:txBody>
      </p:sp>
      <p:sp>
        <p:nvSpPr>
          <p:cNvPr id="228" name="Google Shape;22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40"/>
          <p:cNvPicPr preferRelativeResize="0"/>
          <p:nvPr/>
        </p:nvPicPr>
        <p:blipFill>
          <a:blip r:embed="rId3">
            <a:alphaModFix/>
          </a:blip>
          <a:stretch>
            <a:fillRect/>
          </a:stretch>
        </p:blipFill>
        <p:spPr>
          <a:xfrm>
            <a:off x="0" y="1278000"/>
            <a:ext cx="9144001" cy="3526201"/>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ORDER PLACED</a:t>
            </a:r>
            <a:endParaRPr lang="en-US" dirty="0"/>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5"/>
            <a:ext cx="9144000" cy="3952570"/>
          </a:xfrm>
          <a:prstGeom prst="rect">
            <a:avLst/>
          </a:prstGeom>
        </p:spPr>
      </p:pic>
    </p:spTree>
    <p:extLst>
      <p:ext uri="{BB962C8B-B14F-4D97-AF65-F5344CB8AC3E}">
        <p14:creationId xmlns:p14="http://schemas.microsoft.com/office/powerpoint/2010/main" val="389945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44" y="97553"/>
            <a:ext cx="8520600" cy="572700"/>
          </a:xfrm>
        </p:spPr>
        <p:txBody>
          <a:bodyPr>
            <a:normAutofit fontScale="90000"/>
          </a:bodyPr>
          <a:lstStyle/>
          <a:p>
            <a:r>
              <a:rPr lang="en-US" dirty="0" smtClean="0"/>
              <a:t>AUTOMATING USER SIGN UP PAGE	</a:t>
            </a:r>
            <a:endParaRPr lang="en-US" dirty="0"/>
          </a:p>
        </p:txBody>
      </p:sp>
      <p:sp>
        <p:nvSpPr>
          <p:cNvPr id="3" name="Text Placeholder 2"/>
          <p:cNvSpPr>
            <a:spLocks noGrp="1"/>
          </p:cNvSpPr>
          <p:nvPr>
            <p:ph type="body" idx="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0253"/>
            <a:ext cx="9144000" cy="4280365"/>
          </a:xfrm>
          <a:prstGeom prst="rect">
            <a:avLst/>
          </a:prstGeom>
        </p:spPr>
      </p:pic>
    </p:spTree>
    <p:extLst>
      <p:ext uri="{BB962C8B-B14F-4D97-AF65-F5344CB8AC3E}">
        <p14:creationId xmlns:p14="http://schemas.microsoft.com/office/powerpoint/2010/main" val="2498280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631"/>
            <a:ext cx="9144000" cy="4186238"/>
          </a:xfrm>
          <a:prstGeom prst="rect">
            <a:avLst/>
          </a:prstGeom>
        </p:spPr>
      </p:pic>
    </p:spTree>
    <p:extLst>
      <p:ext uri="{BB962C8B-B14F-4D97-AF65-F5344CB8AC3E}">
        <p14:creationId xmlns:p14="http://schemas.microsoft.com/office/powerpoint/2010/main" val="30435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AUTOMATING HOME PAGE	</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725"/>
            <a:ext cx="9144000" cy="3940037"/>
          </a:xfrm>
          <a:prstGeom prst="rect">
            <a:avLst/>
          </a:prstGeom>
        </p:spPr>
      </p:pic>
    </p:spTree>
    <p:extLst>
      <p:ext uri="{BB962C8B-B14F-4D97-AF65-F5344CB8AC3E}">
        <p14:creationId xmlns:p14="http://schemas.microsoft.com/office/powerpoint/2010/main" val="37333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768"/>
            <a:ext cx="9144000" cy="4271963"/>
          </a:xfrm>
          <a:prstGeom prst="rect">
            <a:avLst/>
          </a:prstGeom>
        </p:spPr>
      </p:pic>
    </p:spTree>
    <p:extLst>
      <p:ext uri="{BB962C8B-B14F-4D97-AF65-F5344CB8AC3E}">
        <p14:creationId xmlns:p14="http://schemas.microsoft.com/office/powerpoint/2010/main" val="614164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
        <p:nvSpPr>
          <p:cNvPr id="242" name="Google Shape;242;p42"/>
          <p:cNvSpPr txBox="1">
            <a:spLocks noGrp="1"/>
          </p:cNvSpPr>
          <p:nvPr>
            <p:ph type="body" idx="1"/>
          </p:nvPr>
        </p:nvSpPr>
        <p:spPr>
          <a:xfrm>
            <a:off x="311700" y="2790075"/>
            <a:ext cx="2836800" cy="17787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PRESENED BY,</a:t>
            </a:r>
            <a:endParaRPr/>
          </a:p>
          <a:p>
            <a:pPr marL="0" lvl="0" indent="0" algn="l" rtl="0">
              <a:spcBef>
                <a:spcPts val="1200"/>
              </a:spcBef>
              <a:spcAft>
                <a:spcPts val="0"/>
              </a:spcAft>
              <a:buNone/>
            </a:pPr>
            <a:r>
              <a:rPr lang="en"/>
              <a:t>NISHANT</a:t>
            </a:r>
            <a:endParaRPr/>
          </a:p>
          <a:p>
            <a:pPr marL="0" lvl="0" indent="0" algn="l" rtl="0">
              <a:spcBef>
                <a:spcPts val="1200"/>
              </a:spcBef>
              <a:spcAft>
                <a:spcPts val="0"/>
              </a:spcAft>
              <a:buNone/>
            </a:pPr>
            <a:r>
              <a:rPr lang="en"/>
              <a:t>VISHAL</a:t>
            </a:r>
            <a:endParaRPr/>
          </a:p>
          <a:p>
            <a:pPr marL="0" lvl="0" indent="0" algn="l" rtl="0">
              <a:spcBef>
                <a:spcPts val="1200"/>
              </a:spcBef>
              <a:spcAft>
                <a:spcPts val="0"/>
              </a:spcAft>
              <a:buNone/>
            </a:pPr>
            <a:r>
              <a:rPr lang="en"/>
              <a:t>NAYANA</a:t>
            </a:r>
            <a:endParaRPr/>
          </a:p>
          <a:p>
            <a:pPr marL="0" lvl="0" indent="0" algn="l" rtl="0">
              <a:spcBef>
                <a:spcPts val="1200"/>
              </a:spcBef>
              <a:spcAft>
                <a:spcPts val="1200"/>
              </a:spcAft>
              <a:buNone/>
            </a:pPr>
            <a:r>
              <a:rPr lang="en"/>
              <a:t>KAPIL</a:t>
            </a:r>
            <a:endParaRPr/>
          </a:p>
        </p:txBody>
      </p:sp>
      <p:sp>
        <p:nvSpPr>
          <p:cNvPr id="243" name="Google Shape;243;p42"/>
          <p:cNvSpPr txBox="1">
            <a:spLocks noGrp="1"/>
          </p:cNvSpPr>
          <p:nvPr>
            <p:ph type="body" idx="1"/>
          </p:nvPr>
        </p:nvSpPr>
        <p:spPr>
          <a:xfrm>
            <a:off x="5694350" y="2892900"/>
            <a:ext cx="2836800" cy="17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UNDER THE GUIDANCE OF,</a:t>
            </a:r>
            <a:endParaRPr sz="1300"/>
          </a:p>
          <a:p>
            <a:pPr marL="0" lvl="0" indent="0" algn="l" rtl="0">
              <a:spcBef>
                <a:spcPts val="1200"/>
              </a:spcBef>
              <a:spcAft>
                <a:spcPts val="0"/>
              </a:spcAft>
              <a:buNone/>
            </a:pPr>
            <a:r>
              <a:rPr lang="en" sz="1300"/>
              <a:t>SARASWATI MAM,</a:t>
            </a:r>
            <a:endParaRPr sz="1300"/>
          </a:p>
          <a:p>
            <a:pPr marL="0" lvl="0" indent="0" algn="l" rtl="0">
              <a:spcBef>
                <a:spcPts val="1200"/>
              </a:spcBef>
              <a:spcAft>
                <a:spcPts val="1200"/>
              </a:spcAft>
              <a:buNone/>
            </a:pPr>
            <a:r>
              <a:rPr lang="en" sz="1300"/>
              <a:t>Iprimed</a:t>
            </a:r>
            <a:endParaRPr sz="13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OF THE PROJECT</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500" dirty="0">
                <a:solidFill>
                  <a:srgbClr val="000000"/>
                </a:solidFill>
                <a:latin typeface="+mn-lt"/>
                <a:ea typeface="Roboto"/>
                <a:cs typeface="Roboto"/>
                <a:sym typeface="Roboto"/>
              </a:rPr>
              <a:t>Zomato, Uber Eats, and Swiggy have cracked the online food delivery code.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Their technical expertise has propelled them to over 70% market share.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This is a global trend, in which a handful of apps control the entire online delivery industry in a specific region. </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latin typeface="+mn-lt"/>
                <a:ea typeface="Roboto"/>
                <a:cs typeface="Roboto"/>
                <a:sym typeface="Roboto"/>
              </a:rPr>
              <a:t>The best part is that the companies don’t own a single restaurant – they just know how to connect restaurants with customers</a:t>
            </a:r>
            <a:r>
              <a:rPr lang="en" sz="1500" dirty="0">
                <a:solidFill>
                  <a:srgbClr val="000000"/>
                </a:solidFill>
                <a:latin typeface="Roboto"/>
                <a:ea typeface="Roboto"/>
                <a:cs typeface="Roboto"/>
                <a:sym typeface="Roboto"/>
              </a:rPr>
              <a:t>.</a:t>
            </a:r>
            <a:endParaRPr sz="1500" dirty="0">
              <a:solidFill>
                <a:srgbClr val="000000"/>
              </a:solidFill>
              <a:latin typeface="Roboto"/>
              <a:ea typeface="Roboto"/>
              <a:cs typeface="Roboto"/>
              <a:sym typeface="Roboto"/>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APPLICATION</a:t>
            </a:r>
            <a:endParaRPr/>
          </a:p>
          <a:p>
            <a:pPr marL="0" lvl="0" indent="0" algn="l" rtl="0">
              <a:spcBef>
                <a:spcPts val="0"/>
              </a:spcBef>
              <a:spcAft>
                <a:spcPts val="0"/>
              </a:spcAft>
              <a:buNone/>
            </a:pP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is an online food delivery </a:t>
            </a:r>
            <a:r>
              <a:rPr lang="en" sz="1400" dirty="0" smtClean="0">
                <a:solidFill>
                  <a:srgbClr val="000000"/>
                </a:solidFill>
                <a:latin typeface="Arial"/>
                <a:ea typeface="Arial"/>
                <a:cs typeface="Arial"/>
                <a:sym typeface="Arial"/>
              </a:rPr>
              <a:t>application.</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It also provides employment to the needy. </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was established in the year 2022. </a:t>
            </a:r>
            <a:endParaRPr sz="1400" dirty="0">
              <a:solidFill>
                <a:srgbClr val="000000"/>
              </a:solidFill>
              <a:latin typeface="Arial"/>
              <a:ea typeface="Arial"/>
              <a:cs typeface="Arial"/>
              <a:sym typeface="Arial"/>
            </a:endParaRPr>
          </a:p>
          <a:p>
            <a:pPr marL="0" lvl="0" indent="0" algn="just" rtl="0">
              <a:spcBef>
                <a:spcPts val="1200"/>
              </a:spcBef>
              <a:spcAft>
                <a:spcPts val="0"/>
              </a:spcAft>
              <a:buNone/>
            </a:pPr>
            <a:r>
              <a:rPr lang="en" sz="1400" dirty="0">
                <a:solidFill>
                  <a:srgbClr val="000000"/>
                </a:solidFill>
                <a:latin typeface="Arial"/>
                <a:ea typeface="Arial"/>
                <a:cs typeface="Arial"/>
                <a:sym typeface="Arial"/>
              </a:rPr>
              <a:t>HungerZarf provides a complete solution for products/services through the Internet that helps people and companies communicate in an easy, efficient, and environmentally friendly way.</a:t>
            </a:r>
            <a:endParaRPr sz="14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rgbClr val="000000"/>
                </a:solidFill>
                <a:highlight>
                  <a:srgbClr val="FFFFFF"/>
                </a:highlight>
                <a:latin typeface="Verdana"/>
                <a:ea typeface="Verdana"/>
                <a:cs typeface="Verdana"/>
                <a:sym typeface="Verdana"/>
              </a:rPr>
              <a:t>USER PERSPECTIVE:</a:t>
            </a:r>
            <a:endParaRPr sz="1600" b="1"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400" dirty="0">
                <a:solidFill>
                  <a:srgbClr val="000000"/>
                </a:solidFill>
                <a:highlight>
                  <a:srgbClr val="FFFFFF"/>
                </a:highlight>
                <a:latin typeface="Verdana"/>
                <a:ea typeface="Verdana"/>
                <a:cs typeface="Verdana"/>
                <a:sym typeface="Verdana"/>
              </a:rPr>
              <a:t>In the present scenario, people have to physically visit the hotels or restaurants for eating food and have to make payments through cash mode most of the time due to unawareness of advanced technologies at certain places. In this method time as well as physical work is required, among which time is something that no one has in ample amount.</a:t>
            </a:r>
            <a:endParaRPr sz="14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1500"/>
              </a:spcAft>
              <a:buNone/>
            </a:pPr>
            <a:r>
              <a:rPr lang="en" sz="1400" dirty="0">
                <a:solidFill>
                  <a:srgbClr val="000000"/>
                </a:solidFill>
                <a:highlight>
                  <a:srgbClr val="FFFFFF"/>
                </a:highlight>
                <a:latin typeface="Verdana"/>
                <a:ea typeface="Verdana"/>
                <a:cs typeface="Verdana"/>
                <a:sym typeface="Verdana"/>
              </a:rPr>
              <a:t>The traditional food ordering procedure is not efficient enough for hotels and restaurants, as they have to deal with the crowd, in their restaurant. The old methods can be classified into categories which are paper grounded and verbal grounded. For paper-based work, the waiter comes and pens down foods that customers order and pass the food list containing paper to the chefs or cooks in the kitchen for further process.</a:t>
            </a:r>
            <a:endParaRPr sz="2100" dirty="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700" y="1218000"/>
            <a:ext cx="8520600" cy="350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latin typeface="Verdana" panose="020B0604030504040204" pitchFamily="34" charset="0"/>
                <a:ea typeface="Verdana" panose="020B0604030504040204" pitchFamily="34" charset="0"/>
              </a:rPr>
              <a:t>RESTAURANT OWNERS </a:t>
            </a:r>
            <a:r>
              <a:rPr lang="en" sz="1600" b="1" dirty="0" smtClean="0">
                <a:solidFill>
                  <a:schemeClr val="tx2">
                    <a:lumMod val="10000"/>
                  </a:schemeClr>
                </a:solidFill>
                <a:latin typeface="Verdana" panose="020B0604030504040204" pitchFamily="34" charset="0"/>
                <a:ea typeface="Verdana" panose="020B0604030504040204" pitchFamily="34" charset="0"/>
              </a:rPr>
              <a:t>PERSPECTIVE:</a:t>
            </a:r>
            <a:endParaRPr sz="1600" b="1" dirty="0">
              <a:solidFill>
                <a:schemeClr val="tx2">
                  <a:lumMod val="10000"/>
                </a:schemeClr>
              </a:solidFill>
              <a:latin typeface="Verdana" panose="020B0604030504040204" pitchFamily="34" charset="0"/>
              <a:ea typeface="Verdana" panose="020B0604030504040204" pitchFamily="34" charset="0"/>
            </a:endParaRPr>
          </a:p>
          <a:p>
            <a:pPr marL="0" lvl="0" indent="0" algn="l" rtl="0">
              <a:spcBef>
                <a:spcPts val="1200"/>
              </a:spcBef>
              <a:spcAft>
                <a:spcPts val="0"/>
              </a:spcAft>
              <a:buNone/>
            </a:pPr>
            <a:r>
              <a:rPr lang="en" sz="1600" dirty="0">
                <a:solidFill>
                  <a:srgbClr val="000000"/>
                </a:solidFill>
                <a:highlight>
                  <a:srgbClr val="FFFFFF"/>
                </a:highlight>
                <a:latin typeface="Verdana"/>
                <a:ea typeface="Verdana"/>
                <a:cs typeface="Verdana"/>
                <a:sym typeface="Verdana"/>
              </a:rPr>
              <a:t>Also, from the owner’s point of view maintaining data records and the accounts in the physical file are cumbersome and tedious work to do. </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600" dirty="0">
                <a:solidFill>
                  <a:srgbClr val="000000"/>
                </a:solidFill>
                <a:highlight>
                  <a:srgbClr val="FFFFFF"/>
                </a:highlight>
                <a:latin typeface="Verdana"/>
                <a:ea typeface="Verdana"/>
                <a:cs typeface="Verdana"/>
                <a:sym typeface="Verdana"/>
              </a:rPr>
              <a:t>It is difficult to maintain crowds physically.</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0"/>
              </a:spcAft>
              <a:buNone/>
            </a:pPr>
            <a:r>
              <a:rPr lang="en" sz="1600" dirty="0">
                <a:solidFill>
                  <a:srgbClr val="000000"/>
                </a:solidFill>
                <a:highlight>
                  <a:srgbClr val="FFFFFF"/>
                </a:highlight>
                <a:latin typeface="Verdana"/>
                <a:ea typeface="Verdana"/>
                <a:cs typeface="Verdana"/>
                <a:sym typeface="Verdana"/>
              </a:rPr>
              <a:t>Many departments are involved in maintaining the </a:t>
            </a:r>
            <a:r>
              <a:rPr lang="en" sz="1600" dirty="0" smtClean="0">
                <a:solidFill>
                  <a:srgbClr val="000000"/>
                </a:solidFill>
                <a:highlight>
                  <a:srgbClr val="FFFFFF"/>
                </a:highlight>
                <a:latin typeface="Verdana"/>
                <a:ea typeface="Verdana"/>
                <a:cs typeface="Verdana"/>
                <a:sym typeface="Verdana"/>
              </a:rPr>
              <a:t>database.</a:t>
            </a:r>
            <a:endParaRPr sz="1600" dirty="0">
              <a:solidFill>
                <a:srgbClr val="000000"/>
              </a:solidFill>
              <a:highlight>
                <a:srgbClr val="FFFFFF"/>
              </a:highlight>
              <a:latin typeface="Verdana"/>
              <a:ea typeface="Verdana"/>
              <a:cs typeface="Verdana"/>
              <a:sym typeface="Verdana"/>
            </a:endParaRPr>
          </a:p>
          <a:p>
            <a:pPr marL="0" lvl="0" indent="0" algn="l" rtl="0">
              <a:spcBef>
                <a:spcPts val="1500"/>
              </a:spcBef>
              <a:spcAft>
                <a:spcPts val="1500"/>
              </a:spcAft>
              <a:buNone/>
            </a:pPr>
            <a:r>
              <a:rPr lang="en" sz="1600" dirty="0">
                <a:solidFill>
                  <a:srgbClr val="000000"/>
                </a:solidFill>
                <a:highlight>
                  <a:srgbClr val="FFFFFF"/>
                </a:highlight>
                <a:latin typeface="Verdana"/>
                <a:ea typeface="Verdana"/>
                <a:cs typeface="Verdana"/>
                <a:sym typeface="Verdana"/>
              </a:rPr>
              <a:t>And also, it is full of risk as anyone can access it and modify the data.</a:t>
            </a:r>
            <a:endParaRPr sz="2200" dirty="0"/>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rgbClr val="000000"/>
                </a:solidFill>
                <a:latin typeface="+mn-lt"/>
                <a:ea typeface="Roboto"/>
                <a:cs typeface="Roboto"/>
                <a:sym typeface="Roboto"/>
              </a:rPr>
              <a:t>This system is a bunch of benefits from various points of view. This online application enables the end-users to register to the system online, select the food items of their choice from the menu list, and order food online. Also, the payment can be made through online mode or at the time of home delivery depending upon the customer’s choice and convenience</a:t>
            </a:r>
            <a:endParaRPr sz="1500" dirty="0">
              <a:solidFill>
                <a:srgbClr val="000000"/>
              </a:solidFill>
              <a:latin typeface="+mn-lt"/>
              <a:ea typeface="Roboto"/>
              <a:cs typeface="Roboto"/>
              <a:sym typeface="Roboto"/>
            </a:endParaRPr>
          </a:p>
          <a:p>
            <a:pPr marL="0" lvl="0" indent="0" algn="l" rtl="0">
              <a:spcBef>
                <a:spcPts val="1200"/>
              </a:spcBef>
              <a:spcAft>
                <a:spcPts val="0"/>
              </a:spcAft>
              <a:buNone/>
            </a:pPr>
            <a:r>
              <a:rPr lang="en" sz="1500" b="1" dirty="0">
                <a:solidFill>
                  <a:srgbClr val="000000"/>
                </a:solidFill>
                <a:latin typeface="+mn-lt"/>
                <a:ea typeface="Roboto"/>
                <a:cs typeface="Roboto"/>
                <a:sym typeface="Roboto"/>
              </a:rPr>
              <a:t>FOR USER,</a:t>
            </a:r>
            <a:endParaRPr sz="1500" b="1" dirty="0">
              <a:solidFill>
                <a:srgbClr val="000000"/>
              </a:solidFill>
              <a:latin typeface="+mn-lt"/>
              <a:ea typeface="Roboto"/>
              <a:cs typeface="Roboto"/>
              <a:sym typeface="Roboto"/>
            </a:endParaRPr>
          </a:p>
          <a:p>
            <a:pPr marL="0" lvl="0" indent="0" algn="l" rtl="0">
              <a:spcBef>
                <a:spcPts val="1200"/>
              </a:spcBef>
              <a:spcAft>
                <a:spcPts val="0"/>
              </a:spcAft>
              <a:buNone/>
            </a:pPr>
            <a:r>
              <a:rPr lang="en" sz="1500" dirty="0">
                <a:solidFill>
                  <a:srgbClr val="000000"/>
                </a:solidFill>
                <a:highlight>
                  <a:srgbClr val="FFFFFF"/>
                </a:highlight>
                <a:latin typeface="+mn-lt"/>
                <a:ea typeface="Roboto"/>
                <a:cs typeface="Roboto"/>
                <a:sym typeface="Roboto"/>
              </a:rPr>
              <a:t>The selection made by the customers will be available to the hotel reception or to the person handling the work assignment. Now this same person will assign the orders to the specialist chef to be completed within a fixed duration of time. As soon as the chef prepares the food, the later person forwards the parcels to the delivery persons assigned with the location and customer identity of the customer along with the bill status.</a:t>
            </a:r>
            <a:endParaRPr sz="1500" dirty="0">
              <a:solidFill>
                <a:srgbClr val="000000"/>
              </a:solidFill>
              <a:highlight>
                <a:srgbClr val="FFFFFF"/>
              </a:highlight>
              <a:latin typeface="+mn-lt"/>
              <a:ea typeface="Roboto"/>
              <a:cs typeface="Roboto"/>
              <a:sym typeface="Roboto"/>
            </a:endParaRPr>
          </a:p>
          <a:p>
            <a:pPr marL="0" lvl="0" indent="0" algn="l" rtl="0">
              <a:spcBef>
                <a:spcPts val="1500"/>
              </a:spcBef>
              <a:spcAft>
                <a:spcPts val="1200"/>
              </a:spcAft>
              <a:buNone/>
            </a:pPr>
            <a:endParaRPr sz="1500"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311700" y="1644450"/>
            <a:ext cx="8520600" cy="292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tx2">
                    <a:lumMod val="10000"/>
                  </a:schemeClr>
                </a:solidFill>
              </a:rPr>
              <a:t>FOR RESTAURANT OWNER,</a:t>
            </a:r>
            <a:endParaRPr sz="1600" b="1" dirty="0">
              <a:solidFill>
                <a:schemeClr val="tx2">
                  <a:lumMod val="10000"/>
                </a:schemeClr>
              </a:solidFill>
            </a:endParaRPr>
          </a:p>
          <a:p>
            <a:pPr marL="0" lvl="0" indent="0" algn="l" rtl="0">
              <a:spcBef>
                <a:spcPts val="1200"/>
              </a:spcBef>
              <a:spcAft>
                <a:spcPts val="0"/>
              </a:spcAft>
              <a:buNone/>
            </a:pPr>
            <a:r>
              <a:rPr lang="en" sz="1600" dirty="0">
                <a:solidFill>
                  <a:srgbClr val="000000"/>
                </a:solidFill>
                <a:latin typeface="+mn-lt"/>
                <a:ea typeface="Roboto"/>
                <a:cs typeface="Roboto"/>
                <a:sym typeface="Roboto"/>
              </a:rPr>
              <a:t>With this application, the workload of the water in the hotels are reduced, or in some situations, their work is abolished. </a:t>
            </a:r>
            <a:endParaRPr sz="1600" dirty="0">
              <a:solidFill>
                <a:srgbClr val="000000"/>
              </a:solidFill>
              <a:latin typeface="+mn-lt"/>
              <a:ea typeface="Roboto"/>
              <a:cs typeface="Roboto"/>
              <a:sym typeface="Roboto"/>
            </a:endParaRPr>
          </a:p>
          <a:p>
            <a:pPr marL="0" lvl="0" indent="0" algn="l" rtl="0">
              <a:spcBef>
                <a:spcPts val="1200"/>
              </a:spcBef>
              <a:spcAft>
                <a:spcPts val="1200"/>
              </a:spcAft>
              <a:buNone/>
            </a:pPr>
            <a:r>
              <a:rPr lang="en" sz="1600" dirty="0">
                <a:solidFill>
                  <a:srgbClr val="000000"/>
                </a:solidFill>
                <a:latin typeface="+mn-lt"/>
                <a:ea typeface="Roboto"/>
                <a:cs typeface="Roboto"/>
                <a:sym typeface="Roboto"/>
              </a:rPr>
              <a:t>One of the various benefits of this is system is that if there is a rush or a huge crowd present in the restaurant then in that case sometimes unavailability of tables cut downs the restaurant’s customer</a:t>
            </a:r>
            <a:endParaRPr sz="2300" dirty="0">
              <a:latin typeface="+mn-lt"/>
            </a:endParaRPr>
          </a:p>
        </p:txBody>
      </p:sp>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 OF THE PROJECT</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We want to give Online Food Delivery Services through the application for </a:t>
            </a:r>
            <a:r>
              <a:rPr lang="en" sz="1200" dirty="0" smtClean="0">
                <a:solidFill>
                  <a:srgbClr val="000000"/>
                </a:solidFill>
                <a:latin typeface="Verdana"/>
                <a:ea typeface="Verdana"/>
                <a:cs typeface="Verdana"/>
                <a:sym typeface="Verdana"/>
              </a:rPr>
              <a:t>various food items </a:t>
            </a:r>
            <a:r>
              <a:rPr lang="en" sz="1200" dirty="0">
                <a:solidFill>
                  <a:srgbClr val="000000"/>
                </a:solidFill>
                <a:latin typeface="Verdana"/>
                <a:ea typeface="Verdana"/>
                <a:cs typeface="Verdana"/>
                <a:sym typeface="Verdana"/>
              </a:rPr>
              <a:t>as well provide employment to the needy</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It wants to give a complete solution for products/services through the Internet</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AutoNum type="arabicPeriod"/>
            </a:pPr>
            <a:r>
              <a:rPr lang="en" sz="1200" dirty="0">
                <a:solidFill>
                  <a:srgbClr val="000000"/>
                </a:solidFill>
                <a:latin typeface="Verdana"/>
                <a:ea typeface="Verdana"/>
                <a:cs typeface="Verdana"/>
                <a:sym typeface="Verdana"/>
              </a:rPr>
              <a:t>Though this solution they can display and sell their products/services. Customers can see and buy the product/services</a:t>
            </a:r>
            <a:endParaRPr sz="1200" dirty="0">
              <a:solidFill>
                <a:srgbClr val="000000"/>
              </a:solidFill>
              <a:latin typeface="Verdana"/>
              <a:ea typeface="Verdana"/>
              <a:cs typeface="Verdana"/>
              <a:sym typeface="Verdana"/>
            </a:endParaRPr>
          </a:p>
          <a:p>
            <a:pPr marL="457200" lvl="0" indent="0" algn="l" rtl="0">
              <a:spcBef>
                <a:spcPts val="1200"/>
              </a:spcBef>
              <a:spcAft>
                <a:spcPts val="0"/>
              </a:spcAft>
              <a:buNone/>
            </a:pPr>
            <a:r>
              <a:rPr lang="en" sz="1200" b="1" dirty="0">
                <a:solidFill>
                  <a:srgbClr val="000000"/>
                </a:solidFill>
                <a:latin typeface="Verdana"/>
                <a:ea typeface="Verdana"/>
                <a:cs typeface="Verdana"/>
                <a:sym typeface="Verdana"/>
              </a:rPr>
              <a:t>GOALS ARE :</a:t>
            </a:r>
            <a:endParaRPr sz="1200" b="1" dirty="0">
              <a:solidFill>
                <a:srgbClr val="000000"/>
              </a:solidFill>
              <a:latin typeface="Verdana"/>
              <a:ea typeface="Verdana"/>
              <a:cs typeface="Verdana"/>
              <a:sym typeface="Verdana"/>
            </a:endParaRPr>
          </a:p>
          <a:p>
            <a:pPr marL="457200" lvl="0" indent="-304800" algn="l" rtl="0">
              <a:spcBef>
                <a:spcPts val="1200"/>
              </a:spcBef>
              <a:spcAft>
                <a:spcPts val="0"/>
              </a:spcAft>
              <a:buClr>
                <a:srgbClr val="000000"/>
              </a:buClr>
              <a:buSzPts val="1200"/>
              <a:buFont typeface="Verdana"/>
              <a:buChar char="●"/>
            </a:pPr>
            <a:r>
              <a:rPr lang="en" sz="1200" dirty="0">
                <a:solidFill>
                  <a:srgbClr val="000000"/>
                </a:solidFill>
                <a:latin typeface="Verdana"/>
                <a:ea typeface="Verdana"/>
                <a:cs typeface="Verdana"/>
                <a:sym typeface="Verdana"/>
              </a:rPr>
              <a:t>To increase customer</a:t>
            </a:r>
            <a:endParaRPr sz="1200" dirty="0">
              <a:solidFill>
                <a:srgbClr val="000000"/>
              </a:solidFill>
              <a:latin typeface="Verdana"/>
              <a:ea typeface="Verdana"/>
              <a:cs typeface="Verdana"/>
              <a:sym typeface="Verdana"/>
            </a:endParaRPr>
          </a:p>
          <a:p>
            <a:pPr marL="457200" lvl="0" indent="-304800" algn="l" rtl="0">
              <a:spcBef>
                <a:spcPts val="0"/>
              </a:spcBef>
              <a:spcAft>
                <a:spcPts val="0"/>
              </a:spcAft>
              <a:buClr>
                <a:srgbClr val="000000"/>
              </a:buClr>
              <a:buSzPts val="1200"/>
              <a:buFont typeface="Verdana"/>
              <a:buChar char="●"/>
            </a:pPr>
            <a:r>
              <a:rPr lang="en" sz="1200" dirty="0">
                <a:solidFill>
                  <a:srgbClr val="000000"/>
                </a:solidFill>
                <a:latin typeface="Verdana"/>
                <a:ea typeface="Verdana"/>
                <a:cs typeface="Verdana"/>
                <a:sym typeface="Verdana"/>
              </a:rPr>
              <a:t>Provide a complete package to customers </a:t>
            </a:r>
            <a:r>
              <a:rPr lang="en" sz="1200" dirty="0" smtClean="0">
                <a:solidFill>
                  <a:srgbClr val="000000"/>
                </a:solidFill>
                <a:latin typeface="Verdana"/>
                <a:ea typeface="Verdana"/>
                <a:cs typeface="Verdana"/>
                <a:sym typeface="Verdana"/>
              </a:rPr>
              <a:t>online</a:t>
            </a:r>
          </a:p>
          <a:p>
            <a:pPr marL="457200" lvl="0" indent="-304800" algn="l" rtl="0">
              <a:spcBef>
                <a:spcPts val="0"/>
              </a:spcBef>
              <a:spcAft>
                <a:spcPts val="0"/>
              </a:spcAft>
              <a:buClr>
                <a:srgbClr val="000000"/>
              </a:buClr>
              <a:buSzPts val="1200"/>
              <a:buFont typeface="Verdana"/>
              <a:buChar char="●"/>
            </a:pPr>
            <a:r>
              <a:rPr lang="en" sz="1200" dirty="0" smtClean="0">
                <a:solidFill>
                  <a:srgbClr val="000000"/>
                </a:solidFill>
                <a:latin typeface="Verdana"/>
                <a:ea typeface="Verdana"/>
                <a:cs typeface="Verdana"/>
                <a:sym typeface="Verdana"/>
              </a:rPr>
              <a:t>To create a user friendly interface which is accessible by all age groups</a:t>
            </a:r>
            <a:endParaRPr sz="1200" dirty="0">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1075</Words>
  <Application>Microsoft Office PowerPoint</Application>
  <PresentationFormat>On-screen Show (16:9)</PresentationFormat>
  <Paragraphs>101</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Verdana</vt:lpstr>
      <vt:lpstr>Arial</vt:lpstr>
      <vt:lpstr>Roboto</vt:lpstr>
      <vt:lpstr>Proxima Nova</vt:lpstr>
      <vt:lpstr>Alfa Slab One</vt:lpstr>
      <vt:lpstr>Gameday</vt:lpstr>
      <vt:lpstr>HUNGERZARF</vt:lpstr>
      <vt:lpstr>BACKGROUND OF THE PROJECT</vt:lpstr>
      <vt:lpstr>BACKGROUND OF THE PROJECT</vt:lpstr>
      <vt:lpstr>ABOUT APPLICATION </vt:lpstr>
      <vt:lpstr>PROBLEM STATEMENT </vt:lpstr>
      <vt:lpstr>PROBLEM STATEMENT </vt:lpstr>
      <vt:lpstr>PROPOSED SYSTEM </vt:lpstr>
      <vt:lpstr>PROPOSED SYSTEM </vt:lpstr>
      <vt:lpstr>GOALS OF THE PROJECT</vt:lpstr>
      <vt:lpstr>SYSTEM COMPATABILITY</vt:lpstr>
      <vt:lpstr>BENEFITS OF HUNGERZARF</vt:lpstr>
      <vt:lpstr>REQUIREMENTS</vt:lpstr>
      <vt:lpstr>REQUIREMENTS</vt:lpstr>
      <vt:lpstr>Tech Stack Used -</vt:lpstr>
      <vt:lpstr>ACTIVITY DIAGRAM </vt:lpstr>
      <vt:lpstr>FEATURES OF HUNGERZARF</vt:lpstr>
      <vt:lpstr>FOOD ITEMS PAGE </vt:lpstr>
      <vt:lpstr>ADD TO CART FUNCTIONALITY</vt:lpstr>
      <vt:lpstr>ADMIN DASHBOARD</vt:lpstr>
      <vt:lpstr>OUR WEBSITE - HOME PAGE</vt:lpstr>
      <vt:lpstr>OUR WEBSITE - USER SIGN-IN</vt:lpstr>
      <vt:lpstr>OUR WEBSITE - JOB SEEKER PAGE</vt:lpstr>
      <vt:lpstr>OUR WEBSITE - CUSTOMER SUPPORT PAGE</vt:lpstr>
      <vt:lpstr>ORDER PLACED</vt:lpstr>
      <vt:lpstr>AUTOMATING USER SIGN UP PAGE </vt:lpstr>
      <vt:lpstr>PowerPoint Presentation</vt:lpstr>
      <vt:lpstr>AUTOMATING HOME PAGE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HUNGERZARF</dc:title>
  <cp:lastModifiedBy>hp</cp:lastModifiedBy>
  <cp:revision>47</cp:revision>
  <dcterms:modified xsi:type="dcterms:W3CDTF">2022-04-22T05:54:18Z</dcterms:modified>
</cp:coreProperties>
</file>