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73" y="5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51680" y="2183871"/>
            <a:ext cx="5055577" cy="9321764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995681"/>
            <a:ext cx="6462449" cy="5831842"/>
          </a:xfrm>
        </p:spPr>
        <p:txBody>
          <a:bodyPr anchor="b">
            <a:normAutofit/>
          </a:bodyPr>
          <a:lstStyle>
            <a:lvl1pPr algn="l">
              <a:defRPr sz="462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" y="7175220"/>
            <a:ext cx="5201963" cy="357180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7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60070" y="995680"/>
            <a:ext cx="8481060" cy="58318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00102" y="7175218"/>
            <a:ext cx="7645399" cy="8534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995680"/>
            <a:ext cx="8481060" cy="5405120"/>
          </a:xfrm>
        </p:spPr>
        <p:txBody>
          <a:bodyPr anchor="ctr">
            <a:normAutofit/>
          </a:bodyPr>
          <a:lstStyle>
            <a:lvl1pPr algn="l">
              <a:defRPr sz="294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7680960"/>
            <a:ext cx="6702730" cy="355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48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98" y="995680"/>
            <a:ext cx="7202776" cy="5405120"/>
          </a:xfrm>
        </p:spPr>
        <p:txBody>
          <a:bodyPr anchor="ctr">
            <a:normAutofit/>
          </a:bodyPr>
          <a:lstStyle>
            <a:lvl1pPr algn="l">
              <a:defRPr sz="294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0141" y="6400800"/>
            <a:ext cx="6722590" cy="90085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1" y="8028664"/>
            <a:ext cx="6701479" cy="3208296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0031" y="132649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1011" y="5168055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11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6400800"/>
            <a:ext cx="6701479" cy="3168480"/>
          </a:xfrm>
        </p:spPr>
        <p:txBody>
          <a:bodyPr anchor="b">
            <a:normAutofit/>
          </a:bodyPr>
          <a:lstStyle>
            <a:lvl1pPr algn="l">
              <a:defRPr sz="294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9581564"/>
            <a:ext cx="6702730" cy="165539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1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98" y="995680"/>
            <a:ext cx="7202775" cy="5405120"/>
          </a:xfrm>
        </p:spPr>
        <p:txBody>
          <a:bodyPr anchor="ctr">
            <a:normAutofit/>
          </a:bodyPr>
          <a:lstStyle>
            <a:lvl1pPr algn="l">
              <a:defRPr sz="294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71" y="7254240"/>
            <a:ext cx="6701479" cy="1959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9245600"/>
            <a:ext cx="6701478" cy="1991360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0031" y="132649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1011" y="5168055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62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995680"/>
            <a:ext cx="7901941" cy="54051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94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71" y="7333263"/>
            <a:ext cx="6701479" cy="15646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8897906"/>
            <a:ext cx="6701478" cy="233905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97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 algn="l">
              <a:defRPr sz="29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71" y="995682"/>
            <a:ext cx="6882610" cy="703298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72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726" y="995680"/>
            <a:ext cx="2146404" cy="8249920"/>
          </a:xfrm>
        </p:spPr>
        <p:txBody>
          <a:bodyPr vert="eaVert">
            <a:normAutofit/>
          </a:bodyPr>
          <a:lstStyle>
            <a:lvl1pPr>
              <a:defRPr sz="29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70" y="995680"/>
            <a:ext cx="6142513" cy="1024128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1" y="995680"/>
            <a:ext cx="6882610" cy="703298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3698239"/>
            <a:ext cx="6722591" cy="4330418"/>
          </a:xfrm>
        </p:spPr>
        <p:txBody>
          <a:bodyPr anchor="b">
            <a:normAutofit/>
          </a:bodyPr>
          <a:lstStyle>
            <a:lvl1pPr algn="l">
              <a:defRPr sz="336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1" y="8376356"/>
            <a:ext cx="6722590" cy="286060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8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60071" y="995681"/>
            <a:ext cx="4147465" cy="7032978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895480" y="995680"/>
            <a:ext cx="4145650" cy="701717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1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995680"/>
            <a:ext cx="3902709" cy="1137920"/>
          </a:xfrm>
        </p:spPr>
        <p:txBody>
          <a:bodyPr anchor="b">
            <a:noAutofit/>
          </a:bodyPr>
          <a:lstStyle>
            <a:lvl1pPr marL="0" indent="0">
              <a:buNone/>
              <a:defRPr sz="2520" b="0" cap="all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" y="2133601"/>
            <a:ext cx="4142740" cy="58950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7767" y="1057911"/>
            <a:ext cx="3952254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 cap="all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5481" y="2133600"/>
            <a:ext cx="4154540" cy="587925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97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0" y="995680"/>
            <a:ext cx="3360420" cy="28448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69" y="995680"/>
            <a:ext cx="4660693" cy="1024128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9600" y="4124965"/>
            <a:ext cx="3360420" cy="390369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90" y="2702560"/>
            <a:ext cx="3741421" cy="2133600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00100" y="1706880"/>
            <a:ext cx="3445023" cy="89611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0829" y="5120640"/>
            <a:ext cx="3742434" cy="3887893"/>
          </a:xfrm>
        </p:spPr>
        <p:txBody>
          <a:bodyPr anchor="t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0070" y="11521441"/>
            <a:ext cx="6102310" cy="681567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03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04209" y="7270046"/>
            <a:ext cx="2593979" cy="496259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1" y="995682"/>
            <a:ext cx="6882610" cy="703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01758" y="11521446"/>
            <a:ext cx="1260486" cy="6815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E06ECC-758A-45FF-8666-22E4A3C41530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" y="11521441"/>
            <a:ext cx="6102310" cy="6815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3148" y="10413160"/>
            <a:ext cx="899752" cy="12505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9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95C77F-FFEC-4EF3-BA0C-929B08040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66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80060" rtl="0" eaLnBrk="1" latinLnBrk="0" hangingPunct="1">
        <a:spcBef>
          <a:spcPct val="0"/>
        </a:spcBef>
        <a:buNone/>
        <a:defRPr sz="33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003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6015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2020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10026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voando&#10;&#10;Descrição gerada automaticamente">
            <a:extLst>
              <a:ext uri="{FF2B5EF4-FFF2-40B4-BE49-F238E27FC236}">
                <a16:creationId xmlns:a16="http://schemas.microsoft.com/office/drawing/2014/main" id="{D950C9FE-E345-2BA4-0016-C0F55A6F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33" y="5486400"/>
            <a:ext cx="2709333" cy="1828800"/>
          </a:xfrm>
          <a:prstGeom prst="rect">
            <a:avLst/>
          </a:prstGeom>
        </p:spPr>
      </p:pic>
      <p:pic>
        <p:nvPicPr>
          <p:cNvPr id="5" name="Imagem 4" descr="Uma imagem contendo voando&#10;&#10;Descrição gerada automaticamente">
            <a:extLst>
              <a:ext uri="{FF2B5EF4-FFF2-40B4-BE49-F238E27FC236}">
                <a16:creationId xmlns:a16="http://schemas.microsoft.com/office/drawing/2014/main" id="{41384676-9002-3E14-7C10-2E242ECB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33" y="5486400"/>
            <a:ext cx="2709333" cy="1828800"/>
          </a:xfrm>
          <a:prstGeom prst="rect">
            <a:avLst/>
          </a:prstGeom>
        </p:spPr>
      </p:pic>
      <p:pic>
        <p:nvPicPr>
          <p:cNvPr id="7" name="Imagem 6" descr="Uma imagem contendo voando&#10;&#10;Descrição gerada automaticamente">
            <a:extLst>
              <a:ext uri="{FF2B5EF4-FFF2-40B4-BE49-F238E27FC236}">
                <a16:creationId xmlns:a16="http://schemas.microsoft.com/office/drawing/2014/main" id="{7EF45061-7099-F3AB-C530-1A1ED654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601200" cy="113919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67920A9-BD94-7909-AAF7-2E6B0752482F}"/>
              </a:ext>
            </a:extLst>
          </p:cNvPr>
          <p:cNvSpPr txBox="1"/>
          <p:nvPr/>
        </p:nvSpPr>
        <p:spPr>
          <a:xfrm>
            <a:off x="5886450" y="11495782"/>
            <a:ext cx="30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NAYANA ROSA DOS SANTOS</a:t>
            </a:r>
          </a:p>
        </p:txBody>
      </p:sp>
    </p:spTree>
    <p:extLst>
      <p:ext uri="{BB962C8B-B14F-4D97-AF65-F5344CB8AC3E}">
        <p14:creationId xmlns:p14="http://schemas.microsoft.com/office/powerpoint/2010/main" val="29505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58BA-B97C-5B59-2567-7F316439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4978400"/>
            <a:ext cx="6882610" cy="2844800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  <a:t>Capítulo 6: A Importância do Relacionamento Pós-Venda</a:t>
            </a: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Vender um produto não é o fim do processo. Manter um bom relacionamento com o cliente após a venda é crucial para garantir </a:t>
            </a: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a fidelização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 e para futuras oportunidades de venda.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Estratégias pós-venda:</a:t>
            </a:r>
            <a:b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Acompanhamento regular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: Entre em contato para verificar se o cliente está satisfeito com o produto.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Oferecer novos produtos de acordo com a evolução do perfil do cliente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: Se o cliente começa a fazer mais transações, pode ser o momento de oferecer um crédito maior ou um cartão de benefícios.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Solicitar feedback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: Perguntar como você pode melhorar o serviço, ou até mesmo solicitar indicações de novos clientes.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88449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FC590-D325-298B-ED2C-D665F89E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45" y="4544060"/>
            <a:ext cx="6882610" cy="2844800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  <a:t>Capítulo 7: Melhorando Suas Habilidades de Vendas Continuamente</a:t>
            </a: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O mercado financeiro está sempre mudando, e por isso, é importante que você continue se atualizando e aprimorando suas habilidades de vendas.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Algumas formas de melhorar:</a:t>
            </a:r>
            <a:b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Participar de treinamentos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: Muitas instituições oferecem programas de capacitação.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Estudar concorrentes e inovações de mercado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: Entender o que está sendo oferecido por outras instituições pode ajudá-lo a melhorar sua abordagem.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1" i="0" dirty="0">
                <a:solidFill>
                  <a:srgbClr val="000000"/>
                </a:solidFill>
                <a:effectLst/>
                <a:latin typeface="SF Pro Text"/>
              </a:rPr>
              <a:t>Praticar com colegas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: Simule situações de venda com seus colegas para ganhar mais confiança e descobrir novos métodos.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96353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59E4-4077-E437-45DC-A07EE6A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71" y="3210560"/>
            <a:ext cx="6882610" cy="2844800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  <a:t>Conclusão</a:t>
            </a: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  <a:t>Como gerente de banco, você desempenha um papel fundamental tanto no relacionamento com o cliente quanto no crescimento da instituição. Ao aplicar essas técnicas de vendas de forma consistente e autêntica, você estará melhor preparado para oferecer soluções financeiras de valor aos seus clientes, aumentar suas vendas e criar uma base de clientes fidelizados.</a:t>
            </a:r>
            <a:br>
              <a:rPr lang="pt-BR" sz="3100" b="0" i="0" dirty="0">
                <a:solidFill>
                  <a:srgbClr val="000000"/>
                </a:solidFill>
                <a:effectLst/>
                <a:latin typeface="SF Pro Text"/>
              </a:rPr>
            </a:b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98957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voando&#10;&#10;Descrição gerada automaticamente">
            <a:extLst>
              <a:ext uri="{FF2B5EF4-FFF2-40B4-BE49-F238E27FC236}">
                <a16:creationId xmlns:a16="http://schemas.microsoft.com/office/drawing/2014/main" id="{D950C9FE-E345-2BA4-0016-C0F55A6F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33" y="5486400"/>
            <a:ext cx="2709333" cy="1828800"/>
          </a:xfrm>
          <a:prstGeom prst="rect">
            <a:avLst/>
          </a:prstGeom>
        </p:spPr>
      </p:pic>
      <p:pic>
        <p:nvPicPr>
          <p:cNvPr id="5" name="Imagem 4" descr="Uma imagem contendo voando&#10;&#10;Descrição gerada automaticamente">
            <a:extLst>
              <a:ext uri="{FF2B5EF4-FFF2-40B4-BE49-F238E27FC236}">
                <a16:creationId xmlns:a16="http://schemas.microsoft.com/office/drawing/2014/main" id="{41384676-9002-3E14-7C10-2E242ECB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33" y="5486400"/>
            <a:ext cx="2709333" cy="1828800"/>
          </a:xfrm>
          <a:prstGeom prst="rect">
            <a:avLst/>
          </a:prstGeom>
        </p:spPr>
      </p:pic>
      <p:pic>
        <p:nvPicPr>
          <p:cNvPr id="7" name="Imagem 6" descr="Uma imagem contendo voando&#10;&#10;Descrição gerada automaticamente">
            <a:extLst>
              <a:ext uri="{FF2B5EF4-FFF2-40B4-BE49-F238E27FC236}">
                <a16:creationId xmlns:a16="http://schemas.microsoft.com/office/drawing/2014/main" id="{7EF45061-7099-F3AB-C530-1A1ED654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" y="0"/>
            <a:ext cx="9601200" cy="13030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7D72C1-3A97-9D27-F684-856441DC7027}"/>
              </a:ext>
            </a:extLst>
          </p:cNvPr>
          <p:cNvSpPr txBox="1"/>
          <p:nvPr/>
        </p:nvSpPr>
        <p:spPr>
          <a:xfrm>
            <a:off x="802762" y="758399"/>
            <a:ext cx="888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50000"/>
                  </a:schemeClr>
                </a:solidFill>
              </a:rPr>
              <a:t>TÉCNICAS EFICAZES DE VENDAS NO BANCO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3648CD-DE70-7D98-BE7C-0EC0A7798860}"/>
              </a:ext>
            </a:extLst>
          </p:cNvPr>
          <p:cNvSpPr txBox="1"/>
          <p:nvPr/>
        </p:nvSpPr>
        <p:spPr>
          <a:xfrm>
            <a:off x="1504950" y="228600"/>
            <a:ext cx="6999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 CONFIANÇA À CONVERSÃO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413025-D241-B412-D08B-593C0EAFC053}"/>
              </a:ext>
            </a:extLst>
          </p:cNvPr>
          <p:cNvSpPr txBox="1"/>
          <p:nvPr/>
        </p:nvSpPr>
        <p:spPr>
          <a:xfrm>
            <a:off x="4324350" y="12278380"/>
            <a:ext cx="5448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NAYANA ROSA DOS SANTOS</a:t>
            </a:r>
          </a:p>
        </p:txBody>
      </p:sp>
    </p:spTree>
    <p:extLst>
      <p:ext uri="{BB962C8B-B14F-4D97-AF65-F5344CB8AC3E}">
        <p14:creationId xmlns:p14="http://schemas.microsoft.com/office/powerpoint/2010/main" val="50246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1BBC4-7ED8-604A-52EB-855A56CB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666750"/>
            <a:ext cx="6083618" cy="62865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9E656B-E0DD-BF3D-7D25-7257C9CA2DFA}"/>
              </a:ext>
            </a:extLst>
          </p:cNvPr>
          <p:cNvSpPr txBox="1"/>
          <p:nvPr/>
        </p:nvSpPr>
        <p:spPr>
          <a:xfrm>
            <a:off x="1390650" y="2133600"/>
            <a:ext cx="661701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O papel do gerente de banco vai muito além de gerenciar contas e operações financeiras. Ele também é um 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vendedor de soluções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, oferecendo produtos e serviços bancários que atendem às necessidades dos clientes. Neste </a:t>
            </a:r>
            <a:r>
              <a:rPr lang="pt-BR" sz="2800" b="0" i="0" dirty="0" err="1">
                <a:solidFill>
                  <a:srgbClr val="000000"/>
                </a:solidFill>
                <a:effectLst/>
                <a:latin typeface="SF Pro Text"/>
              </a:rPr>
              <a:t>eBook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, vamos apresentar técnicas de vendas práticas, que podem ser aplicadas no dia a dia do seu trabalho, para maximizar a performance de vendas e fortalecer o relacionamento com os clientes.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7357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A1EF-52C4-1B67-501B-A8F5204D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671" y="4372610"/>
            <a:ext cx="6882610" cy="2844800"/>
          </a:xfrm>
        </p:spPr>
        <p:txBody>
          <a:bodyPr>
            <a:normAutofit fontScale="90000"/>
          </a:bodyPr>
          <a:lstStyle/>
          <a:p>
            <a:r>
              <a:rPr lang="pt-BR" sz="2200" b="1" i="0" dirty="0">
                <a:solidFill>
                  <a:srgbClr val="000000"/>
                </a:solidFill>
                <a:effectLst/>
                <a:latin typeface="SF Pro Text"/>
              </a:rPr>
              <a:t>Agradecimentos</a:t>
            </a: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Gostaria de dedicar um agradecimento especial a todos que tornaram possível a realização deste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SF Pro Text"/>
              </a:rPr>
              <a:t>eBook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. Sem o apoio e a colaboração de muitas pessoas, este projeto não teria se concretizado.</a:t>
            </a: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Primeiramente, agradeço a todos os profissionais e especialistas em vendas, cujas experiências e insights foram fundamentais para a criação do conteúdo. A generosidade em compartilhar conhecimentos e estratégias permitiu que este material fosse enriquecido com abordagens práticas e inovadoras.</a:t>
            </a: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Aos meus mentores e colegas, que sempre me incentivaram a melhorar e a buscar novas maneiras de aperfeiçoar minhas habilidades de vendas, minha gratidão eterna. Seu apoio e sabedoria foram essenciais ao longo desta jornada.</a:t>
            </a: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Agradeço também aos leitores, por sua curiosidade e vontade de aprender, que são a verdadeira motivação por trás deste trabalho. Espero que este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SF Pro Text"/>
              </a:rPr>
              <a:t>eBook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 ofereça o conhecimento e as ferramentas necessárias para que você tenha sucesso nas suas próprias vendas.</a:t>
            </a: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Por fim, um agradecimento especial à minha família e amigos, pelo amor, paciência e apoio incondicional. Cada palavra deste livro foi escrita com o desejo de ajudar outros a alcançarem seus objetivos e, com isso, impactar positivamente a vida de muitas pessoas.</a:t>
            </a:r>
            <a:b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200" b="0" i="0" dirty="0">
                <a:solidFill>
                  <a:srgbClr val="000000"/>
                </a:solidFill>
                <a:effectLst/>
                <a:latin typeface="SF Pro Text"/>
              </a:rPr>
              <a:t>Obrigado a todos que contribuíram, direta ou indiretamente, para a realização deste projeto.</a:t>
            </a:r>
            <a:br>
              <a:rPr lang="pt-BR" b="0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b="0" i="0" dirty="0">
                <a:effectLst/>
                <a:latin typeface="SF Pro Text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2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7F9E-72E0-B8E7-6E6E-59D2705F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1" y="524510"/>
            <a:ext cx="6882610" cy="2844800"/>
          </a:xfrm>
        </p:spPr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  <a:t>Capítulo 1: Entendendo o Papel do Gerente de Banco na Venda</a:t>
            </a:r>
            <a:br>
              <a:rPr lang="pt-BR" b="1" i="0" dirty="0">
                <a:solidFill>
                  <a:srgbClr val="000000"/>
                </a:solidFill>
                <a:effectLst/>
                <a:latin typeface="SF Pro Text"/>
              </a:rPr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23F751-07BD-BBA8-DF04-D717C7A9438E}"/>
              </a:ext>
            </a:extLst>
          </p:cNvPr>
          <p:cNvSpPr txBox="1"/>
          <p:nvPr/>
        </p:nvSpPr>
        <p:spPr>
          <a:xfrm>
            <a:off x="1817447" y="3007360"/>
            <a:ext cx="5966306" cy="100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Como gerente de banco, você é a primeira linha de contato com o cliente. Seu trabalho não é apenas orientar sobre transações, mas também identificar 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oportunidades de venda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, entender as necessidades do cliente e apresentar as melhores soluções financeiras.</a:t>
            </a:r>
          </a:p>
          <a:p>
            <a:pPr algn="l"/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Principais responsabilidades: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Entender as necessidades do cliente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Ouvir atentamente e fazer as perguntas certas.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Oferecer produtos e serviços adequados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Com base nas necessidades identificadas.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Criar relacionamento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O cliente precisa sentir confiança em você e no banco.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Gerenciar expectativas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Ser transparente sobre o que o cliente pode esperar.</a:t>
            </a:r>
          </a:p>
          <a:p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900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1F17-182E-0B9C-FFB3-AAB381F6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95" y="2887345"/>
            <a:ext cx="6882610" cy="7026910"/>
          </a:xfrm>
        </p:spPr>
        <p:txBody>
          <a:bodyPr>
            <a:noAutofit/>
          </a:bodyPr>
          <a:lstStyle/>
          <a:p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Capítulo 2: A Arte de Ouvir e Identificar Oportunidades de Vendas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O primeiro passo para vender mais é 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ouvir mais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. A escuta ativa é uma das ferramentas mais poderosas que você tem como gerente de banco. Ao ouvir o que o cliente diz, você pode identificar suas necessidades e oferecer soluções financeiras personalizadas.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Técnicas de escuta ativa: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Fazer perguntas abertas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Como "O que você procura em um financiamento?" ou "Quais são suas prioridades financeiras atualmente?".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Reformulação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Repetir o que o cliente disse, para garantir que você entendeu corretamente.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Demonstrar interesse genuíno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Mostrar que você está focado em ajudar o cliente, não apenas em vender algo.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8391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A1298-1C87-2E4C-D9FB-202DD16F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71" y="4677410"/>
            <a:ext cx="6882610" cy="2844800"/>
          </a:xfrm>
        </p:spPr>
        <p:txBody>
          <a:bodyPr>
            <a:noAutofit/>
          </a:bodyPr>
          <a:lstStyle/>
          <a:p>
            <a:pPr algn="just"/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Capítulo 3: Conhecimento dos Produtos e Serviços Bancários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É fundamental conhecer bem os produtos e serviços que o banco oferece, desde contas correntes até financiamentos e investimentos. A confiança do cliente muitas vezes vem da sua capacidade de explicar as opções de forma clara e simples.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Dicas: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Estude constantemente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 os produtos e atualize-se sobre as novidades.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Relacionar produtos ao perfil do cliente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Por exemplo, se um cliente jovem está interessado em um cartão de crédito, você pode explicar os benefícios de um cartão sem anuidade.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Simplificar a comunicação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Evite jargões bancários e utilize uma linguagem acessível.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5789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DF41D-246A-BF6D-C1B7-38A122B4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45" y="4978400"/>
            <a:ext cx="6882610" cy="2844800"/>
          </a:xfrm>
        </p:spPr>
        <p:txBody>
          <a:bodyPr>
            <a:noAutofit/>
          </a:bodyPr>
          <a:lstStyle/>
          <a:p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Capítulo 4: Técnicas de Fechamento de Vendas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Fechar uma venda de forma eficaz requer confiança, habilidade e timing. O gerente de banco precisa estar atento ao momento certo para 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apresentar o fechamento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, sem pressionar o cliente.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Estratégias para fechar uma venda: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Fechamento direto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"Com base no que conversamos, acredito que este produto é ideal para suas necessidades. Podemos prosseguir com a contratação?"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Fechamento por resumo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Recapitule os benefícios para o cliente, destacando como o produto resolve suas necessidades.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Fechamento alternativo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"Você prefere contratar o crédito pessoal agora ou gostaria de mais informações sobre o financiamento imobiliário?"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4115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A5F9C-06CF-B1B8-9286-1F1175DF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671" y="4978400"/>
            <a:ext cx="6882610" cy="2844800"/>
          </a:xfrm>
        </p:spPr>
        <p:txBody>
          <a:bodyPr>
            <a:noAutofit/>
          </a:bodyPr>
          <a:lstStyle/>
          <a:p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Capítulo 5: Superando Objeções e Respostas Comuns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Todo gerente de banco enfrentará objeções durante o processo de venda. A chave para superar essas objeções é </a:t>
            </a: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entender a preocupação do cliente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 e apresentar soluções que mostrem o valor do produto.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Exemplos de objeções e como responder:</a:t>
            </a:r>
            <a:b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"Não tenho certeza se preciso deste produto agora"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"Entendo, mas é importante saber que este serviço pode ajudar a organizar suas finanças e a ter mais controle do seu orçamento."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r>
              <a:rPr lang="pt-BR" sz="2800" b="1" i="0" dirty="0">
                <a:solidFill>
                  <a:srgbClr val="000000"/>
                </a:solidFill>
                <a:effectLst/>
                <a:latin typeface="SF Pro Text"/>
              </a:rPr>
              <a:t>"Acho que as taxas são muito altas"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  <a:t>: "A taxa é realmente uma consideração importante. Mas, além da taxa, este produto oferece outras vantagens que podem trazer economia a longo prazo."</a:t>
            </a:r>
            <a:br>
              <a:rPr lang="pt-BR" sz="2800" b="0" i="0" dirty="0">
                <a:solidFill>
                  <a:srgbClr val="000000"/>
                </a:solidFill>
                <a:effectLst/>
                <a:latin typeface="SF Pro Text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3969878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1231</Words>
  <Application>Microsoft Office PowerPoint</Application>
  <PresentationFormat>Papel A3 (297 x 420 mm)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Abadi</vt:lpstr>
      <vt:lpstr>Arial</vt:lpstr>
      <vt:lpstr>Century Gothic</vt:lpstr>
      <vt:lpstr>SF Pro Text</vt:lpstr>
      <vt:lpstr>Wingdings 3</vt:lpstr>
      <vt:lpstr>Fatia</vt:lpstr>
      <vt:lpstr>Apresentação do PowerPoint</vt:lpstr>
      <vt:lpstr>Apresentação do PowerPoint</vt:lpstr>
      <vt:lpstr>INTRODUÇÃO</vt:lpstr>
      <vt:lpstr>Agradecimentos   Gostaria de dedicar um agradecimento especial a todos que tornaram possível a realização deste eBook. Sem o apoio e a colaboração de muitas pessoas, este projeto não teria se concretizado. Primeiramente, agradeço a todos os profissionais e especialistas em vendas, cujas experiências e insights foram fundamentais para a criação do conteúdo. A generosidade em compartilhar conhecimentos e estratégias permitiu que este material fosse enriquecido com abordagens práticas e inovadoras. Aos meus mentores e colegas, que sempre me incentivaram a melhorar e a buscar novas maneiras de aperfeiçoar minhas habilidades de vendas, minha gratidão eterna. Seu apoio e sabedoria foram essenciais ao longo desta jornada. Agradeço também aos leitores, por sua curiosidade e vontade de aprender, que são a verdadeira motivação por trás deste trabalho. Espero que este eBook ofereça o conhecimento e as ferramentas necessárias para que você tenha sucesso nas suas próprias vendas. Por fim, um agradecimento especial à minha família e amigos, pelo amor, paciência e apoio incondicional. Cada palavra deste livro foi escrita com o desejo de ajudar outros a alcançarem seus objetivos e, com isso, impactar positivamente a vida de muitas pessoas. Obrigado a todos que contribuíram, direta ou indiretamente, para a realização deste projeto.  </vt:lpstr>
      <vt:lpstr>Capítulo 1: Entendendo o Papel do Gerente de Banco na Venda </vt:lpstr>
      <vt:lpstr>Capítulo 2: A Arte de Ouvir e Identificar Oportunidades de Vendas     O primeiro passo para vender mais é ouvir mais. A escuta ativa é uma das ferramentas mais poderosas que você tem como gerente de banco. Ao ouvir o que o cliente diz, você pode identificar suas necessidades e oferecer soluções financeiras personalizadas.  Técnicas de escuta ativa: Fazer perguntas abertas: Como "O que você procura em um financiamento?" ou "Quais são suas prioridades financeiras atualmente?".  Reformulação: Repetir o que o cliente disse, para garantir que você entendeu corretamente.  Demonstrar interesse genuíno: Mostrar que você está focado em ajudar o cliente, não apenas em vender algo. </vt:lpstr>
      <vt:lpstr>Capítulo 3: Conhecimento dos Produtos e Serviços Bancários  É fundamental conhecer bem os produtos e serviços que o banco oferece, desde contas correntes até financiamentos e investimentos. A confiança do cliente muitas vezes vem da sua capacidade de explicar as opções de forma clara e simples. Dicas: Estude constantemente os produtos e atualize-se sobre as novidades. Relacionar produtos ao perfil do cliente: Por exemplo, se um cliente jovem está interessado em um cartão de crédito, você pode explicar os benefícios de um cartão sem anuidade. Simplificar a comunicação: Evite jargões bancários e utilize uma linguagem acessível.  </vt:lpstr>
      <vt:lpstr>Capítulo 4: Técnicas de Fechamento de Vendas   Fechar uma venda de forma eficaz requer confiança, habilidade e timing. O gerente de banco precisa estar atento ao momento certo para apresentar o fechamento, sem pressionar o cliente. Estratégias para fechar uma venda: Fechamento direto: "Com base no que conversamos, acredito que este produto é ideal para suas necessidades. Podemos prosseguir com a contratação?" Fechamento por resumo: Recapitule os benefícios para o cliente, destacando como o produto resolve suas necessidades. Fechamento alternativo: "Você prefere contratar o crédito pessoal agora ou gostaria de mais informações sobre o financiamento imobiliário?" </vt:lpstr>
      <vt:lpstr>Capítulo 5: Superando Objeções e Respostas Comuns   Todo gerente de banco enfrentará objeções durante o processo de venda. A chave para superar essas objeções é entender a preocupação do cliente e apresentar soluções que mostrem o valor do produto. Exemplos de objeções e como responder: "Não tenho certeza se preciso deste produto agora": "Entendo, mas é importante saber que este serviço pode ajudar a organizar suas finanças e a ter mais controle do seu orçamento." "Acho que as taxas são muito altas": "A taxa é realmente uma consideração importante. Mas, além da taxa, este produto oferece outras vantagens que podem trazer economia a longo prazo." </vt:lpstr>
      <vt:lpstr>Capítulo 6: A Importância do Relacionamento Pós-Venda   Vender um produto não é o fim do processo. Manter um bom relacionamento com o cliente após a venda é crucial para garantir a fidelização e para futuras oportunidades de venda. Estratégias pós-venda: Acompanhamento regular: Entre em contato para verificar se o cliente está satisfeito com o produto. Oferecer novos produtos de acordo com a evolução do perfil do cliente: Se o cliente começa a fazer mais transações, pode ser o momento de oferecer um crédito maior ou um cartão de benefícios. Solicitar feedback: Perguntar como você pode melhorar o serviço, ou até mesmo solicitar indicações de novos clientes. </vt:lpstr>
      <vt:lpstr>Capítulo 7: Melhorando Suas Habilidades de Vendas Continuamente  O mercado financeiro está sempre mudando, e por isso, é importante que você continue se atualizando e aprimorando suas habilidades de vendas. Algumas formas de melhorar: Participar de treinamentos: Muitas instituições oferecem programas de capacitação. Estudar concorrentes e inovações de mercado: Entender o que está sendo oferecido por outras instituições pode ajudá-lo a melhorar sua abordagem. Praticar com colegas: Simule situações de venda com seus colegas para ganhar mais confiança e descobrir novos métodos. </vt:lpstr>
      <vt:lpstr>Conclusão    Como gerente de banco, você desempenha um papel fundamental tanto no relacionamento com o cliente quanto no crescimento da instituição. Ao aplicar essas técnicas de vendas de forma consistente e autêntica, você estará melhor preparado para oferecer soluções financeiras de valor aos seus clientes, aumentar suas vendas e criar uma base de clientes fidelizados.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 Vastag</dc:creator>
  <cp:lastModifiedBy>Alessandro Vastag</cp:lastModifiedBy>
  <cp:revision>15</cp:revision>
  <dcterms:created xsi:type="dcterms:W3CDTF">2025-01-26T15:16:04Z</dcterms:created>
  <dcterms:modified xsi:type="dcterms:W3CDTF">2025-01-26T16:39:40Z</dcterms:modified>
</cp:coreProperties>
</file>