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3"/>
  </p:notesMasterIdLst>
  <p:sldIdLst>
    <p:sldId id="282" r:id="rId2"/>
    <p:sldId id="284" r:id="rId3"/>
    <p:sldId id="313" r:id="rId4"/>
    <p:sldId id="314" r:id="rId5"/>
    <p:sldId id="315" r:id="rId6"/>
    <p:sldId id="316" r:id="rId7"/>
    <p:sldId id="317" r:id="rId8"/>
    <p:sldId id="318" r:id="rId9"/>
    <p:sldId id="320" r:id="rId10"/>
    <p:sldId id="321" r:id="rId11"/>
    <p:sldId id="322"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F098B0-56A7-4D66-82D0-CCD74366C0DE}">
          <p14:sldIdLst>
            <p14:sldId id="282"/>
          </p14:sldIdLst>
        </p14:section>
        <p14:section name="Untitled Section" id="{33486ED0-A480-4F13-856E-63B446982E51}">
          <p14:sldIdLst>
            <p14:sldId id="284"/>
            <p14:sldId id="313"/>
            <p14:sldId id="314"/>
            <p14:sldId id="315"/>
            <p14:sldId id="316"/>
            <p14:sldId id="317"/>
            <p14:sldId id="318"/>
            <p14:sldId id="320"/>
            <p14:sldId id="321"/>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A725FF"/>
    <a:srgbClr val="9900CC"/>
    <a:srgbClr val="FF8001"/>
    <a:srgbClr val="FFABC9"/>
    <a:srgbClr val="FF9900"/>
    <a:srgbClr val="FFDC47"/>
    <a:srgbClr val="FFFF21"/>
    <a:srgbClr val="D99B01"/>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BD3888-230E-4D54-A051-E39D4160D664}" v="2" dt="2022-04-30T20:43:38.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1939" autoAdjust="0"/>
  </p:normalViewPr>
  <p:slideViewPr>
    <p:cSldViewPr>
      <p:cViewPr varScale="1">
        <p:scale>
          <a:sx n="73" d="100"/>
          <a:sy n="73" d="100"/>
        </p:scale>
        <p:origin x="1308"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anathara Widyalankara" userId="694d5bc2-8c71-4abc-bb1b-c3d1c268683b" providerId="ADAL" clId="{EDBD3888-230E-4D54-A051-E39D4160D664}"/>
    <pc:docChg chg="undo custSel addSld modSld">
      <pc:chgData name="Nayanathara Widyalankara" userId="694d5bc2-8c71-4abc-bb1b-c3d1c268683b" providerId="ADAL" clId="{EDBD3888-230E-4D54-A051-E39D4160D664}" dt="2022-04-30T20:43:49.401" v="47" actId="20577"/>
      <pc:docMkLst>
        <pc:docMk/>
      </pc:docMkLst>
      <pc:sldChg chg="modSp mod">
        <pc:chgData name="Nayanathara Widyalankara" userId="694d5bc2-8c71-4abc-bb1b-c3d1c268683b" providerId="ADAL" clId="{EDBD3888-230E-4D54-A051-E39D4160D664}" dt="2022-04-30T20:41:22.961" v="1" actId="1076"/>
        <pc:sldMkLst>
          <pc:docMk/>
          <pc:sldMk cId="3393154885" sldId="282"/>
        </pc:sldMkLst>
        <pc:spChg chg="mod">
          <ac:chgData name="Nayanathara Widyalankara" userId="694d5bc2-8c71-4abc-bb1b-c3d1c268683b" providerId="ADAL" clId="{EDBD3888-230E-4D54-A051-E39D4160D664}" dt="2022-04-30T20:41:22.961" v="1" actId="1076"/>
          <ac:spMkLst>
            <pc:docMk/>
            <pc:sldMk cId="3393154885" sldId="282"/>
            <ac:spMk id="2" creationId="{00000000-0000-0000-0000-000000000000}"/>
          </ac:spMkLst>
        </pc:spChg>
      </pc:sldChg>
      <pc:sldChg chg="modSp mod">
        <pc:chgData name="Nayanathara Widyalankara" userId="694d5bc2-8c71-4abc-bb1b-c3d1c268683b" providerId="ADAL" clId="{EDBD3888-230E-4D54-A051-E39D4160D664}" dt="2022-04-30T20:42:25.286" v="17" actId="14100"/>
        <pc:sldMkLst>
          <pc:docMk/>
          <pc:sldMk cId="3456330379" sldId="284"/>
        </pc:sldMkLst>
        <pc:spChg chg="mod">
          <ac:chgData name="Nayanathara Widyalankara" userId="694d5bc2-8c71-4abc-bb1b-c3d1c268683b" providerId="ADAL" clId="{EDBD3888-230E-4D54-A051-E39D4160D664}" dt="2022-04-30T20:42:25.286" v="17" actId="14100"/>
          <ac:spMkLst>
            <pc:docMk/>
            <pc:sldMk cId="3456330379" sldId="284"/>
            <ac:spMk id="2" creationId="{00000000-0000-0000-0000-000000000000}"/>
          </ac:spMkLst>
        </pc:spChg>
      </pc:sldChg>
      <pc:sldChg chg="modSp mod">
        <pc:chgData name="Nayanathara Widyalankara" userId="694d5bc2-8c71-4abc-bb1b-c3d1c268683b" providerId="ADAL" clId="{EDBD3888-230E-4D54-A051-E39D4160D664}" dt="2022-04-30T20:42:17.197" v="15" actId="14100"/>
        <pc:sldMkLst>
          <pc:docMk/>
          <pc:sldMk cId="4142886667" sldId="313"/>
        </pc:sldMkLst>
        <pc:spChg chg="mod">
          <ac:chgData name="Nayanathara Widyalankara" userId="694d5bc2-8c71-4abc-bb1b-c3d1c268683b" providerId="ADAL" clId="{EDBD3888-230E-4D54-A051-E39D4160D664}" dt="2022-04-30T20:42:17.197" v="15" actId="14100"/>
          <ac:spMkLst>
            <pc:docMk/>
            <pc:sldMk cId="4142886667" sldId="313"/>
            <ac:spMk id="2" creationId="{00000000-0000-0000-0000-000000000000}"/>
          </ac:spMkLst>
        </pc:spChg>
      </pc:sldChg>
      <pc:sldChg chg="modSp mod">
        <pc:chgData name="Nayanathara Widyalankara" userId="694d5bc2-8c71-4abc-bb1b-c3d1c268683b" providerId="ADAL" clId="{EDBD3888-230E-4D54-A051-E39D4160D664}" dt="2022-04-30T20:42:05.182" v="13" actId="14100"/>
        <pc:sldMkLst>
          <pc:docMk/>
          <pc:sldMk cId="2814732201" sldId="314"/>
        </pc:sldMkLst>
        <pc:spChg chg="mod">
          <ac:chgData name="Nayanathara Widyalankara" userId="694d5bc2-8c71-4abc-bb1b-c3d1c268683b" providerId="ADAL" clId="{EDBD3888-230E-4D54-A051-E39D4160D664}" dt="2022-04-30T20:42:05.182" v="13" actId="14100"/>
          <ac:spMkLst>
            <pc:docMk/>
            <pc:sldMk cId="2814732201" sldId="314"/>
            <ac:spMk id="2" creationId="{00000000-0000-0000-0000-000000000000}"/>
          </ac:spMkLst>
        </pc:spChg>
      </pc:sldChg>
      <pc:sldChg chg="modSp mod">
        <pc:chgData name="Nayanathara Widyalankara" userId="694d5bc2-8c71-4abc-bb1b-c3d1c268683b" providerId="ADAL" clId="{EDBD3888-230E-4D54-A051-E39D4160D664}" dt="2022-04-30T20:42:35.126" v="19" actId="14100"/>
        <pc:sldMkLst>
          <pc:docMk/>
          <pc:sldMk cId="1365319069" sldId="315"/>
        </pc:sldMkLst>
        <pc:spChg chg="mod">
          <ac:chgData name="Nayanathara Widyalankara" userId="694d5bc2-8c71-4abc-bb1b-c3d1c268683b" providerId="ADAL" clId="{EDBD3888-230E-4D54-A051-E39D4160D664}" dt="2022-04-30T20:42:35.126" v="19" actId="14100"/>
          <ac:spMkLst>
            <pc:docMk/>
            <pc:sldMk cId="1365319069" sldId="315"/>
            <ac:spMk id="2" creationId="{00000000-0000-0000-0000-000000000000}"/>
          </ac:spMkLst>
        </pc:spChg>
      </pc:sldChg>
      <pc:sldChg chg="modSp mod">
        <pc:chgData name="Nayanathara Widyalankara" userId="694d5bc2-8c71-4abc-bb1b-c3d1c268683b" providerId="ADAL" clId="{EDBD3888-230E-4D54-A051-E39D4160D664}" dt="2022-04-30T20:42:43.597" v="21" actId="14100"/>
        <pc:sldMkLst>
          <pc:docMk/>
          <pc:sldMk cId="4222557644" sldId="316"/>
        </pc:sldMkLst>
        <pc:spChg chg="mod">
          <ac:chgData name="Nayanathara Widyalankara" userId="694d5bc2-8c71-4abc-bb1b-c3d1c268683b" providerId="ADAL" clId="{EDBD3888-230E-4D54-A051-E39D4160D664}" dt="2022-04-30T20:42:43.597" v="21" actId="14100"/>
          <ac:spMkLst>
            <pc:docMk/>
            <pc:sldMk cId="4222557644" sldId="316"/>
            <ac:spMk id="2" creationId="{00000000-0000-0000-0000-000000000000}"/>
          </ac:spMkLst>
        </pc:spChg>
      </pc:sldChg>
      <pc:sldChg chg="modSp mod">
        <pc:chgData name="Nayanathara Widyalankara" userId="694d5bc2-8c71-4abc-bb1b-c3d1c268683b" providerId="ADAL" clId="{EDBD3888-230E-4D54-A051-E39D4160D664}" dt="2022-04-30T20:42:51.573" v="23" actId="14100"/>
        <pc:sldMkLst>
          <pc:docMk/>
          <pc:sldMk cId="3822917244" sldId="317"/>
        </pc:sldMkLst>
        <pc:spChg chg="mod">
          <ac:chgData name="Nayanathara Widyalankara" userId="694d5bc2-8c71-4abc-bb1b-c3d1c268683b" providerId="ADAL" clId="{EDBD3888-230E-4D54-A051-E39D4160D664}" dt="2022-04-30T20:42:51.573" v="23" actId="14100"/>
          <ac:spMkLst>
            <pc:docMk/>
            <pc:sldMk cId="3822917244" sldId="317"/>
            <ac:spMk id="2" creationId="{00000000-0000-0000-0000-000000000000}"/>
          </ac:spMkLst>
        </pc:spChg>
      </pc:sldChg>
      <pc:sldChg chg="modSp mod">
        <pc:chgData name="Nayanathara Widyalankara" userId="694d5bc2-8c71-4abc-bb1b-c3d1c268683b" providerId="ADAL" clId="{EDBD3888-230E-4D54-A051-E39D4160D664}" dt="2022-04-30T20:43:19.494" v="33" actId="6549"/>
        <pc:sldMkLst>
          <pc:docMk/>
          <pc:sldMk cId="1958467422" sldId="318"/>
        </pc:sldMkLst>
        <pc:spChg chg="mod">
          <ac:chgData name="Nayanathara Widyalankara" userId="694d5bc2-8c71-4abc-bb1b-c3d1c268683b" providerId="ADAL" clId="{EDBD3888-230E-4D54-A051-E39D4160D664}" dt="2022-04-30T20:43:19.494" v="33" actId="6549"/>
          <ac:spMkLst>
            <pc:docMk/>
            <pc:sldMk cId="1958467422" sldId="318"/>
            <ac:spMk id="2" creationId="{00000000-0000-0000-0000-000000000000}"/>
          </ac:spMkLst>
        </pc:spChg>
      </pc:sldChg>
      <pc:sldChg chg="modSp mod">
        <pc:chgData name="Nayanathara Widyalankara" userId="694d5bc2-8c71-4abc-bb1b-c3d1c268683b" providerId="ADAL" clId="{EDBD3888-230E-4D54-A051-E39D4160D664}" dt="2022-04-30T20:43:09.686" v="27" actId="14100"/>
        <pc:sldMkLst>
          <pc:docMk/>
          <pc:sldMk cId="3789892138" sldId="320"/>
        </pc:sldMkLst>
        <pc:spChg chg="mod">
          <ac:chgData name="Nayanathara Widyalankara" userId="694d5bc2-8c71-4abc-bb1b-c3d1c268683b" providerId="ADAL" clId="{EDBD3888-230E-4D54-A051-E39D4160D664}" dt="2022-04-30T20:43:09.686" v="27" actId="14100"/>
          <ac:spMkLst>
            <pc:docMk/>
            <pc:sldMk cId="3789892138" sldId="320"/>
            <ac:spMk id="2" creationId="{00000000-0000-0000-0000-000000000000}"/>
          </ac:spMkLst>
        </pc:spChg>
      </pc:sldChg>
      <pc:sldChg chg="modSp mod">
        <pc:chgData name="Nayanathara Widyalankara" userId="694d5bc2-8c71-4abc-bb1b-c3d1c268683b" providerId="ADAL" clId="{EDBD3888-230E-4D54-A051-E39D4160D664}" dt="2022-04-30T20:43:27.598" v="35" actId="14100"/>
        <pc:sldMkLst>
          <pc:docMk/>
          <pc:sldMk cId="1045239962" sldId="321"/>
        </pc:sldMkLst>
        <pc:spChg chg="mod">
          <ac:chgData name="Nayanathara Widyalankara" userId="694d5bc2-8c71-4abc-bb1b-c3d1c268683b" providerId="ADAL" clId="{EDBD3888-230E-4D54-A051-E39D4160D664}" dt="2022-04-30T20:43:27.598" v="35" actId="14100"/>
          <ac:spMkLst>
            <pc:docMk/>
            <pc:sldMk cId="1045239962" sldId="321"/>
            <ac:spMk id="2" creationId="{00000000-0000-0000-0000-000000000000}"/>
          </ac:spMkLst>
        </pc:spChg>
      </pc:sldChg>
      <pc:sldChg chg="delSp modSp add mod">
        <pc:chgData name="Nayanathara Widyalankara" userId="694d5bc2-8c71-4abc-bb1b-c3d1c268683b" providerId="ADAL" clId="{EDBD3888-230E-4D54-A051-E39D4160D664}" dt="2022-04-30T20:43:49.401" v="47" actId="20577"/>
        <pc:sldMkLst>
          <pc:docMk/>
          <pc:sldMk cId="4059823482" sldId="322"/>
        </pc:sldMkLst>
        <pc:spChg chg="mod">
          <ac:chgData name="Nayanathara Widyalankara" userId="694d5bc2-8c71-4abc-bb1b-c3d1c268683b" providerId="ADAL" clId="{EDBD3888-230E-4D54-A051-E39D4160D664}" dt="2022-04-30T20:43:49.401" v="47" actId="20577"/>
          <ac:spMkLst>
            <pc:docMk/>
            <pc:sldMk cId="4059823482" sldId="322"/>
            <ac:spMk id="2" creationId="{00000000-0000-0000-0000-000000000000}"/>
          </ac:spMkLst>
        </pc:spChg>
        <pc:spChg chg="del">
          <ac:chgData name="Nayanathara Widyalankara" userId="694d5bc2-8c71-4abc-bb1b-c3d1c268683b" providerId="ADAL" clId="{EDBD3888-230E-4D54-A051-E39D4160D664}" dt="2022-04-30T20:43:41.229" v="37" actId="478"/>
          <ac:spMkLst>
            <pc:docMk/>
            <pc:sldMk cId="4059823482" sldId="322"/>
            <ac:spMk id="13" creationId="{7882099E-1065-4E8C-8463-C2EB700F20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17A5C-8AE6-4A41-ADD6-450E4FB1A76B}"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F0B3D-F2C9-4B8E-B9C8-6369F9F95CAE}" type="slidenum">
              <a:rPr lang="en-US" smtClean="0"/>
              <a:t>‹#›</a:t>
            </a:fld>
            <a:endParaRPr lang="en-US"/>
          </a:p>
        </p:txBody>
      </p:sp>
    </p:spTree>
    <p:extLst>
      <p:ext uri="{BB962C8B-B14F-4D97-AF65-F5344CB8AC3E}">
        <p14:creationId xmlns:p14="http://schemas.microsoft.com/office/powerpoint/2010/main" val="3226641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81F0B3D-F2C9-4B8E-B9C8-6369F9F95CAE}" type="slidenum">
              <a:rPr lang="en-US" smtClean="0"/>
              <a:t>1</a:t>
            </a:fld>
            <a:endParaRPr lang="en-US"/>
          </a:p>
        </p:txBody>
      </p:sp>
    </p:spTree>
    <p:extLst>
      <p:ext uri="{BB962C8B-B14F-4D97-AF65-F5344CB8AC3E}">
        <p14:creationId xmlns:p14="http://schemas.microsoft.com/office/powerpoint/2010/main" val="59937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F0B3D-F2C9-4B8E-B9C8-6369F9F95CAE}" type="slidenum">
              <a:rPr lang="en-US" smtClean="0"/>
              <a:t>10</a:t>
            </a:fld>
            <a:endParaRPr lang="en-US"/>
          </a:p>
        </p:txBody>
      </p:sp>
    </p:spTree>
    <p:extLst>
      <p:ext uri="{BB962C8B-B14F-4D97-AF65-F5344CB8AC3E}">
        <p14:creationId xmlns:p14="http://schemas.microsoft.com/office/powerpoint/2010/main" val="917630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F0B3D-F2C9-4B8E-B9C8-6369F9F95CAE}" type="slidenum">
              <a:rPr lang="en-US" smtClean="0"/>
              <a:t>11</a:t>
            </a:fld>
            <a:endParaRPr lang="en-US"/>
          </a:p>
        </p:txBody>
      </p:sp>
    </p:spTree>
    <p:extLst>
      <p:ext uri="{BB962C8B-B14F-4D97-AF65-F5344CB8AC3E}">
        <p14:creationId xmlns:p14="http://schemas.microsoft.com/office/powerpoint/2010/main" val="1147172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F0B3D-F2C9-4B8E-B9C8-6369F9F95CAE}" type="slidenum">
              <a:rPr lang="en-US" smtClean="0"/>
              <a:t>2</a:t>
            </a:fld>
            <a:endParaRPr lang="en-US"/>
          </a:p>
        </p:txBody>
      </p:sp>
    </p:spTree>
    <p:extLst>
      <p:ext uri="{BB962C8B-B14F-4D97-AF65-F5344CB8AC3E}">
        <p14:creationId xmlns:p14="http://schemas.microsoft.com/office/powerpoint/2010/main" val="3310543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F0B3D-F2C9-4B8E-B9C8-6369F9F95CAE}" type="slidenum">
              <a:rPr lang="en-US" smtClean="0"/>
              <a:t>3</a:t>
            </a:fld>
            <a:endParaRPr lang="en-US"/>
          </a:p>
        </p:txBody>
      </p:sp>
    </p:spTree>
    <p:extLst>
      <p:ext uri="{BB962C8B-B14F-4D97-AF65-F5344CB8AC3E}">
        <p14:creationId xmlns:p14="http://schemas.microsoft.com/office/powerpoint/2010/main" val="1651166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F0B3D-F2C9-4B8E-B9C8-6369F9F95CAE}" type="slidenum">
              <a:rPr lang="en-US" smtClean="0"/>
              <a:t>4</a:t>
            </a:fld>
            <a:endParaRPr lang="en-US"/>
          </a:p>
        </p:txBody>
      </p:sp>
    </p:spTree>
    <p:extLst>
      <p:ext uri="{BB962C8B-B14F-4D97-AF65-F5344CB8AC3E}">
        <p14:creationId xmlns:p14="http://schemas.microsoft.com/office/powerpoint/2010/main" val="318133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F0B3D-F2C9-4B8E-B9C8-6369F9F95CAE}" type="slidenum">
              <a:rPr lang="en-US" smtClean="0"/>
              <a:t>5</a:t>
            </a:fld>
            <a:endParaRPr lang="en-US"/>
          </a:p>
        </p:txBody>
      </p:sp>
    </p:spTree>
    <p:extLst>
      <p:ext uri="{BB962C8B-B14F-4D97-AF65-F5344CB8AC3E}">
        <p14:creationId xmlns:p14="http://schemas.microsoft.com/office/powerpoint/2010/main" val="79128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81F0B3D-F2C9-4B8E-B9C8-6369F9F95CAE}" type="slidenum">
              <a:rPr lang="en-US" smtClean="0"/>
              <a:t>6</a:t>
            </a:fld>
            <a:endParaRPr lang="en-US"/>
          </a:p>
        </p:txBody>
      </p:sp>
    </p:spTree>
    <p:extLst>
      <p:ext uri="{BB962C8B-B14F-4D97-AF65-F5344CB8AC3E}">
        <p14:creationId xmlns:p14="http://schemas.microsoft.com/office/powerpoint/2010/main" val="391582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F0B3D-F2C9-4B8E-B9C8-6369F9F95CAE}" type="slidenum">
              <a:rPr lang="en-US" smtClean="0"/>
              <a:t>7</a:t>
            </a:fld>
            <a:endParaRPr lang="en-US"/>
          </a:p>
        </p:txBody>
      </p:sp>
    </p:spTree>
    <p:extLst>
      <p:ext uri="{BB962C8B-B14F-4D97-AF65-F5344CB8AC3E}">
        <p14:creationId xmlns:p14="http://schemas.microsoft.com/office/powerpoint/2010/main" val="1088725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F0B3D-F2C9-4B8E-B9C8-6369F9F95CAE}" type="slidenum">
              <a:rPr lang="en-US" smtClean="0"/>
              <a:t>8</a:t>
            </a:fld>
            <a:endParaRPr lang="en-US"/>
          </a:p>
        </p:txBody>
      </p:sp>
    </p:spTree>
    <p:extLst>
      <p:ext uri="{BB962C8B-B14F-4D97-AF65-F5344CB8AC3E}">
        <p14:creationId xmlns:p14="http://schemas.microsoft.com/office/powerpoint/2010/main" val="2310616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F0B3D-F2C9-4B8E-B9C8-6369F9F95CAE}" type="slidenum">
              <a:rPr lang="en-US" smtClean="0"/>
              <a:t>9</a:t>
            </a:fld>
            <a:endParaRPr lang="en-US"/>
          </a:p>
        </p:txBody>
      </p:sp>
    </p:spTree>
    <p:extLst>
      <p:ext uri="{BB962C8B-B14F-4D97-AF65-F5344CB8AC3E}">
        <p14:creationId xmlns:p14="http://schemas.microsoft.com/office/powerpoint/2010/main" val="998919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3074F12-AA26-4AC8-9962-C36BB8F32554}" type="datetimeFigureOut">
              <a:rPr lang="en-US" smtClean="0"/>
              <a:pPr/>
              <a:t>5/1/2022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2CCC60-E8CD-4174-8B1A-7DF615B22EEF}" type="slidenum">
              <a:rPr lang="en-US" smtClean="0"/>
              <a:pPr/>
              <a:t>‹#›</a:t>
            </a:fld>
            <a:endParaRPr lang="en-US"/>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46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4603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28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1827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87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128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903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4380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06290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3978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7903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53074F12-AA26-4AC8-9962-C36BB8F32554}" type="datetimeFigureOut">
              <a:rPr lang="en-US" smtClean="0"/>
              <a:pPr/>
              <a:t>5/1/2022</a:t>
            </a:fld>
            <a:endParaRPr lang="en-US"/>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US"/>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8888246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716" y="739290"/>
            <a:ext cx="8847740" cy="2595986"/>
          </a:xfrm>
        </p:spPr>
        <p:txBody>
          <a:bodyPr>
            <a:noAutofit/>
          </a:bodyPr>
          <a:lstStyle/>
          <a:p>
            <a:r>
              <a:rPr lang="en-US" sz="3600" dirty="0"/>
              <a:t>Machine Learning Model Development for Classification of Raisin Grains</a:t>
            </a:r>
          </a:p>
        </p:txBody>
      </p:sp>
      <p:sp>
        <p:nvSpPr>
          <p:cNvPr id="10" name="Freeform: Shape 17">
            <a:extLst>
              <a:ext uri="{FF2B5EF4-FFF2-40B4-BE49-F238E27FC236}">
                <a16:creationId xmlns:a16="http://schemas.microsoft.com/office/drawing/2014/main" id="{6F850D35-B285-4CDF-B7BF-E616C7CB7140}"/>
              </a:ext>
            </a:extLst>
          </p:cNvPr>
          <p:cNvSpPr/>
          <p:nvPr/>
        </p:nvSpPr>
        <p:spPr>
          <a:xfrm>
            <a:off x="1240389" y="1501700"/>
            <a:ext cx="3584422" cy="58554"/>
          </a:xfrm>
          <a:custGeom>
            <a:avLst/>
            <a:gdLst>
              <a:gd name="connsiteX0" fmla="*/ 17429 w 2020599"/>
              <a:gd name="connsiteY0" fmla="*/ 0 h 34857"/>
              <a:gd name="connsiteX1" fmla="*/ 2020599 w 2020599"/>
              <a:gd name="connsiteY1" fmla="*/ 0 h 34857"/>
              <a:gd name="connsiteX2" fmla="*/ 2020599 w 2020599"/>
              <a:gd name="connsiteY2" fmla="*/ 34857 h 34857"/>
              <a:gd name="connsiteX3" fmla="*/ 17429 w 2020599"/>
              <a:gd name="connsiteY3" fmla="*/ 34857 h 34857"/>
              <a:gd name="connsiteX4" fmla="*/ 0 w 2020599"/>
              <a:gd name="connsiteY4" fmla="*/ 17428 h 34857"/>
              <a:gd name="connsiteX5" fmla="*/ 17429 w 2020599"/>
              <a:gd name="connsiteY5" fmla="*/ 0 h 3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0599" h="34857">
                <a:moveTo>
                  <a:pt x="17429" y="0"/>
                </a:moveTo>
                <a:lnTo>
                  <a:pt x="2020599" y="0"/>
                </a:lnTo>
                <a:lnTo>
                  <a:pt x="2020599" y="34857"/>
                </a:lnTo>
                <a:lnTo>
                  <a:pt x="17429" y="34857"/>
                </a:lnTo>
                <a:cubicBezTo>
                  <a:pt x="7552" y="34857"/>
                  <a:pt x="0" y="27305"/>
                  <a:pt x="0" y="17428"/>
                </a:cubicBezTo>
                <a:cubicBezTo>
                  <a:pt x="0" y="7552"/>
                  <a:pt x="7552" y="0"/>
                  <a:pt x="17429" y="0"/>
                </a:cubicBezTo>
                <a:close/>
              </a:path>
            </a:pathLst>
          </a:custGeom>
          <a:gradFill flip="none" rotWithShape="1">
            <a:gsLst>
              <a:gs pos="0">
                <a:schemeClr val="bg1">
                  <a:lumMod val="75000"/>
                  <a:alpha val="0"/>
                </a:schemeClr>
              </a:gs>
              <a:gs pos="23000">
                <a:schemeClr val="bg1">
                  <a:alpha val="54000"/>
                </a:schemeClr>
              </a:gs>
              <a:gs pos="67000">
                <a:schemeClr val="bg1"/>
              </a:gs>
            </a:gsLst>
            <a:lin ang="0" scaled="1"/>
            <a:tileRect/>
          </a:gradFill>
          <a:ln w="9525" cap="flat">
            <a:noFill/>
            <a:prstDash val="solid"/>
            <a:miter/>
          </a:ln>
        </p:spPr>
        <p:txBody>
          <a:bodyPr rtlCol="0" anchor="ctr"/>
          <a:lstStyle/>
          <a:p>
            <a:endParaRPr lang="en-US" dirty="0"/>
          </a:p>
        </p:txBody>
      </p:sp>
      <p:sp>
        <p:nvSpPr>
          <p:cNvPr id="11" name="Star: 4 Points 20">
            <a:extLst>
              <a:ext uri="{FF2B5EF4-FFF2-40B4-BE49-F238E27FC236}">
                <a16:creationId xmlns:a16="http://schemas.microsoft.com/office/drawing/2014/main" id="{4C327E0F-29F0-4DEB-8FE0-BB07E119F107}"/>
              </a:ext>
            </a:extLst>
          </p:cNvPr>
          <p:cNvSpPr/>
          <p:nvPr/>
        </p:nvSpPr>
        <p:spPr>
          <a:xfrm rot="2750619">
            <a:off x="628993" y="445591"/>
            <a:ext cx="890575" cy="890575"/>
          </a:xfrm>
          <a:prstGeom prst="star4">
            <a:avLst>
              <a:gd name="adj" fmla="val 467"/>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4 Points 108">
            <a:extLst>
              <a:ext uri="{FF2B5EF4-FFF2-40B4-BE49-F238E27FC236}">
                <a16:creationId xmlns:a16="http://schemas.microsoft.com/office/drawing/2014/main" id="{84033436-10E8-4CF1-9C69-3D42FB8382CB}"/>
              </a:ext>
            </a:extLst>
          </p:cNvPr>
          <p:cNvSpPr/>
          <p:nvPr/>
        </p:nvSpPr>
        <p:spPr>
          <a:xfrm rot="20085461">
            <a:off x="9145763" y="5180007"/>
            <a:ext cx="261702" cy="26170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4 Points 114">
            <a:extLst>
              <a:ext uri="{FF2B5EF4-FFF2-40B4-BE49-F238E27FC236}">
                <a16:creationId xmlns:a16="http://schemas.microsoft.com/office/drawing/2014/main" id="{23B0A9F2-A0D0-400A-9423-F029FD07E66A}"/>
              </a:ext>
            </a:extLst>
          </p:cNvPr>
          <p:cNvSpPr/>
          <p:nvPr/>
        </p:nvSpPr>
        <p:spPr>
          <a:xfrm rot="20085461">
            <a:off x="9120858" y="5636810"/>
            <a:ext cx="261702" cy="26170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4 Points 117">
            <a:extLst>
              <a:ext uri="{FF2B5EF4-FFF2-40B4-BE49-F238E27FC236}">
                <a16:creationId xmlns:a16="http://schemas.microsoft.com/office/drawing/2014/main" id="{EEECA7AD-2B6B-4170-BA4A-705CC537A812}"/>
              </a:ext>
            </a:extLst>
          </p:cNvPr>
          <p:cNvSpPr/>
          <p:nvPr/>
        </p:nvSpPr>
        <p:spPr>
          <a:xfrm rot="20085461">
            <a:off x="8098832" y="5163911"/>
            <a:ext cx="261702" cy="26170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4 Points 118">
            <a:extLst>
              <a:ext uri="{FF2B5EF4-FFF2-40B4-BE49-F238E27FC236}">
                <a16:creationId xmlns:a16="http://schemas.microsoft.com/office/drawing/2014/main" id="{E8DC6A99-268C-4B7E-9DD8-BE94B1259578}"/>
              </a:ext>
            </a:extLst>
          </p:cNvPr>
          <p:cNvSpPr/>
          <p:nvPr/>
        </p:nvSpPr>
        <p:spPr>
          <a:xfrm rot="1185461">
            <a:off x="8136109" y="5202973"/>
            <a:ext cx="190330" cy="190330"/>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FBC182C-E85A-4B8F-B85F-54AA37C5ECE2}"/>
              </a:ext>
            </a:extLst>
          </p:cNvPr>
          <p:cNvSpPr txBox="1">
            <a:spLocks/>
          </p:cNvSpPr>
          <p:nvPr/>
        </p:nvSpPr>
        <p:spPr>
          <a:xfrm>
            <a:off x="254716" y="3976627"/>
            <a:ext cx="8847740" cy="781252"/>
          </a:xfrm>
          <a:prstGeom prst="rect">
            <a:avLst/>
          </a:prstGeom>
        </p:spPr>
        <p:txBody>
          <a:bodyPr vert="horz" lIns="91440" tIns="45720" rIns="91440" bIns="45720" rtlCol="0" anchor="b">
            <a:noAutofit/>
          </a:bodyPr>
          <a:lstStyle>
            <a:lvl1pPr algn="ctr" defTabSz="685800" rtl="0" eaLnBrk="1" latinLnBrk="0" hangingPunct="1">
              <a:lnSpc>
                <a:spcPct val="85000"/>
              </a:lnSpc>
              <a:spcBef>
                <a:spcPct val="0"/>
              </a:spcBef>
              <a:buNone/>
              <a:defRPr sz="5400" b="1" kern="1200" cap="all" baseline="0">
                <a:solidFill>
                  <a:srgbClr val="FFFFFF"/>
                </a:solidFill>
                <a:latin typeface="+mj-lt"/>
                <a:ea typeface="+mj-ea"/>
                <a:cs typeface="+mj-cs"/>
              </a:defRPr>
            </a:lvl1pPr>
          </a:lstStyle>
          <a:p>
            <a:r>
              <a:rPr lang="en-US" sz="1800" cap="none" dirty="0"/>
              <a:t>Machine Learning Foundation Course- Capstone Project</a:t>
            </a:r>
          </a:p>
          <a:p>
            <a:r>
              <a:rPr lang="en-US" sz="1800" cap="none" dirty="0"/>
              <a:t>By Nayanathara Widyalankara </a:t>
            </a:r>
          </a:p>
          <a:p>
            <a:r>
              <a:rPr lang="en-US" sz="1800" cap="none" dirty="0"/>
              <a:t>2022.04.30 </a:t>
            </a:r>
          </a:p>
        </p:txBody>
      </p:sp>
    </p:spTree>
    <p:extLst>
      <p:ext uri="{BB962C8B-B14F-4D97-AF65-F5344CB8AC3E}">
        <p14:creationId xmlns:p14="http://schemas.microsoft.com/office/powerpoint/2010/main" val="339315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448"/>
            <a:ext cx="9144000" cy="1017270"/>
          </a:xfrm>
        </p:spPr>
        <p:txBody>
          <a:bodyPr/>
          <a:lstStyle/>
          <a:p>
            <a:pPr algn="ctr"/>
            <a:r>
              <a:rPr lang="en-US" dirty="0">
                <a:latin typeface="Arial Rounded MT Bold" panose="020F0704030504030204" pitchFamily="34" charset="0"/>
              </a:rPr>
              <a:t>Discussion</a:t>
            </a:r>
          </a:p>
        </p:txBody>
      </p:sp>
      <p:grpSp>
        <p:nvGrpSpPr>
          <p:cNvPr id="4" name="Group 3">
            <a:extLst>
              <a:ext uri="{FF2B5EF4-FFF2-40B4-BE49-F238E27FC236}">
                <a16:creationId xmlns:a16="http://schemas.microsoft.com/office/drawing/2014/main" id="{47BFF0FC-DCAB-47B2-8C30-94BCD79923D1}"/>
              </a:ext>
            </a:extLst>
          </p:cNvPr>
          <p:cNvGrpSpPr/>
          <p:nvPr/>
        </p:nvGrpSpPr>
        <p:grpSpPr>
          <a:xfrm>
            <a:off x="1018439" y="671687"/>
            <a:ext cx="7183922" cy="78379"/>
            <a:chOff x="3632040" y="5304907"/>
            <a:chExt cx="8559959" cy="137006"/>
          </a:xfrm>
        </p:grpSpPr>
        <p:grpSp>
          <p:nvGrpSpPr>
            <p:cNvPr id="5" name="Group 4">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10" name="Rectangle 9">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7" name="Rectangle 6">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3" name="TextBox 12">
            <a:extLst>
              <a:ext uri="{FF2B5EF4-FFF2-40B4-BE49-F238E27FC236}">
                <a16:creationId xmlns:a16="http://schemas.microsoft.com/office/drawing/2014/main" id="{7882099E-1065-4E8C-8463-C2EB700F2077}"/>
              </a:ext>
            </a:extLst>
          </p:cNvPr>
          <p:cNvSpPr txBox="1"/>
          <p:nvPr/>
        </p:nvSpPr>
        <p:spPr>
          <a:xfrm>
            <a:off x="412339" y="978822"/>
            <a:ext cx="8319321" cy="2031325"/>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When the results obtained from the study are evaluated, higher classification successes can be achieved by increasing the number of images or features obtained from the products and adding color, shape and texture features in addition to the morphological features.</a:t>
            </a: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automatic systems can be designed by using the created data sets for classification, calibration of the products or to be used in different processing stages.</a:t>
            </a:r>
          </a:p>
        </p:txBody>
      </p:sp>
    </p:spTree>
    <p:extLst>
      <p:ext uri="{BB962C8B-B14F-4D97-AF65-F5344CB8AC3E}">
        <p14:creationId xmlns:p14="http://schemas.microsoft.com/office/powerpoint/2010/main" val="104523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55" y="1808225"/>
            <a:ext cx="9144000" cy="1017270"/>
          </a:xfrm>
        </p:spPr>
        <p:txBody>
          <a:bodyPr/>
          <a:lstStyle/>
          <a:p>
            <a:pPr algn="ctr"/>
            <a:r>
              <a:rPr lang="en-US" dirty="0">
                <a:latin typeface="Arial Rounded MT Bold" panose="020F0704030504030204" pitchFamily="34" charset="0"/>
              </a:rPr>
              <a:t>Thank You</a:t>
            </a:r>
          </a:p>
        </p:txBody>
      </p:sp>
      <p:grpSp>
        <p:nvGrpSpPr>
          <p:cNvPr id="4" name="Group 3">
            <a:extLst>
              <a:ext uri="{FF2B5EF4-FFF2-40B4-BE49-F238E27FC236}">
                <a16:creationId xmlns:a16="http://schemas.microsoft.com/office/drawing/2014/main" id="{47BFF0FC-DCAB-47B2-8C30-94BCD79923D1}"/>
              </a:ext>
            </a:extLst>
          </p:cNvPr>
          <p:cNvGrpSpPr/>
          <p:nvPr/>
        </p:nvGrpSpPr>
        <p:grpSpPr>
          <a:xfrm>
            <a:off x="1018439" y="671687"/>
            <a:ext cx="7183922" cy="78379"/>
            <a:chOff x="3632040" y="5304907"/>
            <a:chExt cx="8559959" cy="137006"/>
          </a:xfrm>
        </p:grpSpPr>
        <p:grpSp>
          <p:nvGrpSpPr>
            <p:cNvPr id="5" name="Group 4">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10" name="Rectangle 9">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7" name="Rectangle 6">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405982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448"/>
            <a:ext cx="9144000" cy="1017270"/>
          </a:xfrm>
        </p:spPr>
        <p:txBody>
          <a:bodyPr/>
          <a:lstStyle/>
          <a:p>
            <a:pPr algn="ctr"/>
            <a:r>
              <a:rPr lang="en-US" dirty="0">
                <a:latin typeface="Arial Rounded MT Bold" panose="020F0704030504030204" pitchFamily="34" charset="0"/>
              </a:rPr>
              <a:t>Introduction</a:t>
            </a:r>
          </a:p>
        </p:txBody>
      </p:sp>
      <p:grpSp>
        <p:nvGrpSpPr>
          <p:cNvPr id="4" name="Group 3">
            <a:extLst>
              <a:ext uri="{FF2B5EF4-FFF2-40B4-BE49-F238E27FC236}">
                <a16:creationId xmlns:a16="http://schemas.microsoft.com/office/drawing/2014/main" id="{47BFF0FC-DCAB-47B2-8C30-94BCD79923D1}"/>
              </a:ext>
            </a:extLst>
          </p:cNvPr>
          <p:cNvGrpSpPr/>
          <p:nvPr/>
        </p:nvGrpSpPr>
        <p:grpSpPr>
          <a:xfrm>
            <a:off x="1018439" y="671687"/>
            <a:ext cx="7183922" cy="78379"/>
            <a:chOff x="3632040" y="5304907"/>
            <a:chExt cx="8559959" cy="137006"/>
          </a:xfrm>
        </p:grpSpPr>
        <p:grpSp>
          <p:nvGrpSpPr>
            <p:cNvPr id="5" name="Group 4">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10" name="Rectangle 9">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7" name="Rectangle 6">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4" name="TextBox 13">
            <a:extLst>
              <a:ext uri="{FF2B5EF4-FFF2-40B4-BE49-F238E27FC236}">
                <a16:creationId xmlns:a16="http://schemas.microsoft.com/office/drawing/2014/main" id="{5FFDCE1D-B521-46CA-9310-83955C72C681}"/>
              </a:ext>
            </a:extLst>
          </p:cNvPr>
          <p:cNvSpPr txBox="1"/>
          <p:nvPr/>
        </p:nvSpPr>
        <p:spPr>
          <a:xfrm>
            <a:off x="258307" y="978822"/>
            <a:ext cx="8704184" cy="3954737"/>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The varieties of raisins used in the study is one of the products produced and exported in countries. </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With image processing techniques, data sets can be created and building machine learning models will enable to build  automatic systems product classification, calibration or to be used in different processing stages.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This project is focused on developing a Machine Learning model to Verities of the raisin grains: ; </a:t>
            </a:r>
            <a:r>
              <a:rPr lang="en-US" sz="1800" dirty="0" err="1">
                <a:effectLst/>
                <a:latin typeface="Calibri" panose="020F0502020204030204" pitchFamily="34" charset="0"/>
                <a:ea typeface="Calibri" panose="020F0502020204030204" pitchFamily="34" charset="0"/>
                <a:cs typeface="Latha" panose="020B0604020202020204" pitchFamily="34" charset="0"/>
              </a:rPr>
              <a:t>Kecimen</a:t>
            </a:r>
            <a:r>
              <a:rPr lang="en-US" sz="1800" dirty="0">
                <a:effectLst/>
                <a:latin typeface="Calibri" panose="020F0502020204030204" pitchFamily="34" charset="0"/>
                <a:ea typeface="Calibri" panose="020F0502020204030204" pitchFamily="34" charset="0"/>
                <a:cs typeface="Latha" panose="020B0604020202020204" pitchFamily="34" charset="0"/>
              </a:rPr>
              <a:t> and </a:t>
            </a:r>
            <a:r>
              <a:rPr lang="en-US" sz="1800" dirty="0" err="1">
                <a:effectLst/>
                <a:latin typeface="Calibri" panose="020F0502020204030204" pitchFamily="34" charset="0"/>
                <a:ea typeface="Calibri" panose="020F0502020204030204" pitchFamily="34" charset="0"/>
                <a:cs typeface="Latha" panose="020B0604020202020204" pitchFamily="34" charset="0"/>
              </a:rPr>
              <a:t>Besni</a:t>
            </a:r>
            <a:r>
              <a:rPr lang="en-US" sz="1800" dirty="0">
                <a:effectLst/>
                <a:latin typeface="Calibri" panose="020F0502020204030204" pitchFamily="34" charset="0"/>
                <a:ea typeface="Calibri" panose="020F0502020204030204" pitchFamily="34" charset="0"/>
                <a:cs typeface="Latha" panose="020B0604020202020204" pitchFamily="34" charset="0"/>
              </a:rPr>
              <a:t> </a:t>
            </a:r>
          </a:p>
          <a:p>
            <a:pPr marL="285750" marR="0" indent="-285750">
              <a:lnSpc>
                <a:spcPct val="107000"/>
              </a:lnSpc>
              <a:spcBef>
                <a:spcPts val="0"/>
              </a:spcBef>
              <a:spcAft>
                <a:spcPts val="80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15" name="Picture 14">
            <a:extLst>
              <a:ext uri="{FF2B5EF4-FFF2-40B4-BE49-F238E27FC236}">
                <a16:creationId xmlns:a16="http://schemas.microsoft.com/office/drawing/2014/main" id="{C1AA0D74-085A-427D-900C-FC61A8466B1A}"/>
              </a:ext>
            </a:extLst>
          </p:cNvPr>
          <p:cNvPicPr>
            <a:picLocks noChangeAspect="1"/>
          </p:cNvPicPr>
          <p:nvPr/>
        </p:nvPicPr>
        <p:blipFill>
          <a:blip r:embed="rId3"/>
          <a:stretch>
            <a:fillRect/>
          </a:stretch>
        </p:blipFill>
        <p:spPr>
          <a:xfrm>
            <a:off x="2287342" y="3420355"/>
            <a:ext cx="2619375" cy="1285875"/>
          </a:xfrm>
          <a:prstGeom prst="rect">
            <a:avLst/>
          </a:prstGeom>
        </p:spPr>
      </p:pic>
      <p:pic>
        <p:nvPicPr>
          <p:cNvPr id="17" name="Picture 16">
            <a:extLst>
              <a:ext uri="{FF2B5EF4-FFF2-40B4-BE49-F238E27FC236}">
                <a16:creationId xmlns:a16="http://schemas.microsoft.com/office/drawing/2014/main" id="{267A5DC3-5D27-4C18-82CC-D2ED26F21582}"/>
              </a:ext>
            </a:extLst>
          </p:cNvPr>
          <p:cNvPicPr>
            <a:picLocks noChangeAspect="1"/>
          </p:cNvPicPr>
          <p:nvPr/>
        </p:nvPicPr>
        <p:blipFill>
          <a:blip r:embed="rId4"/>
          <a:stretch>
            <a:fillRect/>
          </a:stretch>
        </p:blipFill>
        <p:spPr>
          <a:xfrm>
            <a:off x="5135542" y="3193026"/>
            <a:ext cx="1357025" cy="1740532"/>
          </a:xfrm>
          <a:prstGeom prst="rect">
            <a:avLst/>
          </a:prstGeom>
        </p:spPr>
      </p:pic>
    </p:spTree>
    <p:extLst>
      <p:ext uri="{BB962C8B-B14F-4D97-AF65-F5344CB8AC3E}">
        <p14:creationId xmlns:p14="http://schemas.microsoft.com/office/powerpoint/2010/main" val="345633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448"/>
            <a:ext cx="9144000" cy="1017270"/>
          </a:xfrm>
        </p:spPr>
        <p:txBody>
          <a:bodyPr/>
          <a:lstStyle/>
          <a:p>
            <a:pPr algn="ctr"/>
            <a:r>
              <a:rPr lang="en-US" dirty="0">
                <a:latin typeface="Arial Rounded MT Bold" panose="020F0704030504030204" pitchFamily="34" charset="0"/>
              </a:rPr>
              <a:t>Dataset</a:t>
            </a:r>
          </a:p>
        </p:txBody>
      </p:sp>
      <p:grpSp>
        <p:nvGrpSpPr>
          <p:cNvPr id="4" name="Group 3">
            <a:extLst>
              <a:ext uri="{FF2B5EF4-FFF2-40B4-BE49-F238E27FC236}">
                <a16:creationId xmlns:a16="http://schemas.microsoft.com/office/drawing/2014/main" id="{47BFF0FC-DCAB-47B2-8C30-94BCD79923D1}"/>
              </a:ext>
            </a:extLst>
          </p:cNvPr>
          <p:cNvGrpSpPr/>
          <p:nvPr/>
        </p:nvGrpSpPr>
        <p:grpSpPr>
          <a:xfrm>
            <a:off x="1018439" y="671687"/>
            <a:ext cx="7183922" cy="78379"/>
            <a:chOff x="3632040" y="5304907"/>
            <a:chExt cx="8559959" cy="137006"/>
          </a:xfrm>
        </p:grpSpPr>
        <p:grpSp>
          <p:nvGrpSpPr>
            <p:cNvPr id="5" name="Group 4">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10" name="Rectangle 9">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7" name="Rectangle 6">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3" name="TextBox 12">
            <a:extLst>
              <a:ext uri="{FF2B5EF4-FFF2-40B4-BE49-F238E27FC236}">
                <a16:creationId xmlns:a16="http://schemas.microsoft.com/office/drawing/2014/main" id="{C84E4DC4-2315-4F37-868F-63A84D0E338C}"/>
              </a:ext>
            </a:extLst>
          </p:cNvPr>
          <p:cNvSpPr txBox="1"/>
          <p:nvPr/>
        </p:nvSpPr>
        <p:spPr>
          <a:xfrm>
            <a:off x="258307" y="978822"/>
            <a:ext cx="8704184" cy="1367234"/>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Dataset was taken from UCI machine learning repository and the Data was collected from Raisin grains which are grown in Turkey.</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900 data instances were used, including 450 pieces from both varieties; </a:t>
            </a:r>
            <a:r>
              <a:rPr lang="en-US" sz="1800" dirty="0" err="1">
                <a:effectLst/>
                <a:latin typeface="Calibri" panose="020F0502020204030204" pitchFamily="34" charset="0"/>
                <a:ea typeface="Calibri" panose="020F0502020204030204" pitchFamily="34" charset="0"/>
                <a:cs typeface="Latha" panose="020B0604020202020204" pitchFamily="34" charset="0"/>
              </a:rPr>
              <a:t>Kecimen</a:t>
            </a:r>
            <a:r>
              <a:rPr lang="en-US" sz="1800" dirty="0">
                <a:effectLst/>
                <a:latin typeface="Calibri" panose="020F0502020204030204" pitchFamily="34" charset="0"/>
                <a:ea typeface="Calibri" panose="020F0502020204030204" pitchFamily="34" charset="0"/>
                <a:cs typeface="Latha" panose="020B0604020202020204" pitchFamily="34" charset="0"/>
              </a:rPr>
              <a:t> and </a:t>
            </a:r>
            <a:r>
              <a:rPr lang="en-US" sz="1800" dirty="0" err="1">
                <a:effectLst/>
                <a:latin typeface="Calibri" panose="020F0502020204030204" pitchFamily="34" charset="0"/>
                <a:ea typeface="Calibri" panose="020F0502020204030204" pitchFamily="34" charset="0"/>
                <a:cs typeface="Latha" panose="020B0604020202020204" pitchFamily="34" charset="0"/>
              </a:rPr>
              <a:t>Besni</a:t>
            </a:r>
            <a:r>
              <a:rPr lang="en-US" sz="1800" dirty="0">
                <a:effectLst/>
                <a:latin typeface="Calibri" panose="020F0502020204030204" pitchFamily="34" charset="0"/>
                <a:ea typeface="Calibri" panose="020F0502020204030204" pitchFamily="34" charset="0"/>
                <a:cs typeface="Latha" panose="020B0604020202020204" pitchFamily="34" charset="0"/>
              </a:rPr>
              <a:t> </a:t>
            </a:r>
          </a:p>
        </p:txBody>
      </p:sp>
      <p:sp>
        <p:nvSpPr>
          <p:cNvPr id="3" name="TextBox 2">
            <a:extLst>
              <a:ext uri="{FF2B5EF4-FFF2-40B4-BE49-F238E27FC236}">
                <a16:creationId xmlns:a16="http://schemas.microsoft.com/office/drawing/2014/main" id="{7A1F8C98-07C6-4645-BC26-B293B7500F5C}"/>
              </a:ext>
            </a:extLst>
          </p:cNvPr>
          <p:cNvSpPr txBox="1"/>
          <p:nvPr/>
        </p:nvSpPr>
        <p:spPr>
          <a:xfrm>
            <a:off x="3560999" y="2131140"/>
            <a:ext cx="4886560" cy="2780248"/>
          </a:xfrm>
          <a:prstGeom prst="rect">
            <a:avLst/>
          </a:prstGeom>
          <a:noFill/>
        </p:spPr>
        <p:txBody>
          <a:bodyPr wrap="square" rtlCol="0">
            <a:spAutoFit/>
          </a:bodyPr>
          <a:lstStyle/>
          <a:p>
            <a:pPr marL="742950" lvl="1" indent="-285750">
              <a:spcAft>
                <a:spcPts val="800"/>
              </a:spcAft>
              <a:buFont typeface="Arial" panose="020B0604020202020204" pitchFamily="34" charset="0"/>
              <a:buChar char="•"/>
            </a:pPr>
            <a:r>
              <a:rPr lang="en-US" sz="1600" dirty="0">
                <a:latin typeface="Calibri" panose="020F0502020204030204" pitchFamily="34" charset="0"/>
                <a:cs typeface="Latha" panose="020B0604020202020204" pitchFamily="34" charset="0"/>
              </a:rPr>
              <a:t>Area</a:t>
            </a:r>
          </a:p>
          <a:p>
            <a:pPr marL="742950" lvl="1" indent="-285750">
              <a:spcAft>
                <a:spcPts val="800"/>
              </a:spcAft>
              <a:buFont typeface="Arial" panose="020B0604020202020204" pitchFamily="34" charset="0"/>
              <a:buChar char="•"/>
            </a:pPr>
            <a:r>
              <a:rPr lang="en-US" sz="1600" dirty="0">
                <a:latin typeface="Calibri" panose="020F0502020204030204" pitchFamily="34" charset="0"/>
                <a:cs typeface="Latha" panose="020B0604020202020204" pitchFamily="34" charset="0"/>
              </a:rPr>
              <a:t>Perimeter</a:t>
            </a:r>
          </a:p>
          <a:p>
            <a:pPr marL="742950" lvl="1" indent="-285750">
              <a:spcAft>
                <a:spcPts val="800"/>
              </a:spcAft>
              <a:buFont typeface="Arial" panose="020B0604020202020204" pitchFamily="34" charset="0"/>
              <a:buChar char="•"/>
            </a:pPr>
            <a:r>
              <a:rPr lang="en-US" sz="1600" dirty="0" err="1">
                <a:latin typeface="Calibri" panose="020F0502020204030204" pitchFamily="34" charset="0"/>
                <a:cs typeface="Latha" panose="020B0604020202020204" pitchFamily="34" charset="0"/>
              </a:rPr>
              <a:t>MajorAxisLength</a:t>
            </a:r>
            <a:endParaRPr lang="en-US" sz="1600" dirty="0">
              <a:latin typeface="Calibri" panose="020F0502020204030204" pitchFamily="34" charset="0"/>
              <a:cs typeface="Latha" panose="020B0604020202020204" pitchFamily="34" charset="0"/>
            </a:endParaRPr>
          </a:p>
          <a:p>
            <a:pPr marL="742950" lvl="1" indent="-285750">
              <a:spcAft>
                <a:spcPts val="800"/>
              </a:spcAft>
              <a:buFont typeface="Arial" panose="020B0604020202020204" pitchFamily="34" charset="0"/>
              <a:buChar char="•"/>
            </a:pPr>
            <a:r>
              <a:rPr lang="en-US" sz="1600" dirty="0" err="1">
                <a:latin typeface="Calibri" panose="020F0502020204030204" pitchFamily="34" charset="0"/>
                <a:cs typeface="Latha" panose="020B0604020202020204" pitchFamily="34" charset="0"/>
              </a:rPr>
              <a:t>MinorAxisLength</a:t>
            </a:r>
            <a:endParaRPr lang="en-US" sz="1600" dirty="0">
              <a:latin typeface="Calibri" panose="020F0502020204030204" pitchFamily="34" charset="0"/>
              <a:cs typeface="Latha" panose="020B0604020202020204" pitchFamily="34" charset="0"/>
            </a:endParaRPr>
          </a:p>
          <a:p>
            <a:pPr marL="742950" lvl="1" indent="-285750">
              <a:spcAft>
                <a:spcPts val="800"/>
              </a:spcAft>
              <a:buFont typeface="Arial" panose="020B0604020202020204" pitchFamily="34" charset="0"/>
              <a:buChar char="•"/>
            </a:pPr>
            <a:r>
              <a:rPr lang="en-US" sz="1600" dirty="0">
                <a:latin typeface="Calibri" panose="020F0502020204030204" pitchFamily="34" charset="0"/>
                <a:cs typeface="Latha" panose="020B0604020202020204" pitchFamily="34" charset="0"/>
              </a:rPr>
              <a:t>Eccentricity</a:t>
            </a:r>
          </a:p>
          <a:p>
            <a:pPr marL="742950" lvl="1" indent="-285750">
              <a:spcAft>
                <a:spcPts val="800"/>
              </a:spcAft>
              <a:buFont typeface="Arial" panose="020B0604020202020204" pitchFamily="34" charset="0"/>
              <a:buChar char="•"/>
            </a:pPr>
            <a:r>
              <a:rPr lang="en-US" sz="1600" dirty="0" err="1">
                <a:latin typeface="Calibri" panose="020F0502020204030204" pitchFamily="34" charset="0"/>
                <a:cs typeface="Latha" panose="020B0604020202020204" pitchFamily="34" charset="0"/>
              </a:rPr>
              <a:t>ConvexArea</a:t>
            </a:r>
            <a:endParaRPr lang="en-US" sz="1600" dirty="0">
              <a:latin typeface="Calibri" panose="020F0502020204030204" pitchFamily="34" charset="0"/>
              <a:cs typeface="Latha" panose="020B0604020202020204" pitchFamily="34" charset="0"/>
            </a:endParaRPr>
          </a:p>
          <a:p>
            <a:pPr marL="742950" lvl="1" indent="-285750">
              <a:spcAft>
                <a:spcPts val="800"/>
              </a:spcAft>
              <a:buFont typeface="Arial" panose="020B0604020202020204" pitchFamily="34" charset="0"/>
              <a:buChar char="•"/>
            </a:pPr>
            <a:r>
              <a:rPr lang="en-US" sz="1600" dirty="0">
                <a:latin typeface="Calibri" panose="020F0502020204030204" pitchFamily="34" charset="0"/>
                <a:cs typeface="Latha" panose="020B0604020202020204" pitchFamily="34" charset="0"/>
              </a:rPr>
              <a:t>Extent</a:t>
            </a:r>
          </a:p>
          <a:p>
            <a:pPr marL="742950" lvl="1" indent="-285750">
              <a:spcAft>
                <a:spcPts val="800"/>
              </a:spcAft>
              <a:buFont typeface="Arial" panose="020B0604020202020204" pitchFamily="34" charset="0"/>
              <a:buChar char="•"/>
            </a:pPr>
            <a:r>
              <a:rPr lang="en-US" sz="1600" dirty="0">
                <a:latin typeface="Calibri" panose="020F0502020204030204" pitchFamily="34" charset="0"/>
                <a:cs typeface="Latha" panose="020B0604020202020204" pitchFamily="34" charset="0"/>
              </a:rPr>
              <a:t>Class</a:t>
            </a:r>
            <a:endParaRPr lang="en-US" sz="1600" dirty="0"/>
          </a:p>
        </p:txBody>
      </p:sp>
      <p:sp>
        <p:nvSpPr>
          <p:cNvPr id="15" name="TextBox 14">
            <a:extLst>
              <a:ext uri="{FF2B5EF4-FFF2-40B4-BE49-F238E27FC236}">
                <a16:creationId xmlns:a16="http://schemas.microsoft.com/office/drawing/2014/main" id="{8B4C6396-7B71-4288-8721-9D8285D29226}"/>
              </a:ext>
            </a:extLst>
          </p:cNvPr>
          <p:cNvSpPr txBox="1"/>
          <p:nvPr/>
        </p:nvSpPr>
        <p:spPr>
          <a:xfrm>
            <a:off x="832167" y="3247923"/>
            <a:ext cx="2481233" cy="375552"/>
          </a:xfrm>
          <a:prstGeom prst="rect">
            <a:avLst/>
          </a:prstGeom>
          <a:noFill/>
        </p:spPr>
        <p:txBody>
          <a:bodyPr wrap="square">
            <a:spAutoFit/>
          </a:bodyPr>
          <a:lstStyle/>
          <a:p>
            <a:pPr marR="0">
              <a:lnSpc>
                <a:spcPct val="107000"/>
              </a:lnSpc>
              <a:spcBef>
                <a:spcPts val="0"/>
              </a:spcBef>
              <a:spcAft>
                <a:spcPts val="800"/>
              </a:spcAft>
            </a:pPr>
            <a:r>
              <a:rPr lang="en-US" b="1" dirty="0">
                <a:latin typeface="Calibri" panose="020F0502020204030204" pitchFamily="34" charset="0"/>
                <a:ea typeface="Calibri" panose="020F0502020204030204" pitchFamily="34" charset="0"/>
                <a:cs typeface="Latha" panose="020B0604020202020204" pitchFamily="34" charset="0"/>
              </a:rPr>
              <a:t>Attribute Information: </a:t>
            </a:r>
          </a:p>
        </p:txBody>
      </p:sp>
      <p:sp>
        <p:nvSpPr>
          <p:cNvPr id="16" name="Arrow: Right 15">
            <a:extLst>
              <a:ext uri="{FF2B5EF4-FFF2-40B4-BE49-F238E27FC236}">
                <a16:creationId xmlns:a16="http://schemas.microsoft.com/office/drawing/2014/main" id="{A0190235-1F7E-4E8B-8D15-B5241F3B5A29}"/>
              </a:ext>
            </a:extLst>
          </p:cNvPr>
          <p:cNvSpPr/>
          <p:nvPr/>
        </p:nvSpPr>
        <p:spPr>
          <a:xfrm>
            <a:off x="3140323" y="3220667"/>
            <a:ext cx="841351" cy="430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88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448"/>
            <a:ext cx="9144000" cy="1017270"/>
          </a:xfrm>
        </p:spPr>
        <p:txBody>
          <a:bodyPr/>
          <a:lstStyle/>
          <a:p>
            <a:pPr algn="ctr"/>
            <a:r>
              <a:rPr lang="en-US" dirty="0">
                <a:latin typeface="Arial Rounded MT Bold" panose="020F0704030504030204" pitchFamily="34" charset="0"/>
              </a:rPr>
              <a:t>Model Development Environment &amp; Tools</a:t>
            </a:r>
          </a:p>
        </p:txBody>
      </p:sp>
      <p:grpSp>
        <p:nvGrpSpPr>
          <p:cNvPr id="4" name="Group 3">
            <a:extLst>
              <a:ext uri="{FF2B5EF4-FFF2-40B4-BE49-F238E27FC236}">
                <a16:creationId xmlns:a16="http://schemas.microsoft.com/office/drawing/2014/main" id="{47BFF0FC-DCAB-47B2-8C30-94BCD79923D1}"/>
              </a:ext>
            </a:extLst>
          </p:cNvPr>
          <p:cNvGrpSpPr/>
          <p:nvPr/>
        </p:nvGrpSpPr>
        <p:grpSpPr>
          <a:xfrm>
            <a:off x="1018439" y="671687"/>
            <a:ext cx="7183922" cy="78379"/>
            <a:chOff x="3632040" y="5304907"/>
            <a:chExt cx="8559959" cy="137006"/>
          </a:xfrm>
        </p:grpSpPr>
        <p:grpSp>
          <p:nvGrpSpPr>
            <p:cNvPr id="5" name="Group 4">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10" name="Rectangle 9">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7" name="Rectangle 6">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3" name="TextBox 12">
            <a:extLst>
              <a:ext uri="{FF2B5EF4-FFF2-40B4-BE49-F238E27FC236}">
                <a16:creationId xmlns:a16="http://schemas.microsoft.com/office/drawing/2014/main" id="{EF4E4B27-37C7-4EAD-9D9A-59ED6F8CA1EC}"/>
              </a:ext>
            </a:extLst>
          </p:cNvPr>
          <p:cNvSpPr txBox="1"/>
          <p:nvPr/>
        </p:nvSpPr>
        <p:spPr>
          <a:xfrm>
            <a:off x="258307" y="978822"/>
            <a:ext cx="8704184" cy="1173463"/>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Latha" panose="020B0604020202020204" pitchFamily="34" charset="0"/>
              </a:rPr>
              <a:t>Environment: </a:t>
            </a:r>
            <a:r>
              <a:rPr lang="en-US" sz="1800" dirty="0">
                <a:effectLst/>
                <a:latin typeface="Calibri" panose="020F0502020204030204" pitchFamily="34" charset="0"/>
                <a:ea typeface="Calibri" panose="020F0502020204030204" pitchFamily="34" charset="0"/>
                <a:cs typeface="Latha" panose="020B0604020202020204" pitchFamily="34" charset="0"/>
              </a:rPr>
              <a:t>Google </a:t>
            </a:r>
            <a:r>
              <a:rPr lang="en-US" sz="1800" dirty="0" err="1">
                <a:effectLst/>
                <a:latin typeface="Calibri" panose="020F0502020204030204" pitchFamily="34" charset="0"/>
                <a:ea typeface="Calibri" panose="020F0502020204030204" pitchFamily="34" charset="0"/>
                <a:cs typeface="Latha" panose="020B0604020202020204" pitchFamily="34" charset="0"/>
              </a:rPr>
              <a:t>Colab</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Latha" panose="020B0604020202020204" pitchFamily="34" charset="0"/>
              </a:rPr>
              <a:t>Language : </a:t>
            </a:r>
            <a:r>
              <a:rPr lang="en-US" sz="1800" dirty="0">
                <a:effectLst/>
                <a:latin typeface="Calibri" panose="020F0502020204030204" pitchFamily="34" charset="0"/>
                <a:ea typeface="Calibri" panose="020F0502020204030204" pitchFamily="34" charset="0"/>
                <a:cs typeface="Latha" panose="020B0604020202020204" pitchFamily="34" charset="0"/>
              </a:rPr>
              <a:t>Python</a:t>
            </a:r>
          </a:p>
          <a:p>
            <a:pPr marL="285750" marR="0" indent="-285750">
              <a:lnSpc>
                <a:spcPct val="107000"/>
              </a:lnSpc>
              <a:spcBef>
                <a:spcPts val="0"/>
              </a:spcBef>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Latha" panose="020B0604020202020204" pitchFamily="34" charset="0"/>
              </a:rPr>
              <a:t>Libraries:  </a:t>
            </a:r>
          </a:p>
        </p:txBody>
      </p:sp>
      <p:sp>
        <p:nvSpPr>
          <p:cNvPr id="14" name="TextBox 13">
            <a:extLst>
              <a:ext uri="{FF2B5EF4-FFF2-40B4-BE49-F238E27FC236}">
                <a16:creationId xmlns:a16="http://schemas.microsoft.com/office/drawing/2014/main" id="{9885E183-8F4E-4105-8376-515B9731933A}"/>
              </a:ext>
            </a:extLst>
          </p:cNvPr>
          <p:cNvSpPr txBox="1"/>
          <p:nvPr/>
        </p:nvSpPr>
        <p:spPr>
          <a:xfrm>
            <a:off x="1212490" y="1779431"/>
            <a:ext cx="4886560" cy="1887696"/>
          </a:xfrm>
          <a:prstGeom prst="rect">
            <a:avLst/>
          </a:prstGeom>
          <a:noFill/>
        </p:spPr>
        <p:txBody>
          <a:bodyPr wrap="square" rtlCol="0">
            <a:spAutoFit/>
          </a:bodyPr>
          <a:lstStyle/>
          <a:p>
            <a:pPr marL="742950" lvl="1" indent="-285750">
              <a:spcAft>
                <a:spcPts val="800"/>
              </a:spcAft>
              <a:buFont typeface="Arial" panose="020B0604020202020204" pitchFamily="34" charset="0"/>
              <a:buChar char="•"/>
            </a:pPr>
            <a:r>
              <a:rPr lang="en-US" dirty="0">
                <a:latin typeface="Calibri" panose="020F0502020204030204" pitchFamily="34" charset="0"/>
                <a:cs typeface="Latha" panose="020B0604020202020204" pitchFamily="34" charset="0"/>
              </a:rPr>
              <a:t>Pandas </a:t>
            </a:r>
          </a:p>
          <a:p>
            <a:pPr marL="742950" lvl="1" indent="-285750">
              <a:spcAft>
                <a:spcPts val="800"/>
              </a:spcAft>
              <a:buFont typeface="Arial" panose="020B0604020202020204" pitchFamily="34" charset="0"/>
              <a:buChar char="•"/>
            </a:pPr>
            <a:r>
              <a:rPr lang="en-US" dirty="0">
                <a:latin typeface="Calibri" panose="020F0502020204030204" pitchFamily="34" charset="0"/>
                <a:cs typeface="Latha" panose="020B0604020202020204" pitchFamily="34" charset="0"/>
              </a:rPr>
              <a:t>NumPy </a:t>
            </a:r>
          </a:p>
          <a:p>
            <a:pPr marL="742950" lvl="1" indent="-285750">
              <a:spcAft>
                <a:spcPts val="800"/>
              </a:spcAft>
              <a:buFont typeface="Arial" panose="020B0604020202020204" pitchFamily="34" charset="0"/>
              <a:buChar char="•"/>
            </a:pPr>
            <a:r>
              <a:rPr lang="en-US" dirty="0">
                <a:latin typeface="Calibri" panose="020F0502020204030204" pitchFamily="34" charset="0"/>
                <a:cs typeface="Latha" panose="020B0604020202020204" pitchFamily="34" charset="0"/>
              </a:rPr>
              <a:t>Matplotlib </a:t>
            </a:r>
          </a:p>
          <a:p>
            <a:pPr marL="742950" lvl="1" indent="-285750">
              <a:spcAft>
                <a:spcPts val="800"/>
              </a:spcAft>
              <a:buFont typeface="Arial" panose="020B0604020202020204" pitchFamily="34" charset="0"/>
              <a:buChar char="•"/>
            </a:pPr>
            <a:r>
              <a:rPr lang="en-US" dirty="0">
                <a:latin typeface="Calibri" panose="020F0502020204030204" pitchFamily="34" charset="0"/>
                <a:cs typeface="Latha" panose="020B0604020202020204" pitchFamily="34" charset="0"/>
              </a:rPr>
              <a:t>Seaborn </a:t>
            </a:r>
          </a:p>
          <a:p>
            <a:pPr marL="742950" lvl="1" indent="-285750">
              <a:spcAft>
                <a:spcPts val="800"/>
              </a:spcAft>
              <a:buFont typeface="Arial" panose="020B0604020202020204" pitchFamily="34" charset="0"/>
              <a:buChar char="•"/>
            </a:pPr>
            <a:r>
              <a:rPr lang="en-US" dirty="0">
                <a:latin typeface="Calibri" panose="020F0502020204030204" pitchFamily="34" charset="0"/>
                <a:cs typeface="Latha" panose="020B0604020202020204" pitchFamily="34" charset="0"/>
              </a:rPr>
              <a:t>Scikit-learn </a:t>
            </a:r>
          </a:p>
        </p:txBody>
      </p:sp>
      <p:pic>
        <p:nvPicPr>
          <p:cNvPr id="15" name="Picture 14">
            <a:extLst>
              <a:ext uri="{FF2B5EF4-FFF2-40B4-BE49-F238E27FC236}">
                <a16:creationId xmlns:a16="http://schemas.microsoft.com/office/drawing/2014/main" id="{BD1B820C-EC1C-4B0F-8E53-47972DDDEEC3}"/>
              </a:ext>
            </a:extLst>
          </p:cNvPr>
          <p:cNvPicPr>
            <a:picLocks noChangeAspect="1"/>
          </p:cNvPicPr>
          <p:nvPr/>
        </p:nvPicPr>
        <p:blipFill>
          <a:blip r:embed="rId3"/>
          <a:stretch>
            <a:fillRect/>
          </a:stretch>
        </p:blipFill>
        <p:spPr>
          <a:xfrm>
            <a:off x="4834335" y="873848"/>
            <a:ext cx="2824042" cy="1263298"/>
          </a:xfrm>
          <a:prstGeom prst="rect">
            <a:avLst/>
          </a:prstGeom>
        </p:spPr>
      </p:pic>
      <p:pic>
        <p:nvPicPr>
          <p:cNvPr id="16" name="Picture 15">
            <a:extLst>
              <a:ext uri="{FF2B5EF4-FFF2-40B4-BE49-F238E27FC236}">
                <a16:creationId xmlns:a16="http://schemas.microsoft.com/office/drawing/2014/main" id="{60F50712-BF8F-459A-8488-BDB256CB7B82}"/>
              </a:ext>
            </a:extLst>
          </p:cNvPr>
          <p:cNvPicPr>
            <a:picLocks noChangeAspect="1"/>
          </p:cNvPicPr>
          <p:nvPr/>
        </p:nvPicPr>
        <p:blipFill>
          <a:blip r:embed="rId4"/>
          <a:stretch>
            <a:fillRect/>
          </a:stretch>
        </p:blipFill>
        <p:spPr>
          <a:xfrm>
            <a:off x="3449847" y="2133485"/>
            <a:ext cx="2247567" cy="1006373"/>
          </a:xfrm>
          <a:prstGeom prst="rect">
            <a:avLst/>
          </a:prstGeom>
        </p:spPr>
      </p:pic>
      <p:pic>
        <p:nvPicPr>
          <p:cNvPr id="17" name="Picture 16">
            <a:extLst>
              <a:ext uri="{FF2B5EF4-FFF2-40B4-BE49-F238E27FC236}">
                <a16:creationId xmlns:a16="http://schemas.microsoft.com/office/drawing/2014/main" id="{FB08D1D9-BCC1-460F-A906-A9AB1ACC0576}"/>
              </a:ext>
            </a:extLst>
          </p:cNvPr>
          <p:cNvPicPr>
            <a:picLocks noChangeAspect="1"/>
          </p:cNvPicPr>
          <p:nvPr/>
        </p:nvPicPr>
        <p:blipFill>
          <a:blip r:embed="rId5"/>
          <a:stretch>
            <a:fillRect/>
          </a:stretch>
        </p:blipFill>
        <p:spPr>
          <a:xfrm>
            <a:off x="3459768" y="3065853"/>
            <a:ext cx="2347951" cy="948964"/>
          </a:xfrm>
          <a:prstGeom prst="rect">
            <a:avLst/>
          </a:prstGeom>
        </p:spPr>
      </p:pic>
      <p:pic>
        <p:nvPicPr>
          <p:cNvPr id="18" name="Picture 17">
            <a:extLst>
              <a:ext uri="{FF2B5EF4-FFF2-40B4-BE49-F238E27FC236}">
                <a16:creationId xmlns:a16="http://schemas.microsoft.com/office/drawing/2014/main" id="{E9780799-3E9C-4F31-8F80-CB6B364E6C20}"/>
              </a:ext>
            </a:extLst>
          </p:cNvPr>
          <p:cNvPicPr>
            <a:picLocks noChangeAspect="1"/>
          </p:cNvPicPr>
          <p:nvPr/>
        </p:nvPicPr>
        <p:blipFill>
          <a:blip r:embed="rId6"/>
          <a:stretch>
            <a:fillRect/>
          </a:stretch>
        </p:blipFill>
        <p:spPr>
          <a:xfrm>
            <a:off x="6232085" y="2304507"/>
            <a:ext cx="2662404" cy="638977"/>
          </a:xfrm>
          <a:prstGeom prst="rect">
            <a:avLst/>
          </a:prstGeom>
        </p:spPr>
      </p:pic>
      <p:pic>
        <p:nvPicPr>
          <p:cNvPr id="19" name="Picture 18">
            <a:extLst>
              <a:ext uri="{FF2B5EF4-FFF2-40B4-BE49-F238E27FC236}">
                <a16:creationId xmlns:a16="http://schemas.microsoft.com/office/drawing/2014/main" id="{F5F720FE-07A9-4924-B0D8-6DBA92B128C3}"/>
              </a:ext>
            </a:extLst>
          </p:cNvPr>
          <p:cNvPicPr>
            <a:picLocks noChangeAspect="1"/>
          </p:cNvPicPr>
          <p:nvPr/>
        </p:nvPicPr>
        <p:blipFill>
          <a:blip r:embed="rId7"/>
          <a:stretch>
            <a:fillRect/>
          </a:stretch>
        </p:blipFill>
        <p:spPr>
          <a:xfrm>
            <a:off x="6287684" y="3169555"/>
            <a:ext cx="2529369" cy="725404"/>
          </a:xfrm>
          <a:prstGeom prst="rect">
            <a:avLst/>
          </a:prstGeom>
        </p:spPr>
      </p:pic>
      <p:pic>
        <p:nvPicPr>
          <p:cNvPr id="20" name="Picture 19">
            <a:extLst>
              <a:ext uri="{FF2B5EF4-FFF2-40B4-BE49-F238E27FC236}">
                <a16:creationId xmlns:a16="http://schemas.microsoft.com/office/drawing/2014/main" id="{19B3BA49-8668-4FEB-AB3C-010AA7461AED}"/>
              </a:ext>
            </a:extLst>
          </p:cNvPr>
          <p:cNvPicPr>
            <a:picLocks noChangeAspect="1"/>
          </p:cNvPicPr>
          <p:nvPr/>
        </p:nvPicPr>
        <p:blipFill rotWithShape="1">
          <a:blip r:embed="rId8"/>
          <a:srcRect t="14549" b="12787"/>
          <a:stretch/>
        </p:blipFill>
        <p:spPr>
          <a:xfrm>
            <a:off x="4476517" y="3872191"/>
            <a:ext cx="2662404" cy="1015663"/>
          </a:xfrm>
          <a:prstGeom prst="rect">
            <a:avLst/>
          </a:prstGeom>
        </p:spPr>
      </p:pic>
    </p:spTree>
    <p:extLst>
      <p:ext uri="{BB962C8B-B14F-4D97-AF65-F5344CB8AC3E}">
        <p14:creationId xmlns:p14="http://schemas.microsoft.com/office/powerpoint/2010/main" val="281473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448"/>
            <a:ext cx="9144000" cy="1017270"/>
          </a:xfrm>
        </p:spPr>
        <p:txBody>
          <a:bodyPr/>
          <a:lstStyle/>
          <a:p>
            <a:pPr algn="ctr"/>
            <a:r>
              <a:rPr lang="en-US" dirty="0">
                <a:latin typeface="Arial Rounded MT Bold" panose="020F0704030504030204" pitchFamily="34" charset="0"/>
              </a:rPr>
              <a:t>Data Preparation</a:t>
            </a:r>
          </a:p>
        </p:txBody>
      </p:sp>
      <p:grpSp>
        <p:nvGrpSpPr>
          <p:cNvPr id="4" name="Group 3">
            <a:extLst>
              <a:ext uri="{FF2B5EF4-FFF2-40B4-BE49-F238E27FC236}">
                <a16:creationId xmlns:a16="http://schemas.microsoft.com/office/drawing/2014/main" id="{47BFF0FC-DCAB-47B2-8C30-94BCD79923D1}"/>
              </a:ext>
            </a:extLst>
          </p:cNvPr>
          <p:cNvGrpSpPr/>
          <p:nvPr/>
        </p:nvGrpSpPr>
        <p:grpSpPr>
          <a:xfrm>
            <a:off x="1018439" y="671687"/>
            <a:ext cx="7183922" cy="78379"/>
            <a:chOff x="3632040" y="5304907"/>
            <a:chExt cx="8559959" cy="137006"/>
          </a:xfrm>
        </p:grpSpPr>
        <p:grpSp>
          <p:nvGrpSpPr>
            <p:cNvPr id="5" name="Group 4">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10" name="Rectangle 9">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7" name="Rectangle 6">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3" name="TextBox 12">
            <a:extLst>
              <a:ext uri="{FF2B5EF4-FFF2-40B4-BE49-F238E27FC236}">
                <a16:creationId xmlns:a16="http://schemas.microsoft.com/office/drawing/2014/main" id="{F429F167-E007-454D-B74E-B16699E8B8A0}"/>
              </a:ext>
            </a:extLst>
          </p:cNvPr>
          <p:cNvSpPr txBox="1"/>
          <p:nvPr/>
        </p:nvSpPr>
        <p:spPr>
          <a:xfrm>
            <a:off x="258307" y="978822"/>
            <a:ext cx="8704184" cy="2963055"/>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Started the process by creating the </a:t>
            </a:r>
            <a:r>
              <a:rPr lang="en-US" sz="1800" dirty="0" err="1">
                <a:effectLst/>
                <a:latin typeface="Calibri" panose="020F0502020204030204" pitchFamily="34" charset="0"/>
                <a:ea typeface="Calibri" panose="020F0502020204030204" pitchFamily="34" charset="0"/>
                <a:cs typeface="Latha" panose="020B0604020202020204" pitchFamily="34" charset="0"/>
              </a:rPr>
              <a:t>dataframe</a:t>
            </a:r>
            <a:r>
              <a:rPr lang="en-US" sz="1800" dirty="0">
                <a:effectLst/>
                <a:latin typeface="Calibri" panose="020F0502020204030204" pitchFamily="34" charset="0"/>
                <a:ea typeface="Calibri" panose="020F0502020204030204" pitchFamily="34" charset="0"/>
                <a:cs typeface="Latha" panose="020B0604020202020204" pitchFamily="34" charset="0"/>
              </a:rPr>
              <a:t> and data exploration was done by checking the dimensions of the </a:t>
            </a:r>
            <a:r>
              <a:rPr lang="en-US" sz="1800" dirty="0" err="1">
                <a:effectLst/>
                <a:latin typeface="Calibri" panose="020F0502020204030204" pitchFamily="34" charset="0"/>
                <a:ea typeface="Calibri" panose="020F0502020204030204" pitchFamily="34" charset="0"/>
                <a:cs typeface="Latha" panose="020B0604020202020204" pitchFamily="34" charset="0"/>
              </a:rPr>
              <a:t>dataframe</a:t>
            </a:r>
            <a:r>
              <a:rPr lang="en-US" sz="1800" dirty="0">
                <a:effectLst/>
                <a:latin typeface="Calibri" panose="020F0502020204030204" pitchFamily="34" charset="0"/>
                <a:ea typeface="Calibri" panose="020F0502020204030204" pitchFamily="34" charset="0"/>
                <a:cs typeface="Latha" panose="020B0604020202020204" pitchFamily="34" charset="0"/>
              </a:rPr>
              <a:t> and analyzing the statistical information of data features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Dataset didn’t have any missing or </a:t>
            </a:r>
            <a:r>
              <a:rPr lang="en-US" dirty="0">
                <a:latin typeface="Calibri" panose="020F0502020204030204" pitchFamily="34" charset="0"/>
                <a:ea typeface="Calibri" panose="020F0502020204030204" pitchFamily="34" charset="0"/>
                <a:cs typeface="Latha" panose="020B0604020202020204" pitchFamily="34" charset="0"/>
              </a:rPr>
              <a:t>duplicated values.</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Categorical variables were converted into numerical variables.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Histograms and box plots were used to understand the behavior of data.</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Outliers </a:t>
            </a:r>
            <a:r>
              <a:rPr lang="en-US" dirty="0">
                <a:latin typeface="Calibri" panose="020F0502020204030204" pitchFamily="34" charset="0"/>
                <a:ea typeface="Calibri" panose="020F0502020204030204" pitchFamily="34" charset="0"/>
                <a:cs typeface="Latha" panose="020B0604020202020204" pitchFamily="34" charset="0"/>
              </a:rPr>
              <a:t>in the dataset were </a:t>
            </a:r>
            <a:r>
              <a:rPr lang="en-US" sz="1800" dirty="0">
                <a:effectLst/>
                <a:latin typeface="Calibri" panose="020F0502020204030204" pitchFamily="34" charset="0"/>
                <a:ea typeface="Calibri" panose="020F0502020204030204" pitchFamily="34" charset="0"/>
                <a:cs typeface="Latha" panose="020B0604020202020204" pitchFamily="34" charset="0"/>
              </a:rPr>
              <a:t>removed using Inter Quartile Range approach.</a:t>
            </a:r>
          </a:p>
          <a:p>
            <a:pPr marL="285750" marR="0" indent="-285750">
              <a:lnSpc>
                <a:spcPct val="107000"/>
              </a:lnSpc>
              <a:spcBef>
                <a:spcPts val="0"/>
              </a:spcBef>
              <a:spcAft>
                <a:spcPts val="80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14" name="Picture 13">
            <a:extLst>
              <a:ext uri="{FF2B5EF4-FFF2-40B4-BE49-F238E27FC236}">
                <a16:creationId xmlns:a16="http://schemas.microsoft.com/office/drawing/2014/main" id="{CCD35399-28B4-4B2B-8504-A9CB4D401096}"/>
              </a:ext>
            </a:extLst>
          </p:cNvPr>
          <p:cNvPicPr/>
          <p:nvPr/>
        </p:nvPicPr>
        <p:blipFill>
          <a:blip r:embed="rId3">
            <a:extLst>
              <a:ext uri="{28A0092B-C50C-407E-A947-70E740481C1C}">
                <a14:useLocalDpi xmlns:a14="http://schemas.microsoft.com/office/drawing/2010/main" val="0"/>
              </a:ext>
            </a:extLst>
          </a:blip>
          <a:stretch>
            <a:fillRect/>
          </a:stretch>
        </p:blipFill>
        <p:spPr>
          <a:xfrm>
            <a:off x="1343429" y="3565985"/>
            <a:ext cx="3856024" cy="1232143"/>
          </a:xfrm>
          <a:prstGeom prst="rect">
            <a:avLst/>
          </a:prstGeom>
        </p:spPr>
      </p:pic>
      <p:pic>
        <p:nvPicPr>
          <p:cNvPr id="15" name="Picture 14">
            <a:extLst>
              <a:ext uri="{FF2B5EF4-FFF2-40B4-BE49-F238E27FC236}">
                <a16:creationId xmlns:a16="http://schemas.microsoft.com/office/drawing/2014/main" id="{D69BAE74-71FC-4889-A4FC-084CD5F657EF}"/>
              </a:ext>
            </a:extLst>
          </p:cNvPr>
          <p:cNvPicPr>
            <a:picLocks noChangeAspect="1"/>
          </p:cNvPicPr>
          <p:nvPr/>
        </p:nvPicPr>
        <p:blipFill>
          <a:blip r:embed="rId4"/>
          <a:stretch>
            <a:fillRect/>
          </a:stretch>
        </p:blipFill>
        <p:spPr>
          <a:xfrm>
            <a:off x="5514958" y="3565985"/>
            <a:ext cx="2159636" cy="1283078"/>
          </a:xfrm>
          <a:prstGeom prst="rect">
            <a:avLst/>
          </a:prstGeom>
        </p:spPr>
      </p:pic>
    </p:spTree>
    <p:extLst>
      <p:ext uri="{BB962C8B-B14F-4D97-AF65-F5344CB8AC3E}">
        <p14:creationId xmlns:p14="http://schemas.microsoft.com/office/powerpoint/2010/main" val="136531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40330"/>
          </a:xfrm>
        </p:spPr>
        <p:txBody>
          <a:bodyPr/>
          <a:lstStyle/>
          <a:p>
            <a:pPr algn="ctr"/>
            <a:r>
              <a:rPr lang="en-US" dirty="0">
                <a:latin typeface="Arial Rounded MT Bold" panose="020F0704030504030204" pitchFamily="34" charset="0"/>
              </a:rPr>
              <a:t>Feature Engineering</a:t>
            </a:r>
          </a:p>
        </p:txBody>
      </p:sp>
      <p:grpSp>
        <p:nvGrpSpPr>
          <p:cNvPr id="4" name="Group 3">
            <a:extLst>
              <a:ext uri="{FF2B5EF4-FFF2-40B4-BE49-F238E27FC236}">
                <a16:creationId xmlns:a16="http://schemas.microsoft.com/office/drawing/2014/main" id="{47BFF0FC-DCAB-47B2-8C30-94BCD79923D1}"/>
              </a:ext>
            </a:extLst>
          </p:cNvPr>
          <p:cNvGrpSpPr/>
          <p:nvPr/>
        </p:nvGrpSpPr>
        <p:grpSpPr>
          <a:xfrm>
            <a:off x="1018439" y="671687"/>
            <a:ext cx="7183922" cy="78379"/>
            <a:chOff x="3632040" y="5304907"/>
            <a:chExt cx="8559959" cy="137006"/>
          </a:xfrm>
        </p:grpSpPr>
        <p:grpSp>
          <p:nvGrpSpPr>
            <p:cNvPr id="5" name="Group 4">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10" name="Rectangle 9">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7" name="Rectangle 6">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3" name="TextBox 12">
            <a:extLst>
              <a:ext uri="{FF2B5EF4-FFF2-40B4-BE49-F238E27FC236}">
                <a16:creationId xmlns:a16="http://schemas.microsoft.com/office/drawing/2014/main" id="{8E4CB063-FFF3-4D28-8DF9-E1A3E710D26D}"/>
              </a:ext>
            </a:extLst>
          </p:cNvPr>
          <p:cNvSpPr txBox="1"/>
          <p:nvPr/>
        </p:nvSpPr>
        <p:spPr>
          <a:xfrm>
            <a:off x="258307" y="978822"/>
            <a:ext cx="8704184" cy="296305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US" sz="1800" dirty="0">
                <a:solidFill>
                  <a:srgbClr val="A31515"/>
                </a:solidFill>
                <a:effectLst/>
                <a:latin typeface="Courier New" panose="02070309020205020404" pitchFamily="49" charset="0"/>
                <a:ea typeface="Times New Roman" panose="02020603050405020304" pitchFamily="18" charset="0"/>
                <a:cs typeface="Latha" panose="020B0604020202020204" pitchFamily="34" charset="0"/>
              </a:rPr>
              <a:t>'Class' </a:t>
            </a:r>
            <a:r>
              <a:rPr lang="en-US" dirty="0">
                <a:latin typeface="Calibri" panose="020F0502020204030204" pitchFamily="34" charset="0"/>
                <a:cs typeface="Latha" panose="020B0604020202020204" pitchFamily="34" charset="0"/>
              </a:rPr>
              <a:t>was selected as the </a:t>
            </a:r>
            <a:r>
              <a:rPr lang="en-US" b="1" dirty="0">
                <a:latin typeface="Calibri" panose="020F0502020204030204" pitchFamily="34" charset="0"/>
                <a:cs typeface="Latha" panose="020B0604020202020204" pitchFamily="34" charset="0"/>
              </a:rPr>
              <a:t>Y variable </a:t>
            </a:r>
            <a:r>
              <a:rPr lang="en-US" dirty="0">
                <a:latin typeface="Calibri" panose="020F0502020204030204" pitchFamily="34" charset="0"/>
                <a:cs typeface="Latha" panose="020B0604020202020204" pitchFamily="34" charset="0"/>
              </a:rPr>
              <a:t>since the model will be predicting it. </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Correlation matrix, scatter plots and pair plot were used to select the features.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 Features that have the highest correlation with the Y variable were selected</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Correlation between those features were inspected and highly corelated features were grouped.</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One feature </a:t>
            </a:r>
            <a:r>
              <a:rPr lang="en-US" dirty="0">
                <a:latin typeface="Calibri" panose="020F0502020204030204" pitchFamily="34" charset="0"/>
                <a:ea typeface="Calibri" panose="020F0502020204030204" pitchFamily="34" charset="0"/>
                <a:cs typeface="Latha" panose="020B0604020202020204" pitchFamily="34" charset="0"/>
              </a:rPr>
              <a:t>each from the groups was selected, </a:t>
            </a:r>
            <a:r>
              <a:rPr lang="en-US" sz="1800" dirty="0">
                <a:effectLst/>
                <a:latin typeface="Calibri" panose="020F0502020204030204" pitchFamily="34" charset="0"/>
                <a:ea typeface="Calibri" panose="020F0502020204030204" pitchFamily="34" charset="0"/>
                <a:cs typeface="Latha" panose="020B0604020202020204" pitchFamily="34" charset="0"/>
              </a:rPr>
              <a:t>based on the correlation value to the Y variable </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Latha" panose="020B0604020202020204" pitchFamily="34" charset="0"/>
              </a:rPr>
              <a:t>c</a:t>
            </a:r>
          </a:p>
        </p:txBody>
      </p:sp>
      <p:sp>
        <p:nvSpPr>
          <p:cNvPr id="14" name="TextBox 13">
            <a:extLst>
              <a:ext uri="{FF2B5EF4-FFF2-40B4-BE49-F238E27FC236}">
                <a16:creationId xmlns:a16="http://schemas.microsoft.com/office/drawing/2014/main" id="{21A3DBF2-6EED-453C-8AA8-7B32F49DC97E}"/>
              </a:ext>
            </a:extLst>
          </p:cNvPr>
          <p:cNvSpPr txBox="1"/>
          <p:nvPr/>
        </p:nvSpPr>
        <p:spPr>
          <a:xfrm>
            <a:off x="1607816" y="3593558"/>
            <a:ext cx="6625797" cy="991297"/>
          </a:xfrm>
          <a:prstGeom prst="rect">
            <a:avLst/>
          </a:prstGeom>
          <a:noFill/>
        </p:spPr>
        <p:txBody>
          <a:bodyPr wrap="square" rtlCol="0">
            <a:spAutoFit/>
          </a:bodyPr>
          <a:lstStyle/>
          <a:p>
            <a:pPr marL="0" marR="0">
              <a:lnSpc>
                <a:spcPct val="150000"/>
              </a:lnSpc>
              <a:spcBef>
                <a:spcPts val="0"/>
              </a:spcBef>
              <a:spcAft>
                <a:spcPts val="800"/>
              </a:spcAft>
            </a:pPr>
            <a:r>
              <a:rPr lang="en-US" b="1" dirty="0">
                <a:latin typeface="Calibri" panose="020F0502020204030204" pitchFamily="34" charset="0"/>
                <a:cs typeface="Latha" panose="020B0604020202020204" pitchFamily="34" charset="0"/>
              </a:rPr>
              <a:t>X variables:</a:t>
            </a:r>
            <a:r>
              <a:rPr lang="en-US" dirty="0">
                <a:latin typeface="Calibri" panose="020F0502020204030204" pitchFamily="34" charset="0"/>
                <a:cs typeface="Latha" panose="020B0604020202020204" pitchFamily="34" charset="0"/>
              </a:rPr>
              <a:t> </a:t>
            </a:r>
            <a:r>
              <a:rPr lang="en-US" sz="1800" dirty="0" err="1">
                <a:solidFill>
                  <a:srgbClr val="A31515"/>
                </a:solidFill>
                <a:effectLst/>
                <a:latin typeface="Courier New" panose="02070309020205020404" pitchFamily="49" charset="0"/>
                <a:ea typeface="Times New Roman" panose="02020603050405020304" pitchFamily="18" charset="0"/>
                <a:cs typeface="Latha" panose="020B0604020202020204" pitchFamily="34" charset="0"/>
              </a:rPr>
              <a:t>MinorAxisLength</a:t>
            </a:r>
            <a:r>
              <a:rPr lang="en-US" sz="1800" dirty="0">
                <a:solidFill>
                  <a:srgbClr val="A31515"/>
                </a:solidFill>
                <a:effectLst/>
                <a:latin typeface="Courier New" panose="02070309020205020404" pitchFamily="49" charset="0"/>
                <a:ea typeface="Times New Roman" panose="02020603050405020304" pitchFamily="18" charset="0"/>
                <a:cs typeface="Latha" panose="020B0604020202020204" pitchFamily="34" charset="0"/>
              </a:rPr>
              <a:t> </a:t>
            </a:r>
            <a:r>
              <a:rPr lang="en-US" sz="1800" dirty="0">
                <a:solidFill>
                  <a:srgbClr val="000000"/>
                </a:solidFill>
                <a:effectLst/>
                <a:latin typeface="Calibri" panose="020F0502020204030204" pitchFamily="34" charset="0"/>
                <a:ea typeface="Calibri" panose="020F0502020204030204" pitchFamily="34" charset="0"/>
                <a:cs typeface="Latha" panose="020B0604020202020204" pitchFamily="34" charset="0"/>
              </a:rPr>
              <a:t>and</a:t>
            </a:r>
            <a:r>
              <a:rPr lang="en-US" sz="1800" dirty="0">
                <a:solidFill>
                  <a:srgbClr val="A31515"/>
                </a:solidFill>
                <a:effectLst/>
                <a:latin typeface="Courier New" panose="02070309020205020404" pitchFamily="49" charset="0"/>
                <a:ea typeface="Times New Roman" panose="02020603050405020304" pitchFamily="18" charset="0"/>
                <a:cs typeface="Latha" panose="020B0604020202020204" pitchFamily="34" charset="0"/>
              </a:rPr>
              <a:t> </a:t>
            </a:r>
            <a:r>
              <a:rPr lang="en-US" sz="1800" dirty="0" err="1">
                <a:solidFill>
                  <a:srgbClr val="A31515"/>
                </a:solidFill>
                <a:effectLst/>
                <a:latin typeface="Courier New" panose="02070309020205020404" pitchFamily="49" charset="0"/>
                <a:ea typeface="Times New Roman" panose="02020603050405020304" pitchFamily="18" charset="0"/>
                <a:cs typeface="Latha" panose="020B0604020202020204" pitchFamily="34" charset="0"/>
              </a:rPr>
              <a:t>ConvexArea</a:t>
            </a:r>
            <a:endParaRPr lang="en-US" sz="1800" dirty="0">
              <a:solidFill>
                <a:srgbClr val="A31515"/>
              </a:solidFill>
              <a:effectLst/>
              <a:latin typeface="Courier New" panose="02070309020205020404" pitchFamily="49" charset="0"/>
              <a:ea typeface="Times New Roman" panose="02020603050405020304" pitchFamily="18" charset="0"/>
              <a:cs typeface="Latha" panose="020B0604020202020204" pitchFamily="34" charset="0"/>
            </a:endParaRPr>
          </a:p>
          <a:p>
            <a:pPr marL="0" marR="0">
              <a:lnSpc>
                <a:spcPct val="150000"/>
              </a:lnSpc>
              <a:spcBef>
                <a:spcPts val="0"/>
              </a:spcBef>
              <a:spcAft>
                <a:spcPts val="800"/>
              </a:spcAft>
            </a:pPr>
            <a:r>
              <a:rPr lang="en-US" b="1" dirty="0">
                <a:latin typeface="Calibri" panose="020F0502020204030204" pitchFamily="34" charset="0"/>
                <a:cs typeface="Latha" panose="020B0604020202020204" pitchFamily="34" charset="0"/>
              </a:rPr>
              <a:t>Y Variable: </a:t>
            </a:r>
            <a:r>
              <a:rPr lang="en-US" sz="1800" dirty="0">
                <a:solidFill>
                  <a:srgbClr val="A31515"/>
                </a:solidFill>
                <a:effectLst/>
                <a:latin typeface="Courier New" panose="02070309020205020404" pitchFamily="49" charset="0"/>
                <a:ea typeface="Times New Roman" panose="02020603050405020304" pitchFamily="18" charset="0"/>
                <a:cs typeface="Latha" panose="020B0604020202020204" pitchFamily="34" charset="0"/>
              </a:rPr>
              <a:t>'Class'</a:t>
            </a:r>
            <a:r>
              <a:rPr lang="en-US" dirty="0">
                <a:solidFill>
                  <a:srgbClr val="A31515"/>
                </a:solidFill>
                <a:latin typeface="Courier New" panose="02070309020205020404" pitchFamily="49" charset="0"/>
                <a:ea typeface="Calibri" panose="020F0502020204030204" pitchFamily="34" charset="0"/>
                <a:cs typeface="Latha" panose="020B0604020202020204" pitchFamily="34" charset="0"/>
              </a:rPr>
              <a:t> </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422255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448"/>
            <a:ext cx="9144000" cy="1017270"/>
          </a:xfrm>
        </p:spPr>
        <p:txBody>
          <a:bodyPr/>
          <a:lstStyle/>
          <a:p>
            <a:pPr algn="ctr"/>
            <a:r>
              <a:rPr lang="en-US" dirty="0">
                <a:latin typeface="Arial Rounded MT Bold" panose="020F0704030504030204" pitchFamily="34" charset="0"/>
              </a:rPr>
              <a:t>Model Development and Tunning</a:t>
            </a:r>
          </a:p>
        </p:txBody>
      </p:sp>
      <p:grpSp>
        <p:nvGrpSpPr>
          <p:cNvPr id="4" name="Group 3">
            <a:extLst>
              <a:ext uri="{FF2B5EF4-FFF2-40B4-BE49-F238E27FC236}">
                <a16:creationId xmlns:a16="http://schemas.microsoft.com/office/drawing/2014/main" id="{47BFF0FC-DCAB-47B2-8C30-94BCD79923D1}"/>
              </a:ext>
            </a:extLst>
          </p:cNvPr>
          <p:cNvGrpSpPr/>
          <p:nvPr/>
        </p:nvGrpSpPr>
        <p:grpSpPr>
          <a:xfrm>
            <a:off x="1018439" y="671687"/>
            <a:ext cx="7183922" cy="78379"/>
            <a:chOff x="3632040" y="5304907"/>
            <a:chExt cx="8559959" cy="137006"/>
          </a:xfrm>
        </p:grpSpPr>
        <p:grpSp>
          <p:nvGrpSpPr>
            <p:cNvPr id="5" name="Group 4">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10" name="Rectangle 9">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7" name="Rectangle 6">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4" name="TextBox 13">
            <a:extLst>
              <a:ext uri="{FF2B5EF4-FFF2-40B4-BE49-F238E27FC236}">
                <a16:creationId xmlns:a16="http://schemas.microsoft.com/office/drawing/2014/main" id="{D1F709A7-2D20-4412-8216-A2F44F15C736}"/>
              </a:ext>
            </a:extLst>
          </p:cNvPr>
          <p:cNvSpPr txBox="1"/>
          <p:nvPr/>
        </p:nvSpPr>
        <p:spPr>
          <a:xfrm>
            <a:off x="258307" y="978822"/>
            <a:ext cx="8704184" cy="1173463"/>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Dataset was split into test (30%) and train (70%) sets.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Each model was trained with a function and obtained the scores</a:t>
            </a:r>
          </a:p>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cs typeface="Latha" panose="020B0604020202020204" pitchFamily="34" charset="0"/>
            </a:endParaRPr>
          </a:p>
        </p:txBody>
      </p:sp>
      <p:pic>
        <p:nvPicPr>
          <p:cNvPr id="15" name="Picture 14">
            <a:extLst>
              <a:ext uri="{FF2B5EF4-FFF2-40B4-BE49-F238E27FC236}">
                <a16:creationId xmlns:a16="http://schemas.microsoft.com/office/drawing/2014/main" id="{FDBA75CF-0FC3-4538-971C-69BD4911E907}"/>
              </a:ext>
            </a:extLst>
          </p:cNvPr>
          <p:cNvPicPr/>
          <p:nvPr/>
        </p:nvPicPr>
        <p:blipFill rotWithShape="1">
          <a:blip r:embed="rId3">
            <a:extLst>
              <a:ext uri="{28A0092B-C50C-407E-A947-70E740481C1C}">
                <a14:useLocalDpi xmlns:a14="http://schemas.microsoft.com/office/drawing/2010/main" val="0"/>
              </a:ext>
            </a:extLst>
          </a:blip>
          <a:srcRect t="43678" b="4486"/>
          <a:stretch/>
        </p:blipFill>
        <p:spPr>
          <a:xfrm>
            <a:off x="907080" y="1767336"/>
            <a:ext cx="6871725" cy="1402219"/>
          </a:xfrm>
          <a:prstGeom prst="rect">
            <a:avLst/>
          </a:prstGeom>
        </p:spPr>
      </p:pic>
      <p:sp>
        <p:nvSpPr>
          <p:cNvPr id="17" name="TextBox 16">
            <a:extLst>
              <a:ext uri="{FF2B5EF4-FFF2-40B4-BE49-F238E27FC236}">
                <a16:creationId xmlns:a16="http://schemas.microsoft.com/office/drawing/2014/main" id="{DDE1A0A7-ABEE-4D8C-9E6B-18E7A3B5A56F}"/>
              </a:ext>
            </a:extLst>
          </p:cNvPr>
          <p:cNvSpPr txBox="1"/>
          <p:nvPr/>
        </p:nvSpPr>
        <p:spPr>
          <a:xfrm>
            <a:off x="448965" y="3545034"/>
            <a:ext cx="4572000" cy="923330"/>
          </a:xfrm>
          <a:prstGeom prst="rect">
            <a:avLst/>
          </a:prstGeom>
          <a:noFill/>
        </p:spPr>
        <p:txBody>
          <a:bodyPr wrap="square">
            <a:spAutoFit/>
          </a:bodyPr>
          <a:lstStyle/>
          <a:p>
            <a:pPr marL="457200" indent="-457200" algn="just">
              <a:buFont typeface="Arial" panose="020B0604020202020204" pitchFamily="34" charset="0"/>
              <a:buChar char="•"/>
            </a:pPr>
            <a:r>
              <a:rPr lang="en-US" b="1" dirty="0">
                <a:latin typeface="Calibri" panose="020F0502020204030204" pitchFamily="34" charset="0"/>
                <a:cs typeface="Latha" panose="020B0604020202020204" pitchFamily="34" charset="0"/>
              </a:rPr>
              <a:t>Logistic Regression </a:t>
            </a:r>
            <a:r>
              <a:rPr lang="en-US" dirty="0">
                <a:latin typeface="Calibri" panose="020F0502020204030204" pitchFamily="34" charset="0"/>
                <a:cs typeface="Calibri" panose="020F0502020204030204" pitchFamily="34" charset="0"/>
              </a:rPr>
              <a:t>was selected as the best model its hyper parameters were tuned using grid search method.</a:t>
            </a:r>
          </a:p>
        </p:txBody>
      </p:sp>
      <p:pic>
        <p:nvPicPr>
          <p:cNvPr id="18" name="Picture 17">
            <a:extLst>
              <a:ext uri="{FF2B5EF4-FFF2-40B4-BE49-F238E27FC236}">
                <a16:creationId xmlns:a16="http://schemas.microsoft.com/office/drawing/2014/main" id="{E6F7434C-F9E3-4C2B-9430-D56012BBDCE2}"/>
              </a:ext>
            </a:extLst>
          </p:cNvPr>
          <p:cNvPicPr/>
          <p:nvPr/>
        </p:nvPicPr>
        <p:blipFill rotWithShape="1">
          <a:blip r:embed="rId4"/>
          <a:srcRect l="-1587" t="24607" r="14967" b="2013"/>
          <a:stretch/>
        </p:blipFill>
        <p:spPr>
          <a:xfrm>
            <a:off x="5275814" y="3231271"/>
            <a:ext cx="3333271" cy="1663510"/>
          </a:xfrm>
          <a:prstGeom prst="rect">
            <a:avLst/>
          </a:prstGeom>
        </p:spPr>
      </p:pic>
    </p:spTree>
    <p:extLst>
      <p:ext uri="{BB962C8B-B14F-4D97-AF65-F5344CB8AC3E}">
        <p14:creationId xmlns:p14="http://schemas.microsoft.com/office/powerpoint/2010/main" val="382291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448"/>
            <a:ext cx="9144000" cy="1017270"/>
          </a:xfrm>
        </p:spPr>
        <p:txBody>
          <a:bodyPr/>
          <a:lstStyle/>
          <a:p>
            <a:pPr algn="ctr"/>
            <a:r>
              <a:rPr lang="en-US" dirty="0">
                <a:latin typeface="Arial Rounded MT Bold" panose="020F0704030504030204" pitchFamily="34" charset="0"/>
              </a:rPr>
              <a:t>Model Saving</a:t>
            </a:r>
          </a:p>
        </p:txBody>
      </p:sp>
      <p:grpSp>
        <p:nvGrpSpPr>
          <p:cNvPr id="4" name="Group 3">
            <a:extLst>
              <a:ext uri="{FF2B5EF4-FFF2-40B4-BE49-F238E27FC236}">
                <a16:creationId xmlns:a16="http://schemas.microsoft.com/office/drawing/2014/main" id="{47BFF0FC-DCAB-47B2-8C30-94BCD79923D1}"/>
              </a:ext>
            </a:extLst>
          </p:cNvPr>
          <p:cNvGrpSpPr/>
          <p:nvPr/>
        </p:nvGrpSpPr>
        <p:grpSpPr>
          <a:xfrm>
            <a:off x="1018439" y="671687"/>
            <a:ext cx="7183922" cy="78379"/>
            <a:chOff x="3632040" y="5304907"/>
            <a:chExt cx="8559959" cy="137006"/>
          </a:xfrm>
        </p:grpSpPr>
        <p:grpSp>
          <p:nvGrpSpPr>
            <p:cNvPr id="5" name="Group 4">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10" name="Rectangle 9">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7" name="Rectangle 6">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3" name="TextBox 12">
            <a:extLst>
              <a:ext uri="{FF2B5EF4-FFF2-40B4-BE49-F238E27FC236}">
                <a16:creationId xmlns:a16="http://schemas.microsoft.com/office/drawing/2014/main" id="{B0C807FA-92EB-4E21-AB5E-139B59431FEB}"/>
              </a:ext>
            </a:extLst>
          </p:cNvPr>
          <p:cNvSpPr txBox="1"/>
          <p:nvPr/>
        </p:nvSpPr>
        <p:spPr>
          <a:xfrm>
            <a:off x="601670" y="1090869"/>
            <a:ext cx="8319321" cy="369332"/>
          </a:xfrm>
          <a:prstGeom prst="rect">
            <a:avLst/>
          </a:prstGeom>
          <a:noFill/>
        </p:spPr>
        <p:txBody>
          <a:bodyPr wrap="square">
            <a:spAutoFit/>
          </a:bodyPr>
          <a:lstStyle/>
          <a:p>
            <a:pPr marL="457200" indent="-457200" algn="just">
              <a:buFont typeface="Arial" panose="020B0604020202020204" pitchFamily="34" charset="0"/>
              <a:buChar char="•"/>
            </a:pPr>
            <a:r>
              <a:rPr lang="en-US" dirty="0">
                <a:latin typeface="Calibri" panose="020F0502020204030204" pitchFamily="34" charset="0"/>
                <a:cs typeface="Calibri" panose="020F0502020204030204" pitchFamily="34" charset="0"/>
              </a:rPr>
              <a:t>Best trained logistic regression model was saved using pickle. </a:t>
            </a:r>
          </a:p>
        </p:txBody>
      </p:sp>
      <p:pic>
        <p:nvPicPr>
          <p:cNvPr id="14" name="Picture 13">
            <a:extLst>
              <a:ext uri="{FF2B5EF4-FFF2-40B4-BE49-F238E27FC236}">
                <a16:creationId xmlns:a16="http://schemas.microsoft.com/office/drawing/2014/main" id="{8BB5F2C4-E462-4A3C-B32B-C4C8D1532655}"/>
              </a:ext>
            </a:extLst>
          </p:cNvPr>
          <p:cNvPicPr>
            <a:picLocks noChangeAspect="1"/>
          </p:cNvPicPr>
          <p:nvPr/>
        </p:nvPicPr>
        <p:blipFill>
          <a:blip r:embed="rId3"/>
          <a:stretch>
            <a:fillRect/>
          </a:stretch>
        </p:blipFill>
        <p:spPr>
          <a:xfrm>
            <a:off x="2434130" y="1739635"/>
            <a:ext cx="3654056" cy="913514"/>
          </a:xfrm>
          <a:prstGeom prst="rect">
            <a:avLst/>
          </a:prstGeom>
        </p:spPr>
      </p:pic>
    </p:spTree>
    <p:extLst>
      <p:ext uri="{BB962C8B-B14F-4D97-AF65-F5344CB8AC3E}">
        <p14:creationId xmlns:p14="http://schemas.microsoft.com/office/powerpoint/2010/main" val="195846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448"/>
            <a:ext cx="9144000" cy="1017270"/>
          </a:xfrm>
        </p:spPr>
        <p:txBody>
          <a:bodyPr/>
          <a:lstStyle/>
          <a:p>
            <a:pPr algn="ctr"/>
            <a:r>
              <a:rPr lang="en-US" dirty="0">
                <a:latin typeface="Arial Rounded MT Bold" panose="020F0704030504030204" pitchFamily="34" charset="0"/>
              </a:rPr>
              <a:t>Conclusion</a:t>
            </a:r>
          </a:p>
        </p:txBody>
      </p:sp>
      <p:grpSp>
        <p:nvGrpSpPr>
          <p:cNvPr id="4" name="Group 3">
            <a:extLst>
              <a:ext uri="{FF2B5EF4-FFF2-40B4-BE49-F238E27FC236}">
                <a16:creationId xmlns:a16="http://schemas.microsoft.com/office/drawing/2014/main" id="{47BFF0FC-DCAB-47B2-8C30-94BCD79923D1}"/>
              </a:ext>
            </a:extLst>
          </p:cNvPr>
          <p:cNvGrpSpPr/>
          <p:nvPr/>
        </p:nvGrpSpPr>
        <p:grpSpPr>
          <a:xfrm>
            <a:off x="1018439" y="671687"/>
            <a:ext cx="7183922" cy="78379"/>
            <a:chOff x="3632040" y="5304907"/>
            <a:chExt cx="8559959" cy="137006"/>
          </a:xfrm>
        </p:grpSpPr>
        <p:grpSp>
          <p:nvGrpSpPr>
            <p:cNvPr id="5" name="Group 4">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10" name="Rectangle 9">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7" name="Rectangle 6">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3" name="TextBox 12">
            <a:extLst>
              <a:ext uri="{FF2B5EF4-FFF2-40B4-BE49-F238E27FC236}">
                <a16:creationId xmlns:a16="http://schemas.microsoft.com/office/drawing/2014/main" id="{50E7D2A8-584F-42BC-BA13-7ECD3D327BC9}"/>
              </a:ext>
            </a:extLst>
          </p:cNvPr>
          <p:cNvSpPr txBox="1"/>
          <p:nvPr/>
        </p:nvSpPr>
        <p:spPr>
          <a:xfrm>
            <a:off x="412339" y="978822"/>
            <a:ext cx="8319321" cy="3652282"/>
          </a:xfrm>
          <a:prstGeom prst="rect">
            <a:avLst/>
          </a:prstGeom>
          <a:noFill/>
        </p:spPr>
        <p:txBody>
          <a:bodyPr wrap="square">
            <a:spAutoFit/>
          </a:bodyPr>
          <a:lstStyle/>
          <a:p>
            <a:pPr marL="285750" indent="-285750" algn="just">
              <a:spcBef>
                <a:spcPts val="1000"/>
              </a:spcBef>
              <a:buFont typeface="Arial" panose="020B0604020202020204" pitchFamily="34" charset="0"/>
              <a:buChar char="•"/>
            </a:pPr>
            <a:r>
              <a:rPr lang="en-US" dirty="0">
                <a:latin typeface="Calibri" panose="020F0502020204030204" pitchFamily="34" charset="0"/>
                <a:cs typeface="Calibri" panose="020F0502020204030204" pitchFamily="34" charset="0"/>
              </a:rPr>
              <a:t>The dataset was in balance with reasonable distribution of raisin varieties which results in building an unbiased model.</a:t>
            </a:r>
          </a:p>
          <a:p>
            <a:pPr marL="285750" indent="-285750" algn="just">
              <a:spcBef>
                <a:spcPts val="1000"/>
              </a:spcBef>
              <a:buFont typeface="Arial" panose="020B0604020202020204" pitchFamily="34" charset="0"/>
              <a:buChar char="•"/>
            </a:pPr>
            <a:r>
              <a:rPr lang="en-US" dirty="0">
                <a:latin typeface="Calibri" panose="020F0502020204030204" pitchFamily="34" charset="0"/>
                <a:cs typeface="Calibri" panose="020F0502020204030204" pitchFamily="34" charset="0"/>
              </a:rPr>
              <a:t>Removing outliers of the dataset with “Inter Quartile Range approach” have validated the results of the model.</a:t>
            </a:r>
          </a:p>
          <a:p>
            <a:pPr marL="285750" indent="-285750" algn="just">
              <a:spcBef>
                <a:spcPts val="1000"/>
              </a:spcBef>
              <a:buFont typeface="Arial" panose="020B0604020202020204" pitchFamily="34" charset="0"/>
              <a:buChar char="•"/>
            </a:pPr>
            <a:r>
              <a:rPr lang="en-US" dirty="0">
                <a:latin typeface="Calibri" panose="020F0502020204030204" pitchFamily="34" charset="0"/>
                <a:cs typeface="Calibri" panose="020F0502020204030204" pitchFamily="34" charset="0"/>
              </a:rPr>
              <a:t>Among the different types of algorithms, “logistic regression” has the most impressive scores (Accuracy, Precision, Recall, F1-score= 89%). Which concludes that, it is the best model for the development.</a:t>
            </a:r>
          </a:p>
          <a:p>
            <a:pPr marL="285750" indent="-285750" algn="just">
              <a:spcBef>
                <a:spcPts val="1000"/>
              </a:spcBef>
              <a:buFont typeface="Arial" panose="020B0604020202020204" pitchFamily="34" charset="0"/>
              <a:buChar char="•"/>
            </a:pPr>
            <a:r>
              <a:rPr lang="en-US" dirty="0">
                <a:latin typeface="Calibri" panose="020F0502020204030204" pitchFamily="34" charset="0"/>
                <a:cs typeface="Calibri" panose="020F0502020204030204" pitchFamily="34" charset="0"/>
              </a:rPr>
              <a:t>Model has 92% of true positive rate and 86% true negative rate. This concludes that the model can accurately predicts “</a:t>
            </a:r>
            <a:r>
              <a:rPr lang="en-US" dirty="0" err="1">
                <a:latin typeface="Calibri" panose="020F0502020204030204" pitchFamily="34" charset="0"/>
                <a:cs typeface="Calibri" panose="020F0502020204030204" pitchFamily="34" charset="0"/>
              </a:rPr>
              <a:t>Besni</a:t>
            </a:r>
            <a:r>
              <a:rPr lang="en-US" dirty="0">
                <a:latin typeface="Calibri" panose="020F0502020204030204" pitchFamily="34" charset="0"/>
                <a:cs typeface="Calibri" panose="020F0502020204030204" pitchFamily="34" charset="0"/>
              </a:rPr>
              <a:t>” variety than the “</a:t>
            </a:r>
            <a:r>
              <a:rPr lang="en-US" dirty="0" err="1">
                <a:latin typeface="Calibri" panose="020F0502020204030204" pitchFamily="34" charset="0"/>
                <a:cs typeface="Calibri" panose="020F0502020204030204" pitchFamily="34" charset="0"/>
              </a:rPr>
              <a:t>Kecimen</a:t>
            </a:r>
            <a:r>
              <a:rPr lang="en-US" dirty="0">
                <a:latin typeface="Calibri" panose="020F0502020204030204" pitchFamily="34" charset="0"/>
                <a:cs typeface="Calibri" panose="020F0502020204030204" pitchFamily="34" charset="0"/>
              </a:rPr>
              <a:t>” variety.</a:t>
            </a:r>
          </a:p>
          <a:p>
            <a:pPr marL="285750" indent="-285750" algn="just">
              <a:spcBef>
                <a:spcPts val="1000"/>
              </a:spcBef>
              <a:buFont typeface="Arial" panose="020B0604020202020204" pitchFamily="34" charset="0"/>
              <a:buChar char="•"/>
            </a:pPr>
            <a:r>
              <a:rPr lang="en-US" dirty="0">
                <a:latin typeface="Calibri" panose="020F0502020204030204" pitchFamily="34" charset="0"/>
                <a:cs typeface="Calibri" panose="020F0502020204030204" pitchFamily="34" charset="0"/>
              </a:rPr>
              <a:t>With these results, it had achieved the objective the variety of classify the Raisin grains and further tuning can be done before deployment. </a:t>
            </a:r>
          </a:p>
        </p:txBody>
      </p:sp>
    </p:spTree>
    <p:extLst>
      <p:ext uri="{BB962C8B-B14F-4D97-AF65-F5344CB8AC3E}">
        <p14:creationId xmlns:p14="http://schemas.microsoft.com/office/powerpoint/2010/main" val="3789892138"/>
      </p:ext>
    </p:extLst>
  </p:cSld>
  <p:clrMapOvr>
    <a:masterClrMapping/>
  </p:clrMapOvr>
</p:sld>
</file>

<file path=ppt/theme/theme1.xml><?xml version="1.0" encoding="utf-8"?>
<a:theme xmlns:a="http://schemas.openxmlformats.org/drawingml/2006/main" name="Basis">
  <a:themeElements>
    <a:clrScheme name="Custom 3">
      <a:dk1>
        <a:sysClr val="windowText" lastClr="000000"/>
      </a:dk1>
      <a:lt1>
        <a:sysClr val="window" lastClr="FFFFFF"/>
      </a:lt1>
      <a:dk2>
        <a:srgbClr val="17406D"/>
      </a:dk2>
      <a:lt2>
        <a:srgbClr val="DBEFF9"/>
      </a:lt2>
      <a:accent1>
        <a:srgbClr val="17406D"/>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3668</TotalTime>
  <Words>606</Words>
  <Application>Microsoft Office PowerPoint</Application>
  <PresentationFormat>On-screen Show (16:9)</PresentationFormat>
  <Paragraphs>74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Calibri</vt:lpstr>
      <vt:lpstr>Corbel</vt:lpstr>
      <vt:lpstr>Courier New</vt:lpstr>
      <vt:lpstr>Basis</vt:lpstr>
      <vt:lpstr>Machine Learning Model Development for Classification of Raisin Grains</vt:lpstr>
      <vt:lpstr>Introduction</vt:lpstr>
      <vt:lpstr>Dataset</vt:lpstr>
      <vt:lpstr>Model Development Environment &amp; Tools</vt:lpstr>
      <vt:lpstr>Data Preparation</vt:lpstr>
      <vt:lpstr>Feature Engineering</vt:lpstr>
      <vt:lpstr>Model Development and Tunning</vt:lpstr>
      <vt:lpstr>Model Saving</vt:lpstr>
      <vt:lpstr>Conclusion</vt:lpstr>
      <vt:lpstr>Discussion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Nayanathara Widyalankara</cp:lastModifiedBy>
  <cp:revision>460</cp:revision>
  <dcterms:created xsi:type="dcterms:W3CDTF">2013-08-21T19:17:07Z</dcterms:created>
  <dcterms:modified xsi:type="dcterms:W3CDTF">2022-04-30T20:43:51Z</dcterms:modified>
</cp:coreProperties>
</file>