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239cdce9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7239cdce9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7239cdce9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7239cdce9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7239cdce9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7239cdce9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7239cdce9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7239cdce9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7239cdce9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7239cdce9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239cdce9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7239cdce9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239cdce9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239cdce9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725d8850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725d8850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725d8850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725d88501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725d88501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725d88501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724486867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724486867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7244868675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7244868675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7244868675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7244868675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725d88501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725d88501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7244868675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7244868675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244868675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244868675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7244868675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7244868675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7244868675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7244868675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7239cdce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7239cdce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239cdce9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7239cdce9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7239cdce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7239cdce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20.png"/><Relationship Id="rId7"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20.png"/><Relationship Id="rId7"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24.png"/><Relationship Id="rId6"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Bank Loan Case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40" name="Google Shape;340;p22"/>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Maximum no of Non-defaulters are not having their own car.</a:t>
            </a:r>
            <a:endParaRPr sz="1000">
              <a:solidFill>
                <a:srgbClr val="151515"/>
              </a:solidFill>
            </a:endParaRPr>
          </a:p>
          <a:p>
            <a:pPr indent="0" lvl="0" marL="0" rtl="0" algn="l">
              <a:spcBef>
                <a:spcPts val="0"/>
              </a:spcBef>
              <a:spcAft>
                <a:spcPts val="0"/>
              </a:spcAft>
              <a:buNone/>
            </a:pPr>
            <a:r>
              <a:rPr lang="en" sz="1000">
                <a:solidFill>
                  <a:srgbClr val="151515"/>
                </a:solidFill>
              </a:rPr>
              <a:t>Maximum Defaulters also not having their own car.</a:t>
            </a:r>
            <a:endParaRPr sz="1000">
              <a:solidFill>
                <a:srgbClr val="151515"/>
              </a:solidFill>
            </a:endParaRPr>
          </a:p>
          <a:p>
            <a:pPr indent="0" lvl="0" marL="0" rtl="0" algn="l">
              <a:spcBef>
                <a:spcPts val="0"/>
              </a:spcBef>
              <a:spcAft>
                <a:spcPts val="0"/>
              </a:spcAft>
              <a:buNone/>
            </a:pPr>
            <a:r>
              <a:t/>
            </a:r>
            <a:endParaRPr>
              <a:solidFill>
                <a:srgbClr val="151515"/>
              </a:solidFill>
            </a:endParaRPr>
          </a:p>
        </p:txBody>
      </p:sp>
      <p:pic>
        <p:nvPicPr>
          <p:cNvPr id="341" name="Google Shape;341;p22"/>
          <p:cNvPicPr preferRelativeResize="0"/>
          <p:nvPr/>
        </p:nvPicPr>
        <p:blipFill>
          <a:blip r:embed="rId3">
            <a:alphaModFix/>
          </a:blip>
          <a:stretch>
            <a:fillRect/>
          </a:stretch>
        </p:blipFill>
        <p:spPr>
          <a:xfrm>
            <a:off x="152400" y="1660850"/>
            <a:ext cx="8839200" cy="3203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47" name="Google Shape;347;p23"/>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The Defaulters are mostly working professionals following by commercial Associates.</a:t>
            </a:r>
            <a:endParaRPr>
              <a:solidFill>
                <a:srgbClr val="151515"/>
              </a:solidFill>
            </a:endParaRPr>
          </a:p>
        </p:txBody>
      </p:sp>
      <p:pic>
        <p:nvPicPr>
          <p:cNvPr id="348" name="Google Shape;348;p23"/>
          <p:cNvPicPr preferRelativeResize="0"/>
          <p:nvPr/>
        </p:nvPicPr>
        <p:blipFill>
          <a:blip r:embed="rId3">
            <a:alphaModFix/>
          </a:blip>
          <a:stretch>
            <a:fillRect/>
          </a:stretch>
        </p:blipFill>
        <p:spPr>
          <a:xfrm>
            <a:off x="152400" y="1557100"/>
            <a:ext cx="8839201" cy="29706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4"/>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54" name="Google Shape;354;p24"/>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Cash Loans and Revolving loans</a:t>
            </a:r>
            <a:endParaRPr>
              <a:solidFill>
                <a:srgbClr val="151515"/>
              </a:solidFill>
            </a:endParaRPr>
          </a:p>
        </p:txBody>
      </p:sp>
      <p:pic>
        <p:nvPicPr>
          <p:cNvPr id="355" name="Google Shape;355;p24"/>
          <p:cNvPicPr preferRelativeResize="0"/>
          <p:nvPr/>
        </p:nvPicPr>
        <p:blipFill>
          <a:blip r:embed="rId3">
            <a:alphaModFix/>
          </a:blip>
          <a:stretch>
            <a:fillRect/>
          </a:stretch>
        </p:blipFill>
        <p:spPr>
          <a:xfrm>
            <a:off x="152400" y="1177950"/>
            <a:ext cx="4069225" cy="3813150"/>
          </a:xfrm>
          <a:prstGeom prst="rect">
            <a:avLst/>
          </a:prstGeom>
          <a:noFill/>
          <a:ln>
            <a:noFill/>
          </a:ln>
        </p:spPr>
      </p:pic>
      <p:pic>
        <p:nvPicPr>
          <p:cNvPr id="356" name="Google Shape;356;p24"/>
          <p:cNvPicPr preferRelativeResize="0"/>
          <p:nvPr/>
        </p:nvPicPr>
        <p:blipFill>
          <a:blip r:embed="rId4">
            <a:alphaModFix/>
          </a:blip>
          <a:stretch>
            <a:fillRect/>
          </a:stretch>
        </p:blipFill>
        <p:spPr>
          <a:xfrm>
            <a:off x="4374025" y="1177950"/>
            <a:ext cx="3891400" cy="381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62" name="Google Shape;362;p25"/>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Most of people take loan is married</a:t>
            </a:r>
            <a:endParaRPr>
              <a:solidFill>
                <a:srgbClr val="151515"/>
              </a:solidFill>
            </a:endParaRPr>
          </a:p>
        </p:txBody>
      </p:sp>
      <p:pic>
        <p:nvPicPr>
          <p:cNvPr id="363" name="Google Shape;363;p25"/>
          <p:cNvPicPr preferRelativeResize="0"/>
          <p:nvPr/>
        </p:nvPicPr>
        <p:blipFill>
          <a:blip r:embed="rId3">
            <a:alphaModFix/>
          </a:blip>
          <a:stretch>
            <a:fillRect/>
          </a:stretch>
        </p:blipFill>
        <p:spPr>
          <a:xfrm>
            <a:off x="152400" y="1287700"/>
            <a:ext cx="4015051" cy="3703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6"/>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69" name="Google Shape;369;p26"/>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Other different charts:</a:t>
            </a:r>
            <a:endParaRPr>
              <a:solidFill>
                <a:srgbClr val="151515"/>
              </a:solidFill>
            </a:endParaRPr>
          </a:p>
        </p:txBody>
      </p:sp>
      <p:pic>
        <p:nvPicPr>
          <p:cNvPr id="370" name="Google Shape;370;p26"/>
          <p:cNvPicPr preferRelativeResize="0"/>
          <p:nvPr/>
        </p:nvPicPr>
        <p:blipFill>
          <a:blip r:embed="rId3">
            <a:alphaModFix/>
          </a:blip>
          <a:stretch>
            <a:fillRect/>
          </a:stretch>
        </p:blipFill>
        <p:spPr>
          <a:xfrm>
            <a:off x="152400" y="1557100"/>
            <a:ext cx="2184650" cy="1274374"/>
          </a:xfrm>
          <a:prstGeom prst="rect">
            <a:avLst/>
          </a:prstGeom>
          <a:noFill/>
          <a:ln>
            <a:noFill/>
          </a:ln>
        </p:spPr>
      </p:pic>
      <p:pic>
        <p:nvPicPr>
          <p:cNvPr id="371" name="Google Shape;371;p26"/>
          <p:cNvPicPr preferRelativeResize="0"/>
          <p:nvPr/>
        </p:nvPicPr>
        <p:blipFill>
          <a:blip r:embed="rId4">
            <a:alphaModFix/>
          </a:blip>
          <a:stretch>
            <a:fillRect/>
          </a:stretch>
        </p:blipFill>
        <p:spPr>
          <a:xfrm>
            <a:off x="2489450" y="1557100"/>
            <a:ext cx="2406859" cy="1274375"/>
          </a:xfrm>
          <a:prstGeom prst="rect">
            <a:avLst/>
          </a:prstGeom>
          <a:noFill/>
          <a:ln>
            <a:noFill/>
          </a:ln>
        </p:spPr>
      </p:pic>
      <p:pic>
        <p:nvPicPr>
          <p:cNvPr id="372" name="Google Shape;372;p26"/>
          <p:cNvPicPr preferRelativeResize="0"/>
          <p:nvPr/>
        </p:nvPicPr>
        <p:blipFill>
          <a:blip r:embed="rId5">
            <a:alphaModFix/>
          </a:blip>
          <a:stretch>
            <a:fillRect/>
          </a:stretch>
        </p:blipFill>
        <p:spPr>
          <a:xfrm>
            <a:off x="152400" y="2983875"/>
            <a:ext cx="2184650" cy="1508450"/>
          </a:xfrm>
          <a:prstGeom prst="rect">
            <a:avLst/>
          </a:prstGeom>
          <a:noFill/>
          <a:ln>
            <a:noFill/>
          </a:ln>
        </p:spPr>
      </p:pic>
      <p:pic>
        <p:nvPicPr>
          <p:cNvPr id="373" name="Google Shape;373;p26"/>
          <p:cNvPicPr preferRelativeResize="0"/>
          <p:nvPr/>
        </p:nvPicPr>
        <p:blipFill>
          <a:blip r:embed="rId6">
            <a:alphaModFix/>
          </a:blip>
          <a:stretch>
            <a:fillRect/>
          </a:stretch>
        </p:blipFill>
        <p:spPr>
          <a:xfrm>
            <a:off x="2489450" y="2983875"/>
            <a:ext cx="2478450" cy="1640150"/>
          </a:xfrm>
          <a:prstGeom prst="rect">
            <a:avLst/>
          </a:prstGeom>
          <a:noFill/>
          <a:ln>
            <a:noFill/>
          </a:ln>
        </p:spPr>
      </p:pic>
      <p:pic>
        <p:nvPicPr>
          <p:cNvPr id="374" name="Google Shape;374;p26"/>
          <p:cNvPicPr preferRelativeResize="0"/>
          <p:nvPr/>
        </p:nvPicPr>
        <p:blipFill>
          <a:blip r:embed="rId7">
            <a:alphaModFix/>
          </a:blip>
          <a:stretch>
            <a:fillRect/>
          </a:stretch>
        </p:blipFill>
        <p:spPr>
          <a:xfrm>
            <a:off x="5120300" y="1557100"/>
            <a:ext cx="3871301" cy="30045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7"/>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80" name="Google Shape;380;p27"/>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Other different charts:</a:t>
            </a:r>
            <a:endParaRPr>
              <a:solidFill>
                <a:srgbClr val="151515"/>
              </a:solidFill>
            </a:endParaRPr>
          </a:p>
        </p:txBody>
      </p:sp>
      <p:pic>
        <p:nvPicPr>
          <p:cNvPr id="381" name="Google Shape;381;p27"/>
          <p:cNvPicPr preferRelativeResize="0"/>
          <p:nvPr/>
        </p:nvPicPr>
        <p:blipFill>
          <a:blip r:embed="rId3">
            <a:alphaModFix/>
          </a:blip>
          <a:stretch>
            <a:fillRect/>
          </a:stretch>
        </p:blipFill>
        <p:spPr>
          <a:xfrm>
            <a:off x="152400" y="1557100"/>
            <a:ext cx="2184650" cy="1274374"/>
          </a:xfrm>
          <a:prstGeom prst="rect">
            <a:avLst/>
          </a:prstGeom>
          <a:noFill/>
          <a:ln>
            <a:noFill/>
          </a:ln>
        </p:spPr>
      </p:pic>
      <p:pic>
        <p:nvPicPr>
          <p:cNvPr id="382" name="Google Shape;382;p27"/>
          <p:cNvPicPr preferRelativeResize="0"/>
          <p:nvPr/>
        </p:nvPicPr>
        <p:blipFill>
          <a:blip r:embed="rId4">
            <a:alphaModFix/>
          </a:blip>
          <a:stretch>
            <a:fillRect/>
          </a:stretch>
        </p:blipFill>
        <p:spPr>
          <a:xfrm>
            <a:off x="2489450" y="1557100"/>
            <a:ext cx="2406859" cy="1274375"/>
          </a:xfrm>
          <a:prstGeom prst="rect">
            <a:avLst/>
          </a:prstGeom>
          <a:noFill/>
          <a:ln>
            <a:noFill/>
          </a:ln>
        </p:spPr>
      </p:pic>
      <p:pic>
        <p:nvPicPr>
          <p:cNvPr id="383" name="Google Shape;383;p27"/>
          <p:cNvPicPr preferRelativeResize="0"/>
          <p:nvPr/>
        </p:nvPicPr>
        <p:blipFill>
          <a:blip r:embed="rId5">
            <a:alphaModFix/>
          </a:blip>
          <a:stretch>
            <a:fillRect/>
          </a:stretch>
        </p:blipFill>
        <p:spPr>
          <a:xfrm>
            <a:off x="152400" y="2983875"/>
            <a:ext cx="2184650" cy="1508450"/>
          </a:xfrm>
          <a:prstGeom prst="rect">
            <a:avLst/>
          </a:prstGeom>
          <a:noFill/>
          <a:ln>
            <a:noFill/>
          </a:ln>
        </p:spPr>
      </p:pic>
      <p:pic>
        <p:nvPicPr>
          <p:cNvPr id="384" name="Google Shape;384;p27"/>
          <p:cNvPicPr preferRelativeResize="0"/>
          <p:nvPr/>
        </p:nvPicPr>
        <p:blipFill>
          <a:blip r:embed="rId6">
            <a:alphaModFix/>
          </a:blip>
          <a:stretch>
            <a:fillRect/>
          </a:stretch>
        </p:blipFill>
        <p:spPr>
          <a:xfrm>
            <a:off x="2489450" y="2983875"/>
            <a:ext cx="2478450" cy="1640150"/>
          </a:xfrm>
          <a:prstGeom prst="rect">
            <a:avLst/>
          </a:prstGeom>
          <a:noFill/>
          <a:ln>
            <a:noFill/>
          </a:ln>
        </p:spPr>
      </p:pic>
      <p:pic>
        <p:nvPicPr>
          <p:cNvPr id="385" name="Google Shape;385;p27"/>
          <p:cNvPicPr preferRelativeResize="0"/>
          <p:nvPr/>
        </p:nvPicPr>
        <p:blipFill>
          <a:blip r:embed="rId7">
            <a:alphaModFix/>
          </a:blip>
          <a:stretch>
            <a:fillRect/>
          </a:stretch>
        </p:blipFill>
        <p:spPr>
          <a:xfrm>
            <a:off x="5120300" y="1557100"/>
            <a:ext cx="3871301" cy="30045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8"/>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91" name="Google Shape;391;p28"/>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Amt income range variable and heat map</a:t>
            </a:r>
            <a:endParaRPr>
              <a:solidFill>
                <a:srgbClr val="151515"/>
              </a:solidFill>
            </a:endParaRPr>
          </a:p>
        </p:txBody>
      </p:sp>
      <p:pic>
        <p:nvPicPr>
          <p:cNvPr id="392" name="Google Shape;392;p28"/>
          <p:cNvPicPr preferRelativeResize="0"/>
          <p:nvPr/>
        </p:nvPicPr>
        <p:blipFill>
          <a:blip r:embed="rId3">
            <a:alphaModFix/>
          </a:blip>
          <a:stretch>
            <a:fillRect/>
          </a:stretch>
        </p:blipFill>
        <p:spPr>
          <a:xfrm>
            <a:off x="152400" y="1557100"/>
            <a:ext cx="4215549" cy="3205950"/>
          </a:xfrm>
          <a:prstGeom prst="rect">
            <a:avLst/>
          </a:prstGeom>
          <a:noFill/>
          <a:ln>
            <a:noFill/>
          </a:ln>
        </p:spPr>
      </p:pic>
      <p:pic>
        <p:nvPicPr>
          <p:cNvPr id="393" name="Google Shape;393;p28"/>
          <p:cNvPicPr preferRelativeResize="0"/>
          <p:nvPr/>
        </p:nvPicPr>
        <p:blipFill>
          <a:blip r:embed="rId4">
            <a:alphaModFix/>
          </a:blip>
          <a:stretch>
            <a:fillRect/>
          </a:stretch>
        </p:blipFill>
        <p:spPr>
          <a:xfrm>
            <a:off x="4520349" y="1557100"/>
            <a:ext cx="4471251" cy="29666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99" name="Google Shape;399;p29"/>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Specific previous application data charta</a:t>
            </a:r>
            <a:endParaRPr>
              <a:solidFill>
                <a:srgbClr val="151515"/>
              </a:solidFill>
            </a:endParaRPr>
          </a:p>
        </p:txBody>
      </p:sp>
      <p:pic>
        <p:nvPicPr>
          <p:cNvPr id="400" name="Google Shape;400;p29"/>
          <p:cNvPicPr preferRelativeResize="0"/>
          <p:nvPr/>
        </p:nvPicPr>
        <p:blipFill>
          <a:blip r:embed="rId3">
            <a:alphaModFix/>
          </a:blip>
          <a:stretch>
            <a:fillRect/>
          </a:stretch>
        </p:blipFill>
        <p:spPr>
          <a:xfrm>
            <a:off x="152400" y="1557100"/>
            <a:ext cx="4215549" cy="2710451"/>
          </a:xfrm>
          <a:prstGeom prst="rect">
            <a:avLst/>
          </a:prstGeom>
          <a:noFill/>
          <a:ln>
            <a:noFill/>
          </a:ln>
        </p:spPr>
      </p:pic>
      <p:pic>
        <p:nvPicPr>
          <p:cNvPr id="401" name="Google Shape;401;p29"/>
          <p:cNvPicPr preferRelativeResize="0"/>
          <p:nvPr/>
        </p:nvPicPr>
        <p:blipFill>
          <a:blip r:embed="rId4">
            <a:alphaModFix/>
          </a:blip>
          <a:stretch>
            <a:fillRect/>
          </a:stretch>
        </p:blipFill>
        <p:spPr>
          <a:xfrm>
            <a:off x="4520350" y="1557100"/>
            <a:ext cx="4396799" cy="27522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0"/>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407" name="Google Shape;407;p30"/>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After merge </a:t>
            </a:r>
            <a:r>
              <a:rPr lang="en" sz="1000">
                <a:solidFill>
                  <a:srgbClr val="151515"/>
                </a:solidFill>
              </a:rPr>
              <a:t>the previous day</a:t>
            </a:r>
            <a:r>
              <a:rPr lang="en" sz="1000">
                <a:solidFill>
                  <a:srgbClr val="151515"/>
                </a:solidFill>
              </a:rPr>
              <a:t> sheets and appdata sheets get the output</a:t>
            </a:r>
            <a:endParaRPr>
              <a:solidFill>
                <a:srgbClr val="151515"/>
              </a:solidFill>
            </a:endParaRPr>
          </a:p>
        </p:txBody>
      </p:sp>
      <p:pic>
        <p:nvPicPr>
          <p:cNvPr id="408" name="Google Shape;408;p30"/>
          <p:cNvPicPr preferRelativeResize="0"/>
          <p:nvPr/>
        </p:nvPicPr>
        <p:blipFill>
          <a:blip r:embed="rId3">
            <a:alphaModFix/>
          </a:blip>
          <a:stretch>
            <a:fillRect/>
          </a:stretch>
        </p:blipFill>
        <p:spPr>
          <a:xfrm>
            <a:off x="152400" y="1557100"/>
            <a:ext cx="3520474" cy="3429000"/>
          </a:xfrm>
          <a:prstGeom prst="rect">
            <a:avLst/>
          </a:prstGeom>
          <a:noFill/>
          <a:ln>
            <a:noFill/>
          </a:ln>
        </p:spPr>
      </p:pic>
      <p:pic>
        <p:nvPicPr>
          <p:cNvPr id="409" name="Google Shape;409;p30"/>
          <p:cNvPicPr preferRelativeResize="0"/>
          <p:nvPr/>
        </p:nvPicPr>
        <p:blipFill>
          <a:blip r:embed="rId4">
            <a:alphaModFix/>
          </a:blip>
          <a:stretch>
            <a:fillRect/>
          </a:stretch>
        </p:blipFill>
        <p:spPr>
          <a:xfrm>
            <a:off x="3760675" y="1557100"/>
            <a:ext cx="2787600" cy="1632900"/>
          </a:xfrm>
          <a:prstGeom prst="rect">
            <a:avLst/>
          </a:prstGeom>
          <a:noFill/>
          <a:ln>
            <a:noFill/>
          </a:ln>
        </p:spPr>
      </p:pic>
      <p:pic>
        <p:nvPicPr>
          <p:cNvPr id="410" name="Google Shape;410;p30"/>
          <p:cNvPicPr preferRelativeResize="0"/>
          <p:nvPr/>
        </p:nvPicPr>
        <p:blipFill>
          <a:blip r:embed="rId5">
            <a:alphaModFix/>
          </a:blip>
          <a:stretch>
            <a:fillRect/>
          </a:stretch>
        </p:blipFill>
        <p:spPr>
          <a:xfrm>
            <a:off x="3760675" y="3283850"/>
            <a:ext cx="2787600" cy="1648700"/>
          </a:xfrm>
          <a:prstGeom prst="rect">
            <a:avLst/>
          </a:prstGeom>
          <a:noFill/>
          <a:ln>
            <a:noFill/>
          </a:ln>
        </p:spPr>
      </p:pic>
      <p:pic>
        <p:nvPicPr>
          <p:cNvPr id="411" name="Google Shape;411;p30"/>
          <p:cNvPicPr preferRelativeResize="0"/>
          <p:nvPr/>
        </p:nvPicPr>
        <p:blipFill>
          <a:blip r:embed="rId6">
            <a:alphaModFix/>
          </a:blip>
          <a:stretch>
            <a:fillRect/>
          </a:stretch>
        </p:blipFill>
        <p:spPr>
          <a:xfrm>
            <a:off x="6636075" y="1524800"/>
            <a:ext cx="2363199" cy="1632900"/>
          </a:xfrm>
          <a:prstGeom prst="rect">
            <a:avLst/>
          </a:prstGeom>
          <a:noFill/>
          <a:ln>
            <a:noFill/>
          </a:ln>
        </p:spPr>
      </p:pic>
      <p:pic>
        <p:nvPicPr>
          <p:cNvPr id="412" name="Google Shape;412;p30"/>
          <p:cNvPicPr preferRelativeResize="0"/>
          <p:nvPr/>
        </p:nvPicPr>
        <p:blipFill>
          <a:blip r:embed="rId7">
            <a:alphaModFix/>
          </a:blip>
          <a:stretch>
            <a:fillRect/>
          </a:stretch>
        </p:blipFill>
        <p:spPr>
          <a:xfrm>
            <a:off x="6701925" y="3244075"/>
            <a:ext cx="2285599" cy="164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1"/>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418" name="Google Shape;418;p31"/>
          <p:cNvSpPr txBox="1"/>
          <p:nvPr/>
        </p:nvSpPr>
        <p:spPr>
          <a:xfrm>
            <a:off x="139025" y="797500"/>
            <a:ext cx="6943500" cy="6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151515"/>
                </a:solidFill>
              </a:rPr>
              <a:t>After merge the previous day sheets and appdata sheets get the output</a:t>
            </a:r>
            <a:endParaRPr>
              <a:solidFill>
                <a:srgbClr val="151515"/>
              </a:solidFill>
            </a:endParaRPr>
          </a:p>
        </p:txBody>
      </p:sp>
      <p:pic>
        <p:nvPicPr>
          <p:cNvPr id="419" name="Google Shape;419;p31"/>
          <p:cNvPicPr preferRelativeResize="0"/>
          <p:nvPr/>
        </p:nvPicPr>
        <p:blipFill>
          <a:blip r:embed="rId3">
            <a:alphaModFix/>
          </a:blip>
          <a:stretch>
            <a:fillRect/>
          </a:stretch>
        </p:blipFill>
        <p:spPr>
          <a:xfrm>
            <a:off x="62825" y="1535925"/>
            <a:ext cx="2593074" cy="1708150"/>
          </a:xfrm>
          <a:prstGeom prst="rect">
            <a:avLst/>
          </a:prstGeom>
          <a:noFill/>
          <a:ln>
            <a:noFill/>
          </a:ln>
        </p:spPr>
      </p:pic>
      <p:pic>
        <p:nvPicPr>
          <p:cNvPr id="420" name="Google Shape;420;p31"/>
          <p:cNvPicPr preferRelativeResize="0"/>
          <p:nvPr/>
        </p:nvPicPr>
        <p:blipFill>
          <a:blip r:embed="rId4">
            <a:alphaModFix/>
          </a:blip>
          <a:stretch>
            <a:fillRect/>
          </a:stretch>
        </p:blipFill>
        <p:spPr>
          <a:xfrm>
            <a:off x="72450" y="3291750"/>
            <a:ext cx="2649300" cy="1632900"/>
          </a:xfrm>
          <a:prstGeom prst="rect">
            <a:avLst/>
          </a:prstGeom>
          <a:noFill/>
          <a:ln>
            <a:noFill/>
          </a:ln>
        </p:spPr>
      </p:pic>
      <p:pic>
        <p:nvPicPr>
          <p:cNvPr id="421" name="Google Shape;421;p31"/>
          <p:cNvPicPr preferRelativeResize="0"/>
          <p:nvPr/>
        </p:nvPicPr>
        <p:blipFill>
          <a:blip r:embed="rId5">
            <a:alphaModFix/>
          </a:blip>
          <a:stretch>
            <a:fillRect/>
          </a:stretch>
        </p:blipFill>
        <p:spPr>
          <a:xfrm>
            <a:off x="2874150" y="1557100"/>
            <a:ext cx="3593624" cy="1708150"/>
          </a:xfrm>
          <a:prstGeom prst="rect">
            <a:avLst/>
          </a:prstGeom>
          <a:noFill/>
          <a:ln>
            <a:noFill/>
          </a:ln>
        </p:spPr>
      </p:pic>
      <p:pic>
        <p:nvPicPr>
          <p:cNvPr id="422" name="Google Shape;422;p31"/>
          <p:cNvPicPr preferRelativeResize="0"/>
          <p:nvPr/>
        </p:nvPicPr>
        <p:blipFill>
          <a:blip r:embed="rId6">
            <a:alphaModFix/>
          </a:blip>
          <a:stretch>
            <a:fillRect/>
          </a:stretch>
        </p:blipFill>
        <p:spPr>
          <a:xfrm>
            <a:off x="2920500" y="3326650"/>
            <a:ext cx="3593624" cy="159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283" name="Google Shape;283;p14"/>
          <p:cNvSpPr txBox="1"/>
          <p:nvPr/>
        </p:nvSpPr>
        <p:spPr>
          <a:xfrm>
            <a:off x="160975" y="877375"/>
            <a:ext cx="5095200" cy="362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51515"/>
              </a:buClr>
              <a:buSzPts val="1400"/>
              <a:buChar char="●"/>
            </a:pPr>
            <a:r>
              <a:rPr lang="en">
                <a:solidFill>
                  <a:srgbClr val="151515"/>
                </a:solidFill>
              </a:rPr>
              <a:t>Present the overall approach of the analysis in a presentation. Mention the problem statement and the analysis approach briefly.</a:t>
            </a:r>
            <a:endParaRPr>
              <a:solidFill>
                <a:srgbClr val="151515"/>
              </a:solidFill>
            </a:endParaRPr>
          </a:p>
          <a:p>
            <a:pPr indent="-317500" lvl="0" marL="457200" rtl="0" algn="l">
              <a:spcBef>
                <a:spcPts val="0"/>
              </a:spcBef>
              <a:spcAft>
                <a:spcPts val="0"/>
              </a:spcAft>
              <a:buClr>
                <a:srgbClr val="151515"/>
              </a:buClr>
              <a:buSzPts val="1400"/>
              <a:buChar char="●"/>
            </a:pPr>
            <a:r>
              <a:rPr lang="en">
                <a:solidFill>
                  <a:srgbClr val="151515"/>
                </a:solidFill>
              </a:rPr>
              <a:t>Identify the missing data and use appropriate method to deal with it. </a:t>
            </a:r>
            <a:endParaRPr>
              <a:solidFill>
                <a:srgbClr val="151515"/>
              </a:solidFill>
            </a:endParaRPr>
          </a:p>
          <a:p>
            <a:pPr indent="-317500" lvl="0" marL="457200" rtl="0" algn="l">
              <a:spcBef>
                <a:spcPts val="0"/>
              </a:spcBef>
              <a:spcAft>
                <a:spcPts val="0"/>
              </a:spcAft>
              <a:buClr>
                <a:srgbClr val="151515"/>
              </a:buClr>
              <a:buSzPts val="1400"/>
              <a:buChar char="●"/>
            </a:pPr>
            <a:r>
              <a:rPr lang="en">
                <a:solidFill>
                  <a:srgbClr val="151515"/>
                </a:solidFill>
              </a:rPr>
              <a:t>the missing value, what should be the approach. Clearly mention the approach.</a:t>
            </a:r>
            <a:endParaRPr>
              <a:solidFill>
                <a:srgbClr val="151515"/>
              </a:solidFill>
            </a:endParaRPr>
          </a:p>
          <a:p>
            <a:pPr indent="-317500" lvl="0" marL="457200" rtl="0" algn="l">
              <a:spcBef>
                <a:spcPts val="0"/>
              </a:spcBef>
              <a:spcAft>
                <a:spcPts val="0"/>
              </a:spcAft>
              <a:buClr>
                <a:srgbClr val="151515"/>
              </a:buClr>
              <a:buSzPts val="1400"/>
              <a:buChar char="●"/>
            </a:pPr>
            <a:r>
              <a:rPr lang="en">
                <a:solidFill>
                  <a:srgbClr val="151515"/>
                </a:solidFill>
              </a:rPr>
              <a:t>Identify if there are outliers in the dataset. Also, mention why do you think it is an outlier. Again, remember that for this exercise, it is not necessary to remove any data points.</a:t>
            </a:r>
            <a:endParaRPr>
              <a:solidFill>
                <a:srgbClr val="151515"/>
              </a:solidFill>
            </a:endParaRPr>
          </a:p>
          <a:p>
            <a:pPr indent="-317500" lvl="0" marL="457200" rtl="0" algn="l">
              <a:spcBef>
                <a:spcPts val="0"/>
              </a:spcBef>
              <a:spcAft>
                <a:spcPts val="0"/>
              </a:spcAft>
              <a:buClr>
                <a:srgbClr val="151515"/>
              </a:buClr>
              <a:buSzPts val="1400"/>
              <a:buChar char="●"/>
            </a:pPr>
            <a:r>
              <a:rPr lang="en">
                <a:solidFill>
                  <a:srgbClr val="151515"/>
                </a:solidFill>
              </a:rPr>
              <a:t>Identify if there is data imbalance in the data. Find the ratio of data imbalance.</a:t>
            </a:r>
            <a:endParaRPr>
              <a:solidFill>
                <a:srgbClr val="151515"/>
              </a:solidFill>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2"/>
          <p:cNvSpPr txBox="1"/>
          <p:nvPr>
            <p:ph type="ctrTitle"/>
          </p:nvPr>
        </p:nvSpPr>
        <p:spPr>
          <a:xfrm>
            <a:off x="72450" y="112675"/>
            <a:ext cx="69003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Summary :</a:t>
            </a:r>
            <a:endParaRPr/>
          </a:p>
        </p:txBody>
      </p:sp>
      <p:sp>
        <p:nvSpPr>
          <p:cNvPr id="428" name="Google Shape;428;p32"/>
          <p:cNvSpPr txBox="1"/>
          <p:nvPr/>
        </p:nvSpPr>
        <p:spPr>
          <a:xfrm>
            <a:off x="160975" y="877375"/>
            <a:ext cx="5260500" cy="4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Highly Recommended:</a:t>
            </a:r>
            <a:endParaRPr b="1"/>
          </a:p>
          <a:p>
            <a:pPr indent="0" lvl="0" marL="0" rtl="0" algn="l">
              <a:spcBef>
                <a:spcPts val="0"/>
              </a:spcBef>
              <a:spcAft>
                <a:spcPts val="0"/>
              </a:spcAft>
              <a:buNone/>
            </a:pPr>
            <a:r>
              <a:rPr b="1" lang="en"/>
              <a:t>Previous Application Approved Clients:</a:t>
            </a:r>
            <a:r>
              <a:rPr lang="en"/>
              <a:t> These clients have a history of approved loans, indicating reliability and trustworthiness.</a:t>
            </a:r>
            <a:endParaRPr/>
          </a:p>
          <a:p>
            <a:pPr indent="0" lvl="0" marL="0" rtl="0" algn="l">
              <a:spcBef>
                <a:spcPts val="0"/>
              </a:spcBef>
              <a:spcAft>
                <a:spcPts val="0"/>
              </a:spcAft>
              <a:buNone/>
            </a:pPr>
            <a:r>
              <a:rPr b="1" lang="en"/>
              <a:t>Married Clients: </a:t>
            </a:r>
            <a:r>
              <a:rPr lang="en"/>
              <a:t>Marital status often correlates with financial stability and dual income potential.</a:t>
            </a:r>
            <a:endParaRPr/>
          </a:p>
          <a:p>
            <a:pPr indent="0" lvl="0" marL="0" rtl="0" algn="l">
              <a:spcBef>
                <a:spcPts val="0"/>
              </a:spcBef>
              <a:spcAft>
                <a:spcPts val="0"/>
              </a:spcAft>
              <a:buNone/>
            </a:pPr>
            <a:r>
              <a:rPr b="1" lang="en"/>
              <a:t>Senior Clients:</a:t>
            </a:r>
            <a:r>
              <a:rPr lang="en"/>
              <a:t> Older clients typically have more established financial histories and assets.</a:t>
            </a:r>
            <a:endParaRPr/>
          </a:p>
          <a:p>
            <a:pPr indent="0" lvl="0" marL="0" rtl="0" algn="l">
              <a:spcBef>
                <a:spcPts val="0"/>
              </a:spcBef>
              <a:spcAft>
                <a:spcPts val="0"/>
              </a:spcAft>
              <a:buNone/>
            </a:pPr>
            <a:r>
              <a:rPr b="1" lang="en"/>
              <a:t>More Educated Clients: </a:t>
            </a:r>
            <a:r>
              <a:rPr lang="en"/>
              <a:t>Higher education levels often lead to better job opportunities and higher incomes.</a:t>
            </a:r>
            <a:endParaRPr/>
          </a:p>
          <a:p>
            <a:pPr indent="0" lvl="0" marL="0" rtl="0" algn="l">
              <a:spcBef>
                <a:spcPts val="0"/>
              </a:spcBef>
              <a:spcAft>
                <a:spcPts val="0"/>
              </a:spcAft>
              <a:buNone/>
            </a:pPr>
            <a:r>
              <a:rPr b="1" lang="en"/>
              <a:t>Customers with a High Income: </a:t>
            </a:r>
            <a:r>
              <a:rPr lang="en"/>
              <a:t>These clients have the means to repay loans more comfortably.</a:t>
            </a:r>
            <a:endParaRPr/>
          </a:p>
          <a:p>
            <a:pPr indent="0" lvl="0" marL="0" rtl="0" algn="l">
              <a:spcBef>
                <a:spcPts val="0"/>
              </a:spcBef>
              <a:spcAft>
                <a:spcPts val="0"/>
              </a:spcAft>
              <a:buNone/>
            </a:pPr>
            <a:r>
              <a:rPr b="1" lang="en"/>
              <a:t>Clients with a Greater External Source:</a:t>
            </a:r>
            <a:r>
              <a:rPr lang="en"/>
              <a:t> Additional sources of income or financial support reduce the risk of default.</a:t>
            </a:r>
            <a:endParaRPr/>
          </a:p>
          <a:p>
            <a:pPr indent="0" lvl="0" marL="0" rtl="0" algn="l">
              <a:spcBef>
                <a:spcPts val="0"/>
              </a:spcBef>
              <a:spcAft>
                <a:spcPts val="0"/>
              </a:spcAft>
              <a:buNone/>
            </a:pPr>
            <a:r>
              <a:rPr b="1" lang="en"/>
              <a:t>Females: </a:t>
            </a:r>
            <a:r>
              <a:rPr lang="en"/>
              <a:t>Statistically, women have shown to be reliable in repaying loans.</a:t>
            </a:r>
            <a:endParaRPr/>
          </a:p>
          <a:p>
            <a:pPr indent="0" lvl="0" marL="0" rtl="0" algn="l">
              <a:spcBef>
                <a:spcPts val="0"/>
              </a:spcBef>
              <a:spcAft>
                <a:spcPts val="0"/>
              </a:spcAft>
              <a:buNone/>
            </a:pPr>
            <a:r>
              <a:rPr b="1" lang="en"/>
              <a:t>Customers with Strong Work Experience: </a:t>
            </a:r>
            <a:r>
              <a:rPr lang="en"/>
              <a:t>Extensive work experience indicates job stability and a steady income.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3"/>
          <p:cNvSpPr txBox="1"/>
          <p:nvPr>
            <p:ph type="ctrTitle"/>
          </p:nvPr>
        </p:nvSpPr>
        <p:spPr>
          <a:xfrm>
            <a:off x="72450" y="112675"/>
            <a:ext cx="69003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434" name="Google Shape;434;p33"/>
          <p:cNvSpPr txBox="1"/>
          <p:nvPr/>
        </p:nvSpPr>
        <p:spPr>
          <a:xfrm>
            <a:off x="160975" y="877375"/>
            <a:ext cx="5260500" cy="41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High-Risk Groups :</a:t>
            </a:r>
            <a:endParaRPr b="1"/>
          </a:p>
          <a:p>
            <a:pPr indent="0" lvl="0" marL="0" rtl="0" algn="l">
              <a:spcBef>
                <a:spcPts val="0"/>
              </a:spcBef>
              <a:spcAft>
                <a:spcPts val="0"/>
              </a:spcAft>
              <a:buNone/>
            </a:pPr>
            <a:r>
              <a:rPr b="1" lang="en"/>
              <a:t>Clients that are Unemployed:</a:t>
            </a:r>
            <a:r>
              <a:rPr lang="en"/>
              <a:t> Lack of employment makes loan repayment uncertain.</a:t>
            </a:r>
            <a:endParaRPr/>
          </a:p>
          <a:p>
            <a:pPr indent="0" lvl="0" marL="0" rtl="0" algn="l">
              <a:spcBef>
                <a:spcPts val="0"/>
              </a:spcBef>
              <a:spcAft>
                <a:spcPts val="0"/>
              </a:spcAft>
              <a:buNone/>
            </a:pPr>
            <a:r>
              <a:rPr b="1" lang="en"/>
              <a:t>Youth Clients: </a:t>
            </a:r>
            <a:r>
              <a:rPr lang="en"/>
              <a:t>Younger clients often have less financial history and stability.</a:t>
            </a:r>
            <a:endParaRPr/>
          </a:p>
          <a:p>
            <a:pPr indent="0" lvl="0" marL="0" rtl="0" algn="l">
              <a:spcBef>
                <a:spcPts val="0"/>
              </a:spcBef>
              <a:spcAft>
                <a:spcPts val="0"/>
              </a:spcAft>
              <a:buNone/>
            </a:pPr>
            <a:r>
              <a:rPr b="1" lang="en"/>
              <a:t>Low-Income Clientele: </a:t>
            </a:r>
            <a:r>
              <a:rPr lang="en"/>
              <a:t>Limited income can make it challenging to meet loan repayment obligations.</a:t>
            </a:r>
            <a:endParaRPr/>
          </a:p>
          <a:p>
            <a:pPr indent="0" lvl="0" marL="0" rtl="0" algn="l">
              <a:spcBef>
                <a:spcPts val="0"/>
              </a:spcBef>
              <a:spcAft>
                <a:spcPts val="0"/>
              </a:spcAft>
              <a:buNone/>
            </a:pPr>
            <a:r>
              <a:rPr b="1" lang="en"/>
              <a:t>Clients with Insufficient External Sources: </a:t>
            </a:r>
            <a:r>
              <a:rPr lang="en"/>
              <a:t>Lack of additional financial support increases the risk of default.</a:t>
            </a:r>
            <a:endParaRPr/>
          </a:p>
          <a:p>
            <a:pPr indent="0" lvl="0" marL="0" rtl="0" algn="l">
              <a:spcBef>
                <a:spcPts val="0"/>
              </a:spcBef>
              <a:spcAft>
                <a:spcPts val="0"/>
              </a:spcAft>
              <a:buNone/>
            </a:pPr>
            <a:r>
              <a:rPr b="1" lang="en"/>
              <a:t>Customers with Little Work Experience:</a:t>
            </a:r>
            <a:r>
              <a:rPr lang="en"/>
              <a:t> Inexperienced workers might have unstable incomes.</a:t>
            </a:r>
            <a:endParaRPr/>
          </a:p>
          <a:p>
            <a:pPr indent="0" lvl="0" marL="0" rtl="0" algn="l">
              <a:spcBef>
                <a:spcPts val="0"/>
              </a:spcBef>
              <a:spcAft>
                <a:spcPts val="0"/>
              </a:spcAft>
              <a:buNone/>
            </a:pPr>
            <a:r>
              <a:rPr b="1" lang="en"/>
              <a:t>Customers on Maternity Leave: </a:t>
            </a:r>
            <a:r>
              <a:rPr lang="en"/>
              <a:t>Temporary leave from work can impact income and repayment capacity.</a:t>
            </a:r>
            <a:endParaRPr/>
          </a:p>
          <a:p>
            <a:pPr indent="0" lvl="0" marL="0" rtl="0" algn="l">
              <a:spcBef>
                <a:spcPts val="0"/>
              </a:spcBef>
              <a:spcAft>
                <a:spcPts val="0"/>
              </a:spcAft>
              <a:buNone/>
            </a:pPr>
            <a:r>
              <a:rPr b="1" lang="en"/>
              <a:t>Clients with a Larger Number of Family Members: </a:t>
            </a:r>
            <a:r>
              <a:rPr lang="en"/>
              <a:t>More dependents can strain financial resources, making loan repayment more difficult.</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4"/>
          <p:cNvSpPr txBox="1"/>
          <p:nvPr>
            <p:ph type="ctrTitle"/>
          </p:nvPr>
        </p:nvSpPr>
        <p:spPr>
          <a:xfrm>
            <a:off x="1977850" y="1985675"/>
            <a:ext cx="3912000" cy="65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540">
                <a:solidFill>
                  <a:srgbClr val="151515"/>
                </a:solidFill>
              </a:rPr>
              <a:t>Thank You</a:t>
            </a:r>
            <a:endParaRPr sz="4540">
              <a:solidFill>
                <a:srgbClr val="151515"/>
              </a:solidFill>
            </a:endParaRPr>
          </a:p>
        </p:txBody>
      </p:sp>
      <p:sp>
        <p:nvSpPr>
          <p:cNvPr id="440" name="Google Shape;440;p34"/>
          <p:cNvSpPr txBox="1"/>
          <p:nvPr/>
        </p:nvSpPr>
        <p:spPr>
          <a:xfrm>
            <a:off x="3914300" y="2538825"/>
            <a:ext cx="3189900" cy="409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151515"/>
              </a:buClr>
              <a:buSzPts val="1300"/>
              <a:buFont typeface="Nunito"/>
              <a:buChar char="-"/>
            </a:pPr>
            <a:r>
              <a:rPr lang="en" sz="1300">
                <a:solidFill>
                  <a:srgbClr val="151515"/>
                </a:solidFill>
                <a:latin typeface="Nunito"/>
                <a:ea typeface="Nunito"/>
                <a:cs typeface="Nunito"/>
                <a:sym typeface="Nunito"/>
              </a:rPr>
              <a:t>Nayan Bharada</a:t>
            </a:r>
            <a:endParaRPr sz="1300">
              <a:solidFill>
                <a:srgbClr val="151515"/>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Technology Used</a:t>
            </a:r>
            <a:endParaRPr/>
          </a:p>
        </p:txBody>
      </p:sp>
      <p:sp>
        <p:nvSpPr>
          <p:cNvPr id="289" name="Google Shape;289;p15"/>
          <p:cNvSpPr txBox="1"/>
          <p:nvPr/>
        </p:nvSpPr>
        <p:spPr>
          <a:xfrm>
            <a:off x="160975" y="877375"/>
            <a:ext cx="5095200" cy="362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Nunito"/>
              <a:buChar char="●"/>
            </a:pPr>
            <a:r>
              <a:rPr lang="en"/>
              <a:t>I have used Microsoft Excel to do the analysis and Jupyter for cleaning the Application data as it is having large number of rows.</a:t>
            </a:r>
            <a:endParaRPr/>
          </a:p>
          <a:p>
            <a:pPr indent="-317500" lvl="0" marL="457200" rtl="0" algn="l">
              <a:spcBef>
                <a:spcPts val="0"/>
              </a:spcBef>
              <a:spcAft>
                <a:spcPts val="0"/>
              </a:spcAft>
              <a:buClr>
                <a:schemeClr val="dk2"/>
              </a:buClr>
              <a:buSzPts val="1400"/>
              <a:buFont typeface="Nunito"/>
              <a:buChar char="●"/>
            </a:pPr>
            <a:r>
              <a:rPr lang="en"/>
              <a:t>I used Microsoft presentation to make ppt for the project</a:t>
            </a:r>
            <a:endParaRPr>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290" name="Google Shape;290;p15"/>
          <p:cNvPicPr preferRelativeResize="0"/>
          <p:nvPr/>
        </p:nvPicPr>
        <p:blipFill rotWithShape="1">
          <a:blip r:embed="rId3">
            <a:alphaModFix/>
          </a:blip>
          <a:srcRect b="0" l="0" r="0" t="0"/>
          <a:stretch/>
        </p:blipFill>
        <p:spPr>
          <a:xfrm>
            <a:off x="5554550" y="73175"/>
            <a:ext cx="1388825" cy="1171325"/>
          </a:xfrm>
          <a:prstGeom prst="rect">
            <a:avLst/>
          </a:prstGeom>
          <a:noFill/>
          <a:ln>
            <a:noFill/>
          </a:ln>
        </p:spPr>
      </p:pic>
      <p:pic>
        <p:nvPicPr>
          <p:cNvPr id="291" name="Google Shape;291;p15"/>
          <p:cNvPicPr preferRelativeResize="0"/>
          <p:nvPr/>
        </p:nvPicPr>
        <p:blipFill rotWithShape="1">
          <a:blip r:embed="rId4">
            <a:alphaModFix/>
          </a:blip>
          <a:srcRect b="0" l="0" r="0" t="0"/>
          <a:stretch/>
        </p:blipFill>
        <p:spPr>
          <a:xfrm>
            <a:off x="5554547" y="3159391"/>
            <a:ext cx="1524126" cy="1370384"/>
          </a:xfrm>
          <a:prstGeom prst="rect">
            <a:avLst/>
          </a:prstGeom>
          <a:noFill/>
          <a:ln>
            <a:noFill/>
          </a:ln>
        </p:spPr>
      </p:pic>
      <p:pic>
        <p:nvPicPr>
          <p:cNvPr id="292" name="Google Shape;292;p15"/>
          <p:cNvPicPr preferRelativeResize="0"/>
          <p:nvPr/>
        </p:nvPicPr>
        <p:blipFill rotWithShape="1">
          <a:blip r:embed="rId5">
            <a:alphaModFix/>
          </a:blip>
          <a:srcRect b="0" l="0" r="0" t="0"/>
          <a:stretch/>
        </p:blipFill>
        <p:spPr>
          <a:xfrm>
            <a:off x="7373563" y="1334822"/>
            <a:ext cx="1567211" cy="14999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Clean Data</a:t>
            </a:r>
            <a:endParaRPr/>
          </a:p>
        </p:txBody>
      </p:sp>
      <p:sp>
        <p:nvSpPr>
          <p:cNvPr id="298" name="Google Shape;298;p16"/>
          <p:cNvSpPr txBox="1"/>
          <p:nvPr/>
        </p:nvSpPr>
        <p:spPr>
          <a:xfrm>
            <a:off x="139025" y="797500"/>
            <a:ext cx="4433100" cy="368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51515"/>
              </a:buClr>
              <a:buSzPts val="1400"/>
              <a:buChar char="●"/>
            </a:pPr>
            <a:r>
              <a:rPr lang="en">
                <a:solidFill>
                  <a:srgbClr val="151515"/>
                </a:solidFill>
              </a:rPr>
              <a:t>Data cleaning is a crucial step in any data analysis process as it ensures the data is accurate, reliable, and consistent. Without proper data cleaning, the analysis can become inaccurate, incomplete, and inconsistent, potentially leading to serious consequences in decision-making. Ensuring data quality is essential for making informed and effective decisions.</a:t>
            </a:r>
            <a:endParaRPr>
              <a:solidFill>
                <a:srgbClr val="151515"/>
              </a:solidFill>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299" name="Google Shape;299;p16"/>
          <p:cNvPicPr preferRelativeResize="0"/>
          <p:nvPr/>
        </p:nvPicPr>
        <p:blipFill>
          <a:blip r:embed="rId3">
            <a:alphaModFix/>
          </a:blip>
          <a:stretch>
            <a:fillRect/>
          </a:stretch>
        </p:blipFill>
        <p:spPr>
          <a:xfrm>
            <a:off x="5237825" y="1931525"/>
            <a:ext cx="3461525" cy="242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05" name="Google Shape;305;p17"/>
          <p:cNvSpPr txBox="1"/>
          <p:nvPr/>
        </p:nvSpPr>
        <p:spPr>
          <a:xfrm>
            <a:off x="139025" y="797500"/>
            <a:ext cx="4331400" cy="380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51515"/>
              </a:buClr>
              <a:buSzPts val="1400"/>
              <a:buChar char="●"/>
            </a:pPr>
            <a:r>
              <a:rPr lang="en">
                <a:solidFill>
                  <a:srgbClr val="151515"/>
                </a:solidFill>
              </a:rPr>
              <a:t>EXT_SOURCE and target</a:t>
            </a:r>
            <a:endParaRPr>
              <a:solidFill>
                <a:srgbClr val="151515"/>
              </a:solidFill>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06" name="Google Shape;306;p17"/>
          <p:cNvPicPr preferRelativeResize="0"/>
          <p:nvPr/>
        </p:nvPicPr>
        <p:blipFill>
          <a:blip r:embed="rId3">
            <a:alphaModFix/>
          </a:blip>
          <a:stretch>
            <a:fillRect/>
          </a:stretch>
        </p:blipFill>
        <p:spPr>
          <a:xfrm>
            <a:off x="152400" y="1330300"/>
            <a:ext cx="5188651" cy="366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12" name="Google Shape;312;p18"/>
          <p:cNvSpPr txBox="1"/>
          <p:nvPr/>
        </p:nvSpPr>
        <p:spPr>
          <a:xfrm>
            <a:off x="139025" y="797500"/>
            <a:ext cx="69435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51515"/>
                </a:solidFill>
              </a:rPr>
              <a:t>Observation of male female and XNA, so we </a:t>
            </a:r>
            <a:r>
              <a:rPr lang="en">
                <a:solidFill>
                  <a:srgbClr val="151515"/>
                </a:solidFill>
              </a:rPr>
              <a:t>replace</a:t>
            </a:r>
            <a:r>
              <a:rPr lang="en">
                <a:solidFill>
                  <a:srgbClr val="151515"/>
                </a:solidFill>
              </a:rPr>
              <a:t> xna to female</a:t>
            </a:r>
            <a:endParaRPr sz="1300">
              <a:solidFill>
                <a:schemeClr val="dk2"/>
              </a:solidFill>
              <a:latin typeface="Nunito"/>
              <a:ea typeface="Nunito"/>
              <a:cs typeface="Nunito"/>
              <a:sym typeface="Nunito"/>
            </a:endParaRPr>
          </a:p>
        </p:txBody>
      </p:sp>
      <p:pic>
        <p:nvPicPr>
          <p:cNvPr id="313" name="Google Shape;313;p18"/>
          <p:cNvPicPr preferRelativeResize="0"/>
          <p:nvPr/>
        </p:nvPicPr>
        <p:blipFill>
          <a:blip r:embed="rId3">
            <a:alphaModFix/>
          </a:blip>
          <a:stretch>
            <a:fillRect/>
          </a:stretch>
        </p:blipFill>
        <p:spPr>
          <a:xfrm>
            <a:off x="152400" y="1330300"/>
            <a:ext cx="5610945" cy="3660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19" name="Google Shape;319;p19"/>
          <p:cNvSpPr txBox="1"/>
          <p:nvPr/>
        </p:nvSpPr>
        <p:spPr>
          <a:xfrm>
            <a:off x="139025" y="797500"/>
            <a:ext cx="69435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51515"/>
                </a:solidFill>
              </a:rPr>
              <a:t>Contract type cash loans and </a:t>
            </a:r>
            <a:r>
              <a:rPr lang="en">
                <a:solidFill>
                  <a:srgbClr val="151515"/>
                </a:solidFill>
              </a:rPr>
              <a:t>revolving</a:t>
            </a:r>
            <a:r>
              <a:rPr lang="en">
                <a:solidFill>
                  <a:srgbClr val="151515"/>
                </a:solidFill>
              </a:rPr>
              <a:t> loans</a:t>
            </a:r>
            <a:endParaRPr sz="1300">
              <a:solidFill>
                <a:schemeClr val="dk2"/>
              </a:solidFill>
              <a:latin typeface="Nunito"/>
              <a:ea typeface="Nunito"/>
              <a:cs typeface="Nunito"/>
              <a:sym typeface="Nunito"/>
            </a:endParaRPr>
          </a:p>
        </p:txBody>
      </p:sp>
      <p:pic>
        <p:nvPicPr>
          <p:cNvPr id="320" name="Google Shape;320;p19"/>
          <p:cNvPicPr preferRelativeResize="0"/>
          <p:nvPr/>
        </p:nvPicPr>
        <p:blipFill>
          <a:blip r:embed="rId3">
            <a:alphaModFix/>
          </a:blip>
          <a:stretch>
            <a:fillRect/>
          </a:stretch>
        </p:blipFill>
        <p:spPr>
          <a:xfrm>
            <a:off x="152400" y="1330300"/>
            <a:ext cx="5860117" cy="3660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26" name="Google Shape;326;p20"/>
          <p:cNvSpPr txBox="1"/>
          <p:nvPr/>
        </p:nvSpPr>
        <p:spPr>
          <a:xfrm>
            <a:off x="139025" y="797500"/>
            <a:ext cx="6943500" cy="5925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151515"/>
              </a:buClr>
              <a:buSzPts val="1000"/>
              <a:buChar char="●"/>
            </a:pPr>
            <a:r>
              <a:rPr lang="en" sz="1000">
                <a:solidFill>
                  <a:srgbClr val="151515"/>
                </a:solidFill>
              </a:rPr>
              <a:t>Non defaulter Gender Wise</a:t>
            </a:r>
            <a:endParaRPr sz="1000">
              <a:solidFill>
                <a:srgbClr val="151515"/>
              </a:solidFill>
            </a:endParaRPr>
          </a:p>
          <a:p>
            <a:pPr indent="-292100" lvl="0" marL="457200" rtl="0" algn="l">
              <a:spcBef>
                <a:spcPts val="0"/>
              </a:spcBef>
              <a:spcAft>
                <a:spcPts val="0"/>
              </a:spcAft>
              <a:buClr>
                <a:srgbClr val="151515"/>
              </a:buClr>
              <a:buSzPts val="1000"/>
              <a:buChar char="●"/>
            </a:pPr>
            <a:r>
              <a:rPr lang="en" sz="1000">
                <a:solidFill>
                  <a:srgbClr val="151515"/>
                </a:solidFill>
              </a:rPr>
              <a:t>It's</a:t>
            </a:r>
            <a:r>
              <a:rPr lang="en" sz="1000">
                <a:solidFill>
                  <a:srgbClr val="151515"/>
                </a:solidFill>
              </a:rPr>
              <a:t> clearly visible now that the more no of females are paying their bills correctly compare to males.</a:t>
            </a:r>
            <a:endParaRPr sz="1000">
              <a:solidFill>
                <a:srgbClr val="151515"/>
              </a:solidFill>
            </a:endParaRPr>
          </a:p>
          <a:p>
            <a:pPr indent="-292100" lvl="0" marL="457200" rtl="0" algn="l">
              <a:spcBef>
                <a:spcPts val="0"/>
              </a:spcBef>
              <a:spcAft>
                <a:spcPts val="0"/>
              </a:spcAft>
              <a:buClr>
                <a:srgbClr val="151515"/>
              </a:buClr>
              <a:buSzPts val="1000"/>
              <a:buChar char="●"/>
            </a:pPr>
            <a:r>
              <a:rPr lang="en" sz="1000">
                <a:solidFill>
                  <a:srgbClr val="151515"/>
                </a:solidFill>
              </a:rPr>
              <a:t>Same goes for Defaulters as well. Females nos are more compare male here.</a:t>
            </a:r>
            <a:endParaRPr sz="1000">
              <a:solidFill>
                <a:srgbClr val="151515"/>
              </a:solidFill>
            </a:endParaRPr>
          </a:p>
        </p:txBody>
      </p:sp>
      <p:pic>
        <p:nvPicPr>
          <p:cNvPr id="327" name="Google Shape;327;p20"/>
          <p:cNvPicPr preferRelativeResize="0"/>
          <p:nvPr/>
        </p:nvPicPr>
        <p:blipFill>
          <a:blip r:embed="rId3">
            <a:alphaModFix/>
          </a:blip>
          <a:stretch>
            <a:fillRect/>
          </a:stretch>
        </p:blipFill>
        <p:spPr>
          <a:xfrm>
            <a:off x="152400" y="1573050"/>
            <a:ext cx="6113350" cy="341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ctrTitle"/>
          </p:nvPr>
        </p:nvSpPr>
        <p:spPr>
          <a:xfrm>
            <a:off x="72450" y="112675"/>
            <a:ext cx="5014800" cy="72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Analysis </a:t>
            </a:r>
            <a:endParaRPr/>
          </a:p>
        </p:txBody>
      </p:sp>
      <p:sp>
        <p:nvSpPr>
          <p:cNvPr id="333" name="Google Shape;333;p21"/>
          <p:cNvSpPr txBox="1"/>
          <p:nvPr/>
        </p:nvSpPr>
        <p:spPr>
          <a:xfrm>
            <a:off x="139025" y="797500"/>
            <a:ext cx="69435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51515"/>
                </a:solidFill>
              </a:rPr>
              <a:t>D</a:t>
            </a:r>
            <a:r>
              <a:rPr lang="en">
                <a:solidFill>
                  <a:srgbClr val="151515"/>
                </a:solidFill>
              </a:rPr>
              <a:t>efaulter Gender Wise</a:t>
            </a:r>
            <a:endParaRPr sz="1300">
              <a:solidFill>
                <a:schemeClr val="dk2"/>
              </a:solidFill>
              <a:latin typeface="Nunito"/>
              <a:ea typeface="Nunito"/>
              <a:cs typeface="Nunito"/>
              <a:sym typeface="Nunito"/>
            </a:endParaRPr>
          </a:p>
        </p:txBody>
      </p:sp>
      <p:pic>
        <p:nvPicPr>
          <p:cNvPr id="334" name="Google Shape;334;p21"/>
          <p:cNvPicPr preferRelativeResize="0"/>
          <p:nvPr/>
        </p:nvPicPr>
        <p:blipFill>
          <a:blip r:embed="rId3">
            <a:alphaModFix/>
          </a:blip>
          <a:stretch>
            <a:fillRect/>
          </a:stretch>
        </p:blipFill>
        <p:spPr>
          <a:xfrm>
            <a:off x="152400" y="1330300"/>
            <a:ext cx="6442368" cy="366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