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hzhcZjDexAUZuSV4o1RPzEdZhN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idx="1" type="body"/>
          </p:nvPr>
        </p:nvSpPr>
        <p:spPr>
          <a:xfrm>
            <a:off x="450503" y="4447448"/>
            <a:ext cx="8239126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type="title"/>
          </p:nvPr>
        </p:nvSpPr>
        <p:spPr>
          <a:xfrm>
            <a:off x="452436" y="965622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2" type="body"/>
          </p:nvPr>
        </p:nvSpPr>
        <p:spPr>
          <a:xfrm>
            <a:off x="450503" y="2708696"/>
            <a:ext cx="8239125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/>
          <p:nvPr>
            <p:ph idx="2" type="pic"/>
          </p:nvPr>
        </p:nvSpPr>
        <p:spPr>
          <a:xfrm>
            <a:off x="-433387" y="-485775"/>
            <a:ext cx="10029825" cy="6007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50"/>
          <p:cNvSpPr txBox="1"/>
          <p:nvPr>
            <p:ph type="title"/>
          </p:nvPr>
        </p:nvSpPr>
        <p:spPr>
          <a:xfrm>
            <a:off x="452438" y="2671763"/>
            <a:ext cx="8239125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452884" y="414801"/>
            <a:ext cx="8238233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3" type="body"/>
          </p:nvPr>
        </p:nvSpPr>
        <p:spPr>
          <a:xfrm>
            <a:off x="452438" y="4353716"/>
            <a:ext cx="8239125" cy="41885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/>
          <p:nvPr>
            <p:ph idx="2" type="pic"/>
          </p:nvPr>
        </p:nvSpPr>
        <p:spPr>
          <a:xfrm>
            <a:off x="4114800" y="-76200"/>
            <a:ext cx="4554314" cy="5300663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51"/>
          <p:cNvSpPr txBox="1"/>
          <p:nvPr>
            <p:ph type="title"/>
          </p:nvPr>
        </p:nvSpPr>
        <p:spPr>
          <a:xfrm>
            <a:off x="452438" y="476250"/>
            <a:ext cx="3667125" cy="2205852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>
            <a:off x="452438" y="2647716"/>
            <a:ext cx="3667125" cy="2019534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4500562" y="4906962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2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3"/>
          <p:cNvSpPr txBox="1"/>
          <p:nvPr>
            <p:ph idx="1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4"/>
          <p:cNvSpPr txBox="1"/>
          <p:nvPr>
            <p:ph idx="1" type="body"/>
          </p:nvPr>
        </p:nvSpPr>
        <p:spPr>
          <a:xfrm>
            <a:off x="452438" y="889861"/>
            <a:ext cx="3667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2" type="body"/>
          </p:nvPr>
        </p:nvSpPr>
        <p:spPr>
          <a:xfrm>
            <a:off x="452438" y="1593189"/>
            <a:ext cx="3667125" cy="30962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3" name="Google Shape;83;p54"/>
          <p:cNvSpPr/>
          <p:nvPr>
            <p:ph idx="3" type="pic"/>
          </p:nvPr>
        </p:nvSpPr>
        <p:spPr>
          <a:xfrm>
            <a:off x="4572000" y="-152725"/>
            <a:ext cx="4093828" cy="5458437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54"/>
          <p:cNvSpPr txBox="1"/>
          <p:nvPr>
            <p:ph type="title"/>
          </p:nvPr>
        </p:nvSpPr>
        <p:spPr>
          <a:xfrm>
            <a:off x="452438" y="404813"/>
            <a:ext cx="3667125" cy="5381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5"/>
          <p:cNvSpPr txBox="1"/>
          <p:nvPr>
            <p:ph type="title"/>
          </p:nvPr>
        </p:nvSpPr>
        <p:spPr>
          <a:xfrm>
            <a:off x="452436" y="1700213"/>
            <a:ext cx="823912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2" type="sldNum"/>
          </p:nvPr>
        </p:nvSpPr>
        <p:spPr>
          <a:xfrm>
            <a:off x="4500562" y="4906962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6"/>
          <p:cNvSpPr txBox="1"/>
          <p:nvPr>
            <p:ph type="title"/>
          </p:nvPr>
        </p:nvSpPr>
        <p:spPr>
          <a:xfrm>
            <a:off x="452438" y="404813"/>
            <a:ext cx="8239125" cy="53810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" type="body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/>
          <p:nvPr>
            <p:ph type="title"/>
          </p:nvPr>
        </p:nvSpPr>
        <p:spPr>
          <a:xfrm>
            <a:off x="452438" y="404813"/>
            <a:ext cx="8239125" cy="5381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452438" y="889861"/>
            <a:ext cx="8239125" cy="350542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6" name="Google Shape;96;p57"/>
          <p:cNvSpPr txBox="1"/>
          <p:nvPr>
            <p:ph idx="2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8"/>
          <p:cNvSpPr txBox="1"/>
          <p:nvPr>
            <p:ph idx="1" type="body"/>
          </p:nvPr>
        </p:nvSpPr>
        <p:spPr>
          <a:xfrm>
            <a:off x="452438" y="1845316"/>
            <a:ext cx="8239125" cy="145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0" name="Google Shape;100;p58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9"/>
          <p:cNvSpPr txBox="1"/>
          <p:nvPr>
            <p:ph idx="1" type="body"/>
          </p:nvPr>
        </p:nvSpPr>
        <p:spPr>
          <a:xfrm>
            <a:off x="452438" y="403473"/>
            <a:ext cx="8239125" cy="2715594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3" name="Google Shape;103;p59"/>
          <p:cNvSpPr txBox="1"/>
          <p:nvPr>
            <p:ph idx="2" type="body"/>
          </p:nvPr>
        </p:nvSpPr>
        <p:spPr>
          <a:xfrm>
            <a:off x="452438" y="3098318"/>
            <a:ext cx="8239125" cy="35054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4" name="Google Shape;104;p59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0"/>
          <p:cNvSpPr txBox="1"/>
          <p:nvPr>
            <p:ph idx="1" type="body"/>
          </p:nvPr>
        </p:nvSpPr>
        <p:spPr>
          <a:xfrm>
            <a:off x="911259" y="4003295"/>
            <a:ext cx="7575020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7" name="Google Shape;107;p60"/>
          <p:cNvSpPr txBox="1"/>
          <p:nvPr>
            <p:ph idx="2" type="body"/>
          </p:nvPr>
        </p:nvSpPr>
        <p:spPr>
          <a:xfrm>
            <a:off x="657721" y="1852447"/>
            <a:ext cx="7828558" cy="14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8" name="Google Shape;108;p60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1"/>
          <p:cNvSpPr/>
          <p:nvPr>
            <p:ph idx="2" type="pic"/>
          </p:nvPr>
        </p:nvSpPr>
        <p:spPr>
          <a:xfrm>
            <a:off x="5910263" y="381000"/>
            <a:ext cx="2789662" cy="2231129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61"/>
          <p:cNvSpPr/>
          <p:nvPr>
            <p:ph idx="3" type="pic"/>
          </p:nvPr>
        </p:nvSpPr>
        <p:spPr>
          <a:xfrm>
            <a:off x="5062538" y="1491853"/>
            <a:ext cx="3914775" cy="4556318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61"/>
          <p:cNvSpPr/>
          <p:nvPr>
            <p:ph idx="4" type="pic"/>
          </p:nvPr>
        </p:nvSpPr>
        <p:spPr>
          <a:xfrm>
            <a:off x="-52387" y="185738"/>
            <a:ext cx="6229350" cy="4672013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61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2"/>
          <p:cNvSpPr/>
          <p:nvPr>
            <p:ph idx="2" type="pic"/>
          </p:nvPr>
        </p:nvSpPr>
        <p:spPr>
          <a:xfrm>
            <a:off x="-500062" y="-2071687"/>
            <a:ext cx="10144125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62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452438" y="404813"/>
            <a:ext cx="8239125" cy="5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452438" y="1593189"/>
            <a:ext cx="8239125" cy="30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4500562" y="4905375"/>
            <a:ext cx="138189" cy="140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urses.engr.illinois.edu/cs225/sp2022/resources/stack-heap/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git@git.ucsc.edu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Section 3</a:t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2022-01-28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398125" y="3821175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398125" y="3934125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5531145" y="26296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get_seed:user_defined_seed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7750700" y="266797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98125" y="2388725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5531145" y="26296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get_seed:user_defined_seed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5535862" y="28705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7750700" y="266797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7750700" y="28982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398125" y="251055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5531145" y="26296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get_seed:user_defined_seed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5535862" y="28705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7750700" y="266797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7750700" y="28982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398125" y="2629625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5531145" y="26296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get_seed:user_defined_seed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5535862" y="28705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5"/>
          <p:cNvSpPr/>
          <p:nvPr/>
        </p:nvSpPr>
        <p:spPr>
          <a:xfrm>
            <a:off x="7750700" y="266797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7750700" y="28982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398125" y="2730975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5531145" y="26296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get_seed:user_defined_seed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5535862" y="28705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7750700" y="266797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7750700" y="28982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398125" y="296125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5531145" y="26296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get_seed:user_defined_seed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/>
          <p:nvPr/>
        </p:nvSpPr>
        <p:spPr>
          <a:xfrm>
            <a:off x="5535862" y="28705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7750700" y="266797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7"/>
          <p:cNvSpPr/>
          <p:nvPr/>
        </p:nvSpPr>
        <p:spPr>
          <a:xfrm>
            <a:off x="7750700" y="28982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/>
          <p:nvPr/>
        </p:nvSpPr>
        <p:spPr>
          <a:xfrm>
            <a:off x="398125" y="305210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5531145" y="26296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get_seed:user_defined_seed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535862" y="28705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get_seed:seed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/>
          <p:nvPr/>
        </p:nvSpPr>
        <p:spPr>
          <a:xfrm>
            <a:off x="7750700" y="266797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/>
          <p:nvPr/>
        </p:nvSpPr>
        <p:spPr>
          <a:xfrm>
            <a:off x="7750700" y="28982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398125" y="305210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1" lang="en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endParaRPr b="1" i="1" sz="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398125" y="393210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19"/>
          <p:cNvCxnSpPr/>
          <p:nvPr/>
        </p:nvCxnSpPr>
        <p:spPr>
          <a:xfrm flipH="1" rot="-5400000">
            <a:off x="7849850" y="2731300"/>
            <a:ext cx="481800" cy="37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Memory layout and scope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311700" y="1152475"/>
            <a:ext cx="625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Memory can be allocated in 2 places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Stack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Heap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Stack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Automatically allocated and deallocated using stack frames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 local variables are allocated on the stack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 soon as their </a:t>
            </a:r>
            <a:r>
              <a:rPr b="1" lang="en"/>
              <a:t>code block</a:t>
            </a:r>
            <a:r>
              <a:rPr lang="en"/>
              <a:t> ends, accessing them is </a:t>
            </a:r>
            <a:r>
              <a:rPr b="1" i="1" lang="en"/>
              <a:t>undefined</a:t>
            </a:r>
            <a:endParaRPr b="1" i="1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Heap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Stores dynamically allocated data (i.e., when you use </a:t>
            </a:r>
            <a:r>
              <a:rPr b="1" i="1" lang="en"/>
              <a:t>malloc</a:t>
            </a:r>
            <a:r>
              <a:rPr lang="en"/>
              <a:t>/</a:t>
            </a:r>
            <a:r>
              <a:rPr b="1" i="1" lang="en"/>
              <a:t>calloc</a:t>
            </a:r>
            <a:r>
              <a:rPr lang="en"/>
              <a:t>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Only freed when you call </a:t>
            </a:r>
            <a:r>
              <a:rPr b="1" i="1" lang="en"/>
              <a:t>free</a:t>
            </a:r>
            <a:endParaRPr b="1" i="1"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 don’t need them this week, so we will come back to these next time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Below the heap - reserved memory, static data etc.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Light extra reading: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https://courses.engr.illinois.edu/cs225/sp2022/resources/stack-heap/</a:t>
            </a:r>
            <a:endParaRPr/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6450" y="1417449"/>
            <a:ext cx="2535900" cy="288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1" lang="en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endParaRPr b="1" i="1" sz="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398125" y="4162675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20"/>
          <p:cNvCxnSpPr/>
          <p:nvPr/>
        </p:nvCxnSpPr>
        <p:spPr>
          <a:xfrm flipH="1" rot="-5400000">
            <a:off x="7849850" y="2731300"/>
            <a:ext cx="481800" cy="37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4" name="Google Shape;424;p20"/>
          <p:cNvSpPr/>
          <p:nvPr/>
        </p:nvSpPr>
        <p:spPr>
          <a:xfrm>
            <a:off x="5535862" y="28705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?????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/>
          <p:nvPr/>
        </p:nvSpPr>
        <p:spPr>
          <a:xfrm>
            <a:off x="7750700" y="28982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1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531145" y="21478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1"/>
          <p:cNvSpPr/>
          <p:nvPr/>
        </p:nvSpPr>
        <p:spPr>
          <a:xfrm>
            <a:off x="5531000" y="23887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main:user_seed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1"/>
          <p:cNvSpPr/>
          <p:nvPr/>
        </p:nvSpPr>
        <p:spPr>
          <a:xfrm>
            <a:off x="7750700" y="21755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7750700" y="24164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1" lang="en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endParaRPr b="1" i="1" sz="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/>
          <p:nvPr/>
        </p:nvSpPr>
        <p:spPr>
          <a:xfrm>
            <a:off x="398125" y="426150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21"/>
          <p:cNvCxnSpPr/>
          <p:nvPr/>
        </p:nvCxnSpPr>
        <p:spPr>
          <a:xfrm flipH="1" rot="-5400000">
            <a:off x="7849850" y="2731300"/>
            <a:ext cx="481800" cy="37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happens when we have an invalid pointer</a:t>
            </a:r>
            <a:endParaRPr/>
          </a:p>
        </p:txBody>
      </p:sp>
      <p:sp>
        <p:nvSpPr>
          <p:cNvPr id="448" name="Google Shape;4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We will only see weird effects when it is dereferenced (</a:t>
            </a:r>
            <a:r>
              <a:rPr b="1" i="1" lang="en"/>
              <a:t>*invalid_ptr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What can happen?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en"/>
              <a:t>Segmentation fault </a:t>
            </a:r>
            <a:endParaRPr/>
          </a:p>
          <a:p>
            <a:pPr indent="0" lvl="1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	Can debug with </a:t>
            </a:r>
            <a:r>
              <a:rPr b="1" i="1" lang="en"/>
              <a:t>lldb </a:t>
            </a:r>
            <a:r>
              <a:rPr lang="en"/>
              <a:t> - Not enough time to cover it today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en"/>
              <a:t>Happens when we access restricted addresses, such as 0 i.e. NULL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en"/>
              <a:t>Compiler warning/error (if we’re lucky!)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en"/>
              <a:t>Normally one of: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Unused variable warning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Undefined variable error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Stack address warning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en"/>
              <a:t>Weird behaviour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en"/>
              <a:t>Most common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en"/>
              <a:t>You’ll notice that sometimes your program works, sometimes it crashes, and sometimes it gives unexpected results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en"/>
              <a:t>Can use </a:t>
            </a:r>
            <a:r>
              <a:rPr b="1" i="1" lang="en"/>
              <a:t>valgrind</a:t>
            </a:r>
            <a:r>
              <a:rPr lang="en"/>
              <a:t> to find these</a:t>
            </a:r>
            <a:endParaRPr/>
          </a:p>
        </p:txBody>
      </p:sp>
      <p:pic>
        <p:nvPicPr>
          <p:cNvPr id="449" name="Google Shape;4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4250" y="2659196"/>
            <a:ext cx="2851350" cy="26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5325" y="2954650"/>
            <a:ext cx="2851350" cy="2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9850" y="3266700"/>
            <a:ext cx="4854127" cy="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457" name="Google Shape;4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arr[7] = {0}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i="1" lang="en"/>
              <a:t>arr</a:t>
            </a:r>
            <a:r>
              <a:rPr lang="en"/>
              <a:t> is just a pointer!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en"/>
              <a:t>Accessing / setting variables can be done via arr[idx]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en"/>
              <a:t>[] Is just an acronym for a pointer operation!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arr[3] == *(arr + sizeof(int) * 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en"/>
              <a:t>Generalising: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■"/>
            </a:pPr>
            <a:r>
              <a:rPr lang="en"/>
              <a:t>Given definition: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arr[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arr[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 == *(arr + sizeof(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Therefore, arrays will not tell you if you are out of bounds - effects are same as using an invalid pointer!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We cannot use conventions from python such as slicing, negative indexes to index from the back and other tricks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○"/>
            </a:pPr>
            <a:r>
              <a:rPr lang="en"/>
              <a:t>If our array was declared with size 7, we can </a:t>
            </a:r>
            <a:r>
              <a:rPr i="1" lang="en"/>
              <a:t>only</a:t>
            </a:r>
            <a:r>
              <a:rPr lang="en"/>
              <a:t> use indexes 0,1,2,3,4,5,6 to get a valid result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60" y="0"/>
            <a:ext cx="649026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1523" y="559982"/>
            <a:ext cx="3423640" cy="215519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4"/>
          <p:cNvSpPr txBox="1"/>
          <p:nvPr/>
        </p:nvSpPr>
        <p:spPr>
          <a:xfrm flipH="1">
            <a:off x="7004235" y="252205"/>
            <a:ext cx="9679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3168502" y="4620280"/>
            <a:ext cx="62519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https://www.tutorialspoint.com/cprogramming/c_pointer_to_an_array.htm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623" y="134678"/>
            <a:ext cx="4382189" cy="467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041" y="249511"/>
            <a:ext cx="4267148" cy="412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81" name="Google Shape;4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Pointers are </a:t>
            </a:r>
            <a:r>
              <a:rPr b="1" i="1" lang="en"/>
              <a:t>EXTREMELY</a:t>
            </a:r>
            <a:r>
              <a:rPr lang="en"/>
              <a:t> important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imperfect - Everyone will access an undefined pointer at least once in their lifetime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save yourself pain: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invalid pointers to NULL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notice your program sometimes works and sometimes doesn’t, check for invalid pointer accesses - The issue might be a lot further up the program than it actually manifests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 out to tutors, the professor or TAs if you do not understand pointers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here to help!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Hwk 2</a:t>
            </a:r>
            <a:endParaRPr/>
          </a:p>
        </p:txBody>
      </p:sp>
      <p:sp>
        <p:nvSpPr>
          <p:cNvPr id="487" name="Google Shape;4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git@git.ucsc.edu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:ajrudnic/cse-13s-resources-winter-2022.git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/>
              <a:t>Or if you have it cloned already, you can use: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git pull </a:t>
            </a:r>
            <a:r>
              <a:rPr lang="en"/>
              <a:t>to get the latest version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 across hwk2 files to your hw2 directory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implement the functions in num_arrays.c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Understanding hwk2 file - You don’t need to change it!</a:t>
            </a:r>
            <a:endParaRPr/>
          </a:p>
        </p:txBody>
      </p:sp>
      <p:sp>
        <p:nvSpPr>
          <p:cNvPr id="493" name="Google Shape;4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Lines 7 - 22 read in the file “input.txt” - one number per line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Lines 24 - 42 then try to call your functions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change input.txt to contain different numbers so you can test your code!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 code block?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 enclosed by </a:t>
            </a:r>
            <a:r>
              <a:rPr b="1" i="1" lang="en"/>
              <a:t>{}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variables declared locally in one function will not be available once that function ends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variables declared in if statements will not be available once the if statement ends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variables created inside </a:t>
            </a:r>
            <a:r>
              <a:rPr b="1" i="1" lang="en"/>
              <a:t>any</a:t>
            </a:r>
            <a:r>
              <a:rPr lang="en"/>
              <a:t> set of curly braces will not be available once the closing </a:t>
            </a:r>
            <a:r>
              <a:rPr b="1" i="1" lang="en"/>
              <a:t>} </a:t>
            </a:r>
            <a:r>
              <a:rPr lang="en"/>
              <a:t>is reached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Makefile</a:t>
            </a:r>
            <a:endParaRPr/>
          </a:p>
        </p:txBody>
      </p:sp>
      <p:sp>
        <p:nvSpPr>
          <p:cNvPr id="499" name="Google Shape;4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instructions in it!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it complies with the extra flags before submitting</a:t>
            </a:r>
            <a:endParaRPr/>
          </a:p>
        </p:txBody>
      </p:sp>
      <p:pic>
        <p:nvPicPr>
          <p:cNvPr id="500" name="Google Shape;5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937" y="1898700"/>
            <a:ext cx="3520126" cy="301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reduce?</a:t>
            </a:r>
            <a:endParaRPr/>
          </a:p>
        </p:txBody>
      </p:sp>
      <p:sp>
        <p:nvSpPr>
          <p:cNvPr id="506" name="Google Shape;50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all of the elements in an array with a specified function, cumulatively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might have noticed that the shape of your previous two functions had a similar shape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at each element of the numerical array in turn and update a running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Decoding the type: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reduce(</a:t>
            </a:r>
            <a:r>
              <a:rPr lang="en">
                <a:highlight>
                  <a:srgbClr val="C586C0"/>
                </a:highlight>
                <a:latin typeface="Courier New"/>
                <a:ea typeface="Courier New"/>
                <a:cs typeface="Courier New"/>
                <a:sym typeface="Courier New"/>
              </a:rPr>
              <a:t>int *</a:t>
            </a:r>
            <a:r>
              <a:rPr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highlight>
                  <a:srgbClr val="C586C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highlight>
                  <a:srgbClr val="C586C0"/>
                </a:highlight>
                <a:latin typeface="Courier New"/>
                <a:ea typeface="Courier New"/>
                <a:cs typeface="Courier New"/>
                <a:sym typeface="Courier New"/>
              </a:rPr>
              <a:t>int (*</a:t>
            </a:r>
            <a:r>
              <a:rPr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highlight>
                  <a:srgbClr val="C586C0"/>
                </a:highlight>
                <a:latin typeface="Courier New"/>
                <a:ea typeface="Courier New"/>
                <a:cs typeface="Courier New"/>
                <a:sym typeface="Courier New"/>
              </a:rPr>
              <a:t>)(int,int)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highlight>
                  <a:srgbClr val="C586C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Will return an integer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is nums?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pointer, but looking at the name of a variable, what is it pointing to?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can we call the helper function we passed in?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is initial?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Basic functions</a:t>
            </a:r>
            <a:endParaRPr/>
          </a:p>
        </p:txBody>
      </p:sp>
      <p:sp>
        <p:nvSpPr>
          <p:cNvPr id="512" name="Google Shape;5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an array of ints, find the maximum value in the array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is len needed?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to return the maximum value, not 0!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sum_positive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return the sum of </a:t>
            </a:r>
            <a:r>
              <a:rPr b="1" i="1" lang="en"/>
              <a:t>all positive</a:t>
            </a:r>
            <a:r>
              <a:rPr lang="en"/>
              <a:t> </a:t>
            </a:r>
            <a:r>
              <a:rPr b="1" i="1" lang="en"/>
              <a:t>elements </a:t>
            </a:r>
            <a:r>
              <a:rPr lang="en"/>
              <a:t>of array nums</a:t>
            </a:r>
            <a:endParaRPr/>
          </a:p>
        </p:txBody>
      </p:sp>
      <p:pic>
        <p:nvPicPr>
          <p:cNvPr id="513" name="Google Shape;5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175" y="3465625"/>
            <a:ext cx="3457951" cy="12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519" name="Google Shape;51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see a similar pattern in how you coded the 2 basic functions?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Lets try to abstract it out!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Lets assume we have a magic function ‘f’, that does the element-wise specific operation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we use it to create a skeleton for all similar operations?</a:t>
            </a:r>
            <a:endParaRPr/>
          </a:p>
        </p:txBody>
      </p:sp>
      <p:pic>
        <p:nvPicPr>
          <p:cNvPr id="520" name="Google Shape;5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200" y="3505848"/>
            <a:ext cx="5987601" cy="7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reduce</a:t>
            </a:r>
            <a:endParaRPr/>
          </a:p>
        </p:txBody>
      </p:sp>
      <p:sp>
        <p:nvSpPr>
          <p:cNvPr id="526" name="Google Shape;52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 following functions should use reduce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one needs a different helper function - you need to define these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can define them at the top of this file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the initial value be for reduce?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Will it be different for some of these operations</a:t>
            </a:r>
            <a:endParaRPr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(You may need limits.h to set a reasonable initial value for one of these functions)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be able to implement all of these functions in one line using a call to reduce!</a:t>
            </a:r>
            <a:endParaRPr/>
          </a:p>
        </p:txBody>
      </p:sp>
      <p:pic>
        <p:nvPicPr>
          <p:cNvPr id="527" name="Google Shape;5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0025" y="118575"/>
            <a:ext cx="2791074" cy="14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709" y="-51906"/>
            <a:ext cx="4745793" cy="4586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3359888" y="4692502"/>
            <a:ext cx="57841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https://www.tutorialspoint.com/cprogramming/c_scope_rules.htm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 pointer?</a:t>
            </a:r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just a variable that holds a memory address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try and read the memory address it points at by using the </a:t>
            </a:r>
            <a:r>
              <a:rPr b="1" i="1" lang="en"/>
              <a:t>dereference operator</a:t>
            </a:r>
            <a:r>
              <a:rPr lang="en"/>
              <a:t>, *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get a pointer to a variable by using the </a:t>
            </a:r>
            <a:r>
              <a:rPr b="1" i="1" lang="en"/>
              <a:t>reference operator</a:t>
            </a:r>
            <a:r>
              <a:rPr lang="en"/>
              <a:t>, &amp;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21-10-05 at 20.59.31.png"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985" y="2294325"/>
            <a:ext cx="2741467" cy="23260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tangle Rectangle"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461" y="3750011"/>
            <a:ext cx="2419245" cy="76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5221128" y="314131"/>
            <a:ext cx="2403912" cy="451523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897257" y="4663648"/>
            <a:ext cx="106414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3970430" y="406159"/>
            <a:ext cx="938289" cy="173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Higher addresses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 rot="10800000">
            <a:off x="5108566" y="380344"/>
            <a:ext cx="0" cy="438281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8" name="Google Shape;158;p6"/>
          <p:cNvSpPr txBox="1"/>
          <p:nvPr/>
        </p:nvSpPr>
        <p:spPr>
          <a:xfrm>
            <a:off x="6265121" y="4048106"/>
            <a:ext cx="315926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tangle Rectangle"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3461" y="308217"/>
            <a:ext cx="2419245" cy="8165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6255577" y="359530"/>
            <a:ext cx="335014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tangle Rectangle" id="161" name="Google Shape;16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3461" y="4495124"/>
            <a:ext cx="2419245" cy="34191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5497174" y="4579573"/>
            <a:ext cx="1645692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and other reserved memory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6"/>
          <p:cNvCxnSpPr/>
          <p:nvPr/>
        </p:nvCxnSpPr>
        <p:spPr>
          <a:xfrm rot="10800000">
            <a:off x="6423083" y="3432189"/>
            <a:ext cx="0" cy="34191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4" name="Google Shape;164;p6"/>
          <p:cNvCxnSpPr/>
          <p:nvPr/>
        </p:nvCxnSpPr>
        <p:spPr>
          <a:xfrm>
            <a:off x="6423083" y="1146451"/>
            <a:ext cx="0" cy="34191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Screenshot 2021-10-05 at 18.37.58.png" id="165" name="Google Shape;16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7602" y="375677"/>
            <a:ext cx="1744610" cy="15661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6"/>
          <p:cNvCxnSpPr/>
          <p:nvPr/>
        </p:nvCxnSpPr>
        <p:spPr>
          <a:xfrm flipH="1" rot="10800000">
            <a:off x="2031403" y="683281"/>
            <a:ext cx="3171015" cy="2039825"/>
          </a:xfrm>
          <a:prstGeom prst="straightConnector1">
            <a:avLst/>
          </a:prstGeom>
          <a:noFill/>
          <a:ln cap="flat" cmpd="sng" w="25400">
            <a:solidFill>
              <a:srgbClr val="55C1FF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7" name="Google Shape;167;p6"/>
          <p:cNvCxnSpPr/>
          <p:nvPr/>
        </p:nvCxnSpPr>
        <p:spPr>
          <a:xfrm flipH="1" rot="10800000">
            <a:off x="2081328" y="851482"/>
            <a:ext cx="3168594" cy="2045011"/>
          </a:xfrm>
          <a:prstGeom prst="straightConnector1">
            <a:avLst/>
          </a:prstGeom>
          <a:noFill/>
          <a:ln cap="flat" cmpd="sng" w="25400">
            <a:solidFill>
              <a:srgbClr val="1DA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8" name="Google Shape;168;p6"/>
          <p:cNvCxnSpPr/>
          <p:nvPr/>
        </p:nvCxnSpPr>
        <p:spPr>
          <a:xfrm flipH="1" rot="10800000">
            <a:off x="2084445" y="1018797"/>
            <a:ext cx="3162400" cy="2038793"/>
          </a:xfrm>
          <a:prstGeom prst="straightConnector1">
            <a:avLst/>
          </a:prstGeom>
          <a:noFill/>
          <a:ln cap="flat" cmpd="sng" w="25400">
            <a:solidFill>
              <a:srgbClr val="ED220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169" name="Google Shape;169;p6"/>
          <p:cNvGrpSpPr/>
          <p:nvPr/>
        </p:nvGrpSpPr>
        <p:grpSpPr>
          <a:xfrm>
            <a:off x="5213461" y="579561"/>
            <a:ext cx="2419245" cy="173013"/>
            <a:chOff x="-38100" y="-1"/>
            <a:chExt cx="6451318" cy="461367"/>
          </a:xfrm>
        </p:grpSpPr>
        <p:pic>
          <p:nvPicPr>
            <p:cNvPr descr="Rectangle Rectangle" id="170" name="Google Shape;170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38100" y="-1"/>
              <a:ext cx="6451318" cy="461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6"/>
            <p:cNvSpPr txBox="1"/>
            <p:nvPr/>
          </p:nvSpPr>
          <p:spPr>
            <a:xfrm>
              <a:off x="2960940" y="0"/>
              <a:ext cx="453238" cy="461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900"/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>
            <a:off x="5213461" y="752990"/>
            <a:ext cx="2419245" cy="173013"/>
            <a:chOff x="-38100" y="-1"/>
            <a:chExt cx="6451318" cy="461367"/>
          </a:xfrm>
        </p:grpSpPr>
        <p:pic>
          <p:nvPicPr>
            <p:cNvPr descr="Rectangle Rectangle" id="173" name="Google Shape;173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-38100" y="-1"/>
              <a:ext cx="6451318" cy="461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6"/>
            <p:cNvSpPr txBox="1"/>
            <p:nvPr/>
          </p:nvSpPr>
          <p:spPr>
            <a:xfrm>
              <a:off x="2960940" y="-1"/>
              <a:ext cx="453238" cy="461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900"/>
                <a:buFont typeface="Helvetica Neue"/>
                <a:buNone/>
              </a:pPr>
              <a:r>
                <a:rPr b="0" i="0" lang="en" sz="900" u="none" cap="none" strike="noStrik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Rectangle Rectangle" id="175" name="Google Shape;17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00796" y="925908"/>
            <a:ext cx="2419244" cy="173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 txBox="1"/>
          <p:nvPr/>
        </p:nvSpPr>
        <p:spPr>
          <a:xfrm>
            <a:off x="5819201" y="925908"/>
            <a:ext cx="1182434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0x0000000100504080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tangle Rectangle" id="177" name="Google Shape;177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13461" y="3768639"/>
            <a:ext cx="2419245" cy="173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/>
        </p:nvSpPr>
        <p:spPr>
          <a:xfrm>
            <a:off x="6338101" y="3768639"/>
            <a:ext cx="169965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6"/>
          <p:cNvCxnSpPr/>
          <p:nvPr/>
        </p:nvCxnSpPr>
        <p:spPr>
          <a:xfrm>
            <a:off x="3958268" y="3505828"/>
            <a:ext cx="1228572" cy="288972"/>
          </a:xfrm>
          <a:prstGeom prst="straightConnector1">
            <a:avLst/>
          </a:prstGeom>
          <a:noFill/>
          <a:ln cap="flat" cmpd="sng" w="25400">
            <a:solidFill>
              <a:srgbClr val="00AA8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" name="Google Shape;180;p6"/>
          <p:cNvSpPr txBox="1"/>
          <p:nvPr/>
        </p:nvSpPr>
        <p:spPr>
          <a:xfrm>
            <a:off x="7711078" y="3768639"/>
            <a:ext cx="1182434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0x0000000100504080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7788693" y="925908"/>
            <a:ext cx="1034530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0x00007ffeefbff3d0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7785030" y="752991"/>
            <a:ext cx="1034530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0x00007ffeefbff3d8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7789779" y="579561"/>
            <a:ext cx="1032358" cy="173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0x00007ffeefbff3dc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7854702" y="233214"/>
            <a:ext cx="902513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address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5963426" y="925908"/>
            <a:ext cx="993267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NULL/Uninitialised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6306326" y="3768639"/>
            <a:ext cx="233515" cy="17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900"/>
              <a:buFont typeface="Helvetica Neue"/>
              <a:buNone/>
            </a:pPr>
            <a:r>
              <a:rPr b="0" i="0" lang="en" sz="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???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030575" y="272310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030575" y="289650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030575" y="306990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1030575" y="345635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1030575" y="384280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398125" y="3496475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398125" y="360470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/>
          <p:nvPr/>
        </p:nvSpPr>
        <p:spPr>
          <a:xfrm>
            <a:off x="5535850" y="1661313"/>
            <a:ext cx="2573700" cy="278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6397450" y="1214363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5531124" y="16660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5531145" y="1906913"/>
            <a:ext cx="2573700" cy="240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main:b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7750700" y="1683125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7750700" y="1934650"/>
            <a:ext cx="321300" cy="1854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398125" y="3708250"/>
            <a:ext cx="263400" cy="12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1608463"/>
            <a:ext cx="2999356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