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7" r:id="rId4"/>
    <p:sldId id="261" r:id="rId5"/>
    <p:sldId id="259"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73" autoAdjust="0"/>
  </p:normalViewPr>
  <p:slideViewPr>
    <p:cSldViewPr>
      <p:cViewPr varScale="1">
        <p:scale>
          <a:sx n="84" d="100"/>
          <a:sy n="84" d="100"/>
        </p:scale>
        <p:origin x="142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F3DA33BA-1227-40B3-AB13-5FF5C233D94E}" type="datetimeFigureOut">
              <a:rPr lang="en-US" smtClean="0"/>
              <a:pPr/>
              <a:t>3/4/2020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8708EB30-4BC2-41DA-B3FC-B106640E62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DA33BA-1227-40B3-AB13-5FF5C233D94E}"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8EB30-4BC2-41DA-B3FC-B106640E62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DA33BA-1227-40B3-AB13-5FF5C233D94E}"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8EB30-4BC2-41DA-B3FC-B106640E62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DA33BA-1227-40B3-AB13-5FF5C233D94E}"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8EB30-4BC2-41DA-B3FC-B106640E62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DA33BA-1227-40B3-AB13-5FF5C233D94E}" type="datetimeFigureOut">
              <a:rPr lang="en-US" smtClean="0"/>
              <a:pPr/>
              <a:t>3/4/2020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08EB30-4BC2-41DA-B3FC-B106640E62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DA33BA-1227-40B3-AB13-5FF5C233D94E}"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8EB30-4BC2-41DA-B3FC-B106640E62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F3DA33BA-1227-40B3-AB13-5FF5C233D94E}" type="datetimeFigureOut">
              <a:rPr lang="en-US" smtClean="0"/>
              <a:pPr/>
              <a:t>3/4/2020</a:t>
            </a:fld>
            <a:endParaRPr lang="en-US"/>
          </a:p>
        </p:txBody>
      </p:sp>
      <p:sp>
        <p:nvSpPr>
          <p:cNvPr id="27" name="Slide Number Placeholder 26"/>
          <p:cNvSpPr>
            <a:spLocks noGrp="1"/>
          </p:cNvSpPr>
          <p:nvPr>
            <p:ph type="sldNum" sz="quarter" idx="11"/>
          </p:nvPr>
        </p:nvSpPr>
        <p:spPr/>
        <p:txBody>
          <a:bodyPr rtlCol="0"/>
          <a:lstStyle/>
          <a:p>
            <a:fld id="{8708EB30-4BC2-41DA-B3FC-B106640E622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F3DA33BA-1227-40B3-AB13-5FF5C233D94E}" type="datetimeFigureOut">
              <a:rPr lang="en-US" smtClean="0"/>
              <a:pPr/>
              <a:t>3/4/2020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8708EB30-4BC2-41DA-B3FC-B106640E62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A33BA-1227-40B3-AB13-5FF5C233D94E}" type="datetimeFigureOut">
              <a:rPr lang="en-US" smtClean="0"/>
              <a:pPr/>
              <a:t>3/4/2020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08EB30-4BC2-41DA-B3FC-B106640E62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DA33BA-1227-40B3-AB13-5FF5C233D94E}"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8EB30-4BC2-41DA-B3FC-B106640E62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3DA33BA-1227-40B3-AB13-5FF5C233D94E}" type="datetimeFigureOut">
              <a:rPr lang="en-US" smtClean="0"/>
              <a:pPr/>
              <a:t>3/4/2020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08EB30-4BC2-41DA-B3FC-B106640E62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3DA33BA-1227-40B3-AB13-5FF5C233D94E}" type="datetimeFigureOut">
              <a:rPr lang="en-US" smtClean="0"/>
              <a:pPr/>
              <a:t>3/4/2020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8708EB30-4BC2-41DA-B3FC-B106640E62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600200"/>
            <a:ext cx="7315200" cy="1981200"/>
          </a:xfrm>
        </p:spPr>
        <p:txBody>
          <a:bodyPr>
            <a:normAutofit fontScale="90000"/>
          </a:bodyPr>
          <a:lstStyle/>
          <a:p>
            <a:r>
              <a:rPr lang="en-US" dirty="0" smtClean="0"/>
              <a:t>Population Growth Prediction using Linear Regression </a:t>
            </a:r>
            <a:endParaRPr lang="en-US" dirty="0"/>
          </a:p>
        </p:txBody>
      </p:sp>
      <p:sp>
        <p:nvSpPr>
          <p:cNvPr id="3" name="Subtitle 2"/>
          <p:cNvSpPr>
            <a:spLocks noGrp="1"/>
          </p:cNvSpPr>
          <p:nvPr>
            <p:ph type="subTitle" idx="1"/>
          </p:nvPr>
        </p:nvSpPr>
        <p:spPr>
          <a:xfrm>
            <a:off x="228600" y="4572000"/>
            <a:ext cx="5410200" cy="1524000"/>
          </a:xfrm>
        </p:spPr>
        <p:txBody>
          <a:bodyPr>
            <a:normAutofit fontScale="62500" lnSpcReduction="20000"/>
          </a:bodyPr>
          <a:lstStyle/>
          <a:p>
            <a:pPr algn="just"/>
            <a:r>
              <a:rPr lang="en-US" b="1" dirty="0" smtClean="0">
                <a:solidFill>
                  <a:schemeClr val="tx1"/>
                </a:solidFill>
              </a:rPr>
              <a:t>Presented By – </a:t>
            </a:r>
          </a:p>
          <a:p>
            <a:pPr algn="just">
              <a:buFont typeface="Arial" pitchFamily="34" charset="0"/>
              <a:buChar char="•"/>
            </a:pPr>
            <a:r>
              <a:rPr lang="en-US" b="1" dirty="0" smtClean="0">
                <a:solidFill>
                  <a:schemeClr val="tx1"/>
                </a:solidFill>
              </a:rPr>
              <a:t> </a:t>
            </a:r>
            <a:r>
              <a:rPr lang="en-US" b="1" dirty="0" err="1" smtClean="0">
                <a:solidFill>
                  <a:schemeClr val="tx1"/>
                </a:solidFill>
              </a:rPr>
              <a:t>Krati</a:t>
            </a:r>
            <a:r>
              <a:rPr lang="en-US" b="1" dirty="0" smtClean="0">
                <a:solidFill>
                  <a:schemeClr val="tx1"/>
                </a:solidFill>
              </a:rPr>
              <a:t> </a:t>
            </a:r>
            <a:r>
              <a:rPr lang="en-US" b="1" dirty="0" err="1" smtClean="0">
                <a:solidFill>
                  <a:schemeClr val="tx1"/>
                </a:solidFill>
              </a:rPr>
              <a:t>Choudhary</a:t>
            </a:r>
            <a:r>
              <a:rPr lang="en-US" b="1" dirty="0" smtClean="0">
                <a:solidFill>
                  <a:schemeClr val="tx1"/>
                </a:solidFill>
              </a:rPr>
              <a:t>                   (18100BTCSAII02843)</a:t>
            </a:r>
          </a:p>
          <a:p>
            <a:pPr algn="just">
              <a:buFont typeface="Arial" pitchFamily="34" charset="0"/>
              <a:buChar char="•"/>
            </a:pPr>
            <a:r>
              <a:rPr lang="en-US" b="1" dirty="0" smtClean="0">
                <a:solidFill>
                  <a:schemeClr val="tx1"/>
                </a:solidFill>
              </a:rPr>
              <a:t> </a:t>
            </a:r>
            <a:r>
              <a:rPr lang="en-US" b="1" dirty="0" err="1" smtClean="0">
                <a:solidFill>
                  <a:schemeClr val="tx1"/>
                </a:solidFill>
              </a:rPr>
              <a:t>Abhijith</a:t>
            </a:r>
            <a:r>
              <a:rPr lang="en-US" b="1" dirty="0" smtClean="0">
                <a:solidFill>
                  <a:schemeClr val="tx1"/>
                </a:solidFill>
              </a:rPr>
              <a:t> Nair		(18100BTCSAII02827)</a:t>
            </a:r>
          </a:p>
          <a:p>
            <a:pPr algn="just">
              <a:buFont typeface="Arial" pitchFamily="34" charset="0"/>
              <a:buChar char="•"/>
            </a:pPr>
            <a:r>
              <a:rPr lang="en-US" b="1" dirty="0" smtClean="0">
                <a:solidFill>
                  <a:schemeClr val="tx1"/>
                </a:solidFill>
              </a:rPr>
              <a:t> </a:t>
            </a:r>
            <a:r>
              <a:rPr lang="en-US" b="1" dirty="0" err="1" smtClean="0">
                <a:solidFill>
                  <a:schemeClr val="tx1"/>
                </a:solidFill>
              </a:rPr>
              <a:t>Nayan</a:t>
            </a:r>
            <a:r>
              <a:rPr lang="en-US" b="1" dirty="0" smtClean="0">
                <a:solidFill>
                  <a:schemeClr val="tx1"/>
                </a:solidFill>
              </a:rPr>
              <a:t> </a:t>
            </a:r>
            <a:r>
              <a:rPr lang="en-US" b="1" dirty="0" err="1" smtClean="0">
                <a:solidFill>
                  <a:schemeClr val="tx1"/>
                </a:solidFill>
              </a:rPr>
              <a:t>Bhile</a:t>
            </a:r>
            <a:r>
              <a:rPr lang="en-US" b="1" dirty="0" smtClean="0">
                <a:solidFill>
                  <a:schemeClr val="tx1"/>
                </a:solidFill>
              </a:rPr>
              <a:t>	 	(18100BTCSAII02847)</a:t>
            </a:r>
          </a:p>
          <a:p>
            <a:pPr algn="just">
              <a:buFont typeface="Arial" pitchFamily="34" charset="0"/>
              <a:buChar char="•"/>
            </a:pPr>
            <a:r>
              <a:rPr lang="en-US" b="1" dirty="0" smtClean="0">
                <a:solidFill>
                  <a:schemeClr val="tx1"/>
                </a:solidFill>
              </a:rPr>
              <a:t> </a:t>
            </a:r>
            <a:r>
              <a:rPr lang="en-US" b="1" dirty="0" err="1" smtClean="0">
                <a:solidFill>
                  <a:schemeClr val="tx1"/>
                </a:solidFill>
              </a:rPr>
              <a:t>Akshata</a:t>
            </a:r>
            <a:r>
              <a:rPr lang="en-US" b="1" dirty="0" smtClean="0">
                <a:solidFill>
                  <a:schemeClr val="tx1"/>
                </a:solidFill>
              </a:rPr>
              <a:t> Gupta	 	(18100BTCSAII02828)</a:t>
            </a:r>
          </a:p>
          <a:p>
            <a:endParaRPr lang="en-US" dirty="0"/>
          </a:p>
        </p:txBody>
      </p:sp>
      <p:pic>
        <p:nvPicPr>
          <p:cNvPr id="4" name="Picture 3">
            <a:extLst>
              <a:ext uri="{FF2B5EF4-FFF2-40B4-BE49-F238E27FC236}">
                <a16:creationId xmlns="" xmlns:a16="http://schemas.microsoft.com/office/drawing/2014/main" id="{720CB166-8379-4859-95C5-523E61458EC5}"/>
              </a:ext>
            </a:extLst>
          </p:cNvPr>
          <p:cNvPicPr>
            <a:picLocks noChangeAspect="1"/>
          </p:cNvPicPr>
          <p:nvPr/>
        </p:nvPicPr>
        <p:blipFill>
          <a:blip r:embed="rId2"/>
          <a:stretch>
            <a:fillRect/>
          </a:stretch>
        </p:blipFill>
        <p:spPr>
          <a:xfrm>
            <a:off x="152400" y="152400"/>
            <a:ext cx="1841975" cy="1752600"/>
          </a:xfrm>
          <a:prstGeom prst="rect">
            <a:avLst/>
          </a:prstGeom>
        </p:spPr>
      </p:pic>
      <p:sp>
        <p:nvSpPr>
          <p:cNvPr id="5" name="TextBox 4"/>
          <p:cNvSpPr txBox="1"/>
          <p:nvPr/>
        </p:nvSpPr>
        <p:spPr>
          <a:xfrm>
            <a:off x="2209800" y="685800"/>
            <a:ext cx="6553200" cy="830997"/>
          </a:xfrm>
          <a:prstGeom prst="rect">
            <a:avLst/>
          </a:prstGeom>
          <a:noFill/>
        </p:spPr>
        <p:txBody>
          <a:bodyPr wrap="square" rtlCol="0">
            <a:spAutoFit/>
          </a:bodyPr>
          <a:lstStyle/>
          <a:p>
            <a:r>
              <a:rPr lang="en-US" sz="2400" dirty="0" smtClean="0">
                <a:solidFill>
                  <a:schemeClr val="bg1"/>
                </a:solidFill>
              </a:rPr>
              <a:t>SHRI  VAISHNAV  VIDHYAPEETH  VISHWAVIDHYALAYA</a:t>
            </a:r>
            <a:endParaRPr lang="en-US" sz="2400" dirty="0">
              <a:solidFill>
                <a:schemeClr val="bg1"/>
              </a:solidFill>
            </a:endParaRPr>
          </a:p>
        </p:txBody>
      </p:sp>
      <p:sp>
        <p:nvSpPr>
          <p:cNvPr id="6" name="TextBox 5"/>
          <p:cNvSpPr txBox="1"/>
          <p:nvPr/>
        </p:nvSpPr>
        <p:spPr>
          <a:xfrm>
            <a:off x="6019800" y="4572000"/>
            <a:ext cx="2528601" cy="646331"/>
          </a:xfrm>
          <a:prstGeom prst="rect">
            <a:avLst/>
          </a:prstGeom>
          <a:noFill/>
        </p:spPr>
        <p:txBody>
          <a:bodyPr wrap="square" rtlCol="0">
            <a:spAutoFit/>
          </a:bodyPr>
          <a:lstStyle/>
          <a:p>
            <a:r>
              <a:rPr lang="en-US" b="1" dirty="0" smtClean="0"/>
              <a:t>Guided By –</a:t>
            </a:r>
          </a:p>
          <a:p>
            <a:r>
              <a:rPr lang="en-US" b="1" dirty="0" smtClean="0"/>
              <a:t>Mr. </a:t>
            </a:r>
            <a:r>
              <a:rPr lang="en-US" b="1" dirty="0" err="1" smtClean="0"/>
              <a:t>Gaurav</a:t>
            </a:r>
            <a:r>
              <a:rPr lang="en-US" b="1" dirty="0" smtClean="0"/>
              <a:t> </a:t>
            </a:r>
            <a:r>
              <a:rPr lang="en-US" b="1" dirty="0" err="1" smtClean="0"/>
              <a:t>Thulla</a:t>
            </a:r>
            <a:endParaRPr lang="en-US"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solidFill>
                  <a:schemeClr val="accent1">
                    <a:lumMod val="75000"/>
                  </a:schemeClr>
                </a:solidFill>
              </a:rPr>
              <a:t>POPULATION</a:t>
            </a:r>
            <a:r>
              <a:rPr lang="en-US" sz="3200" dirty="0" smtClean="0">
                <a:solidFill>
                  <a:schemeClr val="accent1">
                    <a:lumMod val="75000"/>
                  </a:schemeClr>
                </a:solidFill>
              </a:rPr>
              <a:t> </a:t>
            </a:r>
            <a:r>
              <a:rPr lang="en-US" sz="3200" u="sng" dirty="0" smtClean="0">
                <a:solidFill>
                  <a:schemeClr val="accent1">
                    <a:lumMod val="75000"/>
                  </a:schemeClr>
                </a:solidFill>
              </a:rPr>
              <a:t>GROWTH</a:t>
            </a:r>
            <a:r>
              <a:rPr lang="en-US" sz="3200" dirty="0" smtClean="0">
                <a:solidFill>
                  <a:schemeClr val="accent1">
                    <a:lumMod val="75000"/>
                  </a:schemeClr>
                </a:solidFill>
              </a:rPr>
              <a:t> </a:t>
            </a:r>
            <a:r>
              <a:rPr lang="en-US" sz="3200" u="sng" dirty="0" smtClean="0">
                <a:solidFill>
                  <a:schemeClr val="accent1">
                    <a:lumMod val="75000"/>
                  </a:schemeClr>
                </a:solidFill>
              </a:rPr>
              <a:t>PREDICTION</a:t>
            </a:r>
            <a:endParaRPr lang="en-US" sz="3200" u="sng" dirty="0">
              <a:solidFill>
                <a:schemeClr val="accent1">
                  <a:lumMod val="75000"/>
                </a:schemeClr>
              </a:solidFill>
            </a:endParaRPr>
          </a:p>
        </p:txBody>
      </p:sp>
      <p:sp>
        <p:nvSpPr>
          <p:cNvPr id="3" name="Content Placeholder 2"/>
          <p:cNvSpPr>
            <a:spLocks noGrp="1"/>
          </p:cNvSpPr>
          <p:nvPr>
            <p:ph idx="1"/>
          </p:nvPr>
        </p:nvSpPr>
        <p:spPr/>
        <p:txBody>
          <a:bodyPr>
            <a:normAutofit lnSpcReduction="10000"/>
          </a:bodyPr>
          <a:lstStyle/>
          <a:p>
            <a:r>
              <a:rPr lang="en-US" dirty="0" smtClean="0"/>
              <a:t>   Population growth is a major factor to be considered while determining the development of a country.</a:t>
            </a:r>
          </a:p>
          <a:p>
            <a:pPr>
              <a:buNone/>
            </a:pPr>
            <a:endParaRPr lang="en-US" dirty="0" smtClean="0"/>
          </a:p>
          <a:p>
            <a:r>
              <a:rPr lang="en-US" dirty="0" smtClean="0"/>
              <a:t>   Population forecasts are to be used to inform policy decisions regarding public pension systems, health care costs, environmental policy, or economic development strategies, then their uncertainty should be assessed and accurately portrayed.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1">
                    <a:lumMod val="75000"/>
                  </a:schemeClr>
                </a:solidFill>
              </a:rPr>
              <a:t>APPLICATION</a:t>
            </a:r>
            <a:r>
              <a:rPr lang="en-US" dirty="0" smtClean="0">
                <a:solidFill>
                  <a:schemeClr val="accent1">
                    <a:lumMod val="75000"/>
                  </a:schemeClr>
                </a:solidFill>
              </a:rPr>
              <a:t> </a:t>
            </a:r>
            <a:r>
              <a:rPr lang="en-US" u="sng" dirty="0" smtClean="0">
                <a:solidFill>
                  <a:schemeClr val="accent1">
                    <a:lumMod val="75000"/>
                  </a:schemeClr>
                </a:solidFill>
              </a:rPr>
              <a:t>APPROACH</a:t>
            </a:r>
            <a:endParaRPr lang="en-US" u="sng" dirty="0">
              <a:solidFill>
                <a:schemeClr val="accent1">
                  <a:lumMod val="75000"/>
                </a:schemeClr>
              </a:solidFill>
            </a:endParaRPr>
          </a:p>
        </p:txBody>
      </p:sp>
      <p:sp>
        <p:nvSpPr>
          <p:cNvPr id="3" name="Content Placeholder 2"/>
          <p:cNvSpPr>
            <a:spLocks noGrp="1"/>
          </p:cNvSpPr>
          <p:nvPr>
            <p:ph idx="1"/>
          </p:nvPr>
        </p:nvSpPr>
        <p:spPr>
          <a:xfrm>
            <a:off x="762000" y="2057400"/>
            <a:ext cx="7772400" cy="4572000"/>
          </a:xfrm>
        </p:spPr>
        <p:txBody>
          <a:bodyPr/>
          <a:lstStyle/>
          <a:p>
            <a:r>
              <a:rPr lang="en-US" dirty="0" smtClean="0"/>
              <a:t>Understand Linear Regression</a:t>
            </a:r>
          </a:p>
          <a:p>
            <a:r>
              <a:rPr lang="en-US" dirty="0" smtClean="0"/>
              <a:t>Collect and Prepare the Data</a:t>
            </a:r>
          </a:p>
          <a:p>
            <a:r>
              <a:rPr lang="en-US" dirty="0" smtClean="0"/>
              <a:t>Visualize Data (Understand the Data)</a:t>
            </a:r>
          </a:p>
          <a:p>
            <a:r>
              <a:rPr lang="en-US" dirty="0" smtClean="0"/>
              <a:t>Normalize the Features</a:t>
            </a:r>
          </a:p>
          <a:p>
            <a:r>
              <a:rPr lang="en-US" dirty="0" smtClean="0"/>
              <a:t>Create Linear Regression Model</a:t>
            </a:r>
          </a:p>
          <a:p>
            <a:r>
              <a:rPr lang="en-US" dirty="0" smtClean="0"/>
              <a:t>Predict Using Linear Regression Model</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1">
                    <a:lumMod val="75000"/>
                  </a:schemeClr>
                </a:solidFill>
              </a:rPr>
              <a:t>DATASETS</a:t>
            </a:r>
            <a:endParaRPr lang="en-US" dirty="0"/>
          </a:p>
        </p:txBody>
      </p:sp>
      <p:sp>
        <p:nvSpPr>
          <p:cNvPr id="3" name="Text Placeholder 2"/>
          <p:cNvSpPr>
            <a:spLocks noGrp="1"/>
          </p:cNvSpPr>
          <p:nvPr>
            <p:ph type="body" idx="1"/>
          </p:nvPr>
        </p:nvSpPr>
        <p:spPr/>
        <p:txBody>
          <a:bodyPr/>
          <a:lstStyle/>
          <a:p>
            <a:r>
              <a:rPr lang="en-US" dirty="0" smtClean="0"/>
              <a:t>Input Variables:</a:t>
            </a:r>
            <a:endParaRPr lang="en-US" dirty="0"/>
          </a:p>
        </p:txBody>
      </p:sp>
      <p:sp>
        <p:nvSpPr>
          <p:cNvPr id="4" name="Text Placeholder 3"/>
          <p:cNvSpPr>
            <a:spLocks noGrp="1"/>
          </p:cNvSpPr>
          <p:nvPr>
            <p:ph type="body" sz="half" idx="3"/>
          </p:nvPr>
        </p:nvSpPr>
        <p:spPr/>
        <p:txBody>
          <a:bodyPr/>
          <a:lstStyle/>
          <a:p>
            <a:r>
              <a:rPr lang="en-US" dirty="0" smtClean="0"/>
              <a:t>Output Variables</a:t>
            </a:r>
            <a:endParaRPr lang="en-US" dirty="0"/>
          </a:p>
        </p:txBody>
      </p:sp>
      <p:sp>
        <p:nvSpPr>
          <p:cNvPr id="5" name="Content Placeholder 4"/>
          <p:cNvSpPr>
            <a:spLocks noGrp="1"/>
          </p:cNvSpPr>
          <p:nvPr>
            <p:ph sz="quarter" idx="2"/>
          </p:nvPr>
        </p:nvSpPr>
        <p:spPr/>
        <p:txBody>
          <a:bodyPr/>
          <a:lstStyle/>
          <a:p>
            <a:r>
              <a:rPr lang="en-US" dirty="0" smtClean="0"/>
              <a:t>Existing trend of population growth throughout the years.</a:t>
            </a:r>
          </a:p>
          <a:p>
            <a:r>
              <a:rPr lang="en-US" dirty="0" smtClean="0"/>
              <a:t>Birth rate</a:t>
            </a:r>
          </a:p>
          <a:p>
            <a:r>
              <a:rPr lang="en-US" dirty="0" smtClean="0"/>
              <a:t>Death rate</a:t>
            </a:r>
          </a:p>
          <a:p>
            <a:r>
              <a:rPr lang="en-US" dirty="0" smtClean="0"/>
              <a:t>Life expectancy</a:t>
            </a:r>
          </a:p>
          <a:p>
            <a:endParaRPr lang="en-US" dirty="0" smtClean="0"/>
          </a:p>
        </p:txBody>
      </p:sp>
      <p:sp>
        <p:nvSpPr>
          <p:cNvPr id="6" name="Content Placeholder 5"/>
          <p:cNvSpPr>
            <a:spLocks noGrp="1"/>
          </p:cNvSpPr>
          <p:nvPr>
            <p:ph sz="quarter" idx="4"/>
          </p:nvPr>
        </p:nvSpPr>
        <p:spPr/>
        <p:txBody>
          <a:bodyPr/>
          <a:lstStyle/>
          <a:p>
            <a:r>
              <a:rPr lang="en-US" dirty="0" smtClean="0"/>
              <a:t>Prediction of population growth in coming years.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chemeClr val="accent1">
                    <a:lumMod val="75000"/>
                  </a:schemeClr>
                </a:solidFill>
              </a:rPr>
              <a:t>REGRESSION</a:t>
            </a:r>
            <a:r>
              <a:rPr lang="en-US" dirty="0" smtClean="0">
                <a:solidFill>
                  <a:schemeClr val="accent1">
                    <a:lumMod val="75000"/>
                  </a:schemeClr>
                </a:solidFill>
              </a:rPr>
              <a:t> </a:t>
            </a:r>
            <a:r>
              <a:rPr lang="en-US" u="sng" dirty="0" smtClean="0">
                <a:solidFill>
                  <a:schemeClr val="accent1">
                    <a:lumMod val="75000"/>
                  </a:schemeClr>
                </a:solidFill>
              </a:rPr>
              <a:t>TURNOUT</a:t>
            </a:r>
            <a:endParaRPr lang="en-US" u="sng" dirty="0">
              <a:solidFill>
                <a:schemeClr val="accent1">
                  <a:lumMod val="75000"/>
                </a:schemeClr>
              </a:solidFill>
            </a:endParaRPr>
          </a:p>
        </p:txBody>
      </p:sp>
      <p:pic>
        <p:nvPicPr>
          <p:cNvPr id="5" name="Content Placeholder 4" descr="EXAMPLE CHART.png"/>
          <p:cNvPicPr>
            <a:picLocks noGrp="1" noChangeAspect="1"/>
          </p:cNvPicPr>
          <p:nvPr>
            <p:ph sz="half" idx="1"/>
          </p:nvPr>
        </p:nvPicPr>
        <p:blipFill>
          <a:blip r:embed="rId2"/>
          <a:stretch>
            <a:fillRect/>
          </a:stretch>
        </p:blipFill>
        <p:spPr>
          <a:xfrm>
            <a:off x="4419600" y="2362200"/>
            <a:ext cx="4038600" cy="2945277"/>
          </a:xfrm>
        </p:spPr>
      </p:pic>
      <p:pic>
        <p:nvPicPr>
          <p:cNvPr id="9" name="Content Placeholder 8" descr="a.PNG"/>
          <p:cNvPicPr>
            <a:picLocks noGrp="1" noChangeAspect="1"/>
          </p:cNvPicPr>
          <p:nvPr>
            <p:ph sz="half" idx="2"/>
          </p:nvPr>
        </p:nvPicPr>
        <p:blipFill>
          <a:blip r:embed="rId3"/>
          <a:stretch>
            <a:fillRect/>
          </a:stretch>
        </p:blipFill>
        <p:spPr>
          <a:xfrm>
            <a:off x="381000" y="2438400"/>
            <a:ext cx="3749675" cy="2895600"/>
          </a:xfrm>
        </p:spPr>
      </p:pic>
      <p:sp>
        <p:nvSpPr>
          <p:cNvPr id="6" name="TextBox 5"/>
          <p:cNvSpPr txBox="1"/>
          <p:nvPr/>
        </p:nvSpPr>
        <p:spPr>
          <a:xfrm>
            <a:off x="381000" y="5562600"/>
            <a:ext cx="3724096" cy="369332"/>
          </a:xfrm>
          <a:prstGeom prst="rect">
            <a:avLst/>
          </a:prstGeom>
          <a:noFill/>
        </p:spPr>
        <p:txBody>
          <a:bodyPr wrap="none" rtlCol="0">
            <a:spAutoFit/>
          </a:bodyPr>
          <a:lstStyle/>
          <a:p>
            <a:r>
              <a:rPr lang="en-US" dirty="0" smtClean="0"/>
              <a:t>Existing trend of population growth</a:t>
            </a:r>
            <a:endParaRPr lang="en-US" dirty="0"/>
          </a:p>
        </p:txBody>
      </p:sp>
      <p:sp>
        <p:nvSpPr>
          <p:cNvPr id="7" name="TextBox 6"/>
          <p:cNvSpPr txBox="1"/>
          <p:nvPr/>
        </p:nvSpPr>
        <p:spPr>
          <a:xfrm>
            <a:off x="4953000" y="5562600"/>
            <a:ext cx="3095719" cy="369332"/>
          </a:xfrm>
          <a:prstGeom prst="rect">
            <a:avLst/>
          </a:prstGeom>
          <a:noFill/>
        </p:spPr>
        <p:txBody>
          <a:bodyPr wrap="none" rtlCol="0">
            <a:spAutoFit/>
          </a:bodyPr>
          <a:lstStyle/>
          <a:p>
            <a:r>
              <a:rPr lang="en-US" dirty="0" smtClean="0"/>
              <a:t>Population growth prediction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685800"/>
            <a:ext cx="7772400" cy="5562600"/>
          </a:xfrm>
        </p:spPr>
        <p:txBody>
          <a:bodyPr>
            <a:normAutofit/>
          </a:bodyPr>
          <a:lstStyle/>
          <a:p>
            <a:pPr algn="ctr">
              <a:buNone/>
            </a:pPr>
            <a:endParaRPr lang="en-US" sz="6600" dirty="0" smtClean="0">
              <a:solidFill>
                <a:schemeClr val="accent1">
                  <a:lumMod val="75000"/>
                </a:schemeClr>
              </a:solidFill>
            </a:endParaRPr>
          </a:p>
          <a:p>
            <a:pPr algn="ctr">
              <a:buNone/>
            </a:pPr>
            <a:endParaRPr lang="en-US" sz="6600" dirty="0" smtClean="0">
              <a:solidFill>
                <a:schemeClr val="accent1">
                  <a:lumMod val="75000"/>
                </a:schemeClr>
              </a:solidFill>
            </a:endParaRPr>
          </a:p>
          <a:p>
            <a:pPr algn="ctr">
              <a:buNone/>
            </a:pPr>
            <a:r>
              <a:rPr lang="en-US" sz="6600" dirty="0" smtClean="0">
                <a:solidFill>
                  <a:schemeClr val="accent1">
                    <a:lumMod val="75000"/>
                  </a:schemeClr>
                </a:solidFill>
              </a:rPr>
              <a:t>THANK YOU</a:t>
            </a:r>
            <a:endParaRPr lang="en-US" sz="6600" dirty="0">
              <a:solidFill>
                <a:schemeClr val="accent1">
                  <a:lumMod val="75000"/>
                </a:schemeClr>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431</TotalTime>
  <Words>158</Words>
  <Application>Microsoft Office PowerPoint</Application>
  <PresentationFormat>On-screen Show (4:3)</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Georgia</vt:lpstr>
      <vt:lpstr>Trebuchet MS</vt:lpstr>
      <vt:lpstr>Wingdings 2</vt:lpstr>
      <vt:lpstr>Urban</vt:lpstr>
      <vt:lpstr>Population Growth Prediction using Linear Regression </vt:lpstr>
      <vt:lpstr>POPULATION GROWTH PREDICTION</vt:lpstr>
      <vt:lpstr>APPLICATION APPROACH</vt:lpstr>
      <vt:lpstr>DATASETS</vt:lpstr>
      <vt:lpstr>REGRESSION TURNOUT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Growth Prediction using Linear Regression</dc:title>
  <dc:creator>aniket chitale</dc:creator>
  <cp:lastModifiedBy>Nayan Bhile</cp:lastModifiedBy>
  <cp:revision>19</cp:revision>
  <dcterms:created xsi:type="dcterms:W3CDTF">2020-03-04T03:05:25Z</dcterms:created>
  <dcterms:modified xsi:type="dcterms:W3CDTF">2020-03-04T10:27:58Z</dcterms:modified>
</cp:coreProperties>
</file>