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88" r:id="rId4"/>
    <p:sldId id="299" r:id="rId5"/>
    <p:sldId id="300" r:id="rId6"/>
    <p:sldId id="267" r:id="rId7"/>
    <p:sldId id="301" r:id="rId8"/>
    <p:sldId id="302" r:id="rId9"/>
    <p:sldId id="264" r:id="rId10"/>
    <p:sldId id="303" r:id="rId11"/>
    <p:sldId id="305" r:id="rId12"/>
    <p:sldId id="286" r:id="rId13"/>
    <p:sldId id="306" r:id="rId14"/>
    <p:sldId id="307" r:id="rId15"/>
    <p:sldId id="292" r:id="rId16"/>
    <p:sldId id="308" r:id="rId17"/>
    <p:sldId id="309" r:id="rId18"/>
    <p:sldId id="275" r:id="rId19"/>
    <p:sldId id="276" r:id="rId20"/>
    <p:sldId id="304" r:id="rId21"/>
    <p:sldId id="258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3DF07-5E70-437E-9C5B-16F4732906D3}" v="118" dt="2024-10-03T13:27:02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0C8282-8DCB-9B84-F75D-7434E70A0F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42F8C-D70C-6775-0B7F-A249BE44CB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5B7A20-5520-4622-9EE6-7DF1ACAC218B}" type="datetimeFigureOut">
              <a:rPr lang="en-US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17D8E49-763A-B09A-0416-BF4492AB4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2F040C-A9E0-CC46-9D9D-EDF947C05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3333E-8E76-3021-335F-F1C5211512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17A6F-71F0-A1DB-6EBB-7F8A36B3F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C5544A-0FAB-4450-A193-4D4D7ADF48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3C23929C-E9D9-DDA8-F03D-148E53C95290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3509963"/>
          </a:xfrm>
          <a:prstGeom prst="rect">
            <a:avLst/>
          </a:prstGeom>
          <a:solidFill>
            <a:srgbClr val="0C2577"/>
          </a:solidFill>
        </p:spPr>
        <p:txBody>
          <a:bodyPr lIns="0" tIns="0" rIns="0" bIns="0">
            <a:normAutofit/>
          </a:bodyPr>
          <a:lstStyle>
            <a:lvl1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None/>
              <a:defRPr sz="1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71318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5659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71318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0C2577"/>
              </a:buClr>
              <a:defRPr/>
            </a:pPr>
            <a:r>
              <a:rPr lang="en-US">
                <a:solidFill>
                  <a:srgbClr val="0C2577"/>
                </a:solidFill>
                <a:latin typeface="Georgia"/>
              </a:rPr>
              <a:t>..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6DF7BFDC-4EFA-5C54-856F-2056960096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852988"/>
            <a:ext cx="1244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BEF8010E-BD8E-60AE-C946-6110EA8D93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9250" y="5013325"/>
            <a:ext cx="5559425" cy="923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b="1">
                <a:solidFill>
                  <a:srgbClr val="23298A"/>
                </a:solidFill>
                <a:latin typeface="Georgia" panose="02040502050405020303" pitchFamily="18" charset="0"/>
              </a:rPr>
              <a:t>Dr. Shyama Prasad Mukherjee International Institute of Information Technology, Naya Raipur </a:t>
            </a:r>
            <a:endParaRPr lang="en-US" altLang="en-US" b="1">
              <a:solidFill>
                <a:srgbClr val="23298A"/>
              </a:solidFill>
              <a:latin typeface="Georgia" panose="02040502050405020303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EF97D36-C7CD-2EE3-7DC6-4A269B7552F4}"/>
              </a:ext>
            </a:extLst>
          </p:cNvPr>
          <p:cNvSpPr txBox="1">
            <a:spLocks/>
          </p:cNvSpPr>
          <p:nvPr userDrawn="1"/>
        </p:nvSpPr>
        <p:spPr>
          <a:xfrm>
            <a:off x="8374063" y="3787775"/>
            <a:ext cx="3171825" cy="4270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000"/>
              <a:t>Date:</a:t>
            </a:r>
          </a:p>
        </p:txBody>
      </p:sp>
      <p:sp>
        <p:nvSpPr>
          <p:cNvPr id="11" name="Tijdelijke aanduiding voor tekst 5"/>
          <p:cNvSpPr>
            <a:spLocks noGrp="1"/>
          </p:cNvSpPr>
          <p:nvPr>
            <p:ph type="body" sz="quarter" idx="13"/>
          </p:nvPr>
        </p:nvSpPr>
        <p:spPr>
          <a:xfrm>
            <a:off x="1" y="3509963"/>
            <a:ext cx="12191999" cy="1011980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5125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166" y="3787947"/>
            <a:ext cx="6445405" cy="508225"/>
          </a:xfrm>
        </p:spPr>
        <p:txBody>
          <a:bodyPr>
            <a:normAutofit/>
          </a:bodyPr>
          <a:lstStyle>
            <a:lvl1pPr marL="0" marR="0" indent="0" algn="l" defTabSz="685434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0C2577"/>
              </a:buClr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82A8BE-46F4-14F1-9355-7649579D63D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>
              <a:defRPr sz="1400" b="0" i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>
              <a:defRPr/>
            </a:pPr>
            <a:r>
              <a:rPr lang="en-US"/>
              <a:t>International Institute of Information Technology, </a:t>
            </a:r>
            <a:r>
              <a:rPr lang="en-US" err="1"/>
              <a:t>Naya</a:t>
            </a:r>
            <a:r>
              <a:rPr lang="en-US"/>
              <a:t> Raipur</a:t>
            </a:r>
          </a:p>
        </p:txBody>
      </p:sp>
    </p:spTree>
    <p:extLst>
      <p:ext uri="{BB962C8B-B14F-4D97-AF65-F5344CB8AC3E}">
        <p14:creationId xmlns:p14="http://schemas.microsoft.com/office/powerpoint/2010/main" val="349985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46CC-2EDC-03A5-08BD-93F9DF96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54E86-25B6-4412-9F75-2C1DE0C1B18D}" type="datetime1">
              <a:rPr lang="en-IN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5D9328-AD91-FF7C-8162-6E8490586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643C2-8463-45A3-B1D5-1AA217CC2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72283D-17C0-7411-19B1-FB4960F7A7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Institute of Information Technology, </a:t>
            </a:r>
            <a:r>
              <a:rPr lang="en-US" err="1"/>
              <a:t>Naya</a:t>
            </a:r>
            <a:r>
              <a:rPr lang="en-US"/>
              <a:t> Raipur</a:t>
            </a:r>
          </a:p>
        </p:txBody>
      </p:sp>
    </p:spTree>
    <p:extLst>
      <p:ext uri="{BB962C8B-B14F-4D97-AF65-F5344CB8AC3E}">
        <p14:creationId xmlns:p14="http://schemas.microsoft.com/office/powerpoint/2010/main" val="411845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60BD324B-AEC9-ED60-35C6-AFCEE67E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6557963"/>
            <a:ext cx="220980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552E1-D2FE-4367-AA0B-235999A842A5}" type="datetime1">
              <a:rPr lang="en-IN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73768176-9174-878B-783A-3182A9F6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Institute of Information Technology, Naya Raipur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5E807FCB-88E3-2EFF-F288-8A0C360C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9775" y="6492875"/>
            <a:ext cx="19796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36318-8BBF-4655-8DF4-FB20764EEA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71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D63FA-4076-F4DA-394E-CA76536C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1ED29-1D38-4640-9800-AC07A4A466A7}" type="datetime1">
              <a:rPr lang="en-IN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4F81C-E61E-CAF9-DD6B-173917D9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6900" y="6492875"/>
            <a:ext cx="528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Institute of Information Technology, Naya Raipur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98DF8-B27E-EE0B-87B9-425DE47E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6B8D9-86F6-42F2-B2AE-9872199049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11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D87F3B7-EBC9-E15C-CD6F-E102035B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77E9C-7BC2-42FA-BCF6-29F14B510302}" type="datetime1">
              <a:rPr lang="en-IN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C3E3610-686F-05DD-2A40-6C340AF45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B9585-C2A9-43F0-9B70-26A2757A3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E855A-1956-8659-116C-DA1A5BCC97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Institute of Information Technology, </a:t>
            </a:r>
            <a:r>
              <a:rPr lang="en-US" err="1"/>
              <a:t>Naya</a:t>
            </a:r>
            <a:r>
              <a:rPr lang="en-US"/>
              <a:t> Raipur</a:t>
            </a:r>
          </a:p>
        </p:txBody>
      </p:sp>
    </p:spTree>
    <p:extLst>
      <p:ext uri="{BB962C8B-B14F-4D97-AF65-F5344CB8AC3E}">
        <p14:creationId xmlns:p14="http://schemas.microsoft.com/office/powerpoint/2010/main" val="224565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656489-F555-83D3-5059-11939E88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2363-2194-4B6E-8545-8346D728527E}" type="datetime1">
              <a:rPr lang="en-IN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AC9D9C-EFEC-9CD9-90BE-56F4C8A07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D1A9F-334B-4D9D-B746-F7795DCA4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16572B-645D-2BC9-BE3F-1B534B236C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Institute of Information Technology, </a:t>
            </a:r>
            <a:r>
              <a:rPr lang="en-US" err="1"/>
              <a:t>Naya</a:t>
            </a:r>
            <a:r>
              <a:rPr lang="en-US"/>
              <a:t> Raipur</a:t>
            </a:r>
          </a:p>
        </p:txBody>
      </p:sp>
    </p:spTree>
    <p:extLst>
      <p:ext uri="{BB962C8B-B14F-4D97-AF65-F5344CB8AC3E}">
        <p14:creationId xmlns:p14="http://schemas.microsoft.com/office/powerpoint/2010/main" val="361830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AB1AE0A-CEB9-9B81-AF10-35AF7AA7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D014-8687-4AEA-A2C9-E2F5FAD8DB2B}" type="datetime1">
              <a:rPr lang="en-IN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ADEAAA1-F94A-189B-7547-6B909C773B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209FF-8756-4F00-9D8C-0C4817E112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FEF9A-51BF-F5E3-A642-D5DA323939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Institute of Information Technology, </a:t>
            </a:r>
            <a:r>
              <a:rPr lang="en-US" err="1"/>
              <a:t>Naya</a:t>
            </a:r>
            <a:r>
              <a:rPr lang="en-US"/>
              <a:t> Raipur</a:t>
            </a:r>
          </a:p>
        </p:txBody>
      </p:sp>
    </p:spTree>
    <p:extLst>
      <p:ext uri="{BB962C8B-B14F-4D97-AF65-F5344CB8AC3E}">
        <p14:creationId xmlns:p14="http://schemas.microsoft.com/office/powerpoint/2010/main" val="263255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>
                <a:solidFill>
                  <a:srgbClr val="002060"/>
                </a:solidFill>
              </a:defRPr>
            </a:lvl2pPr>
            <a:lvl3pPr>
              <a:defRPr sz="2400">
                <a:solidFill>
                  <a:srgbClr val="002060"/>
                </a:solidFill>
              </a:defRPr>
            </a:lvl3pPr>
            <a:lvl4pPr>
              <a:defRPr sz="2000">
                <a:solidFill>
                  <a:srgbClr val="002060"/>
                </a:solidFill>
              </a:defRPr>
            </a:lvl4pPr>
            <a:lvl5pPr>
              <a:defRPr sz="2000">
                <a:solidFill>
                  <a:srgbClr val="0020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206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EDAC2B-B048-C8C4-2B36-A56008C1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B84FC-A49A-4E07-B70D-7C2DF3DBF874}" type="datetime1">
              <a:rPr lang="en-IN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A8B8C-FBB3-861A-4DF6-6E1639E40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9C385-0B25-4DCF-A393-640F23D201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514399F-3986-7483-40BC-D347384DEB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Institute of Information Technology, </a:t>
            </a:r>
            <a:r>
              <a:rPr lang="en-US" err="1"/>
              <a:t>Naya</a:t>
            </a:r>
            <a:r>
              <a:rPr lang="en-US"/>
              <a:t> Raipur</a:t>
            </a:r>
          </a:p>
        </p:txBody>
      </p:sp>
    </p:spTree>
    <p:extLst>
      <p:ext uri="{BB962C8B-B14F-4D97-AF65-F5344CB8AC3E}">
        <p14:creationId xmlns:p14="http://schemas.microsoft.com/office/powerpoint/2010/main" val="368202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206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F18D47-C5FA-46DA-D9DA-3C12757F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51BB8-2AB4-469E-A588-A6D7EA9E884A}" type="datetime1">
              <a:rPr lang="en-IN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C6BF0-8968-38FE-358E-EF6E181D12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72C3A-2DD8-4FC2-AADF-99B4C9AC8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067B6E4-84F5-0B48-95FC-F53071B61A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Institute of Information Technology, </a:t>
            </a:r>
            <a:r>
              <a:rPr lang="en-US" err="1"/>
              <a:t>Naya</a:t>
            </a:r>
            <a:r>
              <a:rPr lang="en-US"/>
              <a:t> Raipur</a:t>
            </a:r>
          </a:p>
        </p:txBody>
      </p:sp>
    </p:spTree>
    <p:extLst>
      <p:ext uri="{BB962C8B-B14F-4D97-AF65-F5344CB8AC3E}">
        <p14:creationId xmlns:p14="http://schemas.microsoft.com/office/powerpoint/2010/main" val="378946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7800-9EE2-69EE-6FF5-ADD56083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2305A-F321-4030-93A4-E7ACA157B799}" type="datetime1">
              <a:rPr lang="en-IN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4D3458-3F8C-ED05-FCE4-3E7397CA8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7930-58DD-4EEE-BDC8-151740D06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271C54-16C0-73EE-726F-F537E12280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Institute of Information Technology, </a:t>
            </a:r>
            <a:r>
              <a:rPr lang="en-US" err="1"/>
              <a:t>Naya</a:t>
            </a:r>
            <a:r>
              <a:rPr lang="en-US"/>
              <a:t> Raipur</a:t>
            </a:r>
          </a:p>
        </p:txBody>
      </p:sp>
    </p:spTree>
    <p:extLst>
      <p:ext uri="{BB962C8B-B14F-4D97-AF65-F5344CB8AC3E}">
        <p14:creationId xmlns:p14="http://schemas.microsoft.com/office/powerpoint/2010/main" val="393939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9">
            <a:extLst>
              <a:ext uri="{FF2B5EF4-FFF2-40B4-BE49-F238E27FC236}">
                <a16:creationId xmlns:a16="http://schemas.microsoft.com/office/drawing/2014/main" id="{20CD2FD4-F996-9C56-4BA1-3ED948F50D87}"/>
              </a:ext>
            </a:extLst>
          </p:cNvPr>
          <p:cNvSpPr/>
          <p:nvPr userDrawn="1"/>
        </p:nvSpPr>
        <p:spPr bwMode="auto">
          <a:xfrm>
            <a:off x="0" y="6465888"/>
            <a:ext cx="12192000" cy="404812"/>
          </a:xfrm>
          <a:prstGeom prst="rect">
            <a:avLst/>
          </a:prstGeom>
          <a:solidFill>
            <a:srgbClr val="0C2577"/>
          </a:solidFill>
          <a:ln>
            <a:noFill/>
          </a:ln>
          <a:effectLst/>
        </p:spPr>
        <p:txBody>
          <a:bodyPr lIns="68544" tIns="34272" rIns="68544" bIns="34272"/>
          <a:lstStyle/>
          <a:p>
            <a:pPr defTabSz="685434" eaLnBrk="1" hangingPunct="1">
              <a:lnSpc>
                <a:spcPct val="95000"/>
              </a:lnSpc>
              <a:buFont typeface="Arial" charset="0"/>
              <a:buNone/>
              <a:defRPr/>
            </a:pPr>
            <a:endParaRPr lang="en-US" sz="1499" kern="0">
              <a:solidFill>
                <a:srgbClr val="FFFFFF"/>
              </a:solidFill>
              <a:latin typeface="Minion" pitchFamily="2" charset="0"/>
            </a:endParaRPr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98A69BA4-19EC-BDC2-129D-662E6CDE2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1A51A15E-727C-F140-8A11-3485068FB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3DF49-1A78-D605-A6DF-4E72F2DF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6518275"/>
            <a:ext cx="2209800" cy="300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3E5CCE9-2A2E-4C36-9358-48C8921F23BC}" type="datetime1">
              <a:rPr lang="en-IN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313D-E1CC-EDBF-2CD4-81D8B4EA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07550" y="6453188"/>
            <a:ext cx="19796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9CA376-0650-4079-AF48-A67C06CAFC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8">
            <a:extLst>
              <a:ext uri="{FF2B5EF4-FFF2-40B4-BE49-F238E27FC236}">
                <a16:creationId xmlns:a16="http://schemas.microsoft.com/office/drawing/2014/main" id="{FC6C5165-447E-E9FF-47FA-C59DB229F7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550" y="230188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CD31403-0338-BC0D-2080-2D4156DB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b="0" i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>
              <a:defRPr/>
            </a:pPr>
            <a:r>
              <a:rPr lang="en-US"/>
              <a:t>International Institute of Information Technology, </a:t>
            </a:r>
            <a:r>
              <a:rPr lang="en-US" err="1"/>
              <a:t>Naya</a:t>
            </a:r>
            <a:r>
              <a:rPr lang="en-US"/>
              <a:t> Raipur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5">
            <a:extLst>
              <a:ext uri="{FF2B5EF4-FFF2-40B4-BE49-F238E27FC236}">
                <a16:creationId xmlns:a16="http://schemas.microsoft.com/office/drawing/2014/main" id="{31474AD0-F962-CBA8-F793-BAA58B99CBB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0" y="3509963"/>
            <a:ext cx="12192000" cy="1011237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7" name="Title 3">
            <a:extLst>
              <a:ext uri="{FF2B5EF4-FFF2-40B4-BE49-F238E27FC236}">
                <a16:creationId xmlns:a16="http://schemas.microsoft.com/office/drawing/2014/main" id="{6C3544AA-04CB-245D-A603-BD19764162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03123" y="1122363"/>
            <a:ext cx="11356258" cy="1635125"/>
          </a:xfrm>
        </p:spPr>
        <p:txBody>
          <a:bodyPr/>
          <a:lstStyle/>
          <a:p>
            <a:pPr eaLnBrk="1" hangingPunct="1"/>
            <a:r>
              <a:rPr lang="en-US" altLang="en-US" dirty="0"/>
              <a:t>Stock Sage: AI-Driven Equity Research Tool</a:t>
            </a:r>
          </a:p>
        </p:txBody>
      </p:sp>
      <p:sp>
        <p:nvSpPr>
          <p:cNvPr id="6148" name="Subtitle 4">
            <a:extLst>
              <a:ext uri="{FF2B5EF4-FFF2-40B4-BE49-F238E27FC236}">
                <a16:creationId xmlns:a16="http://schemas.microsoft.com/office/drawing/2014/main" id="{6DFE1CA8-CA43-7208-A129-0A63EAC924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3175" y="3751263"/>
            <a:ext cx="4565650" cy="606425"/>
          </a:xfrm>
        </p:spPr>
        <p:txBody>
          <a:bodyPr anchor="ctr"/>
          <a:lstStyle/>
          <a:p>
            <a:pPr algn="ctr" defTabSz="684213" fontAlgn="base"/>
            <a:r>
              <a:rPr lang="en-US" altLang="en-US" sz="2000" dirty="0">
                <a:solidFill>
                  <a:srgbClr val="002060"/>
                </a:solidFill>
              </a:rPr>
              <a:t>Supervisor: Dr. Santosh Kumar</a:t>
            </a:r>
          </a:p>
        </p:txBody>
      </p:sp>
      <p:sp>
        <p:nvSpPr>
          <p:cNvPr id="6149" name="TextBox 8">
            <a:extLst>
              <a:ext uri="{FF2B5EF4-FFF2-40B4-BE49-F238E27FC236}">
                <a16:creationId xmlns:a16="http://schemas.microsoft.com/office/drawing/2014/main" id="{95F4EC20-ABD1-0BFD-3A86-531B135C6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988" y="3751263"/>
            <a:ext cx="3106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Date: 04/10/2024</a:t>
            </a:r>
          </a:p>
        </p:txBody>
      </p:sp>
      <p:sp>
        <p:nvSpPr>
          <p:cNvPr id="6150" name="Footer Placeholder 9">
            <a:extLst>
              <a:ext uri="{FF2B5EF4-FFF2-40B4-BE49-F238E27FC236}">
                <a16:creationId xmlns:a16="http://schemas.microsoft.com/office/drawing/2014/main" id="{ABB8A09F-A0E6-A661-AB47-4D2E7D03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6492875"/>
            <a:ext cx="60055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6151" name="Subtitle 4">
            <a:extLst>
              <a:ext uri="{FF2B5EF4-FFF2-40B4-BE49-F238E27FC236}">
                <a16:creationId xmlns:a16="http://schemas.microsoft.com/office/drawing/2014/main" id="{70CF7BE1-C57B-21B3-4110-DFA32194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4" y="3579812"/>
            <a:ext cx="3332829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42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450"/>
              </a:spcBef>
              <a:spcAft>
                <a:spcPts val="450"/>
              </a:spcAft>
              <a:buClr>
                <a:srgbClr val="0C2577"/>
              </a:buClr>
              <a:buFontTx/>
              <a:buNone/>
            </a:pPr>
            <a:r>
              <a:rPr lang="en-US" altLang="en-US" sz="1500">
                <a:solidFill>
                  <a:srgbClr val="002060"/>
                </a:solidFill>
                <a:latin typeface="Georgia" panose="02040502050405020303" pitchFamily="18" charset="0"/>
              </a:rPr>
              <a:t>Krishna Dubey (211020425)</a:t>
            </a:r>
          </a:p>
          <a:p>
            <a:pPr eaLnBrk="1" hangingPunct="1">
              <a:spcBef>
                <a:spcPts val="450"/>
              </a:spcBef>
              <a:spcAft>
                <a:spcPts val="450"/>
              </a:spcAft>
              <a:buClr>
                <a:srgbClr val="0C2577"/>
              </a:buClr>
              <a:buFontTx/>
              <a:buNone/>
            </a:pPr>
            <a:r>
              <a:rPr lang="en-US" altLang="en-US" sz="1500">
                <a:solidFill>
                  <a:srgbClr val="002060"/>
                </a:solidFill>
                <a:latin typeface="Georgia" panose="02040502050405020303" pitchFamily="18" charset="0"/>
              </a:rPr>
              <a:t>Pankaj Kumar Giri (211020430)</a:t>
            </a:r>
          </a:p>
          <a:p>
            <a:pPr eaLnBrk="1" hangingPunct="1">
              <a:spcBef>
                <a:spcPts val="450"/>
              </a:spcBef>
              <a:spcAft>
                <a:spcPts val="450"/>
              </a:spcAft>
              <a:buClr>
                <a:srgbClr val="0C2577"/>
              </a:buClr>
              <a:buFontTx/>
              <a:buNone/>
            </a:pPr>
            <a:r>
              <a:rPr lang="en-US" altLang="en-US" sz="1500" err="1">
                <a:solidFill>
                  <a:srgbClr val="002060"/>
                </a:solidFill>
                <a:latin typeface="Georgia" panose="02040502050405020303" pitchFamily="18" charset="0"/>
              </a:rPr>
              <a:t>Nayandeep</a:t>
            </a:r>
            <a:r>
              <a:rPr lang="en-US" altLang="en-US" sz="1500">
                <a:solidFill>
                  <a:srgbClr val="002060"/>
                </a:solidFill>
                <a:latin typeface="Georgia" panose="02040502050405020303" pitchFamily="18" charset="0"/>
              </a:rPr>
              <a:t> (21100033)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CF9F6BD-873B-3252-E041-2215E48CA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1038"/>
            <a:ext cx="4117258" cy="633412"/>
          </a:xfrm>
        </p:spPr>
        <p:txBody>
          <a:bodyPr/>
          <a:lstStyle/>
          <a:p>
            <a:pPr eaLnBrk="1" hangingPunct="1"/>
            <a:r>
              <a:rPr lang="en-US" altLang="en-US" b="1"/>
              <a:t>METHODOLOGY</a:t>
            </a:r>
          </a:p>
        </p:txBody>
      </p:sp>
      <p:sp>
        <p:nvSpPr>
          <p:cNvPr id="12291" name="Date Placeholder 5">
            <a:extLst>
              <a:ext uri="{FF2B5EF4-FFF2-40B4-BE49-F238E27FC236}">
                <a16:creationId xmlns:a16="http://schemas.microsoft.com/office/drawing/2014/main" id="{79A06CAF-5034-547E-710C-4B7C63E6D5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" y="6518275"/>
            <a:ext cx="2209800" cy="300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143E6873-B502-4500-AA98-C08DCD2B47A3}" type="datetime1">
              <a:rPr lang="en-IN" altLang="en-US" sz="1200" smtClean="0">
                <a:solidFill>
                  <a:schemeClr val="bg1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04-10-2024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2292" name="Slide Number Placeholder 6">
            <a:extLst>
              <a:ext uri="{FF2B5EF4-FFF2-40B4-BE49-F238E27FC236}">
                <a16:creationId xmlns:a16="http://schemas.microsoft.com/office/drawing/2014/main" id="{C7F8CFB7-DD46-70A6-AFDE-1BC413A41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07550" y="6453188"/>
            <a:ext cx="19796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BC7B18B-FF1D-4422-902C-7C7E18552634}" type="slidenum">
              <a:rPr lang="en-US" altLang="en-US" sz="12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2293" name="Footer Placeholder 9">
            <a:extLst>
              <a:ext uri="{FF2B5EF4-FFF2-40B4-BE49-F238E27FC236}">
                <a16:creationId xmlns:a16="http://schemas.microsoft.com/office/drawing/2014/main" id="{C7C6CE43-B7BD-ADA6-57AB-3DD942562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9B069A-F645-23A1-9616-6BEA5A73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IN" dirty="0"/>
              <a:t>Project Pipeline - Overview</a:t>
            </a:r>
            <a:endParaRPr lang="en-IN" dirty="0">
              <a:ea typeface="Calibri" panose="020F0502020204030204"/>
              <a:cs typeface="Calibri" panose="020F0502020204030204"/>
            </a:endParaRPr>
          </a:p>
          <a:p>
            <a:pPr lvl="1">
              <a:defRPr/>
            </a:pPr>
            <a:endParaRPr lang="en-IN" dirty="0">
              <a:ea typeface="Calibri" panose="020F0502020204030204"/>
              <a:cs typeface="Calibri" panose="020F0502020204030204"/>
            </a:endParaRPr>
          </a:p>
          <a:p>
            <a:pPr lvl="1">
              <a:defRPr/>
            </a:pPr>
            <a:endParaRPr lang="en-IN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989C21F1-5AF4-3E93-B3F8-7D43C2811199}"/>
              </a:ext>
            </a:extLst>
          </p:cNvPr>
          <p:cNvSpPr/>
          <p:nvPr/>
        </p:nvSpPr>
        <p:spPr>
          <a:xfrm>
            <a:off x="838200" y="2213309"/>
            <a:ext cx="2286000" cy="1371600"/>
          </a:xfrm>
          <a:prstGeom prst="roundRect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rPr dirty="0"/>
              <a:t>D</a:t>
            </a:r>
            <a:r>
              <a:rPr lang="en-IN" dirty="0" err="1"/>
              <a:t>ata</a:t>
            </a:r>
            <a:r>
              <a:rPr lang="en-IN" dirty="0"/>
              <a:t> Loading</a:t>
            </a:r>
          </a:p>
          <a:p>
            <a:pPr algn="ctr">
              <a:defRPr sz="1800" b="1"/>
            </a:pPr>
            <a:r>
              <a:rPr dirty="0"/>
              <a:t>📄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B5CC8737-8A24-917C-40FC-FDEC7A66BC34}"/>
              </a:ext>
            </a:extLst>
          </p:cNvPr>
          <p:cNvSpPr/>
          <p:nvPr/>
        </p:nvSpPr>
        <p:spPr>
          <a:xfrm>
            <a:off x="2624599" y="4587610"/>
            <a:ext cx="2286000" cy="1371600"/>
          </a:xfrm>
          <a:prstGeom prst="roundRect">
            <a:avLst/>
          </a:prstGeom>
          <a:solidFill>
            <a:srgbClr val="ED7D3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rPr lang="en-IN" dirty="0"/>
              <a:t>Data</a:t>
            </a:r>
            <a:r>
              <a:rPr dirty="0"/>
              <a:t> Splitting </a:t>
            </a:r>
            <a:endParaRPr lang="en-IN" dirty="0"/>
          </a:p>
          <a:p>
            <a:pPr algn="ctr">
              <a:defRPr sz="1800" b="1"/>
            </a:pPr>
            <a:r>
              <a:rPr dirty="0"/>
              <a:t>✂️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F1855D51-28A3-686B-EDF1-F08E35B7CDB0}"/>
              </a:ext>
            </a:extLst>
          </p:cNvPr>
          <p:cNvSpPr/>
          <p:nvPr/>
        </p:nvSpPr>
        <p:spPr>
          <a:xfrm>
            <a:off x="4400590" y="2213309"/>
            <a:ext cx="2286000" cy="1371600"/>
          </a:xfrm>
          <a:prstGeom prst="roundRect">
            <a:avLst/>
          </a:prstGeom>
          <a:solidFill>
            <a:srgbClr val="A5A5A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rPr dirty="0"/>
              <a:t>Vector DB</a:t>
            </a:r>
            <a:r>
              <a:rPr lang="en-IN" dirty="0"/>
              <a:t> Integration</a:t>
            </a:r>
          </a:p>
          <a:p>
            <a:pPr algn="ctr">
              <a:defRPr sz="1800" b="1"/>
            </a:pPr>
            <a:r>
              <a:rPr dirty="0"/>
              <a:t>🧩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0D295482-C360-5391-1E81-17FFC9CC53BB}"/>
              </a:ext>
            </a:extLst>
          </p:cNvPr>
          <p:cNvSpPr/>
          <p:nvPr/>
        </p:nvSpPr>
        <p:spPr>
          <a:xfrm>
            <a:off x="6093544" y="4611160"/>
            <a:ext cx="2286000" cy="1371600"/>
          </a:xfrm>
          <a:prstGeom prst="roundRect">
            <a:avLst/>
          </a:prstGeom>
          <a:solidFill>
            <a:srgbClr val="70AD4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rPr dirty="0"/>
              <a:t>UI Setup </a:t>
            </a:r>
            <a:endParaRPr lang="en-IN" dirty="0"/>
          </a:p>
          <a:p>
            <a:pPr algn="ctr">
              <a:defRPr sz="1800" b="1"/>
            </a:pPr>
            <a:r>
              <a:rPr dirty="0"/>
              <a:t>💻</a:t>
            </a:r>
          </a:p>
        </p:txBody>
      </p:sp>
      <p:sp>
        <p:nvSpPr>
          <p:cNvPr id="9" name="Right Arrow 6"/>
          <p:cNvSpPr/>
          <p:nvPr/>
        </p:nvSpPr>
        <p:spPr>
          <a:xfrm rot="3495318">
            <a:off x="2310145" y="4083002"/>
            <a:ext cx="457200" cy="18288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17D921D3-D4C9-4C7E-E7DE-79C6BFA3B838}"/>
              </a:ext>
            </a:extLst>
          </p:cNvPr>
          <p:cNvSpPr/>
          <p:nvPr/>
        </p:nvSpPr>
        <p:spPr>
          <a:xfrm rot="3653836">
            <a:off x="5626907" y="4043758"/>
            <a:ext cx="663422" cy="162259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A917ED47-7AF5-7D76-A3F2-2B7910B6DD81}"/>
              </a:ext>
            </a:extLst>
          </p:cNvPr>
          <p:cNvSpPr/>
          <p:nvPr/>
        </p:nvSpPr>
        <p:spPr>
          <a:xfrm rot="17757260">
            <a:off x="4670448" y="4012585"/>
            <a:ext cx="656361" cy="149191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CE0F4-BA92-D096-AF1D-C1E4554F90BD}"/>
              </a:ext>
            </a:extLst>
          </p:cNvPr>
          <p:cNvSpPr/>
          <p:nvPr/>
        </p:nvSpPr>
        <p:spPr>
          <a:xfrm>
            <a:off x="7825049" y="2514600"/>
            <a:ext cx="1371600" cy="9144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40" b="1">
                <a:solidFill>
                  <a:srgbClr val="FFFFFF"/>
                </a:solidFill>
              </a:defRPr>
            </a:pPr>
            <a:r>
              <a:rPr dirty="0"/>
              <a:t>Retrieval QA</a:t>
            </a:r>
            <a:endParaRPr lang="en-IN" dirty="0"/>
          </a:p>
          <a:p>
            <a:pPr algn="ctr">
              <a:defRPr sz="1440" b="1">
                <a:solidFill>
                  <a:srgbClr val="FFFFFF"/>
                </a:solidFill>
              </a:defRPr>
            </a:pPr>
            <a:r>
              <a:rPr lang="en-IN" dirty="0"/>
              <a:t>🔍</a:t>
            </a: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33258D-F27B-5CB7-A5EC-745FF23B444E}"/>
              </a:ext>
            </a:extLst>
          </p:cNvPr>
          <p:cNvSpPr/>
          <p:nvPr/>
        </p:nvSpPr>
        <p:spPr>
          <a:xfrm>
            <a:off x="9982200" y="1984709"/>
            <a:ext cx="1371600" cy="9144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40" b="1">
                <a:solidFill>
                  <a:srgbClr val="FFFFFF"/>
                </a:solidFill>
              </a:defRPr>
            </a:pPr>
            <a:r>
              <a:rPr dirty="0"/>
              <a:t>Prompting</a:t>
            </a:r>
            <a:endParaRPr lang="en-IN" dirty="0"/>
          </a:p>
          <a:p>
            <a:pPr algn="ctr">
              <a:defRPr sz="1440" b="1">
                <a:solidFill>
                  <a:srgbClr val="FFFFFF"/>
                </a:solidFill>
              </a:defRPr>
            </a:pPr>
            <a:r>
              <a:rPr lang="en-IN" dirty="0"/>
              <a:t>✏️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92DD4F-4679-668D-3D4B-E4E790C6D5EA}"/>
              </a:ext>
            </a:extLst>
          </p:cNvPr>
          <p:cNvSpPr/>
          <p:nvPr/>
        </p:nvSpPr>
        <p:spPr>
          <a:xfrm>
            <a:off x="9982200" y="3452570"/>
            <a:ext cx="13716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40" b="1">
                <a:solidFill>
                  <a:srgbClr val="FFFFFF"/>
                </a:solidFill>
              </a:defRPr>
            </a:pPr>
            <a:r>
              <a:rPr dirty="0"/>
              <a:t>LLM</a:t>
            </a:r>
            <a:endParaRPr lang="en-IN" dirty="0"/>
          </a:p>
          <a:p>
            <a:pPr algn="ctr">
              <a:defRPr sz="1440" b="1">
                <a:solidFill>
                  <a:srgbClr val="FFFFFF"/>
                </a:solidFill>
              </a:defRPr>
            </a:pPr>
            <a:r>
              <a:rPr lang="en-IN" dirty="0"/>
              <a:t>🤖</a:t>
            </a:r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DECE4-E389-030C-30EF-E7ED524672C6}"/>
              </a:ext>
            </a:extLst>
          </p:cNvPr>
          <p:cNvSpPr/>
          <p:nvPr/>
        </p:nvSpPr>
        <p:spPr>
          <a:xfrm>
            <a:off x="9982200" y="4916542"/>
            <a:ext cx="13716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40" b="1">
                <a:solidFill>
                  <a:srgbClr val="FFFFFF"/>
                </a:solidFill>
              </a:defRPr>
            </a:pPr>
            <a:r>
              <a:rPr dirty="0"/>
              <a:t>Answer Generation</a:t>
            </a:r>
            <a:endParaRPr lang="en-IN" dirty="0"/>
          </a:p>
          <a:p>
            <a:pPr algn="ctr">
              <a:defRPr sz="1440" b="1">
                <a:solidFill>
                  <a:srgbClr val="FFFFFF"/>
                </a:solidFill>
              </a:defRPr>
            </a:pPr>
            <a:r>
              <a:rPr lang="en-IN" dirty="0"/>
              <a:t>✅</a:t>
            </a:r>
            <a:endParaRPr dirty="0"/>
          </a:p>
        </p:txBody>
      </p:sp>
      <p:sp>
        <p:nvSpPr>
          <p:cNvPr id="16" name="Right Arrow 6">
            <a:extLst>
              <a:ext uri="{FF2B5EF4-FFF2-40B4-BE49-F238E27FC236}">
                <a16:creationId xmlns:a16="http://schemas.microsoft.com/office/drawing/2014/main" id="{221E01C0-6B58-C31D-6A2E-FEEC32D51F73}"/>
              </a:ext>
            </a:extLst>
          </p:cNvPr>
          <p:cNvSpPr/>
          <p:nvPr/>
        </p:nvSpPr>
        <p:spPr>
          <a:xfrm rot="17757260">
            <a:off x="7349218" y="3931393"/>
            <a:ext cx="660918" cy="146972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ight Arrow 6">
            <a:extLst>
              <a:ext uri="{FF2B5EF4-FFF2-40B4-BE49-F238E27FC236}">
                <a16:creationId xmlns:a16="http://schemas.microsoft.com/office/drawing/2014/main" id="{41595587-736A-B5AE-2332-F0760161428D}"/>
              </a:ext>
            </a:extLst>
          </p:cNvPr>
          <p:cNvSpPr/>
          <p:nvPr/>
        </p:nvSpPr>
        <p:spPr>
          <a:xfrm>
            <a:off x="9360824" y="2775283"/>
            <a:ext cx="392776" cy="123825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ight Arrow 6">
            <a:extLst>
              <a:ext uri="{FF2B5EF4-FFF2-40B4-BE49-F238E27FC236}">
                <a16:creationId xmlns:a16="http://schemas.microsoft.com/office/drawing/2014/main" id="{87D44CAF-58EA-E00B-FD33-8C31198473D1}"/>
              </a:ext>
            </a:extLst>
          </p:cNvPr>
          <p:cNvSpPr/>
          <p:nvPr/>
        </p:nvSpPr>
        <p:spPr>
          <a:xfrm rot="5400000">
            <a:off x="10406292" y="3122384"/>
            <a:ext cx="382127" cy="10590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ight Arrow 6">
            <a:extLst>
              <a:ext uri="{FF2B5EF4-FFF2-40B4-BE49-F238E27FC236}">
                <a16:creationId xmlns:a16="http://schemas.microsoft.com/office/drawing/2014/main" id="{B4A03CCF-7D33-1C55-CE6E-59BD74A5B78E}"/>
              </a:ext>
            </a:extLst>
          </p:cNvPr>
          <p:cNvSpPr/>
          <p:nvPr/>
        </p:nvSpPr>
        <p:spPr>
          <a:xfrm rot="5400000">
            <a:off x="10406292" y="4546887"/>
            <a:ext cx="382127" cy="10590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ight Arrow 6">
            <a:extLst>
              <a:ext uri="{FF2B5EF4-FFF2-40B4-BE49-F238E27FC236}">
                <a16:creationId xmlns:a16="http://schemas.microsoft.com/office/drawing/2014/main" id="{17FB7FC7-E1E0-42C7-3A2D-B1BF4FE970E8}"/>
              </a:ext>
            </a:extLst>
          </p:cNvPr>
          <p:cNvSpPr/>
          <p:nvPr/>
        </p:nvSpPr>
        <p:spPr>
          <a:xfrm rot="9018871">
            <a:off x="8548217" y="4165927"/>
            <a:ext cx="1221679" cy="127541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1871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1A74B7E5-9F65-770C-5E78-CDE6727B4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35242" y="1491916"/>
            <a:ext cx="7369200" cy="4840622"/>
          </a:xfrm>
        </p:spPr>
        <p:txBody>
          <a:bodyPr/>
          <a:lstStyle/>
          <a:p>
            <a:r>
              <a:rPr lang="en-IN" sz="2400" dirty="0">
                <a:ea typeface="Calibri"/>
                <a:cs typeface="Calibri"/>
              </a:rPr>
              <a:t>Aggregate financial news from diverse sources (</a:t>
            </a:r>
            <a:r>
              <a:rPr lang="en-IN" sz="2400" dirty="0" err="1">
                <a:ea typeface="Calibri"/>
                <a:cs typeface="Calibri"/>
              </a:rPr>
              <a:t>MoneyControl</a:t>
            </a:r>
            <a:r>
              <a:rPr lang="en-IN" sz="2400" dirty="0">
                <a:ea typeface="Calibri"/>
                <a:cs typeface="Calibri"/>
              </a:rPr>
              <a:t>, Economic Times, etc.)</a:t>
            </a:r>
          </a:p>
          <a:p>
            <a:r>
              <a:rPr lang="en-IN" sz="2400" dirty="0">
                <a:ea typeface="Calibri"/>
                <a:cs typeface="Calibri"/>
              </a:rPr>
              <a:t>Tools:</a:t>
            </a:r>
          </a:p>
          <a:p>
            <a:pPr lvl="1"/>
            <a:r>
              <a:rPr lang="en-IN" sz="2000" dirty="0">
                <a:ea typeface="Calibri"/>
                <a:cs typeface="Calibri"/>
              </a:rPr>
              <a:t>Document Loaders: </a:t>
            </a:r>
            <a:r>
              <a:rPr lang="en-IN" sz="2000" dirty="0" err="1">
                <a:ea typeface="Calibri"/>
                <a:cs typeface="Calibri"/>
              </a:rPr>
              <a:t>TextLoader</a:t>
            </a:r>
            <a:r>
              <a:rPr lang="en-IN" sz="2000" dirty="0">
                <a:ea typeface="Calibri"/>
                <a:cs typeface="Calibri"/>
              </a:rPr>
              <a:t> and </a:t>
            </a:r>
            <a:r>
              <a:rPr lang="en-IN" sz="2000" b="1" dirty="0" err="1">
                <a:ea typeface="Calibri"/>
                <a:cs typeface="Calibri"/>
              </a:rPr>
              <a:t>UnstructuredURLLoader</a:t>
            </a:r>
            <a:endParaRPr lang="en-IN" sz="2000" b="1" dirty="0">
              <a:ea typeface="Calibri"/>
              <a:cs typeface="Calibri"/>
            </a:endParaRPr>
          </a:p>
          <a:p>
            <a:r>
              <a:rPr lang="en-IN" sz="2400" dirty="0">
                <a:ea typeface="Calibri"/>
                <a:cs typeface="Calibri"/>
              </a:rPr>
              <a:t>Process:</a:t>
            </a:r>
          </a:p>
          <a:p>
            <a:pPr lvl="1"/>
            <a:r>
              <a:rPr lang="en-IN" sz="2000" dirty="0">
                <a:ea typeface="Calibri"/>
                <a:cs typeface="Calibri"/>
              </a:rPr>
              <a:t>Load news articles using </a:t>
            </a:r>
            <a:r>
              <a:rPr lang="en-IN" sz="2000" b="1" dirty="0" err="1">
                <a:ea typeface="Calibri"/>
                <a:cs typeface="Calibri"/>
              </a:rPr>
              <a:t>LangChain’s</a:t>
            </a:r>
            <a:r>
              <a:rPr lang="en-IN" sz="2000" dirty="0">
                <a:ea typeface="Calibri"/>
                <a:cs typeface="Calibri"/>
              </a:rPr>
              <a:t> document loaders from local files or URLs</a:t>
            </a:r>
          </a:p>
          <a:p>
            <a:pPr lvl="1"/>
            <a:r>
              <a:rPr lang="en-IN" sz="2000" dirty="0">
                <a:ea typeface="Calibri"/>
                <a:cs typeface="Calibri"/>
              </a:rPr>
              <a:t>Store text content in a standardized format for subsequent processing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C0666-646D-B971-A31E-01882367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5125"/>
            <a:ext cx="10515600" cy="13255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IN" sz="2800" dirty="0">
                <a:latin typeface="+mn-lt"/>
              </a:rPr>
              <a:t>Step 1: Data Loading 📄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81A8-D04E-81F8-B465-CEF6BFA1CA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122E64-D14E-44C0-80E7-00DC7AE303C9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15365" name="Footer Placeholder 4">
            <a:extLst>
              <a:ext uri="{FF2B5EF4-FFF2-40B4-BE49-F238E27FC236}">
                <a16:creationId xmlns:a16="http://schemas.microsoft.com/office/drawing/2014/main" id="{7E03CDFC-8238-6FD4-06C2-AD573B84D8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15366" name="Slide Number Placeholder 5">
            <a:extLst>
              <a:ext uri="{FF2B5EF4-FFF2-40B4-BE49-F238E27FC236}">
                <a16:creationId xmlns:a16="http://schemas.microsoft.com/office/drawing/2014/main" id="{B6473C42-76C0-1F0E-4BC7-DEBED5F06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98EAFAE-9E11-469B-A933-8188F37AD2E2}" type="slidenum">
              <a:rPr lang="en-US" altLang="en-US" smtClean="0">
                <a:solidFill>
                  <a:schemeClr val="bg1"/>
                </a:solidFill>
              </a:rPr>
              <a:pPr/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074" name="Picture 2" descr="Document Loaders in Langchain - Nomidl">
            <a:extLst>
              <a:ext uri="{FF2B5EF4-FFF2-40B4-BE49-F238E27FC236}">
                <a16:creationId xmlns:a16="http://schemas.microsoft.com/office/drawing/2014/main" id="{11376729-B38F-E908-3E12-E107C0EE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2" y="1851025"/>
            <a:ext cx="3151222" cy="17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trieval in LangChain: Part 1 — Document Loaders | by Sushmitha | Medium">
            <a:extLst>
              <a:ext uri="{FF2B5EF4-FFF2-40B4-BE49-F238E27FC236}">
                <a16:creationId xmlns:a16="http://schemas.microsoft.com/office/drawing/2014/main" id="{1DCB26BC-5798-1444-5CD1-A03C56267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723" y="4413965"/>
            <a:ext cx="4646941" cy="1606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1A74B7E5-9F65-770C-5E78-CDE6727B4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35242" y="1491916"/>
            <a:ext cx="6974693" cy="4840622"/>
          </a:xfrm>
        </p:spPr>
        <p:txBody>
          <a:bodyPr/>
          <a:lstStyle/>
          <a:p>
            <a:r>
              <a:rPr lang="en-IN" sz="2400" dirty="0">
                <a:ea typeface="Calibri"/>
                <a:cs typeface="Calibri"/>
              </a:rPr>
              <a:t>Manage large documents within LLM token limits</a:t>
            </a:r>
          </a:p>
          <a:p>
            <a:r>
              <a:rPr lang="en-IN" sz="2400" dirty="0">
                <a:ea typeface="Calibri"/>
                <a:cs typeface="Calibri"/>
              </a:rPr>
              <a:t>Tools:</a:t>
            </a:r>
          </a:p>
          <a:p>
            <a:pPr lvl="1"/>
            <a:r>
              <a:rPr lang="en-IN" sz="2000" dirty="0" err="1">
                <a:ea typeface="Calibri"/>
                <a:cs typeface="Calibri"/>
              </a:rPr>
              <a:t>LangChain</a:t>
            </a:r>
            <a:r>
              <a:rPr lang="en-IN" sz="2000" dirty="0">
                <a:ea typeface="Calibri"/>
                <a:cs typeface="Calibri"/>
              </a:rPr>
              <a:t> Text Splitters: </a:t>
            </a:r>
            <a:r>
              <a:rPr lang="en-IN" sz="2000" dirty="0" err="1">
                <a:ea typeface="Calibri"/>
                <a:cs typeface="Calibri"/>
              </a:rPr>
              <a:t>CharacterTextSplitter</a:t>
            </a:r>
            <a:r>
              <a:rPr lang="en-IN" sz="2000" dirty="0">
                <a:ea typeface="Calibri"/>
                <a:cs typeface="Calibri"/>
              </a:rPr>
              <a:t> and </a:t>
            </a:r>
            <a:r>
              <a:rPr lang="en-IN" sz="2000" b="1" dirty="0" err="1">
                <a:ea typeface="Calibri"/>
                <a:cs typeface="Calibri"/>
              </a:rPr>
              <a:t>RecursiveCharacterTextSplitter</a:t>
            </a:r>
            <a:endParaRPr lang="en-IN" sz="2000" b="1" dirty="0">
              <a:ea typeface="Calibri"/>
              <a:cs typeface="Calibri"/>
            </a:endParaRPr>
          </a:p>
          <a:p>
            <a:r>
              <a:rPr lang="en-IN" sz="2400" dirty="0">
                <a:ea typeface="Calibri"/>
                <a:cs typeface="Calibri"/>
              </a:rPr>
              <a:t>Process:</a:t>
            </a:r>
          </a:p>
          <a:p>
            <a:pPr lvl="1"/>
            <a:r>
              <a:rPr lang="en-IN" sz="2000" dirty="0">
                <a:ea typeface="Calibri"/>
                <a:cs typeface="Calibri"/>
              </a:rPr>
              <a:t>Split long text documents into smaller chunks.</a:t>
            </a:r>
          </a:p>
          <a:p>
            <a:pPr lvl="1"/>
            <a:r>
              <a:rPr lang="en-IN" sz="2000" dirty="0">
                <a:ea typeface="Calibri"/>
                <a:cs typeface="Calibri"/>
              </a:rPr>
              <a:t>Maintain context between chunks using overlapping techniques</a:t>
            </a:r>
          </a:p>
          <a:p>
            <a:pPr lvl="1"/>
            <a:r>
              <a:rPr lang="en-IN" sz="2000" dirty="0">
                <a:ea typeface="Calibri"/>
                <a:cs typeface="Calibri"/>
              </a:rPr>
              <a:t>Optimize chunk sizes for efficient LLM input and minimize token usage.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C0666-646D-B971-A31E-01882367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5125"/>
            <a:ext cx="10515600" cy="13255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IN" sz="2800" dirty="0">
                <a:latin typeface="+mn-lt"/>
              </a:rPr>
              <a:t>Step 2: Data Splitting ✂️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81A8-D04E-81F8-B465-CEF6BFA1CA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122E64-D14E-44C0-80E7-00DC7AE303C9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15365" name="Footer Placeholder 4">
            <a:extLst>
              <a:ext uri="{FF2B5EF4-FFF2-40B4-BE49-F238E27FC236}">
                <a16:creationId xmlns:a16="http://schemas.microsoft.com/office/drawing/2014/main" id="{7E03CDFC-8238-6FD4-06C2-AD573B84D8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15366" name="Slide Number Placeholder 5">
            <a:extLst>
              <a:ext uri="{FF2B5EF4-FFF2-40B4-BE49-F238E27FC236}">
                <a16:creationId xmlns:a16="http://schemas.microsoft.com/office/drawing/2014/main" id="{B6473C42-76C0-1F0E-4BC7-DEBED5F06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98EAFAE-9E11-469B-A933-8188F37AD2E2}" type="slidenum">
              <a:rPr lang="en-US" altLang="en-US" smtClean="0">
                <a:solidFill>
                  <a:schemeClr val="bg1"/>
                </a:solidFill>
              </a:rPr>
              <a:pPr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098" name="Picture 2" descr="Understanding Recursive Character Text Splitting | by Explore With Yasir |  Medium">
            <a:extLst>
              <a:ext uri="{FF2B5EF4-FFF2-40B4-BE49-F238E27FC236}">
                <a16:creationId xmlns:a16="http://schemas.microsoft.com/office/drawing/2014/main" id="{2A404469-98CA-3734-F24A-E5F50233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804" y="1833570"/>
            <a:ext cx="3372465" cy="1898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D6F362-005B-F26C-D30D-61A144ED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37"/>
          <a:stretch/>
        </p:blipFill>
        <p:spPr>
          <a:xfrm>
            <a:off x="8322804" y="3995942"/>
            <a:ext cx="3286584" cy="1898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1A74B7E5-9F65-770C-5E78-CDE6727B4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35242" y="1491916"/>
            <a:ext cx="6597650" cy="4840622"/>
          </a:xfrm>
        </p:spPr>
        <p:txBody>
          <a:bodyPr/>
          <a:lstStyle/>
          <a:p>
            <a:r>
              <a:rPr lang="en-IN" sz="2400" dirty="0">
                <a:ea typeface="Calibri"/>
                <a:cs typeface="Calibri"/>
              </a:rPr>
              <a:t>Transform text chunks into numerical vectors for efficient semantic search</a:t>
            </a:r>
          </a:p>
          <a:p>
            <a:r>
              <a:rPr lang="en-IN" sz="2400" dirty="0">
                <a:ea typeface="Calibri"/>
                <a:cs typeface="Calibri"/>
              </a:rPr>
              <a:t>Tools:</a:t>
            </a:r>
          </a:p>
          <a:p>
            <a:pPr lvl="1"/>
            <a:r>
              <a:rPr lang="en-IN" sz="2000" b="1" dirty="0">
                <a:ea typeface="Calibri"/>
                <a:cs typeface="Calibri"/>
              </a:rPr>
              <a:t>OpenAI Embeddings </a:t>
            </a:r>
            <a:r>
              <a:rPr lang="en-IN" sz="2000" dirty="0">
                <a:ea typeface="Calibri"/>
                <a:cs typeface="Calibri"/>
              </a:rPr>
              <a:t>API for generating vector representations</a:t>
            </a:r>
          </a:p>
          <a:p>
            <a:pPr lvl="1"/>
            <a:r>
              <a:rPr lang="en-IN" sz="2000" b="1" dirty="0">
                <a:ea typeface="Calibri"/>
                <a:cs typeface="Calibri"/>
              </a:rPr>
              <a:t>FAISS</a:t>
            </a:r>
            <a:r>
              <a:rPr lang="en-IN" sz="2000" dirty="0">
                <a:ea typeface="Calibri"/>
                <a:cs typeface="Calibri"/>
              </a:rPr>
              <a:t> (Facebook AI Similarity Search) for storing and retrieving vectors</a:t>
            </a:r>
          </a:p>
          <a:p>
            <a:r>
              <a:rPr lang="en-IN" sz="2400" dirty="0">
                <a:ea typeface="Calibri"/>
                <a:cs typeface="Calibri"/>
              </a:rPr>
              <a:t>Process:</a:t>
            </a:r>
          </a:p>
          <a:p>
            <a:pPr lvl="1"/>
            <a:r>
              <a:rPr lang="en-IN" sz="2000" dirty="0">
                <a:ea typeface="Calibri"/>
                <a:cs typeface="Calibri"/>
              </a:rPr>
              <a:t>Convert each text chunk into vectors using embeddings</a:t>
            </a:r>
          </a:p>
          <a:p>
            <a:pPr lvl="1"/>
            <a:r>
              <a:rPr lang="en-IN" sz="2000" dirty="0">
                <a:ea typeface="Calibri"/>
                <a:cs typeface="Calibri"/>
              </a:rPr>
              <a:t>Store vectors in the FAISS index to enable quick similarity search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C0666-646D-B971-A31E-01882367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5125"/>
            <a:ext cx="10515600" cy="13255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IN" sz="2800" dirty="0">
                <a:latin typeface="+mn-lt"/>
              </a:rPr>
              <a:t>Step 3: </a:t>
            </a:r>
            <a:r>
              <a:rPr lang="en-US" sz="2800" dirty="0">
                <a:latin typeface="+mn-lt"/>
              </a:rPr>
              <a:t>Embeddings and Vector DB Integration 🧩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81A8-D04E-81F8-B465-CEF6BFA1CA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122E64-D14E-44C0-80E7-00DC7AE303C9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15365" name="Footer Placeholder 4">
            <a:extLst>
              <a:ext uri="{FF2B5EF4-FFF2-40B4-BE49-F238E27FC236}">
                <a16:creationId xmlns:a16="http://schemas.microsoft.com/office/drawing/2014/main" id="{7E03CDFC-8238-6FD4-06C2-AD573B84D8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15366" name="Slide Number Placeholder 5">
            <a:extLst>
              <a:ext uri="{FF2B5EF4-FFF2-40B4-BE49-F238E27FC236}">
                <a16:creationId xmlns:a16="http://schemas.microsoft.com/office/drawing/2014/main" id="{B6473C42-76C0-1F0E-4BC7-DEBED5F06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98EAFAE-9E11-469B-A933-8188F37AD2E2}" type="slidenum">
              <a:rPr lang="en-US" altLang="en-US" smtClean="0">
                <a:solidFill>
                  <a:schemeClr val="bg1"/>
                </a:solidFill>
              </a:rPr>
              <a:pPr/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26C45-7017-DA7A-8B76-7CB2C642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7696" y="3389195"/>
            <a:ext cx="2898083" cy="2473363"/>
          </a:xfrm>
          <a:prstGeom prst="rect">
            <a:avLst/>
          </a:prstGeom>
        </p:spPr>
      </p:pic>
      <p:pic>
        <p:nvPicPr>
          <p:cNvPr id="5122" name="Picture 2" descr="Text Embeddings | Weaviate">
            <a:extLst>
              <a:ext uri="{FF2B5EF4-FFF2-40B4-BE49-F238E27FC236}">
                <a16:creationId xmlns:a16="http://schemas.microsoft.com/office/drawing/2014/main" id="{B91A9A42-5E36-1D1F-4B4F-E708AA73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635" y="1851025"/>
            <a:ext cx="4270279" cy="13778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6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1A74B7E5-9F65-770C-5E78-CDE6727B4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35242" y="1491916"/>
            <a:ext cx="10010608" cy="4840622"/>
          </a:xfrm>
        </p:spPr>
        <p:txBody>
          <a:bodyPr/>
          <a:lstStyle/>
          <a:p>
            <a:r>
              <a:rPr lang="en-IN" sz="2400" dirty="0">
                <a:ea typeface="Calibri"/>
                <a:cs typeface="Calibri"/>
              </a:rPr>
              <a:t>Create a basic interface for users to input financial news URLs and process the data</a:t>
            </a:r>
          </a:p>
          <a:p>
            <a:r>
              <a:rPr lang="en-IN" sz="2400" dirty="0">
                <a:ea typeface="Calibri"/>
                <a:cs typeface="Calibri"/>
              </a:rPr>
              <a:t>UI Development:</a:t>
            </a:r>
          </a:p>
          <a:p>
            <a:pPr lvl="1"/>
            <a:r>
              <a:rPr lang="en-IN" sz="2000" dirty="0">
                <a:ea typeface="Calibri"/>
                <a:cs typeface="Calibri"/>
              </a:rPr>
              <a:t>Using </a:t>
            </a:r>
            <a:r>
              <a:rPr lang="en-IN" sz="2000" dirty="0" err="1">
                <a:ea typeface="Calibri"/>
                <a:cs typeface="Calibri"/>
              </a:rPr>
              <a:t>Streamlit</a:t>
            </a:r>
            <a:endParaRPr lang="en-IN" sz="2000" dirty="0">
              <a:ea typeface="Calibri"/>
              <a:cs typeface="Calibri"/>
            </a:endParaRPr>
          </a:p>
          <a:p>
            <a:pPr lvl="1"/>
            <a:r>
              <a:rPr lang="en-IN" sz="2000" dirty="0">
                <a:ea typeface="Calibri"/>
                <a:cs typeface="Calibri"/>
              </a:rPr>
              <a:t>One can input up to 3 news URLs in the sidebar for processing</a:t>
            </a:r>
          </a:p>
          <a:p>
            <a:pPr lvl="1"/>
            <a:r>
              <a:rPr lang="en-IN" sz="2000" dirty="0">
                <a:ea typeface="Calibri"/>
                <a:cs typeface="Calibri"/>
              </a:rPr>
              <a:t>On clicking "Inspect URLs", the tool performs the following: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>
                <a:ea typeface="Calibri"/>
                <a:cs typeface="Calibri"/>
              </a:rPr>
              <a:t>Loads content from the provided URLs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>
                <a:ea typeface="Calibri"/>
                <a:cs typeface="Calibri"/>
              </a:rPr>
              <a:t>Splits the news content into smaller chunks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>
                <a:ea typeface="Calibri"/>
                <a:cs typeface="Calibri"/>
              </a:rPr>
              <a:t>Generates vector embeddings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>
                <a:ea typeface="Calibri"/>
                <a:cs typeface="Calibri"/>
              </a:rPr>
              <a:t>Saves the embeddings in a FAISS index for quick semantic search later</a:t>
            </a:r>
          </a:p>
          <a:p>
            <a:r>
              <a:rPr lang="en-IN" sz="2400" dirty="0">
                <a:ea typeface="Calibri"/>
                <a:cs typeface="Calibri"/>
              </a:rPr>
              <a:t>Current Output: Embeddings saved as a pickle file for future retrieval and querying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C0666-646D-B971-A31E-01882367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5125"/>
            <a:ext cx="10515600" cy="13255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IN" sz="2800" dirty="0">
                <a:latin typeface="+mn-lt"/>
              </a:rPr>
              <a:t>Step 4: Initial UI Setup 💻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81A8-D04E-81F8-B465-CEF6BFA1CA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122E64-D14E-44C0-80E7-00DC7AE303C9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15365" name="Footer Placeholder 4">
            <a:extLst>
              <a:ext uri="{FF2B5EF4-FFF2-40B4-BE49-F238E27FC236}">
                <a16:creationId xmlns:a16="http://schemas.microsoft.com/office/drawing/2014/main" id="{7E03CDFC-8238-6FD4-06C2-AD573B84D8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15366" name="Slide Number Placeholder 5">
            <a:extLst>
              <a:ext uri="{FF2B5EF4-FFF2-40B4-BE49-F238E27FC236}">
                <a16:creationId xmlns:a16="http://schemas.microsoft.com/office/drawing/2014/main" id="{B6473C42-76C0-1F0E-4BC7-DEBED5F06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98EAFAE-9E11-469B-A933-8188F37AD2E2}" type="slidenum">
              <a:rPr lang="en-US" altLang="en-US" smtClean="0">
                <a:solidFill>
                  <a:schemeClr val="bg1"/>
                </a:solidFill>
              </a:rPr>
              <a:pPr/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8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>
            <a:extLst>
              <a:ext uri="{FF2B5EF4-FFF2-40B4-BE49-F238E27FC236}">
                <a16:creationId xmlns:a16="http://schemas.microsoft.com/office/drawing/2014/main" id="{2C737506-A411-95A7-A507-A714092F5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7445375" cy="887413"/>
          </a:xfrm>
        </p:spPr>
        <p:txBody>
          <a:bodyPr/>
          <a:lstStyle/>
          <a:p>
            <a:r>
              <a:rPr lang="en-US" altLang="en-US" b="1" dirty="0"/>
              <a:t>RESULTS &amp; DISCUSSIONS</a:t>
            </a:r>
            <a:endParaRPr lang="en-I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A698-AF6A-0218-60C9-56D217110B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FA7AB4-3431-4378-BD67-9635C68A6B94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16388" name="Footer Placeholder 4">
            <a:extLst>
              <a:ext uri="{FF2B5EF4-FFF2-40B4-BE49-F238E27FC236}">
                <a16:creationId xmlns:a16="http://schemas.microsoft.com/office/drawing/2014/main" id="{8A115FA8-E602-428B-EDC0-59A6F3F3B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71CD744B-F552-2290-D9C2-D7702027E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A0624F4-4DAC-4885-9FE0-D546041958D9}" type="slidenum">
              <a:rPr lang="en-US" altLang="en-US" sz="12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20CB2-F797-E22D-3119-7E235C00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11" y="1252538"/>
            <a:ext cx="8319778" cy="46070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C30CAD1-5F21-0E52-12B2-F550F8D3BBF9}"/>
              </a:ext>
            </a:extLst>
          </p:cNvPr>
          <p:cNvSpPr txBox="1">
            <a:spLocks/>
          </p:cNvSpPr>
          <p:nvPr/>
        </p:nvSpPr>
        <p:spPr bwMode="auto">
          <a:xfrm>
            <a:off x="652075" y="5844898"/>
            <a:ext cx="10957313" cy="59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US" sz="2400" dirty="0"/>
              <a:t>Implemented a basic </a:t>
            </a:r>
            <a:r>
              <a:rPr lang="en-US" sz="2400" dirty="0" err="1"/>
              <a:t>Streamlit</a:t>
            </a:r>
            <a:r>
              <a:rPr lang="en-US" sz="2400" dirty="0"/>
              <a:t> UI to accept URLs and initiate processing</a:t>
            </a:r>
            <a:endParaRPr lang="en-I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>
            <a:extLst>
              <a:ext uri="{FF2B5EF4-FFF2-40B4-BE49-F238E27FC236}">
                <a16:creationId xmlns:a16="http://schemas.microsoft.com/office/drawing/2014/main" id="{2C737506-A411-95A7-A507-A714092F5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7445375" cy="887413"/>
          </a:xfrm>
        </p:spPr>
        <p:txBody>
          <a:bodyPr/>
          <a:lstStyle/>
          <a:p>
            <a:r>
              <a:rPr lang="en-US" altLang="en-US" b="1" dirty="0"/>
              <a:t>RESULTS &amp; DISCUSSIONS</a:t>
            </a:r>
            <a:endParaRPr lang="en-I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A698-AF6A-0218-60C9-56D217110B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FA7AB4-3431-4378-BD67-9635C68A6B94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16388" name="Footer Placeholder 4">
            <a:extLst>
              <a:ext uri="{FF2B5EF4-FFF2-40B4-BE49-F238E27FC236}">
                <a16:creationId xmlns:a16="http://schemas.microsoft.com/office/drawing/2014/main" id="{8A115FA8-E602-428B-EDC0-59A6F3F3B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71CD744B-F552-2290-D9C2-D7702027E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A0624F4-4DAC-4885-9FE0-D546041958D9}" type="slidenum">
              <a:rPr lang="en-US" altLang="en-US" sz="12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C30CAD1-5F21-0E52-12B2-F550F8D3BBF9}"/>
              </a:ext>
            </a:extLst>
          </p:cNvPr>
          <p:cNvSpPr txBox="1">
            <a:spLocks/>
          </p:cNvSpPr>
          <p:nvPr/>
        </p:nvSpPr>
        <p:spPr bwMode="auto">
          <a:xfrm>
            <a:off x="652075" y="5844898"/>
            <a:ext cx="10957313" cy="59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US" sz="2400" dirty="0"/>
              <a:t>UI provides real-time updates on each stage’s progress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2AD68-2BA8-F431-A2B9-E142E53C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1368030"/>
            <a:ext cx="8440328" cy="4458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8C605-1726-FCD3-84D6-9B488326A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77" y="3597191"/>
            <a:ext cx="2819794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3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CF9F6BD-873B-3252-E041-2215E48CA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1038"/>
            <a:ext cx="6493042" cy="633412"/>
          </a:xfrm>
        </p:spPr>
        <p:txBody>
          <a:bodyPr/>
          <a:lstStyle/>
          <a:p>
            <a:pPr eaLnBrk="1" hangingPunct="1"/>
            <a:r>
              <a:rPr lang="en-US" altLang="en-US" b="1" dirty="0"/>
              <a:t>RESULTS &amp; DISCUSSIONS</a:t>
            </a:r>
          </a:p>
        </p:txBody>
      </p:sp>
      <p:sp>
        <p:nvSpPr>
          <p:cNvPr id="12291" name="Date Placeholder 5">
            <a:extLst>
              <a:ext uri="{FF2B5EF4-FFF2-40B4-BE49-F238E27FC236}">
                <a16:creationId xmlns:a16="http://schemas.microsoft.com/office/drawing/2014/main" id="{79A06CAF-5034-547E-710C-4B7C63E6D5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" y="6518275"/>
            <a:ext cx="2209800" cy="300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143E6873-B502-4500-AA98-C08DCD2B47A3}" type="datetime1">
              <a:rPr lang="en-IN" altLang="en-US" sz="1200" smtClean="0">
                <a:solidFill>
                  <a:schemeClr val="bg1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04-10-2024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2292" name="Slide Number Placeholder 6">
            <a:extLst>
              <a:ext uri="{FF2B5EF4-FFF2-40B4-BE49-F238E27FC236}">
                <a16:creationId xmlns:a16="http://schemas.microsoft.com/office/drawing/2014/main" id="{C7F8CFB7-DD46-70A6-AFDE-1BC413A41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07550" y="6453188"/>
            <a:ext cx="19796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BC7B18B-FF1D-4422-902C-7C7E18552634}" type="slidenum">
              <a:rPr lang="en-US" altLang="en-US" sz="12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2293" name="Footer Placeholder 9">
            <a:extLst>
              <a:ext uri="{FF2B5EF4-FFF2-40B4-BE49-F238E27FC236}">
                <a16:creationId xmlns:a16="http://schemas.microsoft.com/office/drawing/2014/main" id="{C7C6CE43-B7BD-ADA6-57AB-3DD942562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9B069A-F645-23A1-9616-6BEA5A73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Current Limitations:</a:t>
            </a:r>
          </a:p>
          <a:p>
            <a:pPr lvl="1">
              <a:defRPr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URL Handling: Currently limited to 3 URLs</a:t>
            </a:r>
          </a:p>
          <a:p>
            <a:pPr lvl="1">
              <a:defRPr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No Query Functionality Yet</a:t>
            </a:r>
          </a:p>
          <a:p>
            <a:pPr lvl="1">
              <a:defRPr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Basic UI: Only the initial setup is in place, lacks sophisticated search and display features</a:t>
            </a:r>
          </a:p>
          <a:p>
            <a:pPr lvl="1">
              <a:defRPr/>
            </a:pP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>
              <a:defRPr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Next Steps:</a:t>
            </a:r>
          </a:p>
          <a:p>
            <a:pPr lvl="1">
              <a:defRPr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Implement retrieval QA and prompt-based querying</a:t>
            </a:r>
          </a:p>
          <a:p>
            <a:pPr lvl="1">
              <a:defRPr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Enhance the UI for more detailed output and user interaction</a:t>
            </a:r>
          </a:p>
          <a:p>
            <a:pPr lvl="1">
              <a:defRPr/>
            </a:pP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>
              <a:defRPr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Once integrated, the tool will provide </a:t>
            </a:r>
            <a:r>
              <a:rPr lang="en-US" sz="2400" b="1" dirty="0">
                <a:ea typeface="Calibri" panose="020F0502020204030204"/>
                <a:cs typeface="Calibri" panose="020F0502020204030204"/>
              </a:rPr>
              <a:t>real-time financial analysis</a:t>
            </a:r>
            <a:r>
              <a:rPr lang="en-US" sz="2400" dirty="0">
                <a:ea typeface="Calibri" panose="020F0502020204030204"/>
                <a:cs typeface="Calibri" panose="020F0502020204030204"/>
              </a:rPr>
              <a:t> and </a:t>
            </a:r>
            <a:r>
              <a:rPr lang="en-US" sz="2400" b="1" dirty="0">
                <a:ea typeface="Calibri" panose="020F0502020204030204"/>
                <a:cs typeface="Calibri" panose="020F0502020204030204"/>
              </a:rPr>
              <a:t>context-aware answers</a:t>
            </a:r>
            <a:r>
              <a:rPr lang="en-US" sz="2400" dirty="0">
                <a:ea typeface="Calibri" panose="020F0502020204030204"/>
                <a:cs typeface="Calibri" panose="020F0502020204030204"/>
              </a:rPr>
              <a:t>, significantly improving research efficiency for analysts</a:t>
            </a:r>
            <a:endParaRPr lang="en-IN" sz="2400" dirty="0">
              <a:ea typeface="Calibri" panose="020F0502020204030204"/>
              <a:cs typeface="Calibri" panose="020F0502020204030204"/>
            </a:endParaRPr>
          </a:p>
          <a:p>
            <a:pPr lvl="1">
              <a:defRPr/>
            </a:pPr>
            <a:endParaRPr lang="en-IN" dirty="0">
              <a:ea typeface="Calibri" panose="020F0502020204030204"/>
              <a:cs typeface="Calibri" panose="020F0502020204030204"/>
            </a:endParaRPr>
          </a:p>
          <a:p>
            <a:pPr lvl="1">
              <a:defRPr/>
            </a:pPr>
            <a:endParaRPr lang="en-IN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61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>
            <a:extLst>
              <a:ext uri="{FF2B5EF4-FFF2-40B4-BE49-F238E27FC236}">
                <a16:creationId xmlns:a16="http://schemas.microsoft.com/office/drawing/2014/main" id="{B44CEF22-0A24-9013-2029-360E18D50B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07958"/>
            <a:ext cx="10515600" cy="466900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>
                <a:ea typeface="Calibri"/>
                <a:cs typeface="Calibri"/>
              </a:rPr>
              <a:t>Problem Identification 🔍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>
                <a:ea typeface="Calibri"/>
                <a:cs typeface="Calibri"/>
              </a:rPr>
              <a:t>Technical Architecture Setup 🛠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>
                <a:ea typeface="Calibri"/>
                <a:cs typeface="Calibri"/>
              </a:rPr>
              <a:t>Data Loading 📄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>
                <a:ea typeface="Calibri"/>
                <a:cs typeface="Calibri"/>
              </a:rPr>
              <a:t>Data Splitting ✂️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>
                <a:ea typeface="Calibri"/>
                <a:cs typeface="Calibri"/>
              </a:rPr>
              <a:t>Embeddings Creation &amp; Vector DB Integration 🔗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>
                <a:ea typeface="Calibri"/>
                <a:cs typeface="Calibri"/>
              </a:rPr>
              <a:t>Initial UI Setup 💻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400" dirty="0">
                <a:ea typeface="Calibri"/>
                <a:cs typeface="Calibri"/>
              </a:rPr>
              <a:t>Retrieval QA with Sources Chain 🔄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400" dirty="0">
                <a:ea typeface="Calibri"/>
                <a:cs typeface="Calibri"/>
              </a:rPr>
              <a:t>Prompting &amp; LLM Integration 🧠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400" dirty="0">
                <a:ea typeface="Calibri"/>
                <a:cs typeface="Calibri"/>
              </a:rPr>
              <a:t>Web App Completion with All Functionalities and Deployment🚀</a:t>
            </a:r>
          </a:p>
          <a:p>
            <a:pPr>
              <a:lnSpc>
                <a:spcPct val="100000"/>
              </a:lnSpc>
              <a:defRPr/>
            </a:pPr>
            <a:endParaRPr lang="en-US" altLang="en-US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2968-465B-021C-0003-D395B7D26E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FA7AB4-3431-4378-BD67-9635C68A6B94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A41820A1-3F71-E0D2-5C74-4B5E76D88B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61694207-53C3-E061-BD25-783390D9D7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7AD6904-26DC-4995-946A-6E6B18C6ECD5}" type="slidenum">
              <a:rPr lang="en-US" altLang="en-US" sz="12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9462" name="Title 1">
            <a:extLst>
              <a:ext uri="{FF2B5EF4-FFF2-40B4-BE49-F238E27FC236}">
                <a16:creationId xmlns:a16="http://schemas.microsoft.com/office/drawing/2014/main" id="{5F311DE6-23BB-EDB3-18EE-3C8BDC50C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9563"/>
            <a:ext cx="10515600" cy="1325562"/>
          </a:xfrm>
        </p:spPr>
        <p:txBody>
          <a:bodyPr/>
          <a:lstStyle/>
          <a:p>
            <a:pPr eaLnBrk="1" hangingPunct="1"/>
            <a:r>
              <a:rPr lang="en-US" altLang="en-US" b="1" dirty="0"/>
              <a:t>End Term 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B7EB8-92DE-3661-5697-5AFD6AC8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203" y="1951037"/>
            <a:ext cx="3315947" cy="33990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>
            <a:extLst>
              <a:ext uri="{FF2B5EF4-FFF2-40B4-BE49-F238E27FC236}">
                <a16:creationId xmlns:a16="http://schemas.microsoft.com/office/drawing/2014/main" id="{ED8CF964-80E3-3B73-E1A3-F40F8AE72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1916"/>
            <a:ext cx="10515600" cy="44271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Successfully set up a basic </a:t>
            </a:r>
            <a:r>
              <a:rPr lang="en-US" altLang="en-US" sz="2400" b="1" dirty="0"/>
              <a:t>pipeline</a:t>
            </a:r>
            <a:r>
              <a:rPr lang="en-US" altLang="en-US" sz="2400" dirty="0"/>
              <a:t> that automates </a:t>
            </a:r>
            <a:r>
              <a:rPr lang="en-US" altLang="en-US" sz="2400" b="1" dirty="0"/>
              <a:t>document loading</a:t>
            </a:r>
            <a:r>
              <a:rPr lang="en-US" altLang="en-US" sz="2400" dirty="0"/>
              <a:t>, </a:t>
            </a:r>
            <a:r>
              <a:rPr lang="en-US" altLang="en-US" sz="2400" b="1" dirty="0"/>
              <a:t>text splitting</a:t>
            </a:r>
            <a:r>
              <a:rPr lang="en-US" altLang="en-US" sz="2400" dirty="0"/>
              <a:t>, and </a:t>
            </a:r>
            <a:r>
              <a:rPr lang="en-US" altLang="en-US" sz="2400" b="1" dirty="0"/>
              <a:t>embedding creation</a:t>
            </a:r>
            <a:r>
              <a:rPr lang="en-US" altLang="en-US" sz="2400" dirty="0"/>
              <a:t>, laying a strong foundation for advanced functionalities.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Developed an </a:t>
            </a:r>
            <a:r>
              <a:rPr lang="en-US" altLang="en-US" sz="2400" b="1" dirty="0"/>
              <a:t>interactive UI </a:t>
            </a:r>
            <a:r>
              <a:rPr lang="en-US" altLang="en-US" sz="2400" dirty="0"/>
              <a:t>using </a:t>
            </a:r>
            <a:r>
              <a:rPr lang="en-US" altLang="en-US" sz="2400" dirty="0" err="1"/>
              <a:t>Streamlit</a:t>
            </a:r>
            <a:r>
              <a:rPr lang="en-US" altLang="en-US" sz="2400" dirty="0"/>
              <a:t>, which currently enables </a:t>
            </a:r>
            <a:r>
              <a:rPr lang="en-US" altLang="en-US" sz="2400" b="1" dirty="0"/>
              <a:t>real-time processing of news articles and offers updates </a:t>
            </a:r>
            <a:r>
              <a:rPr lang="en-US" altLang="en-US" sz="2400" dirty="0"/>
              <a:t>on data ingestion and embedding generation.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Implemented core components like </a:t>
            </a:r>
            <a:r>
              <a:rPr lang="en-US" altLang="en-US" sz="2400" b="1" dirty="0"/>
              <a:t>text chunking </a:t>
            </a:r>
            <a:r>
              <a:rPr lang="en-US" altLang="en-US" sz="2400" dirty="0"/>
              <a:t>and </a:t>
            </a:r>
            <a:r>
              <a:rPr lang="en-US" altLang="en-US" sz="2400" b="1" dirty="0"/>
              <a:t>vector database integration</a:t>
            </a:r>
            <a:r>
              <a:rPr lang="en-US" altLang="en-US" sz="2400" dirty="0"/>
              <a:t>, crucial for building a robust retrieval-based research tool for equity analysts.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The existing framework is well-structured for integrating advanced querying and answer generation, supporting continued development in the next stages.</a:t>
            </a:r>
            <a:endParaRPr lang="en-IN" altLang="en-US" sz="2400" dirty="0"/>
          </a:p>
        </p:txBody>
      </p:sp>
      <p:sp>
        <p:nvSpPr>
          <p:cNvPr id="20483" name="Title 2">
            <a:extLst>
              <a:ext uri="{FF2B5EF4-FFF2-40B4-BE49-F238E27FC236}">
                <a16:creationId xmlns:a16="http://schemas.microsoft.com/office/drawing/2014/main" id="{E0AF55CF-F006-3574-172E-80C83FF12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CONCLUSIONS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C7697-1562-B0A3-0B2C-B6DCA278E2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FA7AB4-3431-4378-BD67-9635C68A6B94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20485" name="Footer Placeholder 4">
            <a:extLst>
              <a:ext uri="{FF2B5EF4-FFF2-40B4-BE49-F238E27FC236}">
                <a16:creationId xmlns:a16="http://schemas.microsoft.com/office/drawing/2014/main" id="{5657751A-C7A4-0D2B-AECC-4AD852312C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20486" name="Slide Number Placeholder 5">
            <a:extLst>
              <a:ext uri="{FF2B5EF4-FFF2-40B4-BE49-F238E27FC236}">
                <a16:creationId xmlns:a16="http://schemas.microsoft.com/office/drawing/2014/main" id="{F447F1E8-8175-BCAE-1B3C-5D896F4E19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85B6404-09B5-44D4-AFDE-31D2959DCD4E}" type="slidenum">
              <a:rPr lang="en-US" altLang="en-US" sz="12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A9A356-0D4A-EE0D-C53C-9C2F13649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690462"/>
              </p:ext>
            </p:extLst>
          </p:nvPr>
        </p:nvGraphicFramePr>
        <p:xfrm>
          <a:off x="1189038" y="1574800"/>
          <a:ext cx="9774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CONTENTS</a:t>
                      </a: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/>
                        <a:t>INTRODUCTION</a:t>
                      </a: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dirty="0"/>
                        <a:t>2.   LITERATURE REVIEW</a:t>
                      </a: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dirty="0"/>
                        <a:t>3.   RESEARCH GAP</a:t>
                      </a: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   PROBLEM STATEMENT</a:t>
                      </a: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 startAt="5"/>
                      </a:pPr>
                      <a:r>
                        <a:rPr lang="en-IN" dirty="0"/>
                        <a:t>MOTIVATION &amp; OBJECTIVES</a:t>
                      </a: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6.   METHODOLOGY</a:t>
                      </a:r>
                      <a:endParaRPr lang="en-IN" dirty="0"/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7.   RESULTS &amp; DISCUSSIONS</a:t>
                      </a: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8.   END TERM PLAN</a:t>
                      </a: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389885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9.   CONCLUSION</a:t>
                      </a: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7418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10. REFERENCES</a:t>
                      </a: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2954986621"/>
                  </a:ext>
                </a:extLst>
              </a:tr>
            </a:tbl>
          </a:graphicData>
        </a:graphic>
      </p:graphicFrame>
      <p:sp>
        <p:nvSpPr>
          <p:cNvPr id="7194" name="Footer Placeholder 4">
            <a:extLst>
              <a:ext uri="{FF2B5EF4-FFF2-40B4-BE49-F238E27FC236}">
                <a16:creationId xmlns:a16="http://schemas.microsoft.com/office/drawing/2014/main" id="{DD8B869E-63AA-056E-7630-E240FB7F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7195" name="Slide Number Placeholder 5">
            <a:extLst>
              <a:ext uri="{FF2B5EF4-FFF2-40B4-BE49-F238E27FC236}">
                <a16:creationId xmlns:a16="http://schemas.microsoft.com/office/drawing/2014/main" id="{27C5C103-E852-0138-5222-5B656489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94BD786-BCBA-4C54-A3CE-157D952B2914}" type="slidenum">
              <a:rPr lang="en-US" altLang="en-US" sz="12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7196" name="Title 2">
            <a:extLst>
              <a:ext uri="{FF2B5EF4-FFF2-40B4-BE49-F238E27FC236}">
                <a16:creationId xmlns:a16="http://schemas.microsoft.com/office/drawing/2014/main" id="{EDD5776F-1B8F-BBA9-AAC5-43F8CD0D0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9038" y="231775"/>
            <a:ext cx="10515600" cy="1325563"/>
          </a:xfrm>
        </p:spPr>
        <p:txBody>
          <a:bodyPr/>
          <a:lstStyle/>
          <a:p>
            <a:r>
              <a:rPr lang="en-IN" altLang="en-US" dirty="0"/>
              <a:t>TABLE OF 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>
            <a:extLst>
              <a:ext uri="{FF2B5EF4-FFF2-40B4-BE49-F238E27FC236}">
                <a16:creationId xmlns:a16="http://schemas.microsoft.com/office/drawing/2014/main" id="{5F3EAE1D-09BB-7B73-81B7-3FEA519A1D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56084"/>
            <a:ext cx="10515600" cy="462087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IN" sz="2400" dirty="0"/>
              <a:t>Kou, </a:t>
            </a:r>
            <a:r>
              <a:rPr lang="en-IN" sz="2400" dirty="0" err="1"/>
              <a:t>Zhizhuo</a:t>
            </a:r>
            <a:r>
              <a:rPr lang="en-IN" sz="2400" dirty="0"/>
              <a:t>, Alan, and Shen. "Automate Strategy Finding with LLM in Quant Investment." </a:t>
            </a:r>
            <a:r>
              <a:rPr lang="en-IN" sz="2400" dirty="0" err="1"/>
              <a:t>arXiv</a:t>
            </a:r>
            <a:r>
              <a:rPr lang="en-IN" sz="2400" dirty="0"/>
              <a:t> preprint arXiv:2409.06289, 2024.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IN" sz="2400" dirty="0"/>
              <a:t>Usha, M.S., and </a:t>
            </a:r>
            <a:r>
              <a:rPr lang="en-IN" sz="2400" dirty="0" err="1"/>
              <a:t>Kirange</a:t>
            </a:r>
            <a:r>
              <a:rPr lang="en-IN" sz="2400" dirty="0"/>
              <a:t>, D.K. "Revolutionizing Finance with LLMs: An Overview of Applications and Insights." </a:t>
            </a:r>
            <a:r>
              <a:rPr lang="en-IN" sz="2400" dirty="0" err="1"/>
              <a:t>arXiv</a:t>
            </a:r>
            <a:r>
              <a:rPr lang="en-IN" sz="2400" dirty="0"/>
              <a:t> preprint arXiv:2401.11641, 2024.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IN" sz="2400" dirty="0" err="1"/>
              <a:t>Touvron</a:t>
            </a:r>
            <a:r>
              <a:rPr lang="en-IN" sz="2400" dirty="0"/>
              <a:t>, Hugo, and Leclerc, G. "Large Language Models in Finance: A Survey." </a:t>
            </a:r>
            <a:r>
              <a:rPr lang="en-IN" sz="2400" dirty="0" err="1"/>
              <a:t>arXiv</a:t>
            </a:r>
            <a:r>
              <a:rPr lang="en-IN" sz="2400" dirty="0"/>
              <a:t> preprint arXiv:2311.10723, 2023.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IN" sz="2400" dirty="0" err="1"/>
              <a:t>Recosense</a:t>
            </a:r>
            <a:r>
              <a:rPr lang="en-IN" sz="2400" dirty="0"/>
              <a:t> Labs. "AI in Equity Research." </a:t>
            </a:r>
            <a:r>
              <a:rPr lang="en-IN" sz="2400" dirty="0" err="1"/>
              <a:t>Recosense</a:t>
            </a:r>
            <a:r>
              <a:rPr lang="en-IN" sz="2400" dirty="0"/>
              <a:t> Labs Publication, 2024.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IN" sz="2400" dirty="0"/>
              <a:t>Li, </a:t>
            </a:r>
            <a:r>
              <a:rPr lang="en-IN" sz="2400" dirty="0" err="1"/>
              <a:t>Xiadong</a:t>
            </a:r>
            <a:r>
              <a:rPr lang="en-IN" sz="2400" dirty="0"/>
              <a:t>, and Zhang, C. "LLMs for Financial Market Forecasting." </a:t>
            </a:r>
            <a:r>
              <a:rPr lang="en-IN" sz="2400" dirty="0" err="1"/>
              <a:t>arXiv</a:t>
            </a:r>
            <a:r>
              <a:rPr lang="en-IN" sz="2400" dirty="0"/>
              <a:t> preprint arXiv:2311.10723, 2023.</a:t>
            </a:r>
          </a:p>
        </p:txBody>
      </p:sp>
      <p:sp>
        <p:nvSpPr>
          <p:cNvPr id="21507" name="Title 2">
            <a:extLst>
              <a:ext uri="{FF2B5EF4-FFF2-40B4-BE49-F238E27FC236}">
                <a16:creationId xmlns:a16="http://schemas.microsoft.com/office/drawing/2014/main" id="{E19690E9-97AB-99BA-EF5E-AC5D591CA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43789-E093-0C9C-5686-A8C53506FC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5FFF92-2216-42E3-9FE2-0629C7DA7125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21509" name="Footer Placeholder 4">
            <a:extLst>
              <a:ext uri="{FF2B5EF4-FFF2-40B4-BE49-F238E27FC236}">
                <a16:creationId xmlns:a16="http://schemas.microsoft.com/office/drawing/2014/main" id="{94A19672-5DFD-0760-4206-54C80D8C0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21510" name="Slide Number Placeholder 5">
            <a:extLst>
              <a:ext uri="{FF2B5EF4-FFF2-40B4-BE49-F238E27FC236}">
                <a16:creationId xmlns:a16="http://schemas.microsoft.com/office/drawing/2014/main" id="{676E4790-DF2A-0AE4-D02B-787AD1D37A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5302ABE-C673-4EE8-B9EA-DF725313B891}" type="slidenum">
              <a:rPr lang="en-US" altLang="en-US" sz="12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973446DC-419F-6C78-AE75-AE8581446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75"/>
            <a:ext cx="12192000" cy="4727575"/>
          </a:xfrm>
          <a:prstGeom prst="rect">
            <a:avLst/>
          </a:prstGeom>
          <a:solidFill>
            <a:srgbClr val="0C25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42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9875" indent="-134938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42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42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450"/>
              </a:spcBef>
              <a:spcAft>
                <a:spcPts val="45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en-US" sz="100">
                <a:solidFill>
                  <a:srgbClr val="0C2577"/>
                </a:solidFill>
                <a:latin typeface="Georgia" panose="02040502050405020303" pitchFamily="18" charset="0"/>
              </a:rPr>
              <a:t>..</a:t>
            </a:r>
          </a:p>
        </p:txBody>
      </p:sp>
      <p:sp>
        <p:nvSpPr>
          <p:cNvPr id="22531" name="Title 4">
            <a:extLst>
              <a:ext uri="{FF2B5EF4-FFF2-40B4-BE49-F238E27FC236}">
                <a16:creationId xmlns:a16="http://schemas.microsoft.com/office/drawing/2014/main" id="{EA0DFDE8-93DA-46C9-82E9-6B6A224C1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863" y="153670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bg1"/>
                </a:solidFill>
                <a:latin typeface="Georgia" panose="02040502050405020303" pitchFamily="18" charset="0"/>
              </a:rPr>
              <a:t>Thank You</a:t>
            </a: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E7431499-D54D-A2F4-C0E0-AB7A87FA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5002213"/>
            <a:ext cx="1244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6">
            <a:extLst>
              <a:ext uri="{FF2B5EF4-FFF2-40B4-BE49-F238E27FC236}">
                <a16:creationId xmlns:a16="http://schemas.microsoft.com/office/drawing/2014/main" id="{A56E85AC-5632-3EBD-C649-1C1A4429B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5162550"/>
            <a:ext cx="5559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 b="1">
                <a:solidFill>
                  <a:srgbClr val="23298A"/>
                </a:solidFill>
                <a:latin typeface="Georgia" panose="02040502050405020303" pitchFamily="18" charset="0"/>
              </a:rPr>
              <a:t>Dr. Shyama Prasad Mukherjee International Institute of Information Technology, Naya Raipur </a:t>
            </a:r>
            <a:endParaRPr lang="en-US" altLang="en-US" sz="1800" b="1">
              <a:solidFill>
                <a:srgbClr val="23298A"/>
              </a:solidFill>
              <a:latin typeface="Georgia" panose="02040502050405020303" pitchFamily="18" charset="0"/>
            </a:endParaRPr>
          </a:p>
        </p:txBody>
      </p:sp>
      <p:sp>
        <p:nvSpPr>
          <p:cNvPr id="22534" name="Date Placeholder 7">
            <a:extLst>
              <a:ext uri="{FF2B5EF4-FFF2-40B4-BE49-F238E27FC236}">
                <a16:creationId xmlns:a16="http://schemas.microsoft.com/office/drawing/2014/main" id="{FC8A30E6-5BE1-8023-EAD1-D2BFE20BA3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D35DE96-870F-4009-A0CC-C96C1E6D7F94}" type="datetime1">
              <a:rPr lang="en-IN" altLang="en-US" sz="1200" smtClean="0">
                <a:solidFill>
                  <a:schemeClr val="bg1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04-10-2024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22535" name="Slide Number Placeholder 8">
            <a:extLst>
              <a:ext uri="{FF2B5EF4-FFF2-40B4-BE49-F238E27FC236}">
                <a16:creationId xmlns:a16="http://schemas.microsoft.com/office/drawing/2014/main" id="{BA71B98F-B65B-92AC-EDF1-D2D8D4EE55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F8E747C-7B2D-4B18-9FCA-69B5C40AB96D}" type="slidenum">
              <a:rPr lang="en-US" altLang="en-US" sz="12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22536" name="Footer Placeholder 12">
            <a:extLst>
              <a:ext uri="{FF2B5EF4-FFF2-40B4-BE49-F238E27FC236}">
                <a16:creationId xmlns:a16="http://schemas.microsoft.com/office/drawing/2014/main" id="{1C6C078E-B124-CDB4-9738-0842F54662B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>
            <a:extLst>
              <a:ext uri="{FF2B5EF4-FFF2-40B4-BE49-F238E27FC236}">
                <a16:creationId xmlns:a16="http://schemas.microsoft.com/office/drawing/2014/main" id="{C79120C4-9C30-B1AF-2986-B0A61E079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215900"/>
            <a:ext cx="10515600" cy="1325563"/>
          </a:xfrm>
        </p:spPr>
        <p:txBody>
          <a:bodyPr/>
          <a:lstStyle/>
          <a:p>
            <a:r>
              <a:rPr lang="en-IN" alt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5442-4CD1-4957-03F8-AD82C4159B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122E64-D14E-44C0-80E7-00DC7AE303C9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29D556B1-8735-AA07-EEEF-862248D313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8197" name="Slide Number Placeholder 5">
            <a:extLst>
              <a:ext uri="{FF2B5EF4-FFF2-40B4-BE49-F238E27FC236}">
                <a16:creationId xmlns:a16="http://schemas.microsoft.com/office/drawing/2014/main" id="{BD910D8F-AB85-3D64-ED72-9164651AA0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245ED80-C3AC-4A9B-B290-9672C8CDDB98}" type="slidenum">
              <a:rPr lang="en-US" altLang="en-US" smtClean="0">
                <a:solidFill>
                  <a:schemeClr val="bg1"/>
                </a:solidFill>
              </a:rPr>
              <a:pPr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198" name="TextBox 7">
            <a:extLst>
              <a:ext uri="{FF2B5EF4-FFF2-40B4-BE49-F238E27FC236}">
                <a16:creationId xmlns:a16="http://schemas.microsoft.com/office/drawing/2014/main" id="{811E5328-1E88-C2E5-4F5A-E47B00423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262313"/>
            <a:ext cx="609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IN" alt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62E41CD-DE49-0954-03CA-0605BE990565}"/>
              </a:ext>
            </a:extLst>
          </p:cNvPr>
          <p:cNvSpPr txBox="1">
            <a:spLocks/>
          </p:cNvSpPr>
          <p:nvPr/>
        </p:nvSpPr>
        <p:spPr>
          <a:xfrm>
            <a:off x="658813" y="1291612"/>
            <a:ext cx="7412648" cy="4770684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19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Equity research analysis</a:t>
            </a:r>
            <a:r>
              <a:rPr lang="en-US" sz="1900" dirty="0">
                <a:solidFill>
                  <a:srgbClr val="002060"/>
                </a:solidFill>
                <a:latin typeface="Bookman Old Style" panose="02050604050505020204" pitchFamily="18" charset="0"/>
              </a:rPr>
              <a:t> is crucial for informed </a:t>
            </a:r>
            <a:r>
              <a:rPr lang="en-US" sz="19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investment</a:t>
            </a:r>
            <a:r>
              <a:rPr lang="en-US" sz="1900" dirty="0">
                <a:solidFill>
                  <a:srgbClr val="002060"/>
                </a:solidFill>
                <a:latin typeface="Bookman Old Style" panose="02050604050505020204" pitchFamily="18" charset="0"/>
              </a:rPr>
              <a:t> decisions.</a:t>
            </a:r>
          </a:p>
          <a:p>
            <a:pPr marL="342900" indent="-34290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19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Manual research </a:t>
            </a:r>
            <a:r>
              <a:rPr lang="en-US" sz="1900" dirty="0">
                <a:solidFill>
                  <a:srgbClr val="002060"/>
                </a:solidFill>
                <a:latin typeface="Bookman Old Style" panose="02050604050505020204" pitchFamily="18" charset="0"/>
              </a:rPr>
              <a:t>can cause:</a:t>
            </a:r>
          </a:p>
          <a:p>
            <a:pPr marL="800100" lvl="1" indent="-34290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002060"/>
                </a:solidFill>
                <a:latin typeface="Bookman Old Style" panose="02050604050505020204" pitchFamily="18" charset="0"/>
              </a:rPr>
              <a:t>Delayed Decision-making</a:t>
            </a:r>
          </a:p>
          <a:p>
            <a:pPr marL="800100" lvl="1" indent="-34290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002060"/>
                </a:solidFill>
                <a:latin typeface="Bookman Old Style" panose="02050604050505020204" pitchFamily="18" charset="0"/>
              </a:rPr>
              <a:t>High Effort and Time Consumption</a:t>
            </a:r>
          </a:p>
          <a:p>
            <a:pPr marL="800100" lvl="1" indent="-34290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002060"/>
                </a:solidFill>
                <a:latin typeface="Bookman Old Style" panose="02050604050505020204" pitchFamily="18" charset="0"/>
              </a:rPr>
              <a:t>Fragmented Information Analysis</a:t>
            </a:r>
          </a:p>
          <a:p>
            <a:pPr marL="342900" indent="-34290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1900" dirty="0">
                <a:solidFill>
                  <a:srgbClr val="002060"/>
                </a:solidFill>
                <a:latin typeface="Bookman Old Style" panose="02050604050505020204" pitchFamily="18" charset="0"/>
              </a:rPr>
              <a:t>Our tool aims to </a:t>
            </a:r>
            <a:r>
              <a:rPr lang="en-US" sz="19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automate data aggregation </a:t>
            </a:r>
            <a:r>
              <a:rPr lang="en-US" sz="1900" dirty="0">
                <a:solidFill>
                  <a:srgbClr val="002060"/>
                </a:solidFill>
                <a:latin typeface="Bookman Old Style" panose="02050604050505020204" pitchFamily="18" charset="0"/>
              </a:rPr>
              <a:t>from multiple sources, providing </a:t>
            </a:r>
            <a:r>
              <a:rPr lang="en-US" sz="19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quick</a:t>
            </a:r>
            <a:r>
              <a:rPr lang="en-US" sz="1900" dirty="0">
                <a:solidFill>
                  <a:srgbClr val="002060"/>
                </a:solidFill>
                <a:latin typeface="Bookman Old Style" panose="02050604050505020204" pitchFamily="18" charset="0"/>
              </a:rPr>
              <a:t>, accurate answers to complex </a:t>
            </a:r>
            <a:r>
              <a:rPr lang="en-US" sz="19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queries</a:t>
            </a:r>
            <a:r>
              <a:rPr lang="en-US" sz="1900" dirty="0">
                <a:solidFill>
                  <a:srgbClr val="00206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1900" dirty="0">
                <a:solidFill>
                  <a:srgbClr val="002060"/>
                </a:solidFill>
                <a:latin typeface="Bookman Old Style" panose="02050604050505020204" pitchFamily="18" charset="0"/>
              </a:rPr>
              <a:t>Utilizes advanced technologies like </a:t>
            </a:r>
            <a:r>
              <a:rPr lang="en-US" sz="19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LangChain</a:t>
            </a:r>
            <a:r>
              <a:rPr lang="en-US" sz="1900" dirty="0">
                <a:solidFill>
                  <a:srgbClr val="002060"/>
                </a:solidFill>
                <a:latin typeface="Bookman Old Style" panose="02050604050505020204" pitchFamily="18" charset="0"/>
              </a:rPr>
              <a:t>, </a:t>
            </a:r>
            <a:r>
              <a:rPr lang="en-US" sz="19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OpenAI</a:t>
            </a:r>
            <a:r>
              <a:rPr lang="en-US" sz="1900" dirty="0">
                <a:solidFill>
                  <a:srgbClr val="002060"/>
                </a:solidFill>
                <a:latin typeface="Bookman Old Style" panose="02050604050505020204" pitchFamily="18" charset="0"/>
              </a:rPr>
              <a:t> API, and </a:t>
            </a:r>
            <a:r>
              <a:rPr lang="en-US" sz="19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FAISS</a:t>
            </a:r>
            <a:r>
              <a:rPr lang="en-US" sz="1900" dirty="0">
                <a:solidFill>
                  <a:srgbClr val="002060"/>
                </a:solidFill>
                <a:latin typeface="Bookman Old Style" panose="02050604050505020204" pitchFamily="18" charset="0"/>
              </a:rPr>
              <a:t> for efficient text processing, semantic search, and contextual understanding.</a:t>
            </a:r>
          </a:p>
        </p:txBody>
      </p:sp>
      <p:pic>
        <p:nvPicPr>
          <p:cNvPr id="1026" name="Picture 2" descr="Equity Research Analyst - Career Path and Qualifications">
            <a:extLst>
              <a:ext uri="{FF2B5EF4-FFF2-40B4-BE49-F238E27FC236}">
                <a16:creationId xmlns:a16="http://schemas.microsoft.com/office/drawing/2014/main" id="{100CDC44-E2A7-046F-B1A8-50BB19A9F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61" y="2227286"/>
            <a:ext cx="3663488" cy="243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721E53CC-6199-A86C-B806-32023303D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861304"/>
              </p:ext>
            </p:extLst>
          </p:nvPr>
        </p:nvGraphicFramePr>
        <p:xfrm>
          <a:off x="838200" y="1825623"/>
          <a:ext cx="10515596" cy="393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36034512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5913752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83417209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7607154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0176696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20613126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66658850"/>
                    </a:ext>
                  </a:extLst>
                </a:gridCol>
              </a:tblGrid>
              <a:tr h="8242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</a:p>
                    <a:p>
                      <a:pPr algn="ctr"/>
                      <a:r>
                        <a:rPr lang="en-IN" dirty="0"/>
                        <a:t>(Year)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Research 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Expected 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951899"/>
                  </a:ext>
                </a:extLst>
              </a:tr>
              <a:tr h="154888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Automate Strategy Finding with LLM in Quant Investment</a:t>
                      </a:r>
                      <a:endParaRPr lang="en-IN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solidFill>
                            <a:srgbClr val="002060"/>
                          </a:solidFill>
                        </a:rPr>
                        <a:t>Zhizhuo</a:t>
                      </a:r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 Kou et al.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(2024)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LLMs combined with a multi-agent system to generate alpha factors from multimodal financial data and real-time market data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Outperforms traditional models in trading strategy generation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Computational cost and scalability issues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Lack of focus on simplifying equity research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No method for handling fragmented data across multiple news sources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Automation in the tedious task of extracting specific answers from multiple articles, streamlining research.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14078"/>
                  </a:ext>
                </a:extLst>
              </a:tr>
              <a:tr h="152090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Revolutionizing Finance with LLMs: An Overview of Applications and Insights</a:t>
                      </a:r>
                      <a:endParaRPr lang="en-IN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>
                          <a:solidFill>
                            <a:srgbClr val="002060"/>
                          </a:solidFill>
                        </a:rPr>
                        <a:t>M.S. Usha et al.</a:t>
                      </a:r>
                    </a:p>
                    <a:p>
                      <a:pPr algn="ctr"/>
                      <a:r>
                        <a:rPr lang="da-DK" sz="1200" dirty="0">
                          <a:solidFill>
                            <a:srgbClr val="002060"/>
                          </a:solidFill>
                        </a:rPr>
                        <a:t>(2024) [2]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LLMs for sentiment analysis and QA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Enhances sentiment analysis and financial question-answering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Difficulty with ambiguous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Does not address aggregation of fragmented information from multiple sources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Lacks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multi-source knowledge retrieval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Adds multi-source aggregation, allowing analysts to extract data from various news sources more efficiently.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270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B91FF44-FFEB-A7A3-FDC8-1D82063F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CA47-544A-0A5C-FD1D-82401F16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E552E1-D2FE-4367-AA0B-235999A842A5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3B9A-1772-3EF4-D55D-EEF3FF47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Institute of Information Technology, Naya Raipur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FC27-807D-663B-9CAF-463832E0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6318-8BBF-4655-8DF4-FB20764EEA1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05B4E-AA8E-035D-6EAE-79166F981193}"/>
              </a:ext>
            </a:extLst>
          </p:cNvPr>
          <p:cNvSpPr txBox="1"/>
          <p:nvPr/>
        </p:nvSpPr>
        <p:spPr>
          <a:xfrm>
            <a:off x="838200" y="1229023"/>
            <a:ext cx="525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(Background Works with Research Gaps)</a:t>
            </a:r>
          </a:p>
        </p:txBody>
      </p:sp>
    </p:spTree>
    <p:extLst>
      <p:ext uri="{BB962C8B-B14F-4D97-AF65-F5344CB8AC3E}">
        <p14:creationId xmlns:p14="http://schemas.microsoft.com/office/powerpoint/2010/main" val="250896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721E53CC-6199-A86C-B806-32023303D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085218"/>
              </p:ext>
            </p:extLst>
          </p:nvPr>
        </p:nvGraphicFramePr>
        <p:xfrm>
          <a:off x="838200" y="1825623"/>
          <a:ext cx="10515596" cy="389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36034512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5913752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83417209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7607154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0176696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20613126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66658850"/>
                    </a:ext>
                  </a:extLst>
                </a:gridCol>
              </a:tblGrid>
              <a:tr h="8242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</a:p>
                    <a:p>
                      <a:pPr algn="ctr"/>
                      <a:r>
                        <a:rPr lang="en-IN" dirty="0"/>
                        <a:t>(Year)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Research 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Expected 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951899"/>
                  </a:ext>
                </a:extLst>
              </a:tr>
              <a:tr h="1548882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rgbClr val="002060"/>
                          </a:solidFill>
                        </a:rPr>
                        <a:t>Large Language Models in Finance: A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solidFill>
                            <a:srgbClr val="002060"/>
                          </a:solidFill>
                        </a:rPr>
                        <a:t>Touvron</a:t>
                      </a:r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 et al.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(2023)</a:t>
                      </a:r>
                      <a:r>
                        <a:rPr lang="da-DK" sz="1200" dirty="0">
                          <a:solidFill>
                            <a:srgbClr val="002060"/>
                          </a:solidFill>
                        </a:rPr>
                        <a:t> [3]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Survey of LLM applications in financial tasks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Highlights few-shot/zero-shot learning for financial applications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Cost of fine-tuning and handling large documents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No focus on optimizing token usage or handling large financial documents cost-effectively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Optimization of API costs by chunking relevant text and reducing token use, improving cost efficiency.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14078"/>
                  </a:ext>
                </a:extLst>
              </a:tr>
              <a:tr h="1520907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rgbClr val="002060"/>
                          </a:solidFill>
                        </a:rPr>
                        <a:t>AI in Equity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solidFill>
                            <a:srgbClr val="002060"/>
                          </a:solidFill>
                        </a:rPr>
                        <a:t>Recosense</a:t>
                      </a:r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 Labs</a:t>
                      </a:r>
                      <a:r>
                        <a:rPr lang="da-DK" sz="1200" dirty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da-DK" sz="1200" dirty="0">
                          <a:solidFill>
                            <a:srgbClr val="002060"/>
                          </a:solidFill>
                        </a:rPr>
                        <a:t>(2024) [4]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AI tools like NER and document analyzers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Automates data extraction, improving accuracy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Handling unstructured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No user-friendly interface for efficient querying and summary generation for equity analysts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Providing an easy-to-use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Streamlit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-based interface for querying and summarizing news articles.</a:t>
                      </a:r>
                      <a:endParaRPr lang="en-IN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270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B91FF44-FFEB-A7A3-FDC8-1D82063F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CA47-544A-0A5C-FD1D-82401F16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E552E1-D2FE-4367-AA0B-235999A842A5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3B9A-1772-3EF4-D55D-EEF3FF47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Institute of Information Technology, Naya Raipur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FC27-807D-663B-9CAF-463832E0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6318-8BBF-4655-8DF4-FB20764EEA1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05B4E-AA8E-035D-6EAE-79166F981193}"/>
              </a:ext>
            </a:extLst>
          </p:cNvPr>
          <p:cNvSpPr txBox="1"/>
          <p:nvPr/>
        </p:nvSpPr>
        <p:spPr>
          <a:xfrm>
            <a:off x="838200" y="1229023"/>
            <a:ext cx="525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(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Background Works with Research Gaps</a:t>
            </a:r>
            <a:r>
              <a:rPr lang="en-IN" sz="2400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351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88267FDA-F13A-2315-9C0A-E1DC30C5F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9"/>
            <a:ext cx="10515600" cy="377967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ea typeface="Calibri"/>
                <a:cs typeface="Calibri"/>
              </a:rPr>
              <a:t>Real-World Applicability and Integration</a:t>
            </a:r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ea typeface="Calibri"/>
                <a:cs typeface="Calibri"/>
              </a:rPr>
              <a:t>Handling Large Data Sources and Aggregation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Calibri"/>
                <a:cs typeface="Calibri"/>
              </a:rPr>
              <a:t>Cost Efficiency and Token Management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Calibri"/>
                <a:cs typeface="Calibri"/>
              </a:rPr>
              <a:t>User Interface (UI) Design for Analysts</a:t>
            </a:r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ea typeface="Calibri"/>
                <a:cs typeface="Calibri"/>
              </a:rPr>
              <a:t>Multi-Source Knowledge Retrieval</a:t>
            </a:r>
            <a:br>
              <a:rPr lang="en-US" dirty="0"/>
            </a:b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267" name="Title 2">
            <a:extLst>
              <a:ext uri="{FF2B5EF4-FFF2-40B4-BE49-F238E27FC236}">
                <a16:creationId xmlns:a16="http://schemas.microsoft.com/office/drawing/2014/main" id="{4EA382D3-081A-A161-A4B5-5A12CE5D2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Research Gaps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7E8E-04EA-2D93-05BD-D556136270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FA7AB4-3431-4378-BD67-9635C68A6B94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11269" name="Footer Placeholder 4">
            <a:extLst>
              <a:ext uri="{FF2B5EF4-FFF2-40B4-BE49-F238E27FC236}">
                <a16:creationId xmlns:a16="http://schemas.microsoft.com/office/drawing/2014/main" id="{06ED346F-8695-EC72-9EA9-14C337F02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7DF352F8-B948-FB48-A3E1-6E4A0CB72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803EA83-C578-4974-BD27-62C06AA0AD93}" type="slidenum">
              <a:rPr lang="en-US" altLang="en-US" sz="12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88267FDA-F13A-2315-9C0A-E1DC30C5F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9"/>
            <a:ext cx="10515600" cy="377967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400" b="1" dirty="0"/>
              <a:t>Manual Process</a:t>
            </a:r>
            <a:r>
              <a:rPr lang="en-US" sz="2400" dirty="0"/>
              <a:t>: Equity research analysts spend excessive time manually reviewing and summarizing financial news from multiple sources.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/>
              <a:t>Fragmented Information</a:t>
            </a:r>
            <a:r>
              <a:rPr lang="en-US" sz="2400" dirty="0"/>
              <a:t>: Key insights are often scattered across various articles, making it difficult to form a comprehensive view.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/>
              <a:t>Limitations of Current Tools</a:t>
            </a:r>
            <a:r>
              <a:rPr lang="en-US" sz="2400" dirty="0"/>
              <a:t>: Existing tools, such as ChatGPT, face limitations in handling large documents, multi-source aggregation, and cost-efficiency.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/>
              <a:t>Need for Automation</a:t>
            </a:r>
            <a:r>
              <a:rPr lang="en-US" sz="2400" dirty="0"/>
              <a:t>: A tool is required to automate data aggregation, provide concise answers, and streamline the research process, enhancing decision-making accuracy for analysts.</a:t>
            </a:r>
            <a:br>
              <a:rPr lang="en-US" dirty="0"/>
            </a:b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267" name="Title 2">
            <a:extLst>
              <a:ext uri="{FF2B5EF4-FFF2-40B4-BE49-F238E27FC236}">
                <a16:creationId xmlns:a16="http://schemas.microsoft.com/office/drawing/2014/main" id="{4EA382D3-081A-A161-A4B5-5A12CE5D2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Problem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7E8E-04EA-2D93-05BD-D556136270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FA7AB4-3431-4378-BD67-9635C68A6B94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11269" name="Footer Placeholder 4">
            <a:extLst>
              <a:ext uri="{FF2B5EF4-FFF2-40B4-BE49-F238E27FC236}">
                <a16:creationId xmlns:a16="http://schemas.microsoft.com/office/drawing/2014/main" id="{06ED346F-8695-EC72-9EA9-14C337F02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7DF352F8-B948-FB48-A3E1-6E4A0CB72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803EA83-C578-4974-BD27-62C06AA0AD93}" type="slidenum">
              <a:rPr lang="en-US" altLang="en-US" sz="12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88267FDA-F13A-2315-9C0A-E1DC30C5F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9"/>
            <a:ext cx="10515600" cy="377967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400" b="1" dirty="0"/>
              <a:t>Manual equity research </a:t>
            </a:r>
            <a:r>
              <a:rPr lang="en-US" sz="2400" dirty="0"/>
              <a:t>is time-consuming and inefficient due to the high volume and complexity of financial news.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/>
              <a:t>Automate</a:t>
            </a:r>
            <a:r>
              <a:rPr lang="en-US" sz="2400" dirty="0"/>
              <a:t> the extraction and aggregation of relevant data from multiple news sources using generative AI models.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/>
              <a:t>Minimize manual effort </a:t>
            </a:r>
            <a:r>
              <a:rPr lang="en-US" sz="2400" dirty="0"/>
              <a:t>by leveraging semantic search and vector databases for quick information retrieval.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/>
              <a:t>Smart selection</a:t>
            </a:r>
            <a:r>
              <a:rPr lang="en-US" sz="2400" dirty="0"/>
              <a:t> of relevant text chunks </a:t>
            </a:r>
            <a:r>
              <a:rPr lang="en-US" sz="2400" b="1" dirty="0"/>
              <a:t>to reduce API usage</a:t>
            </a:r>
            <a:r>
              <a:rPr lang="en-US" sz="2400" dirty="0"/>
              <a:t> and overall </a:t>
            </a:r>
            <a:r>
              <a:rPr lang="en-US" sz="2400" b="1" dirty="0"/>
              <a:t>costs</a:t>
            </a:r>
            <a:r>
              <a:rPr lang="en-US" sz="2400" dirty="0"/>
              <a:t>. 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/>
              <a:t>User-Friendly Interface</a:t>
            </a:r>
            <a:r>
              <a:rPr lang="en-US" sz="2400" dirty="0"/>
              <a:t>: Provide an intuitive tool for analysts to input queries and obtain accurate, context-aware insights.</a:t>
            </a:r>
            <a:br>
              <a:rPr lang="en-US" dirty="0"/>
            </a:b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267" name="Title 2">
            <a:extLst>
              <a:ext uri="{FF2B5EF4-FFF2-40B4-BE49-F238E27FC236}">
                <a16:creationId xmlns:a16="http://schemas.microsoft.com/office/drawing/2014/main" id="{4EA382D3-081A-A161-A4B5-5A12CE5D2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Motivation and 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7E8E-04EA-2D93-05BD-D556136270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FA7AB4-3431-4378-BD67-9635C68A6B94}" type="datetime1">
              <a:rPr lang="en-IN" smtClean="0"/>
              <a:pPr>
                <a:defRPr/>
              </a:pPr>
              <a:t>04-10-2024</a:t>
            </a:fld>
            <a:endParaRPr lang="en-US"/>
          </a:p>
        </p:txBody>
      </p:sp>
      <p:sp>
        <p:nvSpPr>
          <p:cNvPr id="11269" name="Footer Placeholder 4">
            <a:extLst>
              <a:ext uri="{FF2B5EF4-FFF2-40B4-BE49-F238E27FC236}">
                <a16:creationId xmlns:a16="http://schemas.microsoft.com/office/drawing/2014/main" id="{06ED346F-8695-EC72-9EA9-14C337F02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7DF352F8-B948-FB48-A3E1-6E4A0CB72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803EA83-C578-4974-BD27-62C06AA0AD93}" type="slidenum">
              <a:rPr lang="en-US" altLang="en-US" sz="12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7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CF9F6BD-873B-3252-E041-2215E48CA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1038"/>
            <a:ext cx="4117258" cy="633412"/>
          </a:xfrm>
        </p:spPr>
        <p:txBody>
          <a:bodyPr/>
          <a:lstStyle/>
          <a:p>
            <a:pPr eaLnBrk="1" hangingPunct="1"/>
            <a:r>
              <a:rPr lang="en-US" altLang="en-US" b="1"/>
              <a:t>METHODOLOGY</a:t>
            </a:r>
          </a:p>
        </p:txBody>
      </p:sp>
      <p:sp>
        <p:nvSpPr>
          <p:cNvPr id="12291" name="Date Placeholder 5">
            <a:extLst>
              <a:ext uri="{FF2B5EF4-FFF2-40B4-BE49-F238E27FC236}">
                <a16:creationId xmlns:a16="http://schemas.microsoft.com/office/drawing/2014/main" id="{79A06CAF-5034-547E-710C-4B7C63E6D5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" y="6518275"/>
            <a:ext cx="2209800" cy="300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143E6873-B502-4500-AA98-C08DCD2B47A3}" type="datetime1">
              <a:rPr lang="en-IN" altLang="en-US" sz="1200" smtClean="0">
                <a:solidFill>
                  <a:schemeClr val="bg1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04-10-2024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2292" name="Slide Number Placeholder 6">
            <a:extLst>
              <a:ext uri="{FF2B5EF4-FFF2-40B4-BE49-F238E27FC236}">
                <a16:creationId xmlns:a16="http://schemas.microsoft.com/office/drawing/2014/main" id="{C7F8CFB7-DD46-70A6-AFDE-1BC413A41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07550" y="6453188"/>
            <a:ext cx="19796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BC7B18B-FF1D-4422-902C-7C7E18552634}" type="slidenum">
              <a:rPr lang="en-US" altLang="en-US" sz="12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2293" name="Footer Placeholder 9">
            <a:extLst>
              <a:ext uri="{FF2B5EF4-FFF2-40B4-BE49-F238E27FC236}">
                <a16:creationId xmlns:a16="http://schemas.microsoft.com/office/drawing/2014/main" id="{C7C6CE43-B7BD-ADA6-57AB-3DD942562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9B069A-F645-23A1-9616-6BEA5A73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IN" dirty="0"/>
              <a:t> Technical Architecture</a:t>
            </a:r>
            <a:endParaRPr lang="en-IN" dirty="0">
              <a:ea typeface="Calibri" panose="020F0502020204030204"/>
              <a:cs typeface="Calibri" panose="020F0502020204030204"/>
            </a:endParaRPr>
          </a:p>
          <a:p>
            <a:pPr lvl="1">
              <a:defRPr/>
            </a:pPr>
            <a:endParaRPr lang="en-IN" dirty="0">
              <a:ea typeface="Calibri" panose="020F0502020204030204"/>
              <a:cs typeface="Calibri" panose="020F0502020204030204"/>
            </a:endParaRPr>
          </a:p>
          <a:p>
            <a:pPr lvl="1">
              <a:defRPr/>
            </a:pPr>
            <a:endParaRPr lang="en-IN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13F25-A062-7B11-7481-1EDBC9D1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884" r="604" b="1970"/>
          <a:stretch/>
        </p:blipFill>
        <p:spPr>
          <a:xfrm>
            <a:off x="2502109" y="1895284"/>
            <a:ext cx="7359646" cy="4281678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l Template IIIT" id="{8839C0F0-3A9A-C149-BA4B-A6AA26401E1A}" vid="{66AB4241-E2E7-544B-BAE4-A134C58834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4356</TotalTime>
  <Words>1556</Words>
  <Application>Microsoft Office PowerPoint</Application>
  <PresentationFormat>Widescreen</PresentationFormat>
  <Paragraphs>251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Bookman Old Style</vt:lpstr>
      <vt:lpstr>Calibri</vt:lpstr>
      <vt:lpstr>Calibri Light</vt:lpstr>
      <vt:lpstr>Courier New</vt:lpstr>
      <vt:lpstr>Georgia</vt:lpstr>
      <vt:lpstr>Minion</vt:lpstr>
      <vt:lpstr>Times New Roman</vt:lpstr>
      <vt:lpstr>Wingdings</vt:lpstr>
      <vt:lpstr>Office Theme</vt:lpstr>
      <vt:lpstr>Stock Sage: AI-Driven Equity Research Tool</vt:lpstr>
      <vt:lpstr>TABLE OF CONTENTS</vt:lpstr>
      <vt:lpstr>INTRODUCTION</vt:lpstr>
      <vt:lpstr>Literature Review</vt:lpstr>
      <vt:lpstr>Literature Review</vt:lpstr>
      <vt:lpstr>Research Gaps</vt:lpstr>
      <vt:lpstr>Problem Statement</vt:lpstr>
      <vt:lpstr>Motivation and Objectives</vt:lpstr>
      <vt:lpstr>METHODOLOGY</vt:lpstr>
      <vt:lpstr>METHODOLOGY</vt:lpstr>
      <vt:lpstr>Step 1: Data Loading 📄</vt:lpstr>
      <vt:lpstr>Step 2: Data Splitting ✂️</vt:lpstr>
      <vt:lpstr>Step 3: Embeddings and Vector DB Integration 🧩</vt:lpstr>
      <vt:lpstr>Step 4: Initial UI Setup 💻</vt:lpstr>
      <vt:lpstr>RESULTS &amp; DISCUSSIONS</vt:lpstr>
      <vt:lpstr>RESULTS &amp; DISCUSSIONS</vt:lpstr>
      <vt:lpstr>RESULTS &amp; DISCUSSIONS</vt:lpstr>
      <vt:lpstr>End Term Plan</vt:lpstr>
      <vt:lpstr>CONCLUSIONS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Agrawal</dc:creator>
  <cp:lastModifiedBy>Krishna Dubey</cp:lastModifiedBy>
  <cp:revision>2</cp:revision>
  <dcterms:created xsi:type="dcterms:W3CDTF">2020-01-15T07:35:03Z</dcterms:created>
  <dcterms:modified xsi:type="dcterms:W3CDTF">2024-10-04T10:39:22Z</dcterms:modified>
</cp:coreProperties>
</file>