
<file path=[Content_Types].xml><?xml version="1.0" encoding="utf-8"?>
<Types xmlns="http://schemas.openxmlformats.org/package/2006/content-types">
  <Default Extension="fntdata" ContentType="application/x-fontdata"/>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Lst>
  <p:notesMasterIdLst>
    <p:notesMasterId r:id="rId10"/>
  </p:notesMasterIdLst>
  <p:sldSz cx="14630400" cy="8229600"/>
  <p:notesSz cx="8229600" cy="14630400"/>
  <p:embeddedFontLst>
    <p:embeddedFont>
      <p:font typeface="Kanit Light"/>
      <p:regular r:id="rId15"/>
    </p:embeddedFont>
    <p:embeddedFont>
      <p:font typeface="Kanit Light"/>
      <p:regular r:id="rId16"/>
    </p:embeddedFont>
    <p:embeddedFont>
      <p:font typeface="Kanit Light"/>
      <p:regular r:id="rId17"/>
    </p:embeddedFont>
    <p:embeddedFont>
      <p:font typeface="Kanit Light"/>
      <p:regular r:id="rId18"/>
    </p:embeddedFont>
    <p:embeddedFont>
      <p:font typeface="Martel Sans"/>
      <p:regular r:id="rId19"/>
    </p:embeddedFont>
    <p:embeddedFont>
      <p:font typeface="Martel Sans"/>
      <p:regular r:id="rId20"/>
    </p:embeddedFont>
  </p:embeddedFon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5" Type="http://schemas.openxmlformats.org/officeDocument/2006/relationships/font" Target="fonts/font1.fntdata"/><Relationship Id="rId16" Type="http://schemas.openxmlformats.org/officeDocument/2006/relationships/font" Target="fonts/font2.fntdata"/><Relationship Id="rId17" Type="http://schemas.openxmlformats.org/officeDocument/2006/relationships/font" Target="fonts/font3.fntdata"/><Relationship Id="rId18" Type="http://schemas.openxmlformats.org/officeDocument/2006/relationships/font" Target="fonts/font4.fntdata"/><Relationship Id="rId19" Type="http://schemas.openxmlformats.org/officeDocument/2006/relationships/font" Target="fonts/font5.fntdata"/><Relationship Id="rId20" Type="http://schemas.openxmlformats.org/officeDocument/2006/relationships/font" Target="fonts/font6.fntdata"/></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2-1.png"/><Relationship Id="rId3"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3-1.png"/><Relationship Id="rId3"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4-1.png"/><Relationship Id="rId3"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5-1.png"/><Relationship Id="rId3"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6-1.png"/><Relationship Id="rId3"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7-1.png"/><Relationship Id="rId3"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8-1.png"/><Relationship Id="rId3"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9-1.png"/><Relationship Id="rId3"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BF4F3"/>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BF4F3"/>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BF4F3"/>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BF4F3"/>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BF4F3"/>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BF4F3"/>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BF4F3"/>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BF4F3"/>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xml"/><Relationship Id="rId3"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image" Target="../media/image-2-3.png"/><Relationship Id="rId4" Type="http://schemas.openxmlformats.org/officeDocument/2006/relationships/slideLayout" Target="../slideLayouts/slideLayout3.xml"/><Relationship Id="rId5"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5-1.png"/><Relationship Id="rId2" Type="http://schemas.openxmlformats.org/officeDocument/2006/relationships/image" Target="../media/image-5-2.png"/><Relationship Id="rId3" Type="http://schemas.openxmlformats.org/officeDocument/2006/relationships/image" Target="../media/image-5-3.png"/><Relationship Id="rId4" Type="http://schemas.openxmlformats.org/officeDocument/2006/relationships/slideLayout" Target="../slideLayouts/slideLayout6.xml"/><Relationship Id="rId5"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6-1.png"/><Relationship Id="rId2" Type="http://schemas.openxmlformats.org/officeDocument/2006/relationships/image" Target="../media/image-6-2.png"/><Relationship Id="rId3" Type="http://schemas.openxmlformats.org/officeDocument/2006/relationships/image" Target="../media/image-6-3.png"/><Relationship Id="rId4" Type="http://schemas.openxmlformats.org/officeDocument/2006/relationships/image" Target="../media/image-6-4.png"/><Relationship Id="rId5" Type="http://schemas.openxmlformats.org/officeDocument/2006/relationships/slideLayout" Target="../slideLayouts/slideLayout7.xml"/><Relationship Id="rId6"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1.png"/><Relationship Id="rId2" Type="http://schemas.openxmlformats.org/officeDocument/2006/relationships/slideLayout" Target="../slideLayouts/slideLayout8.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9144000" y="0"/>
            <a:ext cx="5486400" cy="8229600"/>
          </a:xfrm>
          <a:prstGeom prst="rect">
            <a:avLst/>
          </a:prstGeom>
        </p:spPr>
      </p:pic>
      <p:sp>
        <p:nvSpPr>
          <p:cNvPr id="3" name="Text 0"/>
          <p:cNvSpPr/>
          <p:nvPr/>
        </p:nvSpPr>
        <p:spPr>
          <a:xfrm>
            <a:off x="793790" y="1784271"/>
            <a:ext cx="7556421" cy="1417558"/>
          </a:xfrm>
          <a:prstGeom prst="rect">
            <a:avLst/>
          </a:prstGeom>
          <a:noFill/>
          <a:ln/>
        </p:spPr>
        <p:txBody>
          <a:bodyPr wrap="square" lIns="0" tIns="0" rIns="0" bIns="0" rtlCol="0" anchor="t"/>
          <a:lstStyle/>
          <a:p>
            <a:pPr indent="0" marL="0">
              <a:lnSpc>
                <a:spcPts val="5550"/>
              </a:lnSpc>
              <a:buNone/>
            </a:pPr>
            <a:r>
              <a:rPr lang="en-US" sz="4450" dirty="0">
                <a:solidFill>
                  <a:srgbClr val="272D45"/>
                </a:solidFill>
                <a:latin typeface="Kanit Light" pitchFamily="34" charset="0"/>
                <a:ea typeface="Kanit Light" pitchFamily="34" charset="-122"/>
                <a:cs typeface="Kanit Light" pitchFamily="34" charset="-120"/>
              </a:rPr>
              <a:t>Data Preprocessing: The Cornerstone of Data Mastery</a:t>
            </a:r>
            <a:endParaRPr lang="en-US" sz="4450" dirty="0"/>
          </a:p>
        </p:txBody>
      </p:sp>
      <p:sp>
        <p:nvSpPr>
          <p:cNvPr id="4" name="Text 1"/>
          <p:cNvSpPr/>
          <p:nvPr/>
        </p:nvSpPr>
        <p:spPr>
          <a:xfrm>
            <a:off x="793790" y="3541990"/>
            <a:ext cx="7556421" cy="2903220"/>
          </a:xfrm>
          <a:prstGeom prst="rect">
            <a:avLst/>
          </a:prstGeom>
          <a:noFill/>
          <a:ln/>
        </p:spPr>
        <p:txBody>
          <a:bodyPr wrap="square" lIns="0" tIns="0" rIns="0" bIns="0" rtlCol="0" anchor="t"/>
          <a:lstStyle/>
          <a:p>
            <a:pPr indent="0" marL="0">
              <a:lnSpc>
                <a:spcPts val="2850"/>
              </a:lnSpc>
              <a:buNone/>
            </a:pPr>
            <a:r>
              <a:rPr lang="en-US" sz="1750" dirty="0">
                <a:solidFill>
                  <a:srgbClr val="2C3249"/>
                </a:solidFill>
                <a:latin typeface="Martel Sans" pitchFamily="34" charset="0"/>
                <a:ea typeface="Martel Sans" pitchFamily="34" charset="-122"/>
                <a:cs typeface="Martel Sans" pitchFamily="34" charset="-120"/>
              </a:rPr>
              <a:t>In the realm of data warehousing and data mining, data preprocessing stands as a pivotal phase, transforming raw, unwieldy data into a polished, insightful asset. This presentation will guide you through the essential steps and techniques involved in preparing data for analysis, ensuring accuracy, consistency, and relevance. We'll explore methods to clean, transform, and integrate data, ultimately empowering you to extract meaningful knowledge and drive informed decisions.</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93790" y="648891"/>
            <a:ext cx="13042821" cy="1417558"/>
          </a:xfrm>
          <a:prstGeom prst="rect">
            <a:avLst/>
          </a:prstGeom>
          <a:noFill/>
          <a:ln/>
        </p:spPr>
        <p:txBody>
          <a:bodyPr wrap="square" lIns="0" tIns="0" rIns="0" bIns="0" rtlCol="0" anchor="t"/>
          <a:lstStyle/>
          <a:p>
            <a:pPr indent="0" marL="0">
              <a:lnSpc>
                <a:spcPts val="5550"/>
              </a:lnSpc>
              <a:buNone/>
            </a:pPr>
            <a:r>
              <a:rPr lang="en-US" sz="4450" dirty="0">
                <a:solidFill>
                  <a:srgbClr val="272D45"/>
                </a:solidFill>
                <a:latin typeface="Kanit Light" pitchFamily="34" charset="0"/>
                <a:ea typeface="Kanit Light" pitchFamily="34" charset="-122"/>
                <a:cs typeface="Kanit Light" pitchFamily="34" charset="-120"/>
              </a:rPr>
              <a:t>Data Preprocessing: The Critical Foundation of Data Analytics</a:t>
            </a:r>
            <a:endParaRPr lang="en-US" sz="4450" dirty="0"/>
          </a:p>
        </p:txBody>
      </p:sp>
      <p:sp>
        <p:nvSpPr>
          <p:cNvPr id="3" name="Text 1"/>
          <p:cNvSpPr/>
          <p:nvPr/>
        </p:nvSpPr>
        <p:spPr>
          <a:xfrm>
            <a:off x="793790" y="2520077"/>
            <a:ext cx="13042821" cy="1451610"/>
          </a:xfrm>
          <a:prstGeom prst="rect">
            <a:avLst/>
          </a:prstGeom>
          <a:noFill/>
          <a:ln/>
        </p:spPr>
        <p:txBody>
          <a:bodyPr wrap="square" lIns="0" tIns="0" rIns="0" bIns="0" rtlCol="0" anchor="t"/>
          <a:lstStyle/>
          <a:p>
            <a:pPr indent="0" marL="0">
              <a:lnSpc>
                <a:spcPts val="2850"/>
              </a:lnSpc>
              <a:buNone/>
            </a:pPr>
            <a:r>
              <a:rPr lang="en-US" sz="1750" dirty="0">
                <a:solidFill>
                  <a:srgbClr val="2C3249"/>
                </a:solidFill>
                <a:latin typeface="Martel Sans" pitchFamily="34" charset="0"/>
                <a:ea typeface="Martel Sans" pitchFamily="34" charset="-122"/>
                <a:cs typeface="Martel Sans" pitchFamily="34" charset="-120"/>
              </a:rPr>
              <a:t>Data preprocessing is the backbone of effective data analytics, acting as the gatekeeper that determines the quality and reliability of subsequent analyses. It involves a series of transformations to clean, integrate, and format raw data, preparing it for data warehousing and data mining. Without this crucial step, the insights derived from data can be misleading or completely inaccurate.</a:t>
            </a:r>
            <a:endParaRPr lang="en-US" sz="1750" dirty="0"/>
          </a:p>
        </p:txBody>
      </p:sp>
      <p:sp>
        <p:nvSpPr>
          <p:cNvPr id="4" name="Text 2"/>
          <p:cNvSpPr/>
          <p:nvPr/>
        </p:nvSpPr>
        <p:spPr>
          <a:xfrm>
            <a:off x="793790" y="4226838"/>
            <a:ext cx="13042821" cy="1088708"/>
          </a:xfrm>
          <a:prstGeom prst="rect">
            <a:avLst/>
          </a:prstGeom>
          <a:noFill/>
          <a:ln/>
        </p:spPr>
        <p:txBody>
          <a:bodyPr wrap="square" lIns="0" tIns="0" rIns="0" bIns="0" rtlCol="0" anchor="t"/>
          <a:lstStyle/>
          <a:p>
            <a:pPr indent="0" marL="0">
              <a:lnSpc>
                <a:spcPts val="2850"/>
              </a:lnSpc>
              <a:buNone/>
            </a:pPr>
            <a:r>
              <a:rPr lang="en-US" sz="1750" dirty="0">
                <a:solidFill>
                  <a:srgbClr val="2C3249"/>
                </a:solidFill>
                <a:latin typeface="Martel Sans" pitchFamily="34" charset="0"/>
                <a:ea typeface="Martel Sans" pitchFamily="34" charset="-122"/>
                <a:cs typeface="Martel Sans" pitchFamily="34" charset="-120"/>
              </a:rPr>
              <a:t>Poor data quality can lead to flawed models, biased results, and ultimately, poor decision-making. By investing in robust data preprocessing techniques, organizations can ensure the integrity of their data and unlock its full potential. This process is not merely a preliminary task, but a fundamental requirement for any data-driven initiative.</a:t>
            </a:r>
            <a:endParaRPr lang="en-US" sz="1750" dirty="0"/>
          </a:p>
        </p:txBody>
      </p:sp>
      <p:pic>
        <p:nvPicPr>
          <p:cNvPr id="5" name="Image 0" descr="preencoded.png">    </p:cNvPr>
          <p:cNvPicPr>
            <a:picLocks noChangeAspect="1"/>
          </p:cNvPicPr>
          <p:nvPr/>
        </p:nvPicPr>
        <p:blipFill>
          <a:blip r:embed="rId1"/>
          <a:stretch>
            <a:fillRect/>
          </a:stretch>
        </p:blipFill>
        <p:spPr>
          <a:xfrm>
            <a:off x="793790" y="5570696"/>
            <a:ext cx="566976" cy="566976"/>
          </a:xfrm>
          <a:prstGeom prst="rect">
            <a:avLst/>
          </a:prstGeom>
        </p:spPr>
      </p:pic>
      <p:sp>
        <p:nvSpPr>
          <p:cNvPr id="6" name="Text 3"/>
          <p:cNvSpPr/>
          <p:nvPr/>
        </p:nvSpPr>
        <p:spPr>
          <a:xfrm>
            <a:off x="793790" y="6364486"/>
            <a:ext cx="2835235" cy="354330"/>
          </a:xfrm>
          <a:prstGeom prst="rect">
            <a:avLst/>
          </a:prstGeom>
          <a:noFill/>
          <a:ln/>
        </p:spPr>
        <p:txBody>
          <a:bodyPr wrap="none" lIns="0" tIns="0" rIns="0" bIns="0" rtlCol="0" anchor="t"/>
          <a:lstStyle/>
          <a:p>
            <a:pPr algn="l" indent="0" marL="0">
              <a:lnSpc>
                <a:spcPts val="2750"/>
              </a:lnSpc>
              <a:buNone/>
            </a:pPr>
            <a:r>
              <a:rPr lang="en-US" sz="2200" dirty="0">
                <a:solidFill>
                  <a:srgbClr val="2C3249"/>
                </a:solidFill>
                <a:latin typeface="Kanit Light" pitchFamily="34" charset="0"/>
                <a:ea typeface="Kanit Light" pitchFamily="34" charset="-122"/>
                <a:cs typeface="Kanit Light" pitchFamily="34" charset="-120"/>
              </a:rPr>
              <a:t>Accuracy</a:t>
            </a:r>
            <a:endParaRPr lang="en-US" sz="2200" dirty="0"/>
          </a:p>
        </p:txBody>
      </p:sp>
      <p:sp>
        <p:nvSpPr>
          <p:cNvPr id="7" name="Text 4"/>
          <p:cNvSpPr/>
          <p:nvPr/>
        </p:nvSpPr>
        <p:spPr>
          <a:xfrm>
            <a:off x="793790" y="6854904"/>
            <a:ext cx="4120753" cy="725805"/>
          </a:xfrm>
          <a:prstGeom prst="rect">
            <a:avLst/>
          </a:prstGeom>
          <a:noFill/>
          <a:ln/>
        </p:spPr>
        <p:txBody>
          <a:bodyPr wrap="square" lIns="0" tIns="0" rIns="0" bIns="0" rtlCol="0" anchor="t"/>
          <a:lstStyle/>
          <a:p>
            <a:pPr algn="l" indent="0" marL="0">
              <a:lnSpc>
                <a:spcPts val="2850"/>
              </a:lnSpc>
              <a:buNone/>
            </a:pPr>
            <a:r>
              <a:rPr lang="en-US" sz="1750" dirty="0">
                <a:solidFill>
                  <a:srgbClr val="2C3249"/>
                </a:solidFill>
                <a:latin typeface="Martel Sans" pitchFamily="34" charset="0"/>
                <a:ea typeface="Martel Sans" pitchFamily="34" charset="-122"/>
                <a:cs typeface="Martel Sans" pitchFamily="34" charset="-120"/>
              </a:rPr>
              <a:t>Ensuring the data is correct and reliable for analysis.</a:t>
            </a:r>
            <a:endParaRPr lang="en-US" sz="1750" dirty="0"/>
          </a:p>
        </p:txBody>
      </p:sp>
      <p:pic>
        <p:nvPicPr>
          <p:cNvPr id="8" name="Image 1" descr="preencoded.png">    </p:cNvPr>
          <p:cNvPicPr>
            <a:picLocks noChangeAspect="1"/>
          </p:cNvPicPr>
          <p:nvPr/>
        </p:nvPicPr>
        <p:blipFill>
          <a:blip r:embed="rId2"/>
          <a:stretch>
            <a:fillRect/>
          </a:stretch>
        </p:blipFill>
        <p:spPr>
          <a:xfrm>
            <a:off x="5254704" y="5570696"/>
            <a:ext cx="566976" cy="566976"/>
          </a:xfrm>
          <a:prstGeom prst="rect">
            <a:avLst/>
          </a:prstGeom>
        </p:spPr>
      </p:pic>
      <p:sp>
        <p:nvSpPr>
          <p:cNvPr id="9" name="Text 5"/>
          <p:cNvSpPr/>
          <p:nvPr/>
        </p:nvSpPr>
        <p:spPr>
          <a:xfrm>
            <a:off x="5254704" y="6364486"/>
            <a:ext cx="2835235" cy="354330"/>
          </a:xfrm>
          <a:prstGeom prst="rect">
            <a:avLst/>
          </a:prstGeom>
          <a:noFill/>
          <a:ln/>
        </p:spPr>
        <p:txBody>
          <a:bodyPr wrap="none" lIns="0" tIns="0" rIns="0" bIns="0" rtlCol="0" anchor="t"/>
          <a:lstStyle/>
          <a:p>
            <a:pPr algn="l" indent="0" marL="0">
              <a:lnSpc>
                <a:spcPts val="2750"/>
              </a:lnSpc>
              <a:buNone/>
            </a:pPr>
            <a:r>
              <a:rPr lang="en-US" sz="2200" dirty="0">
                <a:solidFill>
                  <a:srgbClr val="2C3249"/>
                </a:solidFill>
                <a:latin typeface="Kanit Light" pitchFamily="34" charset="0"/>
                <a:ea typeface="Kanit Light" pitchFamily="34" charset="-122"/>
                <a:cs typeface="Kanit Light" pitchFamily="34" charset="-120"/>
              </a:rPr>
              <a:t>Consistency</a:t>
            </a:r>
            <a:endParaRPr lang="en-US" sz="2200" dirty="0"/>
          </a:p>
        </p:txBody>
      </p:sp>
      <p:sp>
        <p:nvSpPr>
          <p:cNvPr id="10" name="Text 6"/>
          <p:cNvSpPr/>
          <p:nvPr/>
        </p:nvSpPr>
        <p:spPr>
          <a:xfrm>
            <a:off x="5254704" y="6854904"/>
            <a:ext cx="4120872" cy="725805"/>
          </a:xfrm>
          <a:prstGeom prst="rect">
            <a:avLst/>
          </a:prstGeom>
          <a:noFill/>
          <a:ln/>
        </p:spPr>
        <p:txBody>
          <a:bodyPr wrap="square" lIns="0" tIns="0" rIns="0" bIns="0" rtlCol="0" anchor="t"/>
          <a:lstStyle/>
          <a:p>
            <a:pPr algn="l" indent="0" marL="0">
              <a:lnSpc>
                <a:spcPts val="2850"/>
              </a:lnSpc>
              <a:buNone/>
            </a:pPr>
            <a:r>
              <a:rPr lang="en-US" sz="1750" dirty="0">
                <a:solidFill>
                  <a:srgbClr val="2C3249"/>
                </a:solidFill>
                <a:latin typeface="Martel Sans" pitchFamily="34" charset="0"/>
                <a:ea typeface="Martel Sans" pitchFamily="34" charset="-122"/>
                <a:cs typeface="Martel Sans" pitchFamily="34" charset="-120"/>
              </a:rPr>
              <a:t>Maintaining uniformity across datasets.</a:t>
            </a:r>
            <a:endParaRPr lang="en-US" sz="1750" dirty="0"/>
          </a:p>
        </p:txBody>
      </p:sp>
      <p:pic>
        <p:nvPicPr>
          <p:cNvPr id="11" name="Image 2" descr="preencoded.png">    </p:cNvPr>
          <p:cNvPicPr>
            <a:picLocks noChangeAspect="1"/>
          </p:cNvPicPr>
          <p:nvPr/>
        </p:nvPicPr>
        <p:blipFill>
          <a:blip r:embed="rId3"/>
          <a:stretch>
            <a:fillRect/>
          </a:stretch>
        </p:blipFill>
        <p:spPr>
          <a:xfrm>
            <a:off x="9715738" y="5570696"/>
            <a:ext cx="566976" cy="566976"/>
          </a:xfrm>
          <a:prstGeom prst="rect">
            <a:avLst/>
          </a:prstGeom>
        </p:spPr>
      </p:pic>
      <p:sp>
        <p:nvSpPr>
          <p:cNvPr id="12" name="Text 7"/>
          <p:cNvSpPr/>
          <p:nvPr/>
        </p:nvSpPr>
        <p:spPr>
          <a:xfrm>
            <a:off x="9715738" y="6364486"/>
            <a:ext cx="2835235" cy="354330"/>
          </a:xfrm>
          <a:prstGeom prst="rect">
            <a:avLst/>
          </a:prstGeom>
          <a:noFill/>
          <a:ln/>
        </p:spPr>
        <p:txBody>
          <a:bodyPr wrap="none" lIns="0" tIns="0" rIns="0" bIns="0" rtlCol="0" anchor="t"/>
          <a:lstStyle/>
          <a:p>
            <a:pPr algn="l" indent="0" marL="0">
              <a:lnSpc>
                <a:spcPts val="2750"/>
              </a:lnSpc>
              <a:buNone/>
            </a:pPr>
            <a:r>
              <a:rPr lang="en-US" sz="2200" dirty="0">
                <a:solidFill>
                  <a:srgbClr val="2C3249"/>
                </a:solidFill>
                <a:latin typeface="Kanit Light" pitchFamily="34" charset="0"/>
                <a:ea typeface="Kanit Light" pitchFamily="34" charset="-122"/>
                <a:cs typeface="Kanit Light" pitchFamily="34" charset="-120"/>
              </a:rPr>
              <a:t>Relevance</a:t>
            </a:r>
            <a:endParaRPr lang="en-US" sz="2200" dirty="0"/>
          </a:p>
        </p:txBody>
      </p:sp>
      <p:sp>
        <p:nvSpPr>
          <p:cNvPr id="13" name="Text 8"/>
          <p:cNvSpPr/>
          <p:nvPr/>
        </p:nvSpPr>
        <p:spPr>
          <a:xfrm>
            <a:off x="9715738" y="6854904"/>
            <a:ext cx="4120753" cy="725805"/>
          </a:xfrm>
          <a:prstGeom prst="rect">
            <a:avLst/>
          </a:prstGeom>
          <a:noFill/>
          <a:ln/>
        </p:spPr>
        <p:txBody>
          <a:bodyPr wrap="square" lIns="0" tIns="0" rIns="0" bIns="0" rtlCol="0" anchor="t"/>
          <a:lstStyle/>
          <a:p>
            <a:pPr algn="l" indent="0" marL="0">
              <a:lnSpc>
                <a:spcPts val="2850"/>
              </a:lnSpc>
              <a:buNone/>
            </a:pPr>
            <a:r>
              <a:rPr lang="en-US" sz="1750" dirty="0">
                <a:solidFill>
                  <a:srgbClr val="2C3249"/>
                </a:solidFill>
                <a:latin typeface="Martel Sans" pitchFamily="34" charset="0"/>
                <a:ea typeface="Martel Sans" pitchFamily="34" charset="-122"/>
                <a:cs typeface="Martel Sans" pitchFamily="34" charset="-120"/>
              </a:rPr>
              <a:t>Selecting only the data that matters for specific analytical goals.</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725924" y="904161"/>
            <a:ext cx="13178552" cy="1296114"/>
          </a:xfrm>
          <a:prstGeom prst="rect">
            <a:avLst/>
          </a:prstGeom>
          <a:noFill/>
          <a:ln/>
        </p:spPr>
        <p:txBody>
          <a:bodyPr wrap="square" lIns="0" tIns="0" rIns="0" bIns="0" rtlCol="0" anchor="t"/>
          <a:lstStyle/>
          <a:p>
            <a:pPr indent="0" marL="0">
              <a:lnSpc>
                <a:spcPts val="5100"/>
              </a:lnSpc>
              <a:buNone/>
            </a:pPr>
            <a:r>
              <a:rPr lang="en-US" sz="4050" dirty="0">
                <a:solidFill>
                  <a:srgbClr val="272D45"/>
                </a:solidFill>
                <a:latin typeface="Kanit Light" pitchFamily="34" charset="0"/>
                <a:ea typeface="Kanit Light" pitchFamily="34" charset="-122"/>
                <a:cs typeface="Kanit Light" pitchFamily="34" charset="-120"/>
              </a:rPr>
              <a:t>Understanding Data Quality and Common Preprocessing Challenges</a:t>
            </a:r>
            <a:endParaRPr lang="en-US" sz="4050" dirty="0"/>
          </a:p>
        </p:txBody>
      </p:sp>
      <p:sp>
        <p:nvSpPr>
          <p:cNvPr id="3" name="Text 1"/>
          <p:cNvSpPr/>
          <p:nvPr/>
        </p:nvSpPr>
        <p:spPr>
          <a:xfrm>
            <a:off x="725924" y="2615089"/>
            <a:ext cx="13178552" cy="1327309"/>
          </a:xfrm>
          <a:prstGeom prst="rect">
            <a:avLst/>
          </a:prstGeom>
          <a:noFill/>
          <a:ln/>
        </p:spPr>
        <p:txBody>
          <a:bodyPr wrap="square" lIns="0" tIns="0" rIns="0" bIns="0" rtlCol="0" anchor="t"/>
          <a:lstStyle/>
          <a:p>
            <a:pPr indent="0" marL="0">
              <a:lnSpc>
                <a:spcPts val="2600"/>
              </a:lnSpc>
              <a:buNone/>
            </a:pPr>
            <a:r>
              <a:rPr lang="en-US" sz="1600" dirty="0">
                <a:solidFill>
                  <a:srgbClr val="2C3249"/>
                </a:solidFill>
                <a:latin typeface="Martel Sans" pitchFamily="34" charset="0"/>
                <a:ea typeface="Martel Sans" pitchFamily="34" charset="-122"/>
                <a:cs typeface="Martel Sans" pitchFamily="34" charset="-120"/>
              </a:rPr>
              <a:t>Data quality encompasses several dimensions, including accuracy, completeness, consistency, validity, and timeliness. Low data quality often manifests as missing values, outliers, inconsistent formatting, and duplicate records. These issues can arise from various sources, such as human error during data entry, system glitches during data transmission, or inconsistencies in data definitions across different databases.</a:t>
            </a:r>
            <a:endParaRPr lang="en-US" sz="1600" dirty="0"/>
          </a:p>
        </p:txBody>
      </p:sp>
      <p:sp>
        <p:nvSpPr>
          <p:cNvPr id="4" name="Text 2"/>
          <p:cNvSpPr/>
          <p:nvPr/>
        </p:nvSpPr>
        <p:spPr>
          <a:xfrm>
            <a:off x="725924" y="4175641"/>
            <a:ext cx="13178552" cy="995482"/>
          </a:xfrm>
          <a:prstGeom prst="rect">
            <a:avLst/>
          </a:prstGeom>
          <a:noFill/>
          <a:ln/>
        </p:spPr>
        <p:txBody>
          <a:bodyPr wrap="square" lIns="0" tIns="0" rIns="0" bIns="0" rtlCol="0" anchor="t"/>
          <a:lstStyle/>
          <a:p>
            <a:pPr indent="0" marL="0">
              <a:lnSpc>
                <a:spcPts val="2600"/>
              </a:lnSpc>
              <a:buNone/>
            </a:pPr>
            <a:r>
              <a:rPr lang="en-US" sz="1600" dirty="0">
                <a:solidFill>
                  <a:srgbClr val="2C3249"/>
                </a:solidFill>
                <a:latin typeface="Martel Sans" pitchFamily="34" charset="0"/>
                <a:ea typeface="Martel Sans" pitchFamily="34" charset="-122"/>
                <a:cs typeface="Martel Sans" pitchFamily="34" charset="-120"/>
              </a:rPr>
              <a:t>Common preprocessing challenges include handling missing data, identifying and treating outliers, resolving inconsistencies, and dealing with noisy or irrelevant data. Addressing these challenges requires a combination of domain knowledge, statistical techniques, and specialized tools. Effective data preprocessing is an iterative process that demands careful planning and execution.</a:t>
            </a:r>
            <a:endParaRPr lang="en-US" sz="1600" dirty="0"/>
          </a:p>
        </p:txBody>
      </p:sp>
      <p:sp>
        <p:nvSpPr>
          <p:cNvPr id="5" name="Text 3"/>
          <p:cNvSpPr/>
          <p:nvPr/>
        </p:nvSpPr>
        <p:spPr>
          <a:xfrm>
            <a:off x="725924" y="5611773"/>
            <a:ext cx="2592824" cy="324088"/>
          </a:xfrm>
          <a:prstGeom prst="rect">
            <a:avLst/>
          </a:prstGeom>
          <a:noFill/>
          <a:ln/>
        </p:spPr>
        <p:txBody>
          <a:bodyPr wrap="none" lIns="0" tIns="0" rIns="0" bIns="0" rtlCol="0" anchor="t"/>
          <a:lstStyle/>
          <a:p>
            <a:pPr indent="0" marL="0">
              <a:lnSpc>
                <a:spcPts val="2550"/>
              </a:lnSpc>
              <a:buNone/>
            </a:pPr>
            <a:r>
              <a:rPr lang="en-US" sz="2000" dirty="0">
                <a:solidFill>
                  <a:srgbClr val="272D45"/>
                </a:solidFill>
                <a:latin typeface="Kanit Light" pitchFamily="34" charset="0"/>
                <a:ea typeface="Kanit Light" pitchFamily="34" charset="-122"/>
                <a:cs typeface="Kanit Light" pitchFamily="34" charset="-120"/>
              </a:rPr>
              <a:t>Missing Values</a:t>
            </a:r>
            <a:endParaRPr lang="en-US" sz="2000" dirty="0"/>
          </a:p>
        </p:txBody>
      </p:sp>
      <p:sp>
        <p:nvSpPr>
          <p:cNvPr id="6" name="Text 4"/>
          <p:cNvSpPr/>
          <p:nvPr/>
        </p:nvSpPr>
        <p:spPr>
          <a:xfrm>
            <a:off x="725924" y="6143268"/>
            <a:ext cx="2915126" cy="995482"/>
          </a:xfrm>
          <a:prstGeom prst="rect">
            <a:avLst/>
          </a:prstGeom>
          <a:noFill/>
          <a:ln/>
        </p:spPr>
        <p:txBody>
          <a:bodyPr wrap="square" lIns="0" tIns="0" rIns="0" bIns="0" rtlCol="0" anchor="t"/>
          <a:lstStyle/>
          <a:p>
            <a:pPr indent="0" marL="0">
              <a:lnSpc>
                <a:spcPts val="2600"/>
              </a:lnSpc>
              <a:buNone/>
            </a:pPr>
            <a:r>
              <a:rPr lang="en-US" sz="1600" dirty="0">
                <a:solidFill>
                  <a:srgbClr val="2C3249"/>
                </a:solidFill>
                <a:latin typeface="Martel Sans" pitchFamily="34" charset="0"/>
                <a:ea typeface="Martel Sans" pitchFamily="34" charset="-122"/>
                <a:cs typeface="Martel Sans" pitchFamily="34" charset="-120"/>
              </a:rPr>
              <a:t>Gaps in the data that need to be addressed using imputation or removal.</a:t>
            </a:r>
            <a:endParaRPr lang="en-US" sz="1600" dirty="0"/>
          </a:p>
        </p:txBody>
      </p:sp>
      <p:sp>
        <p:nvSpPr>
          <p:cNvPr id="7" name="Text 5"/>
          <p:cNvSpPr/>
          <p:nvPr/>
        </p:nvSpPr>
        <p:spPr>
          <a:xfrm>
            <a:off x="4154686" y="5611773"/>
            <a:ext cx="2592824" cy="324088"/>
          </a:xfrm>
          <a:prstGeom prst="rect">
            <a:avLst/>
          </a:prstGeom>
          <a:noFill/>
          <a:ln/>
        </p:spPr>
        <p:txBody>
          <a:bodyPr wrap="none" lIns="0" tIns="0" rIns="0" bIns="0" rtlCol="0" anchor="t"/>
          <a:lstStyle/>
          <a:p>
            <a:pPr indent="0" marL="0">
              <a:lnSpc>
                <a:spcPts val="2550"/>
              </a:lnSpc>
              <a:buNone/>
            </a:pPr>
            <a:r>
              <a:rPr lang="en-US" sz="2000" dirty="0">
                <a:solidFill>
                  <a:srgbClr val="272D45"/>
                </a:solidFill>
                <a:latin typeface="Kanit Light" pitchFamily="34" charset="0"/>
                <a:ea typeface="Kanit Light" pitchFamily="34" charset="-122"/>
                <a:cs typeface="Kanit Light" pitchFamily="34" charset="-120"/>
              </a:rPr>
              <a:t>Outliers</a:t>
            </a:r>
            <a:endParaRPr lang="en-US" sz="2000" dirty="0"/>
          </a:p>
        </p:txBody>
      </p:sp>
      <p:sp>
        <p:nvSpPr>
          <p:cNvPr id="8" name="Text 6"/>
          <p:cNvSpPr/>
          <p:nvPr/>
        </p:nvSpPr>
        <p:spPr>
          <a:xfrm>
            <a:off x="4154686" y="6143268"/>
            <a:ext cx="2915126" cy="663654"/>
          </a:xfrm>
          <a:prstGeom prst="rect">
            <a:avLst/>
          </a:prstGeom>
          <a:noFill/>
          <a:ln/>
        </p:spPr>
        <p:txBody>
          <a:bodyPr wrap="square" lIns="0" tIns="0" rIns="0" bIns="0" rtlCol="0" anchor="t"/>
          <a:lstStyle/>
          <a:p>
            <a:pPr indent="0" marL="0">
              <a:lnSpc>
                <a:spcPts val="2600"/>
              </a:lnSpc>
              <a:buNone/>
            </a:pPr>
            <a:r>
              <a:rPr lang="en-US" sz="1600" dirty="0">
                <a:solidFill>
                  <a:srgbClr val="2C3249"/>
                </a:solidFill>
                <a:latin typeface="Martel Sans" pitchFamily="34" charset="0"/>
                <a:ea typeface="Martel Sans" pitchFamily="34" charset="-122"/>
                <a:cs typeface="Martel Sans" pitchFamily="34" charset="-120"/>
              </a:rPr>
              <a:t>Extreme values that deviate significantly from the norm.</a:t>
            </a:r>
            <a:endParaRPr lang="en-US" sz="1600" dirty="0"/>
          </a:p>
        </p:txBody>
      </p:sp>
      <p:sp>
        <p:nvSpPr>
          <p:cNvPr id="9" name="Text 7"/>
          <p:cNvSpPr/>
          <p:nvPr/>
        </p:nvSpPr>
        <p:spPr>
          <a:xfrm>
            <a:off x="7583448" y="5611773"/>
            <a:ext cx="2592824" cy="324088"/>
          </a:xfrm>
          <a:prstGeom prst="rect">
            <a:avLst/>
          </a:prstGeom>
          <a:noFill/>
          <a:ln/>
        </p:spPr>
        <p:txBody>
          <a:bodyPr wrap="none" lIns="0" tIns="0" rIns="0" bIns="0" rtlCol="0" anchor="t"/>
          <a:lstStyle/>
          <a:p>
            <a:pPr indent="0" marL="0">
              <a:lnSpc>
                <a:spcPts val="2550"/>
              </a:lnSpc>
              <a:buNone/>
            </a:pPr>
            <a:r>
              <a:rPr lang="en-US" sz="2000" dirty="0">
                <a:solidFill>
                  <a:srgbClr val="272D45"/>
                </a:solidFill>
                <a:latin typeface="Kanit Light" pitchFamily="34" charset="0"/>
                <a:ea typeface="Kanit Light" pitchFamily="34" charset="-122"/>
                <a:cs typeface="Kanit Light" pitchFamily="34" charset="-120"/>
              </a:rPr>
              <a:t>Inconsistencies</a:t>
            </a:r>
            <a:endParaRPr lang="en-US" sz="2000" dirty="0"/>
          </a:p>
        </p:txBody>
      </p:sp>
      <p:sp>
        <p:nvSpPr>
          <p:cNvPr id="10" name="Text 8"/>
          <p:cNvSpPr/>
          <p:nvPr/>
        </p:nvSpPr>
        <p:spPr>
          <a:xfrm>
            <a:off x="7583448" y="6143268"/>
            <a:ext cx="2915126" cy="995482"/>
          </a:xfrm>
          <a:prstGeom prst="rect">
            <a:avLst/>
          </a:prstGeom>
          <a:noFill/>
          <a:ln/>
        </p:spPr>
        <p:txBody>
          <a:bodyPr wrap="square" lIns="0" tIns="0" rIns="0" bIns="0" rtlCol="0" anchor="t"/>
          <a:lstStyle/>
          <a:p>
            <a:pPr indent="0" marL="0">
              <a:lnSpc>
                <a:spcPts val="2600"/>
              </a:lnSpc>
              <a:buNone/>
            </a:pPr>
            <a:r>
              <a:rPr lang="en-US" sz="1600" dirty="0">
                <a:solidFill>
                  <a:srgbClr val="2C3249"/>
                </a:solidFill>
                <a:latin typeface="Martel Sans" pitchFamily="34" charset="0"/>
                <a:ea typeface="Martel Sans" pitchFamily="34" charset="-122"/>
                <a:cs typeface="Martel Sans" pitchFamily="34" charset="-120"/>
              </a:rPr>
              <a:t>Variations in data representation or formatting.</a:t>
            </a:r>
            <a:endParaRPr lang="en-US" sz="1600" dirty="0"/>
          </a:p>
        </p:txBody>
      </p:sp>
      <p:sp>
        <p:nvSpPr>
          <p:cNvPr id="11" name="Text 9"/>
          <p:cNvSpPr/>
          <p:nvPr/>
        </p:nvSpPr>
        <p:spPr>
          <a:xfrm>
            <a:off x="11012210" y="5611773"/>
            <a:ext cx="2592824" cy="324088"/>
          </a:xfrm>
          <a:prstGeom prst="rect">
            <a:avLst/>
          </a:prstGeom>
          <a:noFill/>
          <a:ln/>
        </p:spPr>
        <p:txBody>
          <a:bodyPr wrap="none" lIns="0" tIns="0" rIns="0" bIns="0" rtlCol="0" anchor="t"/>
          <a:lstStyle/>
          <a:p>
            <a:pPr indent="0" marL="0">
              <a:lnSpc>
                <a:spcPts val="2550"/>
              </a:lnSpc>
              <a:buNone/>
            </a:pPr>
            <a:r>
              <a:rPr lang="en-US" sz="2000" dirty="0">
                <a:solidFill>
                  <a:srgbClr val="272D45"/>
                </a:solidFill>
                <a:latin typeface="Kanit Light" pitchFamily="34" charset="0"/>
                <a:ea typeface="Kanit Light" pitchFamily="34" charset="-122"/>
                <a:cs typeface="Kanit Light" pitchFamily="34" charset="-120"/>
              </a:rPr>
              <a:t>Noisy Data</a:t>
            </a:r>
            <a:endParaRPr lang="en-US" sz="2000" dirty="0"/>
          </a:p>
        </p:txBody>
      </p:sp>
      <p:sp>
        <p:nvSpPr>
          <p:cNvPr id="12" name="Text 10"/>
          <p:cNvSpPr/>
          <p:nvPr/>
        </p:nvSpPr>
        <p:spPr>
          <a:xfrm>
            <a:off x="11012210" y="6143268"/>
            <a:ext cx="2915126" cy="663654"/>
          </a:xfrm>
          <a:prstGeom prst="rect">
            <a:avLst/>
          </a:prstGeom>
          <a:noFill/>
          <a:ln/>
        </p:spPr>
        <p:txBody>
          <a:bodyPr wrap="square" lIns="0" tIns="0" rIns="0" bIns="0" rtlCol="0" anchor="t"/>
          <a:lstStyle/>
          <a:p>
            <a:pPr indent="0" marL="0">
              <a:lnSpc>
                <a:spcPts val="2600"/>
              </a:lnSpc>
              <a:buNone/>
            </a:pPr>
            <a:r>
              <a:rPr lang="en-US" sz="1600" dirty="0">
                <a:solidFill>
                  <a:srgbClr val="2C3249"/>
                </a:solidFill>
                <a:latin typeface="Martel Sans" pitchFamily="34" charset="0"/>
                <a:ea typeface="Martel Sans" pitchFamily="34" charset="-122"/>
                <a:cs typeface="Martel Sans" pitchFamily="34" charset="-120"/>
              </a:rPr>
              <a:t>Random errors or variance in a measured variable.</a:t>
            </a:r>
            <a:endParaRPr lang="en-US" sz="1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727829" y="904756"/>
            <a:ext cx="13174742" cy="1299686"/>
          </a:xfrm>
          <a:prstGeom prst="rect">
            <a:avLst/>
          </a:prstGeom>
          <a:noFill/>
          <a:ln/>
        </p:spPr>
        <p:txBody>
          <a:bodyPr wrap="square" lIns="0" tIns="0" rIns="0" bIns="0" rtlCol="0" anchor="t"/>
          <a:lstStyle/>
          <a:p>
            <a:pPr indent="0" marL="0">
              <a:lnSpc>
                <a:spcPts val="5100"/>
              </a:lnSpc>
              <a:buNone/>
            </a:pPr>
            <a:r>
              <a:rPr lang="en-US" sz="4050" dirty="0">
                <a:solidFill>
                  <a:srgbClr val="272D45"/>
                </a:solidFill>
                <a:latin typeface="Kanit Light" pitchFamily="34" charset="0"/>
                <a:ea typeface="Kanit Light" pitchFamily="34" charset="-122"/>
                <a:cs typeface="Kanit Light" pitchFamily="34" charset="-120"/>
              </a:rPr>
              <a:t>Data Cleaning Techniques: Handling Missing Values and Outliers</a:t>
            </a:r>
            <a:endParaRPr lang="en-US" sz="4050" dirty="0"/>
          </a:p>
        </p:txBody>
      </p:sp>
      <p:sp>
        <p:nvSpPr>
          <p:cNvPr id="3" name="Text 1"/>
          <p:cNvSpPr/>
          <p:nvPr/>
        </p:nvSpPr>
        <p:spPr>
          <a:xfrm>
            <a:off x="727829" y="2620328"/>
            <a:ext cx="13174742" cy="998339"/>
          </a:xfrm>
          <a:prstGeom prst="rect">
            <a:avLst/>
          </a:prstGeom>
          <a:noFill/>
          <a:ln/>
        </p:spPr>
        <p:txBody>
          <a:bodyPr wrap="square" lIns="0" tIns="0" rIns="0" bIns="0" rtlCol="0" anchor="t"/>
          <a:lstStyle/>
          <a:p>
            <a:pPr indent="0" marL="0">
              <a:lnSpc>
                <a:spcPts val="2600"/>
              </a:lnSpc>
              <a:buNone/>
            </a:pPr>
            <a:r>
              <a:rPr lang="en-US" sz="1600" dirty="0">
                <a:solidFill>
                  <a:srgbClr val="2C3249"/>
                </a:solidFill>
                <a:latin typeface="Martel Sans" pitchFamily="34" charset="0"/>
                <a:ea typeface="Martel Sans" pitchFamily="34" charset="-122"/>
                <a:cs typeface="Martel Sans" pitchFamily="34" charset="-120"/>
              </a:rPr>
              <a:t>Data cleaning is a critical step in preprocessing, focused on correcting errors, handling missing values, and managing outliers. Several techniques can be employed to address missing values, including imputation (replacing missing values with estimated values), deletion (removing records with missing values), and using algorithms that can handle missing data directly.</a:t>
            </a:r>
            <a:endParaRPr lang="en-US" sz="1600" dirty="0"/>
          </a:p>
        </p:txBody>
      </p:sp>
      <p:sp>
        <p:nvSpPr>
          <p:cNvPr id="4" name="Text 2"/>
          <p:cNvSpPr/>
          <p:nvPr/>
        </p:nvSpPr>
        <p:spPr>
          <a:xfrm>
            <a:off x="727829" y="3852505"/>
            <a:ext cx="13174742" cy="998339"/>
          </a:xfrm>
          <a:prstGeom prst="rect">
            <a:avLst/>
          </a:prstGeom>
          <a:noFill/>
          <a:ln/>
        </p:spPr>
        <p:txBody>
          <a:bodyPr wrap="square" lIns="0" tIns="0" rIns="0" bIns="0" rtlCol="0" anchor="t"/>
          <a:lstStyle/>
          <a:p>
            <a:pPr indent="0" marL="0">
              <a:lnSpc>
                <a:spcPts val="2600"/>
              </a:lnSpc>
              <a:buNone/>
            </a:pPr>
            <a:r>
              <a:rPr lang="en-US" sz="1600" dirty="0">
                <a:solidFill>
                  <a:srgbClr val="2C3249"/>
                </a:solidFill>
                <a:latin typeface="Martel Sans" pitchFamily="34" charset="0"/>
                <a:ea typeface="Martel Sans" pitchFamily="34" charset="-122"/>
                <a:cs typeface="Martel Sans" pitchFamily="34" charset="-120"/>
              </a:rPr>
              <a:t>Outliers can be detected using statistical methods like z-scores, IQR, or clustering. Once identified, outliers can be treated by trimming (removing the outliers), capping (setting a maximum or minimum threshold), or transformation (applying mathematical functions to reduce their impact). The choice of technique depends on the nature of the data and the goals of the analysis.</a:t>
            </a:r>
            <a:endParaRPr lang="en-US" sz="1600" dirty="0"/>
          </a:p>
        </p:txBody>
      </p:sp>
      <p:sp>
        <p:nvSpPr>
          <p:cNvPr id="5" name="Shape 3"/>
          <p:cNvSpPr/>
          <p:nvPr/>
        </p:nvSpPr>
        <p:spPr>
          <a:xfrm>
            <a:off x="727829" y="5318522"/>
            <a:ext cx="467797" cy="467797"/>
          </a:xfrm>
          <a:prstGeom prst="roundRect">
            <a:avLst>
              <a:gd name="adj" fmla="val 18671"/>
            </a:avLst>
          </a:prstGeom>
          <a:solidFill>
            <a:srgbClr val="FFFFFF"/>
          </a:solidFill>
          <a:ln w="7620">
            <a:solidFill>
              <a:srgbClr val="E5E5E5"/>
            </a:solidFill>
            <a:prstDash val="solid"/>
          </a:ln>
        </p:spPr>
      </p:sp>
      <p:sp>
        <p:nvSpPr>
          <p:cNvPr id="6" name="Text 4"/>
          <p:cNvSpPr/>
          <p:nvPr/>
        </p:nvSpPr>
        <p:spPr>
          <a:xfrm>
            <a:off x="914281" y="5396389"/>
            <a:ext cx="94893" cy="311944"/>
          </a:xfrm>
          <a:prstGeom prst="rect">
            <a:avLst/>
          </a:prstGeom>
          <a:noFill/>
          <a:ln/>
        </p:spPr>
        <p:txBody>
          <a:bodyPr wrap="none" lIns="0" tIns="0" rIns="0" bIns="0" rtlCol="0" anchor="t"/>
          <a:lstStyle/>
          <a:p>
            <a:pPr algn="ctr" indent="0" marL="0">
              <a:lnSpc>
                <a:spcPts val="2450"/>
              </a:lnSpc>
              <a:buNone/>
            </a:pPr>
            <a:r>
              <a:rPr lang="en-US" sz="2450" dirty="0">
                <a:solidFill>
                  <a:srgbClr val="000000"/>
                </a:solidFill>
                <a:latin typeface="Kanit Light" pitchFamily="34" charset="0"/>
                <a:ea typeface="Kanit Light" pitchFamily="34" charset="-122"/>
                <a:cs typeface="Kanit Light" pitchFamily="34" charset="-120"/>
              </a:rPr>
              <a:t>1</a:t>
            </a:r>
            <a:endParaRPr lang="en-US" sz="2450" dirty="0"/>
          </a:p>
        </p:txBody>
      </p:sp>
      <p:sp>
        <p:nvSpPr>
          <p:cNvPr id="7" name="Text 5"/>
          <p:cNvSpPr/>
          <p:nvPr/>
        </p:nvSpPr>
        <p:spPr>
          <a:xfrm>
            <a:off x="1403509" y="5318522"/>
            <a:ext cx="2599372" cy="324802"/>
          </a:xfrm>
          <a:prstGeom prst="rect">
            <a:avLst/>
          </a:prstGeom>
          <a:noFill/>
          <a:ln/>
        </p:spPr>
        <p:txBody>
          <a:bodyPr wrap="none" lIns="0" tIns="0" rIns="0" bIns="0" rtlCol="0" anchor="t"/>
          <a:lstStyle/>
          <a:p>
            <a:pPr indent="0" marL="0">
              <a:lnSpc>
                <a:spcPts val="2550"/>
              </a:lnSpc>
              <a:buNone/>
            </a:pPr>
            <a:r>
              <a:rPr lang="en-US" sz="2000" dirty="0">
                <a:solidFill>
                  <a:srgbClr val="2C3249"/>
                </a:solidFill>
                <a:latin typeface="Kanit Light" pitchFamily="34" charset="0"/>
                <a:ea typeface="Kanit Light" pitchFamily="34" charset="-122"/>
                <a:cs typeface="Kanit Light" pitchFamily="34" charset="-120"/>
              </a:rPr>
              <a:t>Imputation</a:t>
            </a:r>
            <a:endParaRPr lang="en-US" sz="2000" dirty="0"/>
          </a:p>
        </p:txBody>
      </p:sp>
      <p:sp>
        <p:nvSpPr>
          <p:cNvPr id="8" name="Text 6"/>
          <p:cNvSpPr/>
          <p:nvPr/>
        </p:nvSpPr>
        <p:spPr>
          <a:xfrm>
            <a:off x="1403509" y="5767983"/>
            <a:ext cx="5807750" cy="332780"/>
          </a:xfrm>
          <a:prstGeom prst="rect">
            <a:avLst/>
          </a:prstGeom>
          <a:noFill/>
          <a:ln/>
        </p:spPr>
        <p:txBody>
          <a:bodyPr wrap="none" lIns="0" tIns="0" rIns="0" bIns="0" rtlCol="0" anchor="t"/>
          <a:lstStyle/>
          <a:p>
            <a:pPr indent="0" marL="0">
              <a:lnSpc>
                <a:spcPts val="2600"/>
              </a:lnSpc>
              <a:buNone/>
            </a:pPr>
            <a:r>
              <a:rPr lang="en-US" sz="1600" dirty="0">
                <a:solidFill>
                  <a:srgbClr val="2C3249"/>
                </a:solidFill>
                <a:latin typeface="Martel Sans" pitchFamily="34" charset="0"/>
                <a:ea typeface="Martel Sans" pitchFamily="34" charset="-122"/>
                <a:cs typeface="Martel Sans" pitchFamily="34" charset="-120"/>
              </a:rPr>
              <a:t>Replacing missing values with estimated values.</a:t>
            </a:r>
            <a:endParaRPr lang="en-US" sz="1600" dirty="0"/>
          </a:p>
        </p:txBody>
      </p:sp>
      <p:sp>
        <p:nvSpPr>
          <p:cNvPr id="9" name="Shape 7"/>
          <p:cNvSpPr/>
          <p:nvPr/>
        </p:nvSpPr>
        <p:spPr>
          <a:xfrm>
            <a:off x="7419142" y="5318522"/>
            <a:ext cx="467797" cy="467797"/>
          </a:xfrm>
          <a:prstGeom prst="roundRect">
            <a:avLst>
              <a:gd name="adj" fmla="val 18671"/>
            </a:avLst>
          </a:prstGeom>
          <a:solidFill>
            <a:srgbClr val="FFFFFF"/>
          </a:solidFill>
          <a:ln w="7620">
            <a:solidFill>
              <a:srgbClr val="E5E5E5"/>
            </a:solidFill>
            <a:prstDash val="solid"/>
          </a:ln>
        </p:spPr>
      </p:sp>
      <p:sp>
        <p:nvSpPr>
          <p:cNvPr id="10" name="Text 8"/>
          <p:cNvSpPr/>
          <p:nvPr/>
        </p:nvSpPr>
        <p:spPr>
          <a:xfrm>
            <a:off x="7574042" y="5396389"/>
            <a:ext cx="157877" cy="311944"/>
          </a:xfrm>
          <a:prstGeom prst="rect">
            <a:avLst/>
          </a:prstGeom>
          <a:noFill/>
          <a:ln/>
        </p:spPr>
        <p:txBody>
          <a:bodyPr wrap="none" lIns="0" tIns="0" rIns="0" bIns="0" rtlCol="0" anchor="t"/>
          <a:lstStyle/>
          <a:p>
            <a:pPr algn="ctr" indent="0" marL="0">
              <a:lnSpc>
                <a:spcPts val="2450"/>
              </a:lnSpc>
              <a:buNone/>
            </a:pPr>
            <a:r>
              <a:rPr lang="en-US" sz="2450" dirty="0">
                <a:solidFill>
                  <a:srgbClr val="000000"/>
                </a:solidFill>
                <a:latin typeface="Kanit Light" pitchFamily="34" charset="0"/>
                <a:ea typeface="Kanit Light" pitchFamily="34" charset="-122"/>
                <a:cs typeface="Kanit Light" pitchFamily="34" charset="-120"/>
              </a:rPr>
              <a:t>2</a:t>
            </a:r>
            <a:endParaRPr lang="en-US" sz="2450" dirty="0"/>
          </a:p>
        </p:txBody>
      </p:sp>
      <p:sp>
        <p:nvSpPr>
          <p:cNvPr id="11" name="Text 9"/>
          <p:cNvSpPr/>
          <p:nvPr/>
        </p:nvSpPr>
        <p:spPr>
          <a:xfrm>
            <a:off x="8094821" y="5318522"/>
            <a:ext cx="2599372" cy="324802"/>
          </a:xfrm>
          <a:prstGeom prst="rect">
            <a:avLst/>
          </a:prstGeom>
          <a:noFill/>
          <a:ln/>
        </p:spPr>
        <p:txBody>
          <a:bodyPr wrap="none" lIns="0" tIns="0" rIns="0" bIns="0" rtlCol="0" anchor="t"/>
          <a:lstStyle/>
          <a:p>
            <a:pPr indent="0" marL="0">
              <a:lnSpc>
                <a:spcPts val="2550"/>
              </a:lnSpc>
              <a:buNone/>
            </a:pPr>
            <a:r>
              <a:rPr lang="en-US" sz="2000" dirty="0">
                <a:solidFill>
                  <a:srgbClr val="2C3249"/>
                </a:solidFill>
                <a:latin typeface="Kanit Light" pitchFamily="34" charset="0"/>
                <a:ea typeface="Kanit Light" pitchFamily="34" charset="-122"/>
                <a:cs typeface="Kanit Light" pitchFamily="34" charset="-120"/>
              </a:rPr>
              <a:t>Deletion</a:t>
            </a:r>
            <a:endParaRPr lang="en-US" sz="2000" dirty="0"/>
          </a:p>
        </p:txBody>
      </p:sp>
      <p:sp>
        <p:nvSpPr>
          <p:cNvPr id="12" name="Text 10"/>
          <p:cNvSpPr/>
          <p:nvPr/>
        </p:nvSpPr>
        <p:spPr>
          <a:xfrm>
            <a:off x="8094821" y="5767983"/>
            <a:ext cx="5807750" cy="332780"/>
          </a:xfrm>
          <a:prstGeom prst="rect">
            <a:avLst/>
          </a:prstGeom>
          <a:noFill/>
          <a:ln/>
        </p:spPr>
        <p:txBody>
          <a:bodyPr wrap="none" lIns="0" tIns="0" rIns="0" bIns="0" rtlCol="0" anchor="t"/>
          <a:lstStyle/>
          <a:p>
            <a:pPr indent="0" marL="0">
              <a:lnSpc>
                <a:spcPts val="2600"/>
              </a:lnSpc>
              <a:buNone/>
            </a:pPr>
            <a:r>
              <a:rPr lang="en-US" sz="1600" dirty="0">
                <a:solidFill>
                  <a:srgbClr val="2C3249"/>
                </a:solidFill>
                <a:latin typeface="Martel Sans" pitchFamily="34" charset="0"/>
                <a:ea typeface="Martel Sans" pitchFamily="34" charset="-122"/>
                <a:cs typeface="Martel Sans" pitchFamily="34" charset="-120"/>
              </a:rPr>
              <a:t>Removing records with missing values.</a:t>
            </a:r>
            <a:endParaRPr lang="en-US" sz="1600" dirty="0"/>
          </a:p>
        </p:txBody>
      </p:sp>
      <p:sp>
        <p:nvSpPr>
          <p:cNvPr id="13" name="Shape 11"/>
          <p:cNvSpPr/>
          <p:nvPr/>
        </p:nvSpPr>
        <p:spPr>
          <a:xfrm>
            <a:off x="727829" y="6542484"/>
            <a:ext cx="467797" cy="467797"/>
          </a:xfrm>
          <a:prstGeom prst="roundRect">
            <a:avLst>
              <a:gd name="adj" fmla="val 18671"/>
            </a:avLst>
          </a:prstGeom>
          <a:solidFill>
            <a:srgbClr val="FFFFFF"/>
          </a:solidFill>
          <a:ln w="7620">
            <a:solidFill>
              <a:srgbClr val="E5E5E5"/>
            </a:solidFill>
            <a:prstDash val="solid"/>
          </a:ln>
        </p:spPr>
      </p:sp>
      <p:sp>
        <p:nvSpPr>
          <p:cNvPr id="14" name="Text 12"/>
          <p:cNvSpPr/>
          <p:nvPr/>
        </p:nvSpPr>
        <p:spPr>
          <a:xfrm>
            <a:off x="881539" y="6620351"/>
            <a:ext cx="160377" cy="311944"/>
          </a:xfrm>
          <a:prstGeom prst="rect">
            <a:avLst/>
          </a:prstGeom>
          <a:noFill/>
          <a:ln/>
        </p:spPr>
        <p:txBody>
          <a:bodyPr wrap="none" lIns="0" tIns="0" rIns="0" bIns="0" rtlCol="0" anchor="t"/>
          <a:lstStyle/>
          <a:p>
            <a:pPr algn="ctr" indent="0" marL="0">
              <a:lnSpc>
                <a:spcPts val="2450"/>
              </a:lnSpc>
              <a:buNone/>
            </a:pPr>
            <a:r>
              <a:rPr lang="en-US" sz="2450" dirty="0">
                <a:solidFill>
                  <a:srgbClr val="000000"/>
                </a:solidFill>
                <a:latin typeface="Kanit Light" pitchFamily="34" charset="0"/>
                <a:ea typeface="Kanit Light" pitchFamily="34" charset="-122"/>
                <a:cs typeface="Kanit Light" pitchFamily="34" charset="-120"/>
              </a:rPr>
              <a:t>3</a:t>
            </a:r>
            <a:endParaRPr lang="en-US" sz="2450" dirty="0"/>
          </a:p>
        </p:txBody>
      </p:sp>
      <p:sp>
        <p:nvSpPr>
          <p:cNvPr id="15" name="Text 13"/>
          <p:cNvSpPr/>
          <p:nvPr/>
        </p:nvSpPr>
        <p:spPr>
          <a:xfrm>
            <a:off x="1403509" y="6542484"/>
            <a:ext cx="2599372" cy="324802"/>
          </a:xfrm>
          <a:prstGeom prst="rect">
            <a:avLst/>
          </a:prstGeom>
          <a:noFill/>
          <a:ln/>
        </p:spPr>
        <p:txBody>
          <a:bodyPr wrap="none" lIns="0" tIns="0" rIns="0" bIns="0" rtlCol="0" anchor="t"/>
          <a:lstStyle/>
          <a:p>
            <a:pPr indent="0" marL="0">
              <a:lnSpc>
                <a:spcPts val="2550"/>
              </a:lnSpc>
              <a:buNone/>
            </a:pPr>
            <a:r>
              <a:rPr lang="en-US" sz="2000" dirty="0">
                <a:solidFill>
                  <a:srgbClr val="2C3249"/>
                </a:solidFill>
                <a:latin typeface="Kanit Light" pitchFamily="34" charset="0"/>
                <a:ea typeface="Kanit Light" pitchFamily="34" charset="-122"/>
                <a:cs typeface="Kanit Light" pitchFamily="34" charset="-120"/>
              </a:rPr>
              <a:t>Trimming</a:t>
            </a:r>
            <a:endParaRPr lang="en-US" sz="2000" dirty="0"/>
          </a:p>
        </p:txBody>
      </p:sp>
      <p:sp>
        <p:nvSpPr>
          <p:cNvPr id="16" name="Text 14"/>
          <p:cNvSpPr/>
          <p:nvPr/>
        </p:nvSpPr>
        <p:spPr>
          <a:xfrm>
            <a:off x="1403509" y="6991945"/>
            <a:ext cx="5807750" cy="332780"/>
          </a:xfrm>
          <a:prstGeom prst="rect">
            <a:avLst/>
          </a:prstGeom>
          <a:noFill/>
          <a:ln/>
        </p:spPr>
        <p:txBody>
          <a:bodyPr wrap="none" lIns="0" tIns="0" rIns="0" bIns="0" rtlCol="0" anchor="t"/>
          <a:lstStyle/>
          <a:p>
            <a:pPr indent="0" marL="0">
              <a:lnSpc>
                <a:spcPts val="2600"/>
              </a:lnSpc>
              <a:buNone/>
            </a:pPr>
            <a:r>
              <a:rPr lang="en-US" sz="1600" dirty="0">
                <a:solidFill>
                  <a:srgbClr val="2C3249"/>
                </a:solidFill>
                <a:latin typeface="Martel Sans" pitchFamily="34" charset="0"/>
                <a:ea typeface="Martel Sans" pitchFamily="34" charset="-122"/>
                <a:cs typeface="Martel Sans" pitchFamily="34" charset="-120"/>
              </a:rPr>
              <a:t>Removing the extreme values (outliers).</a:t>
            </a:r>
            <a:endParaRPr lang="en-US" sz="1600" dirty="0"/>
          </a:p>
        </p:txBody>
      </p:sp>
      <p:sp>
        <p:nvSpPr>
          <p:cNvPr id="17" name="Shape 15"/>
          <p:cNvSpPr/>
          <p:nvPr/>
        </p:nvSpPr>
        <p:spPr>
          <a:xfrm>
            <a:off x="7419142" y="6542484"/>
            <a:ext cx="467797" cy="467797"/>
          </a:xfrm>
          <a:prstGeom prst="roundRect">
            <a:avLst>
              <a:gd name="adj" fmla="val 18671"/>
            </a:avLst>
          </a:prstGeom>
          <a:solidFill>
            <a:srgbClr val="FFFFFF"/>
          </a:solidFill>
          <a:ln w="7620">
            <a:solidFill>
              <a:srgbClr val="E5E5E5"/>
            </a:solidFill>
            <a:prstDash val="solid"/>
          </a:ln>
        </p:spPr>
      </p:sp>
      <p:sp>
        <p:nvSpPr>
          <p:cNvPr id="18" name="Text 16"/>
          <p:cNvSpPr/>
          <p:nvPr/>
        </p:nvSpPr>
        <p:spPr>
          <a:xfrm>
            <a:off x="7568684" y="6620351"/>
            <a:ext cx="168712" cy="311944"/>
          </a:xfrm>
          <a:prstGeom prst="rect">
            <a:avLst/>
          </a:prstGeom>
          <a:noFill/>
          <a:ln/>
        </p:spPr>
        <p:txBody>
          <a:bodyPr wrap="none" lIns="0" tIns="0" rIns="0" bIns="0" rtlCol="0" anchor="t"/>
          <a:lstStyle/>
          <a:p>
            <a:pPr algn="ctr" indent="0" marL="0">
              <a:lnSpc>
                <a:spcPts val="2450"/>
              </a:lnSpc>
              <a:buNone/>
            </a:pPr>
            <a:r>
              <a:rPr lang="en-US" sz="2450" dirty="0">
                <a:solidFill>
                  <a:srgbClr val="000000"/>
                </a:solidFill>
                <a:latin typeface="Kanit Light" pitchFamily="34" charset="0"/>
                <a:ea typeface="Kanit Light" pitchFamily="34" charset="-122"/>
                <a:cs typeface="Kanit Light" pitchFamily="34" charset="-120"/>
              </a:rPr>
              <a:t>4</a:t>
            </a:r>
            <a:endParaRPr lang="en-US" sz="2450" dirty="0"/>
          </a:p>
        </p:txBody>
      </p:sp>
      <p:sp>
        <p:nvSpPr>
          <p:cNvPr id="19" name="Text 17"/>
          <p:cNvSpPr/>
          <p:nvPr/>
        </p:nvSpPr>
        <p:spPr>
          <a:xfrm>
            <a:off x="8094821" y="6542484"/>
            <a:ext cx="2599372" cy="324802"/>
          </a:xfrm>
          <a:prstGeom prst="rect">
            <a:avLst/>
          </a:prstGeom>
          <a:noFill/>
          <a:ln/>
        </p:spPr>
        <p:txBody>
          <a:bodyPr wrap="none" lIns="0" tIns="0" rIns="0" bIns="0" rtlCol="0" anchor="t"/>
          <a:lstStyle/>
          <a:p>
            <a:pPr indent="0" marL="0">
              <a:lnSpc>
                <a:spcPts val="2550"/>
              </a:lnSpc>
              <a:buNone/>
            </a:pPr>
            <a:r>
              <a:rPr lang="en-US" sz="2000" dirty="0">
                <a:solidFill>
                  <a:srgbClr val="2C3249"/>
                </a:solidFill>
                <a:latin typeface="Kanit Light" pitchFamily="34" charset="0"/>
                <a:ea typeface="Kanit Light" pitchFamily="34" charset="-122"/>
                <a:cs typeface="Kanit Light" pitchFamily="34" charset="-120"/>
              </a:rPr>
              <a:t>Capping</a:t>
            </a:r>
            <a:endParaRPr lang="en-US" sz="2000" dirty="0"/>
          </a:p>
        </p:txBody>
      </p:sp>
      <p:sp>
        <p:nvSpPr>
          <p:cNvPr id="20" name="Text 18"/>
          <p:cNvSpPr/>
          <p:nvPr/>
        </p:nvSpPr>
        <p:spPr>
          <a:xfrm>
            <a:off x="8094821" y="6991945"/>
            <a:ext cx="5807750" cy="332780"/>
          </a:xfrm>
          <a:prstGeom prst="rect">
            <a:avLst/>
          </a:prstGeom>
          <a:noFill/>
          <a:ln/>
        </p:spPr>
        <p:txBody>
          <a:bodyPr wrap="none" lIns="0" tIns="0" rIns="0" bIns="0" rtlCol="0" anchor="t"/>
          <a:lstStyle/>
          <a:p>
            <a:pPr indent="0" marL="0">
              <a:lnSpc>
                <a:spcPts val="2600"/>
              </a:lnSpc>
              <a:buNone/>
            </a:pPr>
            <a:r>
              <a:rPr lang="en-US" sz="1600" dirty="0">
                <a:solidFill>
                  <a:srgbClr val="2C3249"/>
                </a:solidFill>
                <a:latin typeface="Martel Sans" pitchFamily="34" charset="0"/>
                <a:ea typeface="Martel Sans" pitchFamily="34" charset="-122"/>
                <a:cs typeface="Martel Sans" pitchFamily="34" charset="-120"/>
              </a:rPr>
              <a:t>Setting a maximum/minimum threshold.</a:t>
            </a:r>
            <a:endParaRPr lang="en-US" sz="1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737235" y="749141"/>
            <a:ext cx="13155930" cy="1316355"/>
          </a:xfrm>
          <a:prstGeom prst="rect">
            <a:avLst/>
          </a:prstGeom>
          <a:noFill/>
          <a:ln/>
        </p:spPr>
        <p:txBody>
          <a:bodyPr wrap="square" lIns="0" tIns="0" rIns="0" bIns="0" rtlCol="0" anchor="t"/>
          <a:lstStyle/>
          <a:p>
            <a:pPr indent="0" marL="0">
              <a:lnSpc>
                <a:spcPts val="5150"/>
              </a:lnSpc>
              <a:buNone/>
            </a:pPr>
            <a:r>
              <a:rPr lang="en-US" sz="4100" dirty="0">
                <a:solidFill>
                  <a:srgbClr val="272D45"/>
                </a:solidFill>
                <a:latin typeface="Kanit Light" pitchFamily="34" charset="0"/>
                <a:ea typeface="Kanit Light" pitchFamily="34" charset="-122"/>
                <a:cs typeface="Kanit Light" pitchFamily="34" charset="-120"/>
              </a:rPr>
              <a:t>Data Transformation Strategies: Normalization and Standardization</a:t>
            </a:r>
            <a:endParaRPr lang="en-US" sz="4100" dirty="0"/>
          </a:p>
        </p:txBody>
      </p:sp>
      <p:sp>
        <p:nvSpPr>
          <p:cNvPr id="3" name="Text 1"/>
          <p:cNvSpPr/>
          <p:nvPr/>
        </p:nvSpPr>
        <p:spPr>
          <a:xfrm>
            <a:off x="737235" y="2486739"/>
            <a:ext cx="13155930" cy="1010841"/>
          </a:xfrm>
          <a:prstGeom prst="rect">
            <a:avLst/>
          </a:prstGeom>
          <a:noFill/>
          <a:ln/>
        </p:spPr>
        <p:txBody>
          <a:bodyPr wrap="square" lIns="0" tIns="0" rIns="0" bIns="0" rtlCol="0" anchor="t"/>
          <a:lstStyle/>
          <a:p>
            <a:pPr indent="0" marL="0">
              <a:lnSpc>
                <a:spcPts val="2650"/>
              </a:lnSpc>
              <a:buNone/>
            </a:pPr>
            <a:r>
              <a:rPr lang="en-US" sz="1650" dirty="0">
                <a:solidFill>
                  <a:srgbClr val="2C3249"/>
                </a:solidFill>
                <a:latin typeface="Martel Sans" pitchFamily="34" charset="0"/>
                <a:ea typeface="Martel Sans" pitchFamily="34" charset="-122"/>
                <a:cs typeface="Martel Sans" pitchFamily="34" charset="-120"/>
              </a:rPr>
              <a:t>Data transformation involves converting data from one format or structure to another to make it suitable for analysis. Two common transformation techniques are normalization and standardization. Normalization scales data to a specific range, typically between 0 and 1, while standardization scales data to have a mean of 0 and a standard deviation of 1.</a:t>
            </a:r>
            <a:endParaRPr lang="en-US" sz="1650" dirty="0"/>
          </a:p>
        </p:txBody>
      </p:sp>
      <p:sp>
        <p:nvSpPr>
          <p:cNvPr id="4" name="Text 2"/>
          <p:cNvSpPr/>
          <p:nvPr/>
        </p:nvSpPr>
        <p:spPr>
          <a:xfrm>
            <a:off x="737235" y="3734514"/>
            <a:ext cx="13155930" cy="1010841"/>
          </a:xfrm>
          <a:prstGeom prst="rect">
            <a:avLst/>
          </a:prstGeom>
          <a:noFill/>
          <a:ln/>
        </p:spPr>
        <p:txBody>
          <a:bodyPr wrap="square" lIns="0" tIns="0" rIns="0" bIns="0" rtlCol="0" anchor="t"/>
          <a:lstStyle/>
          <a:p>
            <a:pPr indent="0" marL="0">
              <a:lnSpc>
                <a:spcPts val="2650"/>
              </a:lnSpc>
              <a:buNone/>
            </a:pPr>
            <a:r>
              <a:rPr lang="en-US" sz="1650" dirty="0">
                <a:solidFill>
                  <a:srgbClr val="2C3249"/>
                </a:solidFill>
                <a:latin typeface="Martel Sans" pitchFamily="34" charset="0"/>
                <a:ea typeface="Martel Sans" pitchFamily="34" charset="-122"/>
                <a:cs typeface="Martel Sans" pitchFamily="34" charset="-120"/>
              </a:rPr>
              <a:t>Normalization is useful when the data has varying scales and the algorithms are sensitive to the magnitude of values. Standardization is beneficial when the data follows a normal distribution or when comparing variables with different units. The choice between normalization and standardization depends on the data distribution, the algorithm used, and the desired outcome.</a:t>
            </a:r>
            <a:endParaRPr lang="en-US" sz="1650" dirty="0"/>
          </a:p>
        </p:txBody>
      </p:sp>
      <p:pic>
        <p:nvPicPr>
          <p:cNvPr id="5" name="Image 0" descr="preencoded.png">    </p:cNvPr>
          <p:cNvPicPr>
            <a:picLocks noChangeAspect="1"/>
          </p:cNvPicPr>
          <p:nvPr/>
        </p:nvPicPr>
        <p:blipFill>
          <a:blip r:embed="rId1"/>
          <a:stretch>
            <a:fillRect/>
          </a:stretch>
        </p:blipFill>
        <p:spPr>
          <a:xfrm>
            <a:off x="737235" y="4982289"/>
            <a:ext cx="4385310" cy="842486"/>
          </a:xfrm>
          <a:prstGeom prst="rect">
            <a:avLst/>
          </a:prstGeom>
        </p:spPr>
      </p:pic>
      <p:sp>
        <p:nvSpPr>
          <p:cNvPr id="6" name="Text 3"/>
          <p:cNvSpPr/>
          <p:nvPr/>
        </p:nvSpPr>
        <p:spPr>
          <a:xfrm>
            <a:off x="947857" y="6140648"/>
            <a:ext cx="2632948" cy="328970"/>
          </a:xfrm>
          <a:prstGeom prst="rect">
            <a:avLst/>
          </a:prstGeom>
          <a:noFill/>
          <a:ln/>
        </p:spPr>
        <p:txBody>
          <a:bodyPr wrap="none" lIns="0" tIns="0" rIns="0" bIns="0" rtlCol="0" anchor="t"/>
          <a:lstStyle/>
          <a:p>
            <a:pPr algn="l" indent="0" marL="0">
              <a:lnSpc>
                <a:spcPts val="2550"/>
              </a:lnSpc>
              <a:buNone/>
            </a:pPr>
            <a:r>
              <a:rPr lang="en-US" sz="2050" dirty="0">
                <a:solidFill>
                  <a:srgbClr val="2C3249"/>
                </a:solidFill>
                <a:latin typeface="Kanit Light" pitchFamily="34" charset="0"/>
                <a:ea typeface="Kanit Light" pitchFamily="34" charset="-122"/>
                <a:cs typeface="Kanit Light" pitchFamily="34" charset="-120"/>
              </a:rPr>
              <a:t>Normalization</a:t>
            </a:r>
            <a:endParaRPr lang="en-US" sz="2050" dirty="0"/>
          </a:p>
        </p:txBody>
      </p:sp>
      <p:sp>
        <p:nvSpPr>
          <p:cNvPr id="7" name="Text 4"/>
          <p:cNvSpPr/>
          <p:nvPr/>
        </p:nvSpPr>
        <p:spPr>
          <a:xfrm>
            <a:off x="947857" y="6595943"/>
            <a:ext cx="3964067" cy="336947"/>
          </a:xfrm>
          <a:prstGeom prst="rect">
            <a:avLst/>
          </a:prstGeom>
          <a:noFill/>
          <a:ln/>
        </p:spPr>
        <p:txBody>
          <a:bodyPr wrap="none" lIns="0" tIns="0" rIns="0" bIns="0" rtlCol="0" anchor="t"/>
          <a:lstStyle/>
          <a:p>
            <a:pPr algn="l" indent="0" marL="0">
              <a:lnSpc>
                <a:spcPts val="2650"/>
              </a:lnSpc>
              <a:buNone/>
            </a:pPr>
            <a:r>
              <a:rPr lang="en-US" sz="1650" dirty="0">
                <a:solidFill>
                  <a:srgbClr val="2C3249"/>
                </a:solidFill>
                <a:latin typeface="Martel Sans" pitchFamily="34" charset="0"/>
                <a:ea typeface="Martel Sans" pitchFamily="34" charset="-122"/>
                <a:cs typeface="Martel Sans" pitchFamily="34" charset="-120"/>
              </a:rPr>
              <a:t>Scaling data to a specific range (0-1).</a:t>
            </a:r>
            <a:endParaRPr lang="en-US" sz="1650" dirty="0"/>
          </a:p>
        </p:txBody>
      </p:sp>
      <p:pic>
        <p:nvPicPr>
          <p:cNvPr id="8" name="Image 1" descr="preencoded.png">    </p:cNvPr>
          <p:cNvPicPr>
            <a:picLocks noChangeAspect="1"/>
          </p:cNvPicPr>
          <p:nvPr/>
        </p:nvPicPr>
        <p:blipFill>
          <a:blip r:embed="rId2"/>
          <a:stretch>
            <a:fillRect/>
          </a:stretch>
        </p:blipFill>
        <p:spPr>
          <a:xfrm>
            <a:off x="5122545" y="4982289"/>
            <a:ext cx="4385310" cy="842486"/>
          </a:xfrm>
          <a:prstGeom prst="rect">
            <a:avLst/>
          </a:prstGeom>
        </p:spPr>
      </p:pic>
      <p:sp>
        <p:nvSpPr>
          <p:cNvPr id="9" name="Text 5"/>
          <p:cNvSpPr/>
          <p:nvPr/>
        </p:nvSpPr>
        <p:spPr>
          <a:xfrm>
            <a:off x="5333167" y="6140648"/>
            <a:ext cx="2632948" cy="328970"/>
          </a:xfrm>
          <a:prstGeom prst="rect">
            <a:avLst/>
          </a:prstGeom>
          <a:noFill/>
          <a:ln/>
        </p:spPr>
        <p:txBody>
          <a:bodyPr wrap="none" lIns="0" tIns="0" rIns="0" bIns="0" rtlCol="0" anchor="t"/>
          <a:lstStyle/>
          <a:p>
            <a:pPr algn="l" indent="0" marL="0">
              <a:lnSpc>
                <a:spcPts val="2550"/>
              </a:lnSpc>
              <a:buNone/>
            </a:pPr>
            <a:r>
              <a:rPr lang="en-US" sz="2050" dirty="0">
                <a:solidFill>
                  <a:srgbClr val="2C3249"/>
                </a:solidFill>
                <a:latin typeface="Kanit Light" pitchFamily="34" charset="0"/>
                <a:ea typeface="Kanit Light" pitchFamily="34" charset="-122"/>
                <a:cs typeface="Kanit Light" pitchFamily="34" charset="-120"/>
              </a:rPr>
              <a:t>Standardization</a:t>
            </a:r>
            <a:endParaRPr lang="en-US" sz="2050" dirty="0"/>
          </a:p>
        </p:txBody>
      </p:sp>
      <p:sp>
        <p:nvSpPr>
          <p:cNvPr id="10" name="Text 6"/>
          <p:cNvSpPr/>
          <p:nvPr/>
        </p:nvSpPr>
        <p:spPr>
          <a:xfrm>
            <a:off x="5333167" y="6595943"/>
            <a:ext cx="3964067" cy="673894"/>
          </a:xfrm>
          <a:prstGeom prst="rect">
            <a:avLst/>
          </a:prstGeom>
          <a:noFill/>
          <a:ln/>
        </p:spPr>
        <p:txBody>
          <a:bodyPr wrap="square" lIns="0" tIns="0" rIns="0" bIns="0" rtlCol="0" anchor="t"/>
          <a:lstStyle/>
          <a:p>
            <a:pPr algn="l" indent="0" marL="0">
              <a:lnSpc>
                <a:spcPts val="2650"/>
              </a:lnSpc>
              <a:buNone/>
            </a:pPr>
            <a:r>
              <a:rPr lang="en-US" sz="1650" dirty="0">
                <a:solidFill>
                  <a:srgbClr val="2C3249"/>
                </a:solidFill>
                <a:latin typeface="Martel Sans" pitchFamily="34" charset="0"/>
                <a:ea typeface="Martel Sans" pitchFamily="34" charset="-122"/>
                <a:cs typeface="Martel Sans" pitchFamily="34" charset="-120"/>
              </a:rPr>
              <a:t>Scaling data to a mean of 0 and standard deviation of 1.</a:t>
            </a:r>
            <a:endParaRPr lang="en-US" sz="1650" dirty="0"/>
          </a:p>
        </p:txBody>
      </p:sp>
      <p:pic>
        <p:nvPicPr>
          <p:cNvPr id="11" name="Image 2" descr="preencoded.png">    </p:cNvPr>
          <p:cNvPicPr>
            <a:picLocks noChangeAspect="1"/>
          </p:cNvPicPr>
          <p:nvPr/>
        </p:nvPicPr>
        <p:blipFill>
          <a:blip r:embed="rId3"/>
          <a:stretch>
            <a:fillRect/>
          </a:stretch>
        </p:blipFill>
        <p:spPr>
          <a:xfrm>
            <a:off x="9507855" y="4982289"/>
            <a:ext cx="4385310" cy="842486"/>
          </a:xfrm>
          <a:prstGeom prst="rect">
            <a:avLst/>
          </a:prstGeom>
        </p:spPr>
      </p:pic>
      <p:sp>
        <p:nvSpPr>
          <p:cNvPr id="12" name="Text 7"/>
          <p:cNvSpPr/>
          <p:nvPr/>
        </p:nvSpPr>
        <p:spPr>
          <a:xfrm>
            <a:off x="9718477" y="6140648"/>
            <a:ext cx="2632948" cy="328970"/>
          </a:xfrm>
          <a:prstGeom prst="rect">
            <a:avLst/>
          </a:prstGeom>
          <a:noFill/>
          <a:ln/>
        </p:spPr>
        <p:txBody>
          <a:bodyPr wrap="none" lIns="0" tIns="0" rIns="0" bIns="0" rtlCol="0" anchor="t"/>
          <a:lstStyle/>
          <a:p>
            <a:pPr algn="l" indent="0" marL="0">
              <a:lnSpc>
                <a:spcPts val="2550"/>
              </a:lnSpc>
              <a:buNone/>
            </a:pPr>
            <a:r>
              <a:rPr lang="en-US" sz="2050" dirty="0">
                <a:solidFill>
                  <a:srgbClr val="2C3249"/>
                </a:solidFill>
                <a:latin typeface="Kanit Light" pitchFamily="34" charset="0"/>
                <a:ea typeface="Kanit Light" pitchFamily="34" charset="-122"/>
                <a:cs typeface="Kanit Light" pitchFamily="34" charset="-120"/>
              </a:rPr>
              <a:t>Log Transformation</a:t>
            </a:r>
            <a:endParaRPr lang="en-US" sz="2050" dirty="0"/>
          </a:p>
        </p:txBody>
      </p:sp>
      <p:sp>
        <p:nvSpPr>
          <p:cNvPr id="13" name="Text 8"/>
          <p:cNvSpPr/>
          <p:nvPr/>
        </p:nvSpPr>
        <p:spPr>
          <a:xfrm>
            <a:off x="9718477" y="6595943"/>
            <a:ext cx="3964067" cy="673894"/>
          </a:xfrm>
          <a:prstGeom prst="rect">
            <a:avLst/>
          </a:prstGeom>
          <a:noFill/>
          <a:ln/>
        </p:spPr>
        <p:txBody>
          <a:bodyPr wrap="square" lIns="0" tIns="0" rIns="0" bIns="0" rtlCol="0" anchor="t"/>
          <a:lstStyle/>
          <a:p>
            <a:pPr algn="l" indent="0" marL="0">
              <a:lnSpc>
                <a:spcPts val="2650"/>
              </a:lnSpc>
              <a:buNone/>
            </a:pPr>
            <a:r>
              <a:rPr lang="en-US" sz="1650" dirty="0">
                <a:solidFill>
                  <a:srgbClr val="2C3249"/>
                </a:solidFill>
                <a:latin typeface="Martel Sans" pitchFamily="34" charset="0"/>
                <a:ea typeface="Martel Sans" pitchFamily="34" charset="-122"/>
                <a:cs typeface="Martel Sans" pitchFamily="34" charset="-120"/>
              </a:rPr>
              <a:t>Apply a logarithmic function to reduce skewness.</a:t>
            </a:r>
            <a:endParaRPr lang="en-US" sz="16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645200" y="506968"/>
            <a:ext cx="11581567" cy="576024"/>
          </a:xfrm>
          <a:prstGeom prst="rect">
            <a:avLst/>
          </a:prstGeom>
          <a:noFill/>
          <a:ln/>
        </p:spPr>
        <p:txBody>
          <a:bodyPr wrap="none" lIns="0" tIns="0" rIns="0" bIns="0" rtlCol="0" anchor="t"/>
          <a:lstStyle/>
          <a:p>
            <a:pPr indent="0" marL="0">
              <a:lnSpc>
                <a:spcPts val="4500"/>
              </a:lnSpc>
              <a:buNone/>
            </a:pPr>
            <a:r>
              <a:rPr lang="en-US" sz="3600" dirty="0">
                <a:solidFill>
                  <a:srgbClr val="272D45"/>
                </a:solidFill>
                <a:latin typeface="Kanit Light" pitchFamily="34" charset="0"/>
                <a:ea typeface="Kanit Light" pitchFamily="34" charset="-122"/>
                <a:cs typeface="Kanit Light" pitchFamily="34" charset="-120"/>
              </a:rPr>
              <a:t>Feature Selection and Dimensionality Reduction Methods</a:t>
            </a:r>
            <a:endParaRPr lang="en-US" sz="3600" dirty="0"/>
          </a:p>
        </p:txBody>
      </p:sp>
      <p:sp>
        <p:nvSpPr>
          <p:cNvPr id="3" name="Text 1"/>
          <p:cNvSpPr/>
          <p:nvPr/>
        </p:nvSpPr>
        <p:spPr>
          <a:xfrm>
            <a:off x="645200" y="1451610"/>
            <a:ext cx="13340001" cy="1179195"/>
          </a:xfrm>
          <a:prstGeom prst="rect">
            <a:avLst/>
          </a:prstGeom>
          <a:noFill/>
          <a:ln/>
        </p:spPr>
        <p:txBody>
          <a:bodyPr wrap="square" lIns="0" tIns="0" rIns="0" bIns="0" rtlCol="0" anchor="t"/>
          <a:lstStyle/>
          <a:p>
            <a:pPr indent="0" marL="0">
              <a:lnSpc>
                <a:spcPts val="2300"/>
              </a:lnSpc>
              <a:buNone/>
            </a:pPr>
            <a:r>
              <a:rPr lang="en-US" sz="1450" dirty="0">
                <a:solidFill>
                  <a:srgbClr val="2C3249"/>
                </a:solidFill>
                <a:latin typeface="Martel Sans" pitchFamily="34" charset="0"/>
                <a:ea typeface="Martel Sans" pitchFamily="34" charset="-122"/>
                <a:cs typeface="Martel Sans" pitchFamily="34" charset="-120"/>
              </a:rPr>
              <a:t>Feature selection and dimensionality reduction are techniques used to reduce the number of variables or features in a dataset while retaining the most relevant information. Feature selection involves choosing a subset of the original features based on their importance or relevance to the analysis. Dimensionality reduction transforms the original features into a lower-dimensional space, creating new features that capture the essential patterns in the data.</a:t>
            </a:r>
            <a:endParaRPr lang="en-US" sz="1450" dirty="0"/>
          </a:p>
        </p:txBody>
      </p:sp>
      <p:sp>
        <p:nvSpPr>
          <p:cNvPr id="4" name="Text 2"/>
          <p:cNvSpPr/>
          <p:nvPr/>
        </p:nvSpPr>
        <p:spPr>
          <a:xfrm>
            <a:off x="645200" y="2838212"/>
            <a:ext cx="13340001" cy="884396"/>
          </a:xfrm>
          <a:prstGeom prst="rect">
            <a:avLst/>
          </a:prstGeom>
          <a:noFill/>
          <a:ln/>
        </p:spPr>
        <p:txBody>
          <a:bodyPr wrap="square" lIns="0" tIns="0" rIns="0" bIns="0" rtlCol="0" anchor="t"/>
          <a:lstStyle/>
          <a:p>
            <a:pPr indent="0" marL="0">
              <a:lnSpc>
                <a:spcPts val="2300"/>
              </a:lnSpc>
              <a:buNone/>
            </a:pPr>
            <a:r>
              <a:rPr lang="en-US" sz="1450" dirty="0">
                <a:solidFill>
                  <a:srgbClr val="2C3249"/>
                </a:solidFill>
                <a:latin typeface="Martel Sans" pitchFamily="34" charset="0"/>
                <a:ea typeface="Martel Sans" pitchFamily="34" charset="-122"/>
                <a:cs typeface="Martel Sans" pitchFamily="34" charset="-120"/>
              </a:rPr>
              <a:t>Common feature selection methods include filtering, wrapper, and embedded techniques. Dimensionality reduction techniques include Principal Component Analysis (PCA), Linear Discriminant Analysis (LDA), and t-distributed Stochastic Neighbor Embedding (t-SNE). These methods are used to simplify models, reduce overfitting, and improve computational efficiency.</a:t>
            </a:r>
            <a:endParaRPr lang="en-US" sz="1450" dirty="0"/>
          </a:p>
        </p:txBody>
      </p:sp>
      <p:sp>
        <p:nvSpPr>
          <p:cNvPr id="5" name="Text 3"/>
          <p:cNvSpPr/>
          <p:nvPr/>
        </p:nvSpPr>
        <p:spPr>
          <a:xfrm>
            <a:off x="2836783" y="4462820"/>
            <a:ext cx="2304455" cy="288131"/>
          </a:xfrm>
          <a:prstGeom prst="rect">
            <a:avLst/>
          </a:prstGeom>
          <a:noFill/>
          <a:ln/>
        </p:spPr>
        <p:txBody>
          <a:bodyPr wrap="none" lIns="0" tIns="0" rIns="0" bIns="0" rtlCol="0" anchor="t"/>
          <a:lstStyle/>
          <a:p>
            <a:pPr algn="r" indent="0" marL="0">
              <a:lnSpc>
                <a:spcPts val="2250"/>
              </a:lnSpc>
              <a:buNone/>
            </a:pPr>
            <a:r>
              <a:rPr lang="en-US" sz="1800" dirty="0">
                <a:solidFill>
                  <a:srgbClr val="2C3249"/>
                </a:solidFill>
                <a:latin typeface="Kanit Light" pitchFamily="34" charset="0"/>
                <a:ea typeface="Kanit Light" pitchFamily="34" charset="-122"/>
                <a:cs typeface="Kanit Light" pitchFamily="34" charset="-120"/>
              </a:rPr>
              <a:t>Filtering</a:t>
            </a:r>
            <a:endParaRPr lang="en-US" sz="1800" dirty="0"/>
          </a:p>
        </p:txBody>
      </p:sp>
      <p:sp>
        <p:nvSpPr>
          <p:cNvPr id="6" name="Text 4"/>
          <p:cNvSpPr/>
          <p:nvPr/>
        </p:nvSpPr>
        <p:spPr>
          <a:xfrm>
            <a:off x="645200" y="4861560"/>
            <a:ext cx="4496038" cy="294799"/>
          </a:xfrm>
          <a:prstGeom prst="rect">
            <a:avLst/>
          </a:prstGeom>
          <a:noFill/>
          <a:ln/>
        </p:spPr>
        <p:txBody>
          <a:bodyPr wrap="none" lIns="0" tIns="0" rIns="0" bIns="0" rtlCol="0" anchor="t"/>
          <a:lstStyle/>
          <a:p>
            <a:pPr algn="r" indent="0" marL="0">
              <a:lnSpc>
                <a:spcPts val="2300"/>
              </a:lnSpc>
              <a:buNone/>
            </a:pPr>
            <a:r>
              <a:rPr lang="en-US" sz="1450" dirty="0">
                <a:solidFill>
                  <a:srgbClr val="2C3249"/>
                </a:solidFill>
                <a:latin typeface="Martel Sans" pitchFamily="34" charset="0"/>
                <a:ea typeface="Martel Sans" pitchFamily="34" charset="-122"/>
                <a:cs typeface="Martel Sans" pitchFamily="34" charset="-120"/>
              </a:rPr>
              <a:t>Selecting features based on statistical measures.</a:t>
            </a:r>
            <a:endParaRPr lang="en-US" sz="1450" dirty="0"/>
          </a:p>
        </p:txBody>
      </p:sp>
      <p:pic>
        <p:nvPicPr>
          <p:cNvPr id="7" name="Image 0" descr="preencoded.png">    </p:cNvPr>
          <p:cNvPicPr>
            <a:picLocks noChangeAspect="1"/>
          </p:cNvPicPr>
          <p:nvPr/>
        </p:nvPicPr>
        <p:blipFill>
          <a:blip r:embed="rId1"/>
          <a:stretch>
            <a:fillRect/>
          </a:stretch>
        </p:blipFill>
        <p:spPr>
          <a:xfrm>
            <a:off x="5417701" y="3930015"/>
            <a:ext cx="3794879" cy="3794879"/>
          </a:xfrm>
          <a:prstGeom prst="rect">
            <a:avLst/>
          </a:prstGeom>
        </p:spPr>
      </p:pic>
      <p:sp>
        <p:nvSpPr>
          <p:cNvPr id="8" name="Text 5"/>
          <p:cNvSpPr/>
          <p:nvPr/>
        </p:nvSpPr>
        <p:spPr>
          <a:xfrm>
            <a:off x="6516350" y="4556343"/>
            <a:ext cx="70128" cy="368737"/>
          </a:xfrm>
          <a:prstGeom prst="rect">
            <a:avLst/>
          </a:prstGeom>
          <a:noFill/>
          <a:ln/>
        </p:spPr>
        <p:txBody>
          <a:bodyPr wrap="none" lIns="0" tIns="0" rIns="0" bIns="0" rtlCol="0" anchor="t"/>
          <a:lstStyle/>
          <a:p>
            <a:pPr indent="0" marL="0">
              <a:lnSpc>
                <a:spcPts val="2900"/>
              </a:lnSpc>
              <a:buNone/>
            </a:pPr>
            <a:r>
              <a:rPr lang="en-US" sz="1800" dirty="0">
                <a:solidFill>
                  <a:srgbClr val="2C3249"/>
                </a:solidFill>
                <a:latin typeface="Kanit Light" pitchFamily="34" charset="0"/>
                <a:ea typeface="Kanit Light" pitchFamily="34" charset="-122"/>
                <a:cs typeface="Kanit Light" pitchFamily="34" charset="-120"/>
              </a:rPr>
              <a:t>1</a:t>
            </a:r>
            <a:endParaRPr lang="en-US" sz="1800" dirty="0"/>
          </a:p>
        </p:txBody>
      </p:sp>
      <p:sp>
        <p:nvSpPr>
          <p:cNvPr id="9" name="Text 6"/>
          <p:cNvSpPr/>
          <p:nvPr/>
        </p:nvSpPr>
        <p:spPr>
          <a:xfrm>
            <a:off x="9489043" y="4315420"/>
            <a:ext cx="2304455" cy="288131"/>
          </a:xfrm>
          <a:prstGeom prst="rect">
            <a:avLst/>
          </a:prstGeom>
          <a:noFill/>
          <a:ln/>
        </p:spPr>
        <p:txBody>
          <a:bodyPr wrap="none" lIns="0" tIns="0" rIns="0" bIns="0" rtlCol="0" anchor="t"/>
          <a:lstStyle/>
          <a:p>
            <a:pPr algn="l" indent="0" marL="0">
              <a:lnSpc>
                <a:spcPts val="2250"/>
              </a:lnSpc>
              <a:buNone/>
            </a:pPr>
            <a:r>
              <a:rPr lang="en-US" sz="1800" dirty="0">
                <a:solidFill>
                  <a:srgbClr val="2C3249"/>
                </a:solidFill>
                <a:latin typeface="Kanit Light" pitchFamily="34" charset="0"/>
                <a:ea typeface="Kanit Light" pitchFamily="34" charset="-122"/>
                <a:cs typeface="Kanit Light" pitchFamily="34" charset="-120"/>
              </a:rPr>
              <a:t>Wrapper</a:t>
            </a:r>
            <a:endParaRPr lang="en-US" sz="1800" dirty="0"/>
          </a:p>
        </p:txBody>
      </p:sp>
      <p:sp>
        <p:nvSpPr>
          <p:cNvPr id="10" name="Text 7"/>
          <p:cNvSpPr/>
          <p:nvPr/>
        </p:nvSpPr>
        <p:spPr>
          <a:xfrm>
            <a:off x="9489043" y="4714161"/>
            <a:ext cx="4496157" cy="589598"/>
          </a:xfrm>
          <a:prstGeom prst="rect">
            <a:avLst/>
          </a:prstGeom>
          <a:noFill/>
          <a:ln/>
        </p:spPr>
        <p:txBody>
          <a:bodyPr wrap="square" lIns="0" tIns="0" rIns="0" bIns="0" rtlCol="0" anchor="t"/>
          <a:lstStyle/>
          <a:p>
            <a:pPr algn="l" indent="0" marL="0">
              <a:lnSpc>
                <a:spcPts val="2300"/>
              </a:lnSpc>
              <a:buNone/>
            </a:pPr>
            <a:r>
              <a:rPr lang="en-US" sz="1450" dirty="0">
                <a:solidFill>
                  <a:srgbClr val="2C3249"/>
                </a:solidFill>
                <a:latin typeface="Martel Sans" pitchFamily="34" charset="0"/>
                <a:ea typeface="Martel Sans" pitchFamily="34" charset="-122"/>
                <a:cs typeface="Martel Sans" pitchFamily="34" charset="-120"/>
              </a:rPr>
              <a:t>Evaluating feature subsets using a learning algorithm.</a:t>
            </a:r>
            <a:endParaRPr lang="en-US" sz="1450" dirty="0"/>
          </a:p>
        </p:txBody>
      </p:sp>
      <p:pic>
        <p:nvPicPr>
          <p:cNvPr id="11" name="Image 1" descr="preencoded.png">    </p:cNvPr>
          <p:cNvPicPr>
            <a:picLocks noChangeAspect="1"/>
          </p:cNvPicPr>
          <p:nvPr/>
        </p:nvPicPr>
        <p:blipFill>
          <a:blip r:embed="rId2"/>
          <a:stretch>
            <a:fillRect/>
          </a:stretch>
        </p:blipFill>
        <p:spPr>
          <a:xfrm>
            <a:off x="5417701" y="3930015"/>
            <a:ext cx="3794879" cy="3794879"/>
          </a:xfrm>
          <a:prstGeom prst="rect">
            <a:avLst/>
          </a:prstGeom>
        </p:spPr>
      </p:pic>
      <p:sp>
        <p:nvSpPr>
          <p:cNvPr id="12" name="Text 8"/>
          <p:cNvSpPr/>
          <p:nvPr/>
        </p:nvSpPr>
        <p:spPr>
          <a:xfrm>
            <a:off x="8343364" y="4879360"/>
            <a:ext cx="116681" cy="368737"/>
          </a:xfrm>
          <a:prstGeom prst="rect">
            <a:avLst/>
          </a:prstGeom>
          <a:noFill/>
          <a:ln/>
        </p:spPr>
        <p:txBody>
          <a:bodyPr wrap="none" lIns="0" tIns="0" rIns="0" bIns="0" rtlCol="0" anchor="t"/>
          <a:lstStyle/>
          <a:p>
            <a:pPr indent="0" marL="0">
              <a:lnSpc>
                <a:spcPts val="2900"/>
              </a:lnSpc>
              <a:buNone/>
            </a:pPr>
            <a:r>
              <a:rPr lang="en-US" sz="1800" dirty="0">
                <a:solidFill>
                  <a:srgbClr val="2C3249"/>
                </a:solidFill>
                <a:latin typeface="Kanit Light" pitchFamily="34" charset="0"/>
                <a:ea typeface="Kanit Light" pitchFamily="34" charset="-122"/>
                <a:cs typeface="Kanit Light" pitchFamily="34" charset="-120"/>
              </a:rPr>
              <a:t>2</a:t>
            </a:r>
            <a:endParaRPr lang="en-US" sz="1800" dirty="0"/>
          </a:p>
        </p:txBody>
      </p:sp>
      <p:sp>
        <p:nvSpPr>
          <p:cNvPr id="13" name="Text 9"/>
          <p:cNvSpPr/>
          <p:nvPr/>
        </p:nvSpPr>
        <p:spPr>
          <a:xfrm>
            <a:off x="9489043" y="6498431"/>
            <a:ext cx="2304455" cy="288131"/>
          </a:xfrm>
          <a:prstGeom prst="rect">
            <a:avLst/>
          </a:prstGeom>
          <a:noFill/>
          <a:ln/>
        </p:spPr>
        <p:txBody>
          <a:bodyPr wrap="none" lIns="0" tIns="0" rIns="0" bIns="0" rtlCol="0" anchor="t"/>
          <a:lstStyle/>
          <a:p>
            <a:pPr algn="l" indent="0" marL="0">
              <a:lnSpc>
                <a:spcPts val="2250"/>
              </a:lnSpc>
              <a:buNone/>
            </a:pPr>
            <a:r>
              <a:rPr lang="en-US" sz="1800" dirty="0">
                <a:solidFill>
                  <a:srgbClr val="2C3249"/>
                </a:solidFill>
                <a:latin typeface="Kanit Light" pitchFamily="34" charset="0"/>
                <a:ea typeface="Kanit Light" pitchFamily="34" charset="-122"/>
                <a:cs typeface="Kanit Light" pitchFamily="34" charset="-120"/>
              </a:rPr>
              <a:t>Embedded</a:t>
            </a:r>
            <a:endParaRPr lang="en-US" sz="1800" dirty="0"/>
          </a:p>
        </p:txBody>
      </p:sp>
      <p:sp>
        <p:nvSpPr>
          <p:cNvPr id="14" name="Text 10"/>
          <p:cNvSpPr/>
          <p:nvPr/>
        </p:nvSpPr>
        <p:spPr>
          <a:xfrm>
            <a:off x="9489043" y="6897172"/>
            <a:ext cx="4496157" cy="294799"/>
          </a:xfrm>
          <a:prstGeom prst="rect">
            <a:avLst/>
          </a:prstGeom>
          <a:noFill/>
          <a:ln/>
        </p:spPr>
        <p:txBody>
          <a:bodyPr wrap="none" lIns="0" tIns="0" rIns="0" bIns="0" rtlCol="0" anchor="t"/>
          <a:lstStyle/>
          <a:p>
            <a:pPr algn="l" indent="0" marL="0">
              <a:lnSpc>
                <a:spcPts val="2300"/>
              </a:lnSpc>
              <a:buNone/>
            </a:pPr>
            <a:r>
              <a:rPr lang="en-US" sz="1450" dirty="0">
                <a:solidFill>
                  <a:srgbClr val="2C3249"/>
                </a:solidFill>
                <a:latin typeface="Martel Sans" pitchFamily="34" charset="0"/>
                <a:ea typeface="Martel Sans" pitchFamily="34" charset="-122"/>
                <a:cs typeface="Martel Sans" pitchFamily="34" charset="-120"/>
              </a:rPr>
              <a:t>Feature selection as part of the learning process.</a:t>
            </a:r>
            <a:endParaRPr lang="en-US" sz="1450" dirty="0"/>
          </a:p>
        </p:txBody>
      </p:sp>
      <p:pic>
        <p:nvPicPr>
          <p:cNvPr id="15" name="Image 2" descr="preencoded.png">    </p:cNvPr>
          <p:cNvPicPr>
            <a:picLocks noChangeAspect="1"/>
          </p:cNvPicPr>
          <p:nvPr/>
        </p:nvPicPr>
        <p:blipFill>
          <a:blip r:embed="rId3"/>
          <a:stretch>
            <a:fillRect/>
          </a:stretch>
        </p:blipFill>
        <p:spPr>
          <a:xfrm>
            <a:off x="5417701" y="3930015"/>
            <a:ext cx="3794879" cy="3794879"/>
          </a:xfrm>
          <a:prstGeom prst="rect">
            <a:avLst/>
          </a:prstGeom>
        </p:spPr>
      </p:pic>
      <p:sp>
        <p:nvSpPr>
          <p:cNvPr id="16" name="Text 11"/>
          <p:cNvSpPr/>
          <p:nvPr/>
        </p:nvSpPr>
        <p:spPr>
          <a:xfrm>
            <a:off x="8019633" y="6729710"/>
            <a:ext cx="118467" cy="368737"/>
          </a:xfrm>
          <a:prstGeom prst="rect">
            <a:avLst/>
          </a:prstGeom>
          <a:noFill/>
          <a:ln/>
        </p:spPr>
        <p:txBody>
          <a:bodyPr wrap="none" lIns="0" tIns="0" rIns="0" bIns="0" rtlCol="0" anchor="t"/>
          <a:lstStyle/>
          <a:p>
            <a:pPr indent="0" marL="0">
              <a:lnSpc>
                <a:spcPts val="2900"/>
              </a:lnSpc>
              <a:buNone/>
            </a:pPr>
            <a:r>
              <a:rPr lang="en-US" sz="1800" dirty="0">
                <a:solidFill>
                  <a:srgbClr val="2C3249"/>
                </a:solidFill>
                <a:latin typeface="Kanit Light" pitchFamily="34" charset="0"/>
                <a:ea typeface="Kanit Light" pitchFamily="34" charset="-122"/>
                <a:cs typeface="Kanit Light" pitchFamily="34" charset="-120"/>
              </a:rPr>
              <a:t>3</a:t>
            </a:r>
            <a:endParaRPr lang="en-US" sz="1800" dirty="0"/>
          </a:p>
        </p:txBody>
      </p:sp>
      <p:sp>
        <p:nvSpPr>
          <p:cNvPr id="17" name="Text 12"/>
          <p:cNvSpPr/>
          <p:nvPr/>
        </p:nvSpPr>
        <p:spPr>
          <a:xfrm>
            <a:off x="2836783" y="6351032"/>
            <a:ext cx="2304455" cy="288131"/>
          </a:xfrm>
          <a:prstGeom prst="rect">
            <a:avLst/>
          </a:prstGeom>
          <a:noFill/>
          <a:ln/>
        </p:spPr>
        <p:txBody>
          <a:bodyPr wrap="none" lIns="0" tIns="0" rIns="0" bIns="0" rtlCol="0" anchor="t"/>
          <a:lstStyle/>
          <a:p>
            <a:pPr algn="r" indent="0" marL="0">
              <a:lnSpc>
                <a:spcPts val="2250"/>
              </a:lnSpc>
              <a:buNone/>
            </a:pPr>
            <a:r>
              <a:rPr lang="en-US" sz="1800" dirty="0">
                <a:solidFill>
                  <a:srgbClr val="2C3249"/>
                </a:solidFill>
                <a:latin typeface="Kanit Light" pitchFamily="34" charset="0"/>
                <a:ea typeface="Kanit Light" pitchFamily="34" charset="-122"/>
                <a:cs typeface="Kanit Light" pitchFamily="34" charset="-120"/>
              </a:rPr>
              <a:t>PCA</a:t>
            </a:r>
            <a:endParaRPr lang="en-US" sz="1800" dirty="0"/>
          </a:p>
        </p:txBody>
      </p:sp>
      <p:sp>
        <p:nvSpPr>
          <p:cNvPr id="18" name="Text 13"/>
          <p:cNvSpPr/>
          <p:nvPr/>
        </p:nvSpPr>
        <p:spPr>
          <a:xfrm>
            <a:off x="645200" y="6749772"/>
            <a:ext cx="4496038" cy="589598"/>
          </a:xfrm>
          <a:prstGeom prst="rect">
            <a:avLst/>
          </a:prstGeom>
          <a:noFill/>
          <a:ln/>
        </p:spPr>
        <p:txBody>
          <a:bodyPr wrap="square" lIns="0" tIns="0" rIns="0" bIns="0" rtlCol="0" anchor="t"/>
          <a:lstStyle/>
          <a:p>
            <a:pPr algn="r" indent="0" marL="0">
              <a:lnSpc>
                <a:spcPts val="2300"/>
              </a:lnSpc>
              <a:buNone/>
            </a:pPr>
            <a:r>
              <a:rPr lang="en-US" sz="1450" dirty="0">
                <a:solidFill>
                  <a:srgbClr val="2C3249"/>
                </a:solidFill>
                <a:latin typeface="Martel Sans" pitchFamily="34" charset="0"/>
                <a:ea typeface="Martel Sans" pitchFamily="34" charset="-122"/>
                <a:cs typeface="Martel Sans" pitchFamily="34" charset="-120"/>
              </a:rPr>
              <a:t>Transforms data into a set of linearly uncorrelated variables.</a:t>
            </a:r>
            <a:endParaRPr lang="en-US" sz="1450" dirty="0"/>
          </a:p>
        </p:txBody>
      </p:sp>
      <p:pic>
        <p:nvPicPr>
          <p:cNvPr id="19" name="Image 3" descr="preencoded.png">    </p:cNvPr>
          <p:cNvPicPr>
            <a:picLocks noChangeAspect="1"/>
          </p:cNvPicPr>
          <p:nvPr/>
        </p:nvPicPr>
        <p:blipFill>
          <a:blip r:embed="rId4"/>
          <a:stretch>
            <a:fillRect/>
          </a:stretch>
        </p:blipFill>
        <p:spPr>
          <a:xfrm>
            <a:off x="5417701" y="3930015"/>
            <a:ext cx="3794879" cy="3794879"/>
          </a:xfrm>
          <a:prstGeom prst="rect">
            <a:avLst/>
          </a:prstGeom>
        </p:spPr>
      </p:pic>
      <p:sp>
        <p:nvSpPr>
          <p:cNvPr id="20" name="Text 14"/>
          <p:cNvSpPr/>
          <p:nvPr/>
        </p:nvSpPr>
        <p:spPr>
          <a:xfrm>
            <a:off x="6166068" y="6406813"/>
            <a:ext cx="124658" cy="368737"/>
          </a:xfrm>
          <a:prstGeom prst="rect">
            <a:avLst/>
          </a:prstGeom>
          <a:noFill/>
          <a:ln/>
        </p:spPr>
        <p:txBody>
          <a:bodyPr wrap="none" lIns="0" tIns="0" rIns="0" bIns="0" rtlCol="0" anchor="t"/>
          <a:lstStyle/>
          <a:p>
            <a:pPr indent="0" marL="0">
              <a:lnSpc>
                <a:spcPts val="2900"/>
              </a:lnSpc>
              <a:buNone/>
            </a:pPr>
            <a:r>
              <a:rPr lang="en-US" sz="1800" dirty="0">
                <a:solidFill>
                  <a:srgbClr val="2C3249"/>
                </a:solidFill>
                <a:latin typeface="Kanit Light" pitchFamily="34" charset="0"/>
                <a:ea typeface="Kanit Light" pitchFamily="34" charset="-122"/>
                <a:cs typeface="Kanit Light" pitchFamily="34" charset="-120"/>
              </a:rPr>
              <a:t>4</a:t>
            </a:r>
            <a:endParaRPr lang="en-US" sz="1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9144000" y="0"/>
            <a:ext cx="5486400" cy="8229600"/>
          </a:xfrm>
          <a:prstGeom prst="rect">
            <a:avLst/>
          </a:prstGeom>
        </p:spPr>
      </p:pic>
      <p:sp>
        <p:nvSpPr>
          <p:cNvPr id="3" name="Text 0"/>
          <p:cNvSpPr/>
          <p:nvPr/>
        </p:nvSpPr>
        <p:spPr>
          <a:xfrm>
            <a:off x="633293" y="758904"/>
            <a:ext cx="7877413" cy="1131094"/>
          </a:xfrm>
          <a:prstGeom prst="rect">
            <a:avLst/>
          </a:prstGeom>
          <a:noFill/>
          <a:ln/>
        </p:spPr>
        <p:txBody>
          <a:bodyPr wrap="square" lIns="0" tIns="0" rIns="0" bIns="0" rtlCol="0" anchor="t"/>
          <a:lstStyle/>
          <a:p>
            <a:pPr indent="0" marL="0">
              <a:lnSpc>
                <a:spcPts val="4450"/>
              </a:lnSpc>
              <a:buNone/>
            </a:pPr>
            <a:r>
              <a:rPr lang="en-US" sz="3550" dirty="0">
                <a:solidFill>
                  <a:srgbClr val="272D45"/>
                </a:solidFill>
                <a:latin typeface="Kanit Light" pitchFamily="34" charset="0"/>
                <a:ea typeface="Kanit Light" pitchFamily="34" charset="-122"/>
                <a:cs typeface="Kanit Light" pitchFamily="34" charset="-120"/>
              </a:rPr>
              <a:t>Data Integration and Consolidation in Complex Environments</a:t>
            </a:r>
            <a:endParaRPr lang="en-US" sz="3550" dirty="0"/>
          </a:p>
        </p:txBody>
      </p:sp>
      <p:sp>
        <p:nvSpPr>
          <p:cNvPr id="4" name="Text 1"/>
          <p:cNvSpPr/>
          <p:nvPr/>
        </p:nvSpPr>
        <p:spPr>
          <a:xfrm>
            <a:off x="633293" y="2161342"/>
            <a:ext cx="7877413" cy="1158240"/>
          </a:xfrm>
          <a:prstGeom prst="rect">
            <a:avLst/>
          </a:prstGeom>
          <a:noFill/>
          <a:ln/>
        </p:spPr>
        <p:txBody>
          <a:bodyPr wrap="square" lIns="0" tIns="0" rIns="0" bIns="0" rtlCol="0" anchor="t"/>
          <a:lstStyle/>
          <a:p>
            <a:pPr indent="0" marL="0">
              <a:lnSpc>
                <a:spcPts val="2250"/>
              </a:lnSpc>
              <a:buNone/>
            </a:pPr>
            <a:r>
              <a:rPr lang="en-US" sz="1400" dirty="0">
                <a:solidFill>
                  <a:srgbClr val="2C3249"/>
                </a:solidFill>
                <a:latin typeface="Martel Sans" pitchFamily="34" charset="0"/>
                <a:ea typeface="Martel Sans" pitchFamily="34" charset="-122"/>
                <a:cs typeface="Martel Sans" pitchFamily="34" charset="-120"/>
              </a:rPr>
              <a:t>Data integration involves combining data from multiple sources into a unified dataset. This process often requires resolving inconsistencies in data formats, naming conventions, and data semantics. Data consolidation focuses on aggregating and summarizing data to create a more concise and manageable dataset.</a:t>
            </a:r>
            <a:endParaRPr lang="en-US" sz="1400" dirty="0"/>
          </a:p>
        </p:txBody>
      </p:sp>
      <p:sp>
        <p:nvSpPr>
          <p:cNvPr id="5" name="Text 2"/>
          <p:cNvSpPr/>
          <p:nvPr/>
        </p:nvSpPr>
        <p:spPr>
          <a:xfrm>
            <a:off x="633293" y="3523059"/>
            <a:ext cx="7877413" cy="1158240"/>
          </a:xfrm>
          <a:prstGeom prst="rect">
            <a:avLst/>
          </a:prstGeom>
          <a:noFill/>
          <a:ln/>
        </p:spPr>
        <p:txBody>
          <a:bodyPr wrap="square" lIns="0" tIns="0" rIns="0" bIns="0" rtlCol="0" anchor="t"/>
          <a:lstStyle/>
          <a:p>
            <a:pPr indent="0" marL="0">
              <a:lnSpc>
                <a:spcPts val="2250"/>
              </a:lnSpc>
              <a:buNone/>
            </a:pPr>
            <a:r>
              <a:rPr lang="en-US" sz="1400" dirty="0">
                <a:solidFill>
                  <a:srgbClr val="2C3249"/>
                </a:solidFill>
                <a:latin typeface="Martel Sans" pitchFamily="34" charset="0"/>
                <a:ea typeface="Martel Sans" pitchFamily="34" charset="-122"/>
                <a:cs typeface="Martel Sans" pitchFamily="34" charset="-120"/>
              </a:rPr>
              <a:t>Common data integration challenges include schema matching, entity resolution, and handling data conflicts. Techniques for data consolidation include aggregation, summarization, and data warehousing. Data integration and consolidation are crucial for creating a comprehensive view of the data and enabling cross-functional analysis.</a:t>
            </a:r>
            <a:endParaRPr lang="en-US" sz="1400" dirty="0"/>
          </a:p>
        </p:txBody>
      </p:sp>
      <p:sp>
        <p:nvSpPr>
          <p:cNvPr id="6" name="Shape 3"/>
          <p:cNvSpPr/>
          <p:nvPr/>
        </p:nvSpPr>
        <p:spPr>
          <a:xfrm>
            <a:off x="633293" y="4884777"/>
            <a:ext cx="3848338" cy="1347311"/>
          </a:xfrm>
          <a:prstGeom prst="roundRect">
            <a:avLst>
              <a:gd name="adj" fmla="val 5642"/>
            </a:avLst>
          </a:prstGeom>
          <a:solidFill>
            <a:srgbClr val="DFECE9"/>
          </a:solidFill>
          <a:ln w="7620">
            <a:solidFill>
              <a:srgbClr val="C5D2CF"/>
            </a:solidFill>
            <a:prstDash val="solid"/>
          </a:ln>
        </p:spPr>
      </p:sp>
      <p:sp>
        <p:nvSpPr>
          <p:cNvPr id="7" name="Text 4"/>
          <p:cNvSpPr/>
          <p:nvPr/>
        </p:nvSpPr>
        <p:spPr>
          <a:xfrm>
            <a:off x="821769" y="5073253"/>
            <a:ext cx="2262068" cy="282773"/>
          </a:xfrm>
          <a:prstGeom prst="rect">
            <a:avLst/>
          </a:prstGeom>
          <a:noFill/>
          <a:ln/>
        </p:spPr>
        <p:txBody>
          <a:bodyPr wrap="none" lIns="0" tIns="0" rIns="0" bIns="0" rtlCol="0" anchor="t"/>
          <a:lstStyle/>
          <a:p>
            <a:pPr indent="0" marL="0">
              <a:lnSpc>
                <a:spcPts val="2200"/>
              </a:lnSpc>
              <a:buNone/>
            </a:pPr>
            <a:r>
              <a:rPr lang="en-US" sz="1750" dirty="0">
                <a:solidFill>
                  <a:srgbClr val="2C3249"/>
                </a:solidFill>
                <a:latin typeface="Kanit Light" pitchFamily="34" charset="0"/>
                <a:ea typeface="Kanit Light" pitchFamily="34" charset="-122"/>
                <a:cs typeface="Kanit Light" pitchFamily="34" charset="-120"/>
              </a:rPr>
              <a:t>Schema Matching</a:t>
            </a:r>
            <a:endParaRPr lang="en-US" sz="1750" dirty="0"/>
          </a:p>
        </p:txBody>
      </p:sp>
      <p:sp>
        <p:nvSpPr>
          <p:cNvPr id="8" name="Text 5"/>
          <p:cNvSpPr/>
          <p:nvPr/>
        </p:nvSpPr>
        <p:spPr>
          <a:xfrm>
            <a:off x="821769" y="5464493"/>
            <a:ext cx="3471386" cy="579120"/>
          </a:xfrm>
          <a:prstGeom prst="rect">
            <a:avLst/>
          </a:prstGeom>
          <a:noFill/>
          <a:ln/>
        </p:spPr>
        <p:txBody>
          <a:bodyPr wrap="square" lIns="0" tIns="0" rIns="0" bIns="0" rtlCol="0" anchor="t"/>
          <a:lstStyle/>
          <a:p>
            <a:pPr indent="0" marL="0">
              <a:lnSpc>
                <a:spcPts val="2250"/>
              </a:lnSpc>
              <a:buNone/>
            </a:pPr>
            <a:r>
              <a:rPr lang="en-US" sz="1400" dirty="0">
                <a:solidFill>
                  <a:srgbClr val="2C3249"/>
                </a:solidFill>
                <a:latin typeface="Martel Sans" pitchFamily="34" charset="0"/>
                <a:ea typeface="Martel Sans" pitchFamily="34" charset="-122"/>
                <a:cs typeface="Martel Sans" pitchFamily="34" charset="-120"/>
              </a:rPr>
              <a:t>Identifying corresponding elements in different schemas.</a:t>
            </a:r>
            <a:endParaRPr lang="en-US" sz="1400" dirty="0"/>
          </a:p>
        </p:txBody>
      </p:sp>
      <p:sp>
        <p:nvSpPr>
          <p:cNvPr id="9" name="Shape 6"/>
          <p:cNvSpPr/>
          <p:nvPr/>
        </p:nvSpPr>
        <p:spPr>
          <a:xfrm>
            <a:off x="4662488" y="4884777"/>
            <a:ext cx="3848338" cy="1347311"/>
          </a:xfrm>
          <a:prstGeom prst="roundRect">
            <a:avLst>
              <a:gd name="adj" fmla="val 5642"/>
            </a:avLst>
          </a:prstGeom>
          <a:solidFill>
            <a:srgbClr val="DFECE9"/>
          </a:solidFill>
          <a:ln w="7620">
            <a:solidFill>
              <a:srgbClr val="C5D2CF"/>
            </a:solidFill>
            <a:prstDash val="solid"/>
          </a:ln>
        </p:spPr>
      </p:sp>
      <p:sp>
        <p:nvSpPr>
          <p:cNvPr id="10" name="Text 7"/>
          <p:cNvSpPr/>
          <p:nvPr/>
        </p:nvSpPr>
        <p:spPr>
          <a:xfrm>
            <a:off x="4850963" y="5073253"/>
            <a:ext cx="2262068" cy="282773"/>
          </a:xfrm>
          <a:prstGeom prst="rect">
            <a:avLst/>
          </a:prstGeom>
          <a:noFill/>
          <a:ln/>
        </p:spPr>
        <p:txBody>
          <a:bodyPr wrap="none" lIns="0" tIns="0" rIns="0" bIns="0" rtlCol="0" anchor="t"/>
          <a:lstStyle/>
          <a:p>
            <a:pPr indent="0" marL="0">
              <a:lnSpc>
                <a:spcPts val="2200"/>
              </a:lnSpc>
              <a:buNone/>
            </a:pPr>
            <a:r>
              <a:rPr lang="en-US" sz="1750" dirty="0">
                <a:solidFill>
                  <a:srgbClr val="2C3249"/>
                </a:solidFill>
                <a:latin typeface="Kanit Light" pitchFamily="34" charset="0"/>
                <a:ea typeface="Kanit Light" pitchFamily="34" charset="-122"/>
                <a:cs typeface="Kanit Light" pitchFamily="34" charset="-120"/>
              </a:rPr>
              <a:t>Entity Resolution</a:t>
            </a:r>
            <a:endParaRPr lang="en-US" sz="1750" dirty="0"/>
          </a:p>
        </p:txBody>
      </p:sp>
      <p:sp>
        <p:nvSpPr>
          <p:cNvPr id="11" name="Text 8"/>
          <p:cNvSpPr/>
          <p:nvPr/>
        </p:nvSpPr>
        <p:spPr>
          <a:xfrm>
            <a:off x="4850963" y="5464493"/>
            <a:ext cx="3471386" cy="579120"/>
          </a:xfrm>
          <a:prstGeom prst="rect">
            <a:avLst/>
          </a:prstGeom>
          <a:noFill/>
          <a:ln/>
        </p:spPr>
        <p:txBody>
          <a:bodyPr wrap="square" lIns="0" tIns="0" rIns="0" bIns="0" rtlCol="0" anchor="t"/>
          <a:lstStyle/>
          <a:p>
            <a:pPr indent="0" marL="0">
              <a:lnSpc>
                <a:spcPts val="2250"/>
              </a:lnSpc>
              <a:buNone/>
            </a:pPr>
            <a:r>
              <a:rPr lang="en-US" sz="1400" dirty="0">
                <a:solidFill>
                  <a:srgbClr val="2C3249"/>
                </a:solidFill>
                <a:latin typeface="Martel Sans" pitchFamily="34" charset="0"/>
                <a:ea typeface="Martel Sans" pitchFamily="34" charset="-122"/>
                <a:cs typeface="Martel Sans" pitchFamily="34" charset="-120"/>
              </a:rPr>
              <a:t>Identifying and merging duplicate records.</a:t>
            </a:r>
            <a:endParaRPr lang="en-US" sz="1400" dirty="0"/>
          </a:p>
        </p:txBody>
      </p:sp>
      <p:sp>
        <p:nvSpPr>
          <p:cNvPr id="12" name="Shape 9"/>
          <p:cNvSpPr/>
          <p:nvPr/>
        </p:nvSpPr>
        <p:spPr>
          <a:xfrm>
            <a:off x="633293" y="6412944"/>
            <a:ext cx="7877413" cy="1057751"/>
          </a:xfrm>
          <a:prstGeom prst="roundRect">
            <a:avLst>
              <a:gd name="adj" fmla="val 7186"/>
            </a:avLst>
          </a:prstGeom>
          <a:solidFill>
            <a:srgbClr val="DFECE9"/>
          </a:solidFill>
          <a:ln w="7620">
            <a:solidFill>
              <a:srgbClr val="C5D2CF"/>
            </a:solidFill>
            <a:prstDash val="solid"/>
          </a:ln>
        </p:spPr>
      </p:sp>
      <p:sp>
        <p:nvSpPr>
          <p:cNvPr id="13" name="Text 10"/>
          <p:cNvSpPr/>
          <p:nvPr/>
        </p:nvSpPr>
        <p:spPr>
          <a:xfrm>
            <a:off x="821769" y="6601420"/>
            <a:ext cx="2262068" cy="282773"/>
          </a:xfrm>
          <a:prstGeom prst="rect">
            <a:avLst/>
          </a:prstGeom>
          <a:noFill/>
          <a:ln/>
        </p:spPr>
        <p:txBody>
          <a:bodyPr wrap="none" lIns="0" tIns="0" rIns="0" bIns="0" rtlCol="0" anchor="t"/>
          <a:lstStyle/>
          <a:p>
            <a:pPr indent="0" marL="0">
              <a:lnSpc>
                <a:spcPts val="2200"/>
              </a:lnSpc>
              <a:buNone/>
            </a:pPr>
            <a:r>
              <a:rPr lang="en-US" sz="1750" dirty="0">
                <a:solidFill>
                  <a:srgbClr val="2C3249"/>
                </a:solidFill>
                <a:latin typeface="Kanit Light" pitchFamily="34" charset="0"/>
                <a:ea typeface="Kanit Light" pitchFamily="34" charset="-122"/>
                <a:cs typeface="Kanit Light" pitchFamily="34" charset="-120"/>
              </a:rPr>
              <a:t>Data Warehousing</a:t>
            </a:r>
            <a:endParaRPr lang="en-US" sz="1750" dirty="0"/>
          </a:p>
        </p:txBody>
      </p:sp>
      <p:sp>
        <p:nvSpPr>
          <p:cNvPr id="14" name="Text 11"/>
          <p:cNvSpPr/>
          <p:nvPr/>
        </p:nvSpPr>
        <p:spPr>
          <a:xfrm>
            <a:off x="821769" y="6992660"/>
            <a:ext cx="7500461" cy="289560"/>
          </a:xfrm>
          <a:prstGeom prst="rect">
            <a:avLst/>
          </a:prstGeom>
          <a:noFill/>
          <a:ln/>
        </p:spPr>
        <p:txBody>
          <a:bodyPr wrap="none" lIns="0" tIns="0" rIns="0" bIns="0" rtlCol="0" anchor="t"/>
          <a:lstStyle/>
          <a:p>
            <a:pPr indent="0" marL="0">
              <a:lnSpc>
                <a:spcPts val="2250"/>
              </a:lnSpc>
              <a:buNone/>
            </a:pPr>
            <a:r>
              <a:rPr lang="en-US" sz="1400" dirty="0">
                <a:solidFill>
                  <a:srgbClr val="2C3249"/>
                </a:solidFill>
                <a:latin typeface="Martel Sans" pitchFamily="34" charset="0"/>
                <a:ea typeface="Martel Sans" pitchFamily="34" charset="-122"/>
                <a:cs typeface="Martel Sans" pitchFamily="34" charset="-120"/>
              </a:rPr>
              <a:t>Centralized repository for integrated data.</a:t>
            </a:r>
            <a:endParaRPr lang="en-US" sz="1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647343" y="510183"/>
            <a:ext cx="9793367" cy="578048"/>
          </a:xfrm>
          <a:prstGeom prst="rect">
            <a:avLst/>
          </a:prstGeom>
          <a:noFill/>
          <a:ln/>
        </p:spPr>
        <p:txBody>
          <a:bodyPr wrap="none" lIns="0" tIns="0" rIns="0" bIns="0" rtlCol="0" anchor="t"/>
          <a:lstStyle/>
          <a:p>
            <a:pPr indent="0" marL="0">
              <a:lnSpc>
                <a:spcPts val="4550"/>
              </a:lnSpc>
              <a:buNone/>
            </a:pPr>
            <a:r>
              <a:rPr lang="en-US" sz="3600" dirty="0">
                <a:solidFill>
                  <a:srgbClr val="272D45"/>
                </a:solidFill>
                <a:latin typeface="Kanit Light" pitchFamily="34" charset="0"/>
                <a:ea typeface="Kanit Light" pitchFamily="34" charset="-122"/>
                <a:cs typeface="Kanit Light" pitchFamily="34" charset="-120"/>
              </a:rPr>
              <a:t>Advanced Preprocessing Tools and Technologies</a:t>
            </a:r>
            <a:endParaRPr lang="en-US" sz="3600" dirty="0"/>
          </a:p>
        </p:txBody>
      </p:sp>
      <p:sp>
        <p:nvSpPr>
          <p:cNvPr id="3" name="Text 1"/>
          <p:cNvSpPr/>
          <p:nvPr/>
        </p:nvSpPr>
        <p:spPr>
          <a:xfrm>
            <a:off x="647343" y="1458158"/>
            <a:ext cx="13335714" cy="887968"/>
          </a:xfrm>
          <a:prstGeom prst="rect">
            <a:avLst/>
          </a:prstGeom>
          <a:noFill/>
          <a:ln/>
        </p:spPr>
        <p:txBody>
          <a:bodyPr wrap="square" lIns="0" tIns="0" rIns="0" bIns="0" rtlCol="0" anchor="t"/>
          <a:lstStyle/>
          <a:p>
            <a:pPr indent="0" marL="0">
              <a:lnSpc>
                <a:spcPts val="2300"/>
              </a:lnSpc>
              <a:buNone/>
            </a:pPr>
            <a:r>
              <a:rPr lang="en-US" sz="1450" dirty="0">
                <a:solidFill>
                  <a:srgbClr val="2C3249"/>
                </a:solidFill>
                <a:latin typeface="Martel Sans" pitchFamily="34" charset="0"/>
                <a:ea typeface="Martel Sans" pitchFamily="34" charset="-122"/>
                <a:cs typeface="Martel Sans" pitchFamily="34" charset="-120"/>
              </a:rPr>
              <a:t>Numerous advanced tools and technologies are available to streamline and automate data preprocessing tasks. Data integration platforms offer a range of features for data cleaning, transformation, and integration. Machine learning algorithms can be used for tasks such as missing value imputation, outlier detection, and feature selection.</a:t>
            </a:r>
            <a:endParaRPr lang="en-US" sz="1450" dirty="0"/>
          </a:p>
        </p:txBody>
      </p:sp>
      <p:sp>
        <p:nvSpPr>
          <p:cNvPr id="4" name="Text 2"/>
          <p:cNvSpPr/>
          <p:nvPr/>
        </p:nvSpPr>
        <p:spPr>
          <a:xfrm>
            <a:off x="647343" y="2554129"/>
            <a:ext cx="13335714" cy="887968"/>
          </a:xfrm>
          <a:prstGeom prst="rect">
            <a:avLst/>
          </a:prstGeom>
          <a:noFill/>
          <a:ln/>
        </p:spPr>
        <p:txBody>
          <a:bodyPr wrap="square" lIns="0" tIns="0" rIns="0" bIns="0" rtlCol="0" anchor="t"/>
          <a:lstStyle/>
          <a:p>
            <a:pPr indent="0" marL="0">
              <a:lnSpc>
                <a:spcPts val="2300"/>
              </a:lnSpc>
              <a:buNone/>
            </a:pPr>
            <a:r>
              <a:rPr lang="en-US" sz="1450" dirty="0">
                <a:solidFill>
                  <a:srgbClr val="2C3249"/>
                </a:solidFill>
                <a:latin typeface="Martel Sans" pitchFamily="34" charset="0"/>
                <a:ea typeface="Martel Sans" pitchFamily="34" charset="-122"/>
                <a:cs typeface="Martel Sans" pitchFamily="34" charset="-120"/>
              </a:rPr>
              <a:t>Cloud-based data preprocessing services provide scalable and cost-effective solutions for handling large datasets. Tools like Python with libraries such as Pandas, Scikit-learn, and TensorFlow are powerful resources for implementing custom preprocessing workflows. Staying current with these tools and technologies is essential for effectively managing and preparing data for analysis.</a:t>
            </a:r>
            <a:endParaRPr lang="en-US" sz="1450" dirty="0"/>
          </a:p>
        </p:txBody>
      </p:sp>
      <p:sp>
        <p:nvSpPr>
          <p:cNvPr id="5" name="Shape 3"/>
          <p:cNvSpPr/>
          <p:nvPr/>
        </p:nvSpPr>
        <p:spPr>
          <a:xfrm>
            <a:off x="7303770" y="3650099"/>
            <a:ext cx="22860" cy="4069199"/>
          </a:xfrm>
          <a:prstGeom prst="roundRect">
            <a:avLst>
              <a:gd name="adj" fmla="val 339838"/>
            </a:avLst>
          </a:prstGeom>
          <a:solidFill>
            <a:srgbClr val="C5D2CF"/>
          </a:solidFill>
          <a:ln/>
        </p:spPr>
      </p:sp>
      <p:sp>
        <p:nvSpPr>
          <p:cNvPr id="6" name="Shape 4"/>
          <p:cNvSpPr/>
          <p:nvPr/>
        </p:nvSpPr>
        <p:spPr>
          <a:xfrm>
            <a:off x="6482655" y="4054673"/>
            <a:ext cx="647343" cy="22860"/>
          </a:xfrm>
          <a:prstGeom prst="roundRect">
            <a:avLst>
              <a:gd name="adj" fmla="val 339838"/>
            </a:avLst>
          </a:prstGeom>
          <a:solidFill>
            <a:srgbClr val="C5D2CF"/>
          </a:solidFill>
          <a:ln/>
        </p:spPr>
      </p:sp>
      <p:sp>
        <p:nvSpPr>
          <p:cNvPr id="7" name="Shape 5"/>
          <p:cNvSpPr/>
          <p:nvPr/>
        </p:nvSpPr>
        <p:spPr>
          <a:xfrm>
            <a:off x="7107138" y="3858101"/>
            <a:ext cx="416123" cy="416123"/>
          </a:xfrm>
          <a:prstGeom prst="roundRect">
            <a:avLst>
              <a:gd name="adj" fmla="val 18669"/>
            </a:avLst>
          </a:prstGeom>
          <a:solidFill>
            <a:srgbClr val="DFECE9"/>
          </a:solidFill>
          <a:ln w="7620">
            <a:solidFill>
              <a:srgbClr val="C5D2CF"/>
            </a:solidFill>
            <a:prstDash val="solid"/>
          </a:ln>
        </p:spPr>
      </p:sp>
      <p:sp>
        <p:nvSpPr>
          <p:cNvPr id="8" name="Text 6"/>
          <p:cNvSpPr/>
          <p:nvPr/>
        </p:nvSpPr>
        <p:spPr>
          <a:xfrm>
            <a:off x="7272992" y="3927396"/>
            <a:ext cx="84415" cy="277416"/>
          </a:xfrm>
          <a:prstGeom prst="rect">
            <a:avLst/>
          </a:prstGeom>
          <a:noFill/>
          <a:ln/>
        </p:spPr>
        <p:txBody>
          <a:bodyPr wrap="none" lIns="0" tIns="0" rIns="0" bIns="0" rtlCol="0" anchor="t"/>
          <a:lstStyle/>
          <a:p>
            <a:pPr algn="ctr" indent="0" marL="0">
              <a:lnSpc>
                <a:spcPts val="2150"/>
              </a:lnSpc>
              <a:buNone/>
            </a:pPr>
            <a:r>
              <a:rPr lang="en-US" sz="2150" dirty="0">
                <a:solidFill>
                  <a:srgbClr val="2C3249"/>
                </a:solidFill>
                <a:latin typeface="Kanit Light" pitchFamily="34" charset="0"/>
                <a:ea typeface="Kanit Light" pitchFamily="34" charset="-122"/>
                <a:cs typeface="Kanit Light" pitchFamily="34" charset="-120"/>
              </a:rPr>
              <a:t>1</a:t>
            </a:r>
            <a:endParaRPr lang="en-US" sz="2150" dirty="0"/>
          </a:p>
        </p:txBody>
      </p:sp>
      <p:sp>
        <p:nvSpPr>
          <p:cNvPr id="9" name="Text 7"/>
          <p:cNvSpPr/>
          <p:nvPr/>
        </p:nvSpPr>
        <p:spPr>
          <a:xfrm>
            <a:off x="3611999" y="3835003"/>
            <a:ext cx="2685931" cy="288965"/>
          </a:xfrm>
          <a:prstGeom prst="rect">
            <a:avLst/>
          </a:prstGeom>
          <a:noFill/>
          <a:ln/>
        </p:spPr>
        <p:txBody>
          <a:bodyPr wrap="none" lIns="0" tIns="0" rIns="0" bIns="0" rtlCol="0" anchor="t"/>
          <a:lstStyle/>
          <a:p>
            <a:pPr algn="r" indent="0" marL="0">
              <a:lnSpc>
                <a:spcPts val="2250"/>
              </a:lnSpc>
              <a:buNone/>
            </a:pPr>
            <a:r>
              <a:rPr lang="en-US" sz="1800" dirty="0">
                <a:solidFill>
                  <a:srgbClr val="2C3249"/>
                </a:solidFill>
                <a:latin typeface="Kanit Light" pitchFamily="34" charset="0"/>
                <a:ea typeface="Kanit Light" pitchFamily="34" charset="-122"/>
                <a:cs typeface="Kanit Light" pitchFamily="34" charset="-120"/>
              </a:rPr>
              <a:t>Data Integration Platforms</a:t>
            </a:r>
            <a:endParaRPr lang="en-US" sz="1800" dirty="0"/>
          </a:p>
        </p:txBody>
      </p:sp>
      <p:sp>
        <p:nvSpPr>
          <p:cNvPr id="10" name="Text 8"/>
          <p:cNvSpPr/>
          <p:nvPr/>
        </p:nvSpPr>
        <p:spPr>
          <a:xfrm>
            <a:off x="647343" y="4234934"/>
            <a:ext cx="5650587" cy="295989"/>
          </a:xfrm>
          <a:prstGeom prst="rect">
            <a:avLst/>
          </a:prstGeom>
          <a:noFill/>
          <a:ln/>
        </p:spPr>
        <p:txBody>
          <a:bodyPr wrap="none" lIns="0" tIns="0" rIns="0" bIns="0" rtlCol="0" anchor="t"/>
          <a:lstStyle/>
          <a:p>
            <a:pPr algn="r" indent="0" marL="0">
              <a:lnSpc>
                <a:spcPts val="2300"/>
              </a:lnSpc>
              <a:buNone/>
            </a:pPr>
            <a:r>
              <a:rPr lang="en-US" sz="1450" dirty="0">
                <a:solidFill>
                  <a:srgbClr val="2C3249"/>
                </a:solidFill>
                <a:latin typeface="Martel Sans" pitchFamily="34" charset="0"/>
                <a:ea typeface="Martel Sans" pitchFamily="34" charset="-122"/>
                <a:cs typeface="Martel Sans" pitchFamily="34" charset="-120"/>
              </a:rPr>
              <a:t>Tools for data cleaning, transformation, and integration.</a:t>
            </a:r>
            <a:endParaRPr lang="en-US" sz="1450" dirty="0"/>
          </a:p>
        </p:txBody>
      </p:sp>
      <p:sp>
        <p:nvSpPr>
          <p:cNvPr id="11" name="Shape 9"/>
          <p:cNvSpPr/>
          <p:nvPr/>
        </p:nvSpPr>
        <p:spPr>
          <a:xfrm>
            <a:off x="7500402" y="4979432"/>
            <a:ext cx="647343" cy="22860"/>
          </a:xfrm>
          <a:prstGeom prst="roundRect">
            <a:avLst>
              <a:gd name="adj" fmla="val 339838"/>
            </a:avLst>
          </a:prstGeom>
          <a:solidFill>
            <a:srgbClr val="C5D2CF"/>
          </a:solidFill>
          <a:ln/>
        </p:spPr>
      </p:sp>
      <p:sp>
        <p:nvSpPr>
          <p:cNvPr id="12" name="Shape 10"/>
          <p:cNvSpPr/>
          <p:nvPr/>
        </p:nvSpPr>
        <p:spPr>
          <a:xfrm>
            <a:off x="7107138" y="4782860"/>
            <a:ext cx="416123" cy="416123"/>
          </a:xfrm>
          <a:prstGeom prst="roundRect">
            <a:avLst>
              <a:gd name="adj" fmla="val 18669"/>
            </a:avLst>
          </a:prstGeom>
          <a:solidFill>
            <a:srgbClr val="DFECE9"/>
          </a:solidFill>
          <a:ln w="7620">
            <a:solidFill>
              <a:srgbClr val="C5D2CF"/>
            </a:solidFill>
            <a:prstDash val="solid"/>
          </a:ln>
        </p:spPr>
      </p:sp>
      <p:sp>
        <p:nvSpPr>
          <p:cNvPr id="13" name="Text 11"/>
          <p:cNvSpPr/>
          <p:nvPr/>
        </p:nvSpPr>
        <p:spPr>
          <a:xfrm>
            <a:off x="7245013" y="4852154"/>
            <a:ext cx="140375" cy="277416"/>
          </a:xfrm>
          <a:prstGeom prst="rect">
            <a:avLst/>
          </a:prstGeom>
          <a:noFill/>
          <a:ln/>
        </p:spPr>
        <p:txBody>
          <a:bodyPr wrap="none" lIns="0" tIns="0" rIns="0" bIns="0" rtlCol="0" anchor="t"/>
          <a:lstStyle/>
          <a:p>
            <a:pPr algn="ctr" indent="0" marL="0">
              <a:lnSpc>
                <a:spcPts val="2150"/>
              </a:lnSpc>
              <a:buNone/>
            </a:pPr>
            <a:r>
              <a:rPr lang="en-US" sz="2150" dirty="0">
                <a:solidFill>
                  <a:srgbClr val="2C3249"/>
                </a:solidFill>
                <a:latin typeface="Kanit Light" pitchFamily="34" charset="0"/>
                <a:ea typeface="Kanit Light" pitchFamily="34" charset="-122"/>
                <a:cs typeface="Kanit Light" pitchFamily="34" charset="-120"/>
              </a:rPr>
              <a:t>2</a:t>
            </a:r>
            <a:endParaRPr lang="en-US" sz="2150" dirty="0"/>
          </a:p>
        </p:txBody>
      </p:sp>
      <p:sp>
        <p:nvSpPr>
          <p:cNvPr id="14" name="Text 12"/>
          <p:cNvSpPr/>
          <p:nvPr/>
        </p:nvSpPr>
        <p:spPr>
          <a:xfrm>
            <a:off x="8332470" y="4759762"/>
            <a:ext cx="2958346" cy="288965"/>
          </a:xfrm>
          <a:prstGeom prst="rect">
            <a:avLst/>
          </a:prstGeom>
          <a:noFill/>
          <a:ln/>
        </p:spPr>
        <p:txBody>
          <a:bodyPr wrap="none" lIns="0" tIns="0" rIns="0" bIns="0" rtlCol="0" anchor="t"/>
          <a:lstStyle/>
          <a:p>
            <a:pPr algn="l" indent="0" marL="0">
              <a:lnSpc>
                <a:spcPts val="2250"/>
              </a:lnSpc>
              <a:buNone/>
            </a:pPr>
            <a:r>
              <a:rPr lang="en-US" sz="1800" dirty="0">
                <a:solidFill>
                  <a:srgbClr val="2C3249"/>
                </a:solidFill>
                <a:latin typeface="Kanit Light" pitchFamily="34" charset="0"/>
                <a:ea typeface="Kanit Light" pitchFamily="34" charset="-122"/>
                <a:cs typeface="Kanit Light" pitchFamily="34" charset="-120"/>
              </a:rPr>
              <a:t>Machine Learning Algorithms</a:t>
            </a:r>
            <a:endParaRPr lang="en-US" sz="1800" dirty="0"/>
          </a:p>
        </p:txBody>
      </p:sp>
      <p:sp>
        <p:nvSpPr>
          <p:cNvPr id="15" name="Text 13"/>
          <p:cNvSpPr/>
          <p:nvPr/>
        </p:nvSpPr>
        <p:spPr>
          <a:xfrm>
            <a:off x="8332470" y="5159693"/>
            <a:ext cx="5650587" cy="295989"/>
          </a:xfrm>
          <a:prstGeom prst="rect">
            <a:avLst/>
          </a:prstGeom>
          <a:noFill/>
          <a:ln/>
        </p:spPr>
        <p:txBody>
          <a:bodyPr wrap="none" lIns="0" tIns="0" rIns="0" bIns="0" rtlCol="0" anchor="t"/>
          <a:lstStyle/>
          <a:p>
            <a:pPr algn="l" indent="0" marL="0">
              <a:lnSpc>
                <a:spcPts val="2300"/>
              </a:lnSpc>
              <a:buNone/>
            </a:pPr>
            <a:r>
              <a:rPr lang="en-US" sz="1450" dirty="0">
                <a:solidFill>
                  <a:srgbClr val="2C3249"/>
                </a:solidFill>
                <a:latin typeface="Martel Sans" pitchFamily="34" charset="0"/>
                <a:ea typeface="Martel Sans" pitchFamily="34" charset="-122"/>
                <a:cs typeface="Martel Sans" pitchFamily="34" charset="-120"/>
              </a:rPr>
              <a:t>Automating tasks such as imputation and outlier detection.</a:t>
            </a:r>
            <a:endParaRPr lang="en-US" sz="1450" dirty="0"/>
          </a:p>
        </p:txBody>
      </p:sp>
      <p:sp>
        <p:nvSpPr>
          <p:cNvPr id="16" name="Shape 14"/>
          <p:cNvSpPr/>
          <p:nvPr/>
        </p:nvSpPr>
        <p:spPr>
          <a:xfrm>
            <a:off x="6482655" y="5811679"/>
            <a:ext cx="647343" cy="22860"/>
          </a:xfrm>
          <a:prstGeom prst="roundRect">
            <a:avLst>
              <a:gd name="adj" fmla="val 339838"/>
            </a:avLst>
          </a:prstGeom>
          <a:solidFill>
            <a:srgbClr val="C5D2CF"/>
          </a:solidFill>
          <a:ln/>
        </p:spPr>
      </p:sp>
      <p:sp>
        <p:nvSpPr>
          <p:cNvPr id="17" name="Shape 15"/>
          <p:cNvSpPr/>
          <p:nvPr/>
        </p:nvSpPr>
        <p:spPr>
          <a:xfrm>
            <a:off x="7107138" y="5615107"/>
            <a:ext cx="416123" cy="416123"/>
          </a:xfrm>
          <a:prstGeom prst="roundRect">
            <a:avLst>
              <a:gd name="adj" fmla="val 18669"/>
            </a:avLst>
          </a:prstGeom>
          <a:solidFill>
            <a:srgbClr val="DFECE9"/>
          </a:solidFill>
          <a:ln w="7620">
            <a:solidFill>
              <a:srgbClr val="C5D2CF"/>
            </a:solidFill>
            <a:prstDash val="solid"/>
          </a:ln>
        </p:spPr>
      </p:sp>
      <p:sp>
        <p:nvSpPr>
          <p:cNvPr id="18" name="Text 16"/>
          <p:cNvSpPr/>
          <p:nvPr/>
        </p:nvSpPr>
        <p:spPr>
          <a:xfrm>
            <a:off x="7243822" y="5684401"/>
            <a:ext cx="142637" cy="277416"/>
          </a:xfrm>
          <a:prstGeom prst="rect">
            <a:avLst/>
          </a:prstGeom>
          <a:noFill/>
          <a:ln/>
        </p:spPr>
        <p:txBody>
          <a:bodyPr wrap="none" lIns="0" tIns="0" rIns="0" bIns="0" rtlCol="0" anchor="t"/>
          <a:lstStyle/>
          <a:p>
            <a:pPr algn="ctr" indent="0" marL="0">
              <a:lnSpc>
                <a:spcPts val="2150"/>
              </a:lnSpc>
              <a:buNone/>
            </a:pPr>
            <a:r>
              <a:rPr lang="en-US" sz="2150" dirty="0">
                <a:solidFill>
                  <a:srgbClr val="2C3249"/>
                </a:solidFill>
                <a:latin typeface="Kanit Light" pitchFamily="34" charset="0"/>
                <a:ea typeface="Kanit Light" pitchFamily="34" charset="-122"/>
                <a:cs typeface="Kanit Light" pitchFamily="34" charset="-120"/>
              </a:rPr>
              <a:t>3</a:t>
            </a:r>
            <a:endParaRPr lang="en-US" sz="2150" dirty="0"/>
          </a:p>
        </p:txBody>
      </p:sp>
      <p:sp>
        <p:nvSpPr>
          <p:cNvPr id="19" name="Text 17"/>
          <p:cNvSpPr/>
          <p:nvPr/>
        </p:nvSpPr>
        <p:spPr>
          <a:xfrm>
            <a:off x="3985855" y="5592008"/>
            <a:ext cx="2312075" cy="288965"/>
          </a:xfrm>
          <a:prstGeom prst="rect">
            <a:avLst/>
          </a:prstGeom>
          <a:noFill/>
          <a:ln/>
        </p:spPr>
        <p:txBody>
          <a:bodyPr wrap="none" lIns="0" tIns="0" rIns="0" bIns="0" rtlCol="0" anchor="t"/>
          <a:lstStyle/>
          <a:p>
            <a:pPr algn="r" indent="0" marL="0">
              <a:lnSpc>
                <a:spcPts val="2250"/>
              </a:lnSpc>
              <a:buNone/>
            </a:pPr>
            <a:r>
              <a:rPr lang="en-US" sz="1800" dirty="0">
                <a:solidFill>
                  <a:srgbClr val="2C3249"/>
                </a:solidFill>
                <a:latin typeface="Kanit Light" pitchFamily="34" charset="0"/>
                <a:ea typeface="Kanit Light" pitchFamily="34" charset="-122"/>
                <a:cs typeface="Kanit Light" pitchFamily="34" charset="-120"/>
              </a:rPr>
              <a:t>Cloud-Based Services</a:t>
            </a:r>
            <a:endParaRPr lang="en-US" sz="1800" dirty="0"/>
          </a:p>
        </p:txBody>
      </p:sp>
      <p:sp>
        <p:nvSpPr>
          <p:cNvPr id="20" name="Text 18"/>
          <p:cNvSpPr/>
          <p:nvPr/>
        </p:nvSpPr>
        <p:spPr>
          <a:xfrm>
            <a:off x="647343" y="5991939"/>
            <a:ext cx="5650587" cy="295989"/>
          </a:xfrm>
          <a:prstGeom prst="rect">
            <a:avLst/>
          </a:prstGeom>
          <a:noFill/>
          <a:ln/>
        </p:spPr>
        <p:txBody>
          <a:bodyPr wrap="none" lIns="0" tIns="0" rIns="0" bIns="0" rtlCol="0" anchor="t"/>
          <a:lstStyle/>
          <a:p>
            <a:pPr algn="r" indent="0" marL="0">
              <a:lnSpc>
                <a:spcPts val="2300"/>
              </a:lnSpc>
              <a:buNone/>
            </a:pPr>
            <a:r>
              <a:rPr lang="en-US" sz="1450" dirty="0">
                <a:solidFill>
                  <a:srgbClr val="2C3249"/>
                </a:solidFill>
                <a:latin typeface="Martel Sans" pitchFamily="34" charset="0"/>
                <a:ea typeface="Martel Sans" pitchFamily="34" charset="-122"/>
                <a:cs typeface="Martel Sans" pitchFamily="34" charset="-120"/>
              </a:rPr>
              <a:t>Scalable and cost-effective solutions for large datasets.</a:t>
            </a:r>
            <a:endParaRPr lang="en-US" sz="1450" dirty="0"/>
          </a:p>
        </p:txBody>
      </p:sp>
      <p:sp>
        <p:nvSpPr>
          <p:cNvPr id="21" name="Shape 19"/>
          <p:cNvSpPr/>
          <p:nvPr/>
        </p:nvSpPr>
        <p:spPr>
          <a:xfrm>
            <a:off x="7500402" y="6644045"/>
            <a:ext cx="647343" cy="22860"/>
          </a:xfrm>
          <a:prstGeom prst="roundRect">
            <a:avLst>
              <a:gd name="adj" fmla="val 339838"/>
            </a:avLst>
          </a:prstGeom>
          <a:solidFill>
            <a:srgbClr val="C5D2CF"/>
          </a:solidFill>
          <a:ln/>
        </p:spPr>
      </p:sp>
      <p:sp>
        <p:nvSpPr>
          <p:cNvPr id="22" name="Shape 20"/>
          <p:cNvSpPr/>
          <p:nvPr/>
        </p:nvSpPr>
        <p:spPr>
          <a:xfrm>
            <a:off x="7107138" y="6447473"/>
            <a:ext cx="416123" cy="416123"/>
          </a:xfrm>
          <a:prstGeom prst="roundRect">
            <a:avLst>
              <a:gd name="adj" fmla="val 18669"/>
            </a:avLst>
          </a:prstGeom>
          <a:solidFill>
            <a:srgbClr val="DFECE9"/>
          </a:solidFill>
          <a:ln w="7620">
            <a:solidFill>
              <a:srgbClr val="C5D2CF"/>
            </a:solidFill>
            <a:prstDash val="solid"/>
          </a:ln>
        </p:spPr>
      </p:sp>
      <p:sp>
        <p:nvSpPr>
          <p:cNvPr id="23" name="Text 21"/>
          <p:cNvSpPr/>
          <p:nvPr/>
        </p:nvSpPr>
        <p:spPr>
          <a:xfrm>
            <a:off x="7240131" y="6516767"/>
            <a:ext cx="150138" cy="277416"/>
          </a:xfrm>
          <a:prstGeom prst="rect">
            <a:avLst/>
          </a:prstGeom>
          <a:noFill/>
          <a:ln/>
        </p:spPr>
        <p:txBody>
          <a:bodyPr wrap="none" lIns="0" tIns="0" rIns="0" bIns="0" rtlCol="0" anchor="t"/>
          <a:lstStyle/>
          <a:p>
            <a:pPr algn="ctr" indent="0" marL="0">
              <a:lnSpc>
                <a:spcPts val="2150"/>
              </a:lnSpc>
              <a:buNone/>
            </a:pPr>
            <a:r>
              <a:rPr lang="en-US" sz="2150" dirty="0">
                <a:solidFill>
                  <a:srgbClr val="2C3249"/>
                </a:solidFill>
                <a:latin typeface="Kanit Light" pitchFamily="34" charset="0"/>
                <a:ea typeface="Kanit Light" pitchFamily="34" charset="-122"/>
                <a:cs typeface="Kanit Light" pitchFamily="34" charset="-120"/>
              </a:rPr>
              <a:t>4</a:t>
            </a:r>
            <a:endParaRPr lang="en-US" sz="2150" dirty="0"/>
          </a:p>
        </p:txBody>
      </p:sp>
      <p:sp>
        <p:nvSpPr>
          <p:cNvPr id="24" name="Text 22"/>
          <p:cNvSpPr/>
          <p:nvPr/>
        </p:nvSpPr>
        <p:spPr>
          <a:xfrm>
            <a:off x="8332470" y="6424374"/>
            <a:ext cx="2312075" cy="288965"/>
          </a:xfrm>
          <a:prstGeom prst="rect">
            <a:avLst/>
          </a:prstGeom>
          <a:noFill/>
          <a:ln/>
        </p:spPr>
        <p:txBody>
          <a:bodyPr wrap="none" lIns="0" tIns="0" rIns="0" bIns="0" rtlCol="0" anchor="t"/>
          <a:lstStyle/>
          <a:p>
            <a:pPr algn="l" indent="0" marL="0">
              <a:lnSpc>
                <a:spcPts val="2250"/>
              </a:lnSpc>
              <a:buNone/>
            </a:pPr>
            <a:r>
              <a:rPr lang="en-US" sz="1800" dirty="0">
                <a:solidFill>
                  <a:srgbClr val="2C3249"/>
                </a:solidFill>
                <a:latin typeface="Kanit Light" pitchFamily="34" charset="0"/>
                <a:ea typeface="Kanit Light" pitchFamily="34" charset="-122"/>
                <a:cs typeface="Kanit Light" pitchFamily="34" charset="-120"/>
              </a:rPr>
              <a:t>Python Libraries</a:t>
            </a:r>
            <a:endParaRPr lang="en-US" sz="1800" dirty="0"/>
          </a:p>
        </p:txBody>
      </p:sp>
      <p:sp>
        <p:nvSpPr>
          <p:cNvPr id="25" name="Text 23"/>
          <p:cNvSpPr/>
          <p:nvPr/>
        </p:nvSpPr>
        <p:spPr>
          <a:xfrm>
            <a:off x="8332470" y="6824305"/>
            <a:ext cx="5650587" cy="295989"/>
          </a:xfrm>
          <a:prstGeom prst="rect">
            <a:avLst/>
          </a:prstGeom>
          <a:noFill/>
          <a:ln/>
        </p:spPr>
        <p:txBody>
          <a:bodyPr wrap="none" lIns="0" tIns="0" rIns="0" bIns="0" rtlCol="0" anchor="t"/>
          <a:lstStyle/>
          <a:p>
            <a:pPr algn="l" indent="0" marL="0">
              <a:lnSpc>
                <a:spcPts val="2300"/>
              </a:lnSpc>
              <a:buNone/>
            </a:pPr>
            <a:r>
              <a:rPr lang="en-US" sz="1450" dirty="0">
                <a:solidFill>
                  <a:srgbClr val="2C3249"/>
                </a:solidFill>
                <a:latin typeface="Martel Sans" pitchFamily="34" charset="0"/>
                <a:ea typeface="Martel Sans" pitchFamily="34" charset="-122"/>
                <a:cs typeface="Martel Sans" pitchFamily="34" charset="-120"/>
              </a:rPr>
              <a:t>Pandas, Scikit-learn, TensorFlow, and more.</a:t>
            </a:r>
            <a:endParaRPr lang="en-US" sz="14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8</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Office Theme</vt:lpstr>
      <vt:lpstr>Slide 1</vt:lpstr>
      <vt:lpstr>Slide 2</vt:lpstr>
      <vt:lpstr>Slide 3</vt:lpstr>
      <vt:lpstr>Slide 4</vt:lpstr>
      <vt:lpstr>Slide 5</vt:lpstr>
      <vt:lpstr>Slide 6</vt:lpstr>
      <vt:lpstr>Slide 7</vt:lpstr>
      <vt:lpstr>Slide 8</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2025-02-20T08:59:03Z</dcterms:created>
  <dcterms:modified xsi:type="dcterms:W3CDTF">2025-02-20T08:59:03Z</dcterms:modified>
</cp:coreProperties>
</file>