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handoutMasterIdLst>
    <p:handoutMasterId r:id="rId20"/>
  </p:handoutMasterIdLst>
  <p:sldIdLst>
    <p:sldId id="256" r:id="rId2"/>
    <p:sldId id="257" r:id="rId3"/>
    <p:sldId id="258" r:id="rId4"/>
    <p:sldId id="263" r:id="rId5"/>
    <p:sldId id="262" r:id="rId6"/>
    <p:sldId id="272" r:id="rId7"/>
    <p:sldId id="274" r:id="rId8"/>
    <p:sldId id="275" r:id="rId9"/>
    <p:sldId id="276" r:id="rId10"/>
    <p:sldId id="277" r:id="rId11"/>
    <p:sldId id="266" r:id="rId12"/>
    <p:sldId id="265" r:id="rId13"/>
    <p:sldId id="268" r:id="rId14"/>
    <p:sldId id="267" r:id="rId15"/>
    <p:sldId id="270" r:id="rId16"/>
    <p:sldId id="273" r:id="rId17"/>
    <p:sldId id="259" r:id="rId18"/>
  </p:sldIdLst>
  <p:sldSz cx="9144000" cy="6858000" type="screen4x3"/>
  <p:notesSz cx="6858000" cy="9144000"/>
  <p:embeddedFontLst>
    <p:embeddedFont>
      <p:font typeface="Archivo Narrow" panose="020B0604020202020204" charset="0"/>
      <p:regular r:id="rId21"/>
      <p:bold r:id="rId22"/>
      <p:italic r:id="rId23"/>
      <p:boldItalic r:id="rId24"/>
    </p:embeddedFont>
    <p:embeddedFont>
      <p:font typeface="Georgia" panose="02040502050405020303" pitchFamily="18"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8" d="100"/>
          <a:sy n="78" d="100"/>
        </p:scale>
        <p:origin x="137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48F28F-3741-61FF-8C1A-249A77F3A49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7DAF5E3-9BFF-30A5-62BF-CD1D7D0DF5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D3F2F-B038-4F87-A0EB-154F7447D645}" type="datetimeFigureOut">
              <a:rPr lang="en-IN" smtClean="0"/>
              <a:t>10-09-2024</a:t>
            </a:fld>
            <a:endParaRPr lang="en-IN"/>
          </a:p>
        </p:txBody>
      </p:sp>
      <p:sp>
        <p:nvSpPr>
          <p:cNvPr id="4" name="Footer Placeholder 3">
            <a:extLst>
              <a:ext uri="{FF2B5EF4-FFF2-40B4-BE49-F238E27FC236}">
                <a16:creationId xmlns:a16="http://schemas.microsoft.com/office/drawing/2014/main" id="{30524940-6B2E-9C51-7065-64108A420D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A4B07C3-FD40-E0AC-E43B-A076676F8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E0972B-6FC7-442C-ADB6-B53B9BB1F243}" type="slidenum">
              <a:rPr lang="en-IN" smtClean="0"/>
              <a:t>‹#›</a:t>
            </a:fld>
            <a:endParaRPr lang="en-IN"/>
          </a:p>
        </p:txBody>
      </p:sp>
    </p:spTree>
    <p:extLst>
      <p:ext uri="{BB962C8B-B14F-4D97-AF65-F5344CB8AC3E}">
        <p14:creationId xmlns:p14="http://schemas.microsoft.com/office/powerpoint/2010/main" val="33745293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1410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01429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45211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52826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753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26405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52439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2954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72596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63115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0" y="1886797"/>
            <a:ext cx="8520600" cy="1842900"/>
          </a:xfrm>
          <a:prstGeom prst="rect">
            <a:avLst/>
          </a:prstGeom>
        </p:spPr>
        <p:txBody>
          <a:bodyPr spcFirstLastPara="1" wrap="square" lIns="91425" tIns="91425" rIns="91425" bIns="91425" anchor="b"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13" name="Shape 13"/>
          <p:cNvSpPr/>
          <p:nvPr/>
        </p:nvSpPr>
        <p:spPr>
          <a:xfrm flipH="1">
            <a:off x="18" y="67300"/>
            <a:ext cx="9143982" cy="1420254"/>
          </a:xfrm>
          <a:prstGeom prst="flowChartDocument">
            <a:avLst/>
          </a:prstGeom>
          <a:no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latin typeface="Georgia"/>
                <a:ea typeface="Georgia"/>
                <a:cs typeface="Georgia"/>
                <a:sym typeface="Georgia"/>
              </a:rPr>
              <a:t>MISSION</a:t>
            </a:r>
            <a:endParaRPr b="1">
              <a:solidFill>
                <a:srgbClr val="FFFFFF"/>
              </a:solidFill>
              <a:latin typeface="Georgia"/>
              <a:ea typeface="Georgia"/>
              <a:cs typeface="Georgia"/>
              <a:sym typeface="Georgia"/>
            </a:endParaRPr>
          </a:p>
          <a:p>
            <a:pPr marL="0" lvl="0" indent="0" algn="ctr" rtl="0">
              <a:spcBef>
                <a:spcPts val="0"/>
              </a:spcBef>
              <a:spcAft>
                <a:spcPts val="0"/>
              </a:spcAft>
              <a:buNone/>
            </a:pPr>
            <a:r>
              <a:rPr lang="en-GB" sz="1100">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a:solidFill>
                <a:srgbClr val="FFFFFF"/>
              </a:solidFill>
              <a:latin typeface="Georgia"/>
              <a:ea typeface="Georgia"/>
              <a:cs typeface="Georgia"/>
              <a:sym typeface="Georgia"/>
            </a:endParaRPr>
          </a:p>
        </p:txBody>
      </p:sp>
      <p:sp>
        <p:nvSpPr>
          <p:cNvPr id="17" name="Shape 17"/>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FFFFFF"/>
                </a:solidFill>
                <a:latin typeface="Georgia"/>
                <a:ea typeface="Georgia"/>
                <a:cs typeface="Georgia"/>
                <a:sym typeface="Georgia"/>
              </a:rPr>
              <a:t>VISION</a:t>
            </a:r>
            <a:endParaRPr b="1">
              <a:solidFill>
                <a:srgbClr val="FFFFFF"/>
              </a:solidFill>
              <a:latin typeface="Georgia"/>
              <a:ea typeface="Georgia"/>
              <a:cs typeface="Georgia"/>
              <a:sym typeface="Georgia"/>
            </a:endParaRPr>
          </a:p>
          <a:p>
            <a:pPr marL="0" lvl="0" indent="0" algn="ctr" rtl="0">
              <a:spcBef>
                <a:spcPts val="0"/>
              </a:spcBef>
              <a:spcAft>
                <a:spcPts val="0"/>
              </a:spcAft>
              <a:buNone/>
            </a:pPr>
            <a:r>
              <a:rPr lang="en-GB" sz="1100">
                <a:solidFill>
                  <a:srgbClr val="FFFFFF"/>
                </a:solidFill>
                <a:latin typeface="Georgia"/>
                <a:ea typeface="Georgia"/>
                <a:cs typeface="Georgia"/>
                <a:sym typeface="Georgia"/>
              </a:rPr>
              <a:t>Excellence and Service</a:t>
            </a:r>
            <a:endParaRPr sz="1100">
              <a:solidFill>
                <a:srgbClr val="FFFFFF"/>
              </a:solidFill>
              <a:latin typeface="Georgia"/>
              <a:ea typeface="Georgia"/>
              <a:cs typeface="Georgia"/>
              <a:sym typeface="Georgia"/>
            </a:endParaRPr>
          </a:p>
        </p:txBody>
      </p:sp>
      <p:sp>
        <p:nvSpPr>
          <p:cNvPr id="18" name="Shape 18"/>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latin typeface="Georgia"/>
                <a:ea typeface="Georgia"/>
                <a:cs typeface="Georgia"/>
                <a:sym typeface="Georgia"/>
              </a:rPr>
              <a:t>CORE   VALUES</a:t>
            </a:r>
            <a:endParaRPr b="1">
              <a:solidFill>
                <a:srgbClr val="FFFFFF"/>
              </a:solidFill>
              <a:latin typeface="Georgia"/>
              <a:ea typeface="Georgia"/>
              <a:cs typeface="Georgia"/>
              <a:sym typeface="Georgia"/>
            </a:endParaRPr>
          </a:p>
          <a:p>
            <a:pPr marL="0" lvl="0" indent="0" algn="ctr" rtl="0">
              <a:spcBef>
                <a:spcPts val="0"/>
              </a:spcBef>
              <a:spcAft>
                <a:spcPts val="0"/>
              </a:spcAft>
              <a:buNone/>
            </a:pPr>
            <a:r>
              <a:rPr lang="en-GB" sz="1100">
                <a:solidFill>
                  <a:srgbClr val="FFFFFF"/>
                </a:solidFill>
                <a:latin typeface="Georgia"/>
                <a:ea typeface="Georgia"/>
                <a:cs typeface="Georgia"/>
                <a:sym typeface="Georgia"/>
              </a:rPr>
              <a:t>Faith in God |  Moral Uprightness</a:t>
            </a:r>
            <a:br>
              <a:rPr lang="en-GB" sz="1100">
                <a:solidFill>
                  <a:srgbClr val="FFFFFF"/>
                </a:solidFill>
                <a:latin typeface="Georgia"/>
                <a:ea typeface="Georgia"/>
                <a:cs typeface="Georgia"/>
                <a:sym typeface="Georgia"/>
              </a:rPr>
            </a:br>
            <a:r>
              <a:rPr lang="en-GB" sz="1100">
                <a:solidFill>
                  <a:srgbClr val="FFFFFF"/>
                </a:solidFill>
                <a:latin typeface="Georgia"/>
                <a:ea typeface="Georgia"/>
                <a:cs typeface="Georgia"/>
                <a:sym typeface="Georgia"/>
              </a:rPr>
              <a:t> Love of Fellow Beings   </a:t>
            </a:r>
            <a:br>
              <a:rPr lang="en-GB" sz="1100">
                <a:solidFill>
                  <a:srgbClr val="FFFFFF"/>
                </a:solidFill>
                <a:latin typeface="Georgia"/>
                <a:ea typeface="Georgia"/>
                <a:cs typeface="Georgia"/>
                <a:sym typeface="Georgia"/>
              </a:rPr>
            </a:br>
            <a:r>
              <a:rPr lang="en-GB" sz="1100">
                <a:solidFill>
                  <a:srgbClr val="FFFFFF"/>
                </a:solidFill>
                <a:latin typeface="Georgia"/>
                <a:ea typeface="Georgia"/>
                <a:cs typeface="Georgia"/>
                <a:sym typeface="Georgia"/>
              </a:rPr>
              <a:t>Social Responsibility | Pursuit of Excellence</a:t>
            </a:r>
            <a:endParaRPr sz="1100">
              <a:solidFill>
                <a:srgbClr val="FFFFFF"/>
              </a:solidFill>
              <a:latin typeface="Georgia"/>
              <a:ea typeface="Georgia"/>
              <a:cs typeface="Georgia"/>
              <a:sym typeface="Georgia"/>
            </a:endParaRPr>
          </a:p>
        </p:txBody>
      </p:sp>
      <p:pic>
        <p:nvPicPr>
          <p:cNvPr id="19" name="Shape 19"/>
          <p:cNvPicPr preferRelativeResize="0"/>
          <p:nvPr/>
        </p:nvPicPr>
        <p:blipFill>
          <a:blip r:embed="rId2">
            <a:alphaModFix/>
          </a:blip>
          <a:stretch>
            <a:fillRect/>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93" name="Shape 93"/>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68300" algn="ctr">
              <a:spcBef>
                <a:spcPts val="0"/>
              </a:spcBef>
              <a:spcAft>
                <a:spcPts val="0"/>
              </a:spcAft>
              <a:buSzPts val="2200"/>
              <a:buChar char="●"/>
              <a:defRPr/>
            </a:lvl1pPr>
            <a:lvl2pPr marL="914400" lvl="1" indent="-342900" algn="ctr">
              <a:spcBef>
                <a:spcPts val="600"/>
              </a:spcBef>
              <a:spcAft>
                <a:spcPts val="0"/>
              </a:spcAft>
              <a:buSzPts val="1800"/>
              <a:buChar char="○"/>
              <a:defRPr/>
            </a:lvl2pPr>
            <a:lvl3pPr marL="1371600" lvl="2" indent="-342900" algn="ctr">
              <a:spcBef>
                <a:spcPts val="600"/>
              </a:spcBef>
              <a:spcAft>
                <a:spcPts val="0"/>
              </a:spcAft>
              <a:buSzPts val="1800"/>
              <a:buChar char="■"/>
              <a:defRPr/>
            </a:lvl3pPr>
            <a:lvl4pPr marL="1828800" lvl="3" indent="-342900" algn="ctr">
              <a:spcBef>
                <a:spcPts val="600"/>
              </a:spcBef>
              <a:spcAft>
                <a:spcPts val="0"/>
              </a:spcAft>
              <a:buSzPts val="1800"/>
              <a:buChar char="●"/>
              <a:defRPr/>
            </a:lvl4pPr>
            <a:lvl5pPr marL="2286000" lvl="4" indent="-342900" algn="ctr">
              <a:spcBef>
                <a:spcPts val="600"/>
              </a:spcBef>
              <a:spcAft>
                <a:spcPts val="0"/>
              </a:spcAft>
              <a:buSzPts val="1800"/>
              <a:buChar char="○"/>
              <a:defRPr/>
            </a:lvl5pPr>
            <a:lvl6pPr marL="2743200" lvl="5" indent="-342900" algn="ctr">
              <a:spcBef>
                <a:spcPts val="600"/>
              </a:spcBef>
              <a:spcAft>
                <a:spcPts val="0"/>
              </a:spcAft>
              <a:buSzPts val="1800"/>
              <a:buChar char="■"/>
              <a:defRPr/>
            </a:lvl6pPr>
            <a:lvl7pPr marL="3200400" lvl="6" indent="-342900" algn="ctr">
              <a:spcBef>
                <a:spcPts val="600"/>
              </a:spcBef>
              <a:spcAft>
                <a:spcPts val="0"/>
              </a:spcAft>
              <a:buSzPts val="1800"/>
              <a:buChar char="●"/>
              <a:defRPr/>
            </a:lvl7pPr>
            <a:lvl8pPr marL="3657600" lvl="7" indent="-342900" algn="ctr">
              <a:spcBef>
                <a:spcPts val="600"/>
              </a:spcBef>
              <a:spcAft>
                <a:spcPts val="0"/>
              </a:spcAft>
              <a:buSzPts val="1800"/>
              <a:buChar char="○"/>
              <a:defRPr/>
            </a:lvl8pPr>
            <a:lvl9pPr marL="4114800" lvl="8" indent="-342900" algn="ctr">
              <a:spcBef>
                <a:spcPts val="600"/>
              </a:spcBef>
              <a:spcAft>
                <a:spcPts val="600"/>
              </a:spcAft>
              <a:buSzPts val="1800"/>
              <a:buChar char="■"/>
              <a:defRPr/>
            </a:lvl9pPr>
          </a:lstStyle>
          <a:p>
            <a:endParaRPr/>
          </a:p>
        </p:txBody>
      </p:sp>
      <p:sp>
        <p:nvSpPr>
          <p:cNvPr id="94" name="Shape 9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95" name="Shape 9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97" name="Shape 9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
        <p:nvSpPr>
          <p:cNvPr id="101" name="Shape 10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102" name="Shape 10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104" name="Shape 10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Ref idx="1001">
        <a:schemeClr val="bg1"/>
      </p:bgRef>
    </p:bg>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Shape 22"/>
          <p:cNvSpPr txBox="1">
            <a:spLocks noGrp="1"/>
          </p:cNvSpPr>
          <p:nvPr>
            <p:ph type="sldNum" idx="12"/>
          </p:nvPr>
        </p:nvSpPr>
        <p:spPr>
          <a:xfrm>
            <a:off x="8472458" y="5913120"/>
            <a:ext cx="548700" cy="329804"/>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dirty="0"/>
          </a:p>
        </p:txBody>
      </p:sp>
      <p:sp>
        <p:nvSpPr>
          <p:cNvPr id="23" name="Shape 2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25" name="Shape 2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Shape 3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32" name="Shape 3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34" name="Shape 3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Shape 39"/>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40" name="Shape 40"/>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41" name="Shape 4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42" name="Shape 4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44" name="Shape 4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 name="Shape 4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50" name="Shape 5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52" name="Shape 5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Shape 5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58" name="Shape 5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59" name="Shape 5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61" name="Shape 6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6" name="Shape 6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67" name="Shape 6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69" name="Shape 6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72"/>
        <p:cNvGrpSpPr/>
        <p:nvPr/>
      </p:nvGrpSpPr>
      <p:grpSpPr>
        <a:xfrm>
          <a:off x="0" y="0"/>
          <a:ext cx="0" cy="0"/>
          <a:chOff x="0" y="0"/>
          <a:chExt cx="0" cy="0"/>
        </a:xfrm>
      </p:grpSpPr>
      <p:sp>
        <p:nvSpPr>
          <p:cNvPr id="73" name="Shape 7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5" name="Shape 75"/>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6" name="Shape 76"/>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a:p>
        </p:txBody>
      </p:sp>
      <p:sp>
        <p:nvSpPr>
          <p:cNvPr id="77" name="Shape 7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78" name="Shape 7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80" name="Shape 8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200"/>
              <a:buNone/>
              <a:defRPr/>
            </a:lvl1pPr>
          </a:lstStyle>
          <a:p>
            <a:endParaRPr/>
          </a:p>
        </p:txBody>
      </p:sp>
      <p:sp>
        <p:nvSpPr>
          <p:cNvPr id="85" name="Shape 8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86" name="Shape 8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88" name="Shape 8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Archivo Narrow"/>
              <a:buNone/>
              <a:defRPr sz="2800" b="1">
                <a:latin typeface="Archivo Narrow"/>
                <a:ea typeface="Archivo Narrow"/>
                <a:cs typeface="Archivo Narrow"/>
                <a:sym typeface="Archivo Narrow"/>
              </a:defRPr>
            </a:lvl1pPr>
            <a:lvl2pPr lvl="1">
              <a:spcBef>
                <a:spcPts val="0"/>
              </a:spcBef>
              <a:spcAft>
                <a:spcPts val="0"/>
              </a:spcAft>
              <a:buSzPts val="2800"/>
              <a:buFont typeface="Archivo Narrow"/>
              <a:buNone/>
              <a:defRPr sz="2800" b="1">
                <a:latin typeface="Archivo Narrow"/>
                <a:ea typeface="Archivo Narrow"/>
                <a:cs typeface="Archivo Narrow"/>
                <a:sym typeface="Archivo Narrow"/>
              </a:defRPr>
            </a:lvl2pPr>
            <a:lvl3pPr lvl="2">
              <a:spcBef>
                <a:spcPts val="0"/>
              </a:spcBef>
              <a:spcAft>
                <a:spcPts val="0"/>
              </a:spcAft>
              <a:buSzPts val="2800"/>
              <a:buFont typeface="Archivo Narrow"/>
              <a:buNone/>
              <a:defRPr sz="2800" b="1">
                <a:latin typeface="Archivo Narrow"/>
                <a:ea typeface="Archivo Narrow"/>
                <a:cs typeface="Archivo Narrow"/>
                <a:sym typeface="Archivo Narrow"/>
              </a:defRPr>
            </a:lvl3pPr>
            <a:lvl4pPr lvl="3">
              <a:spcBef>
                <a:spcPts val="0"/>
              </a:spcBef>
              <a:spcAft>
                <a:spcPts val="0"/>
              </a:spcAft>
              <a:buSzPts val="2800"/>
              <a:buFont typeface="Archivo Narrow"/>
              <a:buNone/>
              <a:defRPr sz="2800" b="1">
                <a:latin typeface="Archivo Narrow"/>
                <a:ea typeface="Archivo Narrow"/>
                <a:cs typeface="Archivo Narrow"/>
                <a:sym typeface="Archivo Narrow"/>
              </a:defRPr>
            </a:lvl4pPr>
            <a:lvl5pPr lvl="4">
              <a:spcBef>
                <a:spcPts val="0"/>
              </a:spcBef>
              <a:spcAft>
                <a:spcPts val="0"/>
              </a:spcAft>
              <a:buSzPts val="2800"/>
              <a:buFont typeface="Archivo Narrow"/>
              <a:buNone/>
              <a:defRPr sz="2800" b="1">
                <a:latin typeface="Archivo Narrow"/>
                <a:ea typeface="Archivo Narrow"/>
                <a:cs typeface="Archivo Narrow"/>
                <a:sym typeface="Archivo Narrow"/>
              </a:defRPr>
            </a:lvl5pPr>
            <a:lvl6pPr lvl="5">
              <a:spcBef>
                <a:spcPts val="0"/>
              </a:spcBef>
              <a:spcAft>
                <a:spcPts val="0"/>
              </a:spcAft>
              <a:buSzPts val="2800"/>
              <a:buFont typeface="Archivo Narrow"/>
              <a:buNone/>
              <a:defRPr sz="2800" b="1">
                <a:latin typeface="Archivo Narrow"/>
                <a:ea typeface="Archivo Narrow"/>
                <a:cs typeface="Archivo Narrow"/>
                <a:sym typeface="Archivo Narrow"/>
              </a:defRPr>
            </a:lvl6pPr>
            <a:lvl7pPr lvl="6">
              <a:spcBef>
                <a:spcPts val="0"/>
              </a:spcBef>
              <a:spcAft>
                <a:spcPts val="0"/>
              </a:spcAft>
              <a:buSzPts val="2800"/>
              <a:buFont typeface="Archivo Narrow"/>
              <a:buNone/>
              <a:defRPr sz="2800" b="1">
                <a:latin typeface="Archivo Narrow"/>
                <a:ea typeface="Archivo Narrow"/>
                <a:cs typeface="Archivo Narrow"/>
                <a:sym typeface="Archivo Narrow"/>
              </a:defRPr>
            </a:lvl7pPr>
            <a:lvl8pPr lvl="7">
              <a:spcBef>
                <a:spcPts val="0"/>
              </a:spcBef>
              <a:spcAft>
                <a:spcPts val="0"/>
              </a:spcAft>
              <a:buSzPts val="2800"/>
              <a:buFont typeface="Archivo Narrow"/>
              <a:buNone/>
              <a:defRPr sz="2800" b="1">
                <a:latin typeface="Archivo Narrow"/>
                <a:ea typeface="Archivo Narrow"/>
                <a:cs typeface="Archivo Narrow"/>
                <a:sym typeface="Archivo Narrow"/>
              </a:defRPr>
            </a:lvl8pPr>
            <a:lvl9pPr lvl="8">
              <a:spcBef>
                <a:spcPts val="0"/>
              </a:spcBef>
              <a:spcAft>
                <a:spcPts val="0"/>
              </a:spcAft>
              <a:buSzPts val="2800"/>
              <a:buFont typeface="Archivo Narrow"/>
              <a:buNone/>
              <a:defRPr sz="2800" b="1">
                <a:latin typeface="Archivo Narrow"/>
                <a:ea typeface="Archivo Narrow"/>
                <a:cs typeface="Archivo Narrow"/>
                <a:sym typeface="Archivo Narrow"/>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68300">
              <a:lnSpc>
                <a:spcPct val="100000"/>
              </a:lnSpc>
              <a:spcBef>
                <a:spcPts val="0"/>
              </a:spcBef>
              <a:spcAft>
                <a:spcPts val="0"/>
              </a:spcAft>
              <a:buSzPts val="2200"/>
              <a:buFont typeface="Archivo Narrow"/>
              <a:buChar char="●"/>
              <a:defRPr sz="2200">
                <a:latin typeface="Archivo Narrow"/>
                <a:ea typeface="Archivo Narrow"/>
                <a:cs typeface="Archivo Narrow"/>
                <a:sym typeface="Archivo Narrow"/>
              </a:defRPr>
            </a:lvl1pPr>
            <a:lvl2pPr marL="914400" lvl="1"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2pPr>
            <a:lvl3pPr marL="1371600" lvl="2"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3pPr>
            <a:lvl4pPr marL="1828800" lvl="3"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4pPr>
            <a:lvl5pPr marL="2286000" lvl="4"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5pPr>
            <a:lvl6pPr marL="2743200" lvl="5"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6pPr>
            <a:lvl7pPr marL="3200400" lvl="6"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7pPr>
            <a:lvl8pPr marL="3657600" lvl="7"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8pPr>
            <a:lvl9pPr marL="4114800" lvl="8" indent="-342900">
              <a:lnSpc>
                <a:spcPct val="100000"/>
              </a:lnSpc>
              <a:spcBef>
                <a:spcPts val="600"/>
              </a:spcBef>
              <a:spcAft>
                <a:spcPts val="600"/>
              </a:spcAft>
              <a:buSzPts val="1800"/>
              <a:buFont typeface="Archivo Narrow"/>
              <a:buChar char="■"/>
              <a:defRPr sz="1800">
                <a:latin typeface="Archivo Narrow"/>
                <a:ea typeface="Archivo Narrow"/>
                <a:cs typeface="Archivo Narrow"/>
                <a:sym typeface="Archivo Narrow"/>
              </a:defRPr>
            </a:lvl9pPr>
          </a:lstStyle>
          <a:p>
            <a:endParaRPr/>
          </a:p>
        </p:txBody>
      </p:sp>
      <p:sp>
        <p:nvSpPr>
          <p:cNvPr id="8" name="Shape 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623400" y="1327331"/>
            <a:ext cx="8520600" cy="1714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IN" sz="5400" b="1" i="0" u="none" strike="noStrike" dirty="0">
                <a:solidFill>
                  <a:srgbClr val="0070C0"/>
                </a:solidFill>
                <a:effectLst/>
                <a:latin typeface="Times New Roman" panose="02020603050405020304" pitchFamily="18" charset="0"/>
              </a:rPr>
              <a:t>Rewiring the Brain</a:t>
            </a:r>
            <a:br>
              <a:rPr lang="en-IN" sz="5400" b="0" dirty="0">
                <a:solidFill>
                  <a:srgbClr val="2169AC"/>
                </a:solidFill>
                <a:latin typeface="Times New Roman" panose="02020603050405020304" pitchFamily="18" charset="0"/>
                <a:cs typeface="Times New Roman" panose="02020603050405020304" pitchFamily="18" charset="0"/>
              </a:rPr>
            </a:br>
            <a:r>
              <a:rPr lang="en-IN" sz="2400" b="1" i="0" u="none" strike="noStrike" dirty="0">
                <a:solidFill>
                  <a:srgbClr val="00B0F0"/>
                </a:solidFill>
                <a:effectLst/>
                <a:latin typeface="Times New Roman" panose="02020603050405020304" pitchFamily="18" charset="0"/>
              </a:rPr>
              <a:t>Brain-Computer Interface for Stroke Rehabilitation </a:t>
            </a:r>
            <a:endParaRPr sz="2400" dirty="0">
              <a:solidFill>
                <a:srgbClr val="00B0F0"/>
              </a:solidFill>
              <a:latin typeface="Times New Roman" panose="02020603050405020304" pitchFamily="18" charset="0"/>
              <a:cs typeface="Times New Roman" panose="02020603050405020304" pitchFamily="18" charset="0"/>
            </a:endParaRPr>
          </a:p>
        </p:txBody>
      </p:sp>
      <p:sp>
        <p:nvSpPr>
          <p:cNvPr id="112" name="Shape 112"/>
          <p:cNvSpPr txBox="1">
            <a:spLocks noGrp="1"/>
          </p:cNvSpPr>
          <p:nvPr>
            <p:ph type="subTitle" idx="1"/>
          </p:nvPr>
        </p:nvSpPr>
        <p:spPr>
          <a:xfrm>
            <a:off x="311700" y="3220656"/>
            <a:ext cx="8520600" cy="1056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400" b="1" dirty="0">
                <a:latin typeface="Times New Roman" panose="02020603050405020304" pitchFamily="18" charset="0"/>
                <a:cs typeface="Times New Roman" panose="02020603050405020304" pitchFamily="18" charset="0"/>
              </a:rPr>
              <a:t>SUBMITTED TO</a:t>
            </a:r>
          </a:p>
          <a:p>
            <a:pPr marL="0" lvl="0" indent="0">
              <a:spcBef>
                <a:spcPts val="0"/>
              </a:spcBef>
              <a:spcAft>
                <a:spcPts val="0"/>
              </a:spcAft>
              <a:buNone/>
            </a:pPr>
            <a:r>
              <a:rPr lang="en-US" sz="1800" dirty="0">
                <a:latin typeface="Times New Roman" panose="02020603050405020304" pitchFamily="18" charset="0"/>
                <a:cs typeface="Times New Roman" panose="02020603050405020304" pitchFamily="18" charset="0"/>
              </a:rPr>
              <a:t>Dr. VINAY M</a:t>
            </a:r>
          </a:p>
          <a:p>
            <a:pPr marL="0" lvl="0" indent="0">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a:p>
            <a:pPr marL="0" lvl="0" indent="0">
              <a:spcBef>
                <a:spcPts val="0"/>
              </a:spcBef>
              <a:spcAft>
                <a:spcPts val="0"/>
              </a:spcAft>
              <a:buNone/>
            </a:pPr>
            <a:r>
              <a:rPr lang="en-US" sz="1400" b="1" dirty="0">
                <a:latin typeface="Times New Roman" panose="02020603050405020304" pitchFamily="18" charset="0"/>
                <a:cs typeface="Times New Roman" panose="02020603050405020304" pitchFamily="18" charset="0"/>
              </a:rPr>
              <a:t>SUBMITTED BY</a:t>
            </a:r>
          </a:p>
          <a:p>
            <a:pPr marL="0" lvl="0" indent="0">
              <a:spcBef>
                <a:spcPts val="0"/>
              </a:spcBef>
              <a:spcAft>
                <a:spcPts val="0"/>
              </a:spcAft>
              <a:buNone/>
            </a:pPr>
            <a:r>
              <a:rPr lang="en-US" sz="1800" dirty="0">
                <a:latin typeface="Times New Roman" panose="02020603050405020304" pitchFamily="18" charset="0"/>
                <a:cs typeface="Times New Roman" panose="02020603050405020304" pitchFamily="18" charset="0"/>
              </a:rPr>
              <a:t>DELNA M JOSEPH</a:t>
            </a:r>
          </a:p>
          <a:p>
            <a:pPr marL="0" lvl="0" indent="0">
              <a:spcBef>
                <a:spcPts val="0"/>
              </a:spcBef>
              <a:spcAft>
                <a:spcPts val="0"/>
              </a:spcAft>
              <a:buNone/>
            </a:pPr>
            <a:r>
              <a:rPr lang="en-US" sz="1800" dirty="0">
                <a:latin typeface="Times New Roman" panose="02020603050405020304" pitchFamily="18" charset="0"/>
                <a:cs typeface="Times New Roman" panose="02020603050405020304" pitchFamily="18" charset="0"/>
              </a:rPr>
              <a:t>NAYAN HRIDYA PRAKASH (2348440)</a:t>
            </a:r>
            <a:endParaRPr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5FA228E-E1D3-EAC5-B1DE-ECC61E0D419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B10E-C628-CA55-523E-DBCF9800689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08F10C1-DB0B-0B84-EE23-F15639198CA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43EF21A-ACC4-C78F-8532-61B93CA971D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2222712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3" name="TextBox 2">
            <a:extLst>
              <a:ext uri="{FF2B5EF4-FFF2-40B4-BE49-F238E27FC236}">
                <a16:creationId xmlns:a16="http://schemas.microsoft.com/office/drawing/2014/main" id="{0314DAA8-F41E-265B-4551-FDF76F5F2117}"/>
              </a:ext>
            </a:extLst>
          </p:cNvPr>
          <p:cNvSpPr txBox="1"/>
          <p:nvPr/>
        </p:nvSpPr>
        <p:spPr>
          <a:xfrm>
            <a:off x="2273808" y="3278160"/>
            <a:ext cx="4596384" cy="307777"/>
          </a:xfrm>
          <a:prstGeom prst="rect">
            <a:avLst/>
          </a:prstGeom>
          <a:noFill/>
        </p:spPr>
        <p:txBody>
          <a:bodyPr wrap="square">
            <a:spAutoFit/>
          </a:bodyPr>
          <a:lstStyle/>
          <a:p>
            <a:endParaRPr lang="en-IN" dirty="0"/>
          </a:p>
        </p:txBody>
      </p:sp>
      <p:sp>
        <p:nvSpPr>
          <p:cNvPr id="2" name="Slide Number Placeholder 1">
            <a:extLst>
              <a:ext uri="{FF2B5EF4-FFF2-40B4-BE49-F238E27FC236}">
                <a16:creationId xmlns:a16="http://schemas.microsoft.com/office/drawing/2014/main" id="{6B14DF25-F647-B867-6A0C-71301EDC7F3D}"/>
              </a:ext>
            </a:extLst>
          </p:cNvPr>
          <p:cNvSpPr>
            <a:spLocks noGrp="1"/>
          </p:cNvSpPr>
          <p:nvPr>
            <p:ph type="sldNum" idx="12"/>
          </p:nvPr>
        </p:nvSpPr>
        <p:spPr>
          <a:xfrm>
            <a:off x="8430476" y="6333300"/>
            <a:ext cx="548700" cy="524700"/>
          </a:xfrm>
          <a:noFill/>
          <a:ln>
            <a:noFill/>
          </a:ln>
        </p:spPr>
        <p:txBody>
          <a:bodyPr spcFirstLastPara="1" wrap="square" lIns="91425" tIns="91425" rIns="91425" bIns="91425" anchor="ctr" anchorCtr="0">
            <a:noAutofit/>
          </a:bodyPr>
          <a:lstStyle/>
          <a:p>
            <a:fld id="{00000000-1234-1234-1234-123412341234}" type="slidenum">
              <a:rPr lang="en-GB" sz="1500" smtClean="0">
                <a:solidFill>
                  <a:schemeClr val="bg1"/>
                </a:solidFill>
              </a:rPr>
              <a:pPr/>
              <a:t>11</a:t>
            </a:fld>
            <a:endParaRPr lang="en-GB" sz="1500" dirty="0">
              <a:solidFill>
                <a:schemeClr val="bg1"/>
              </a:solidFill>
            </a:endParaRPr>
          </a:p>
        </p:txBody>
      </p:sp>
      <p:sp>
        <p:nvSpPr>
          <p:cNvPr id="10" name="Title 9">
            <a:extLst>
              <a:ext uri="{FF2B5EF4-FFF2-40B4-BE49-F238E27FC236}">
                <a16:creationId xmlns:a16="http://schemas.microsoft.com/office/drawing/2014/main" id="{D6322A12-A0FC-69CC-9545-E1A5A3C50CB5}"/>
              </a:ext>
            </a:extLst>
          </p:cNvPr>
          <p:cNvSpPr>
            <a:spLocks noGrp="1"/>
          </p:cNvSpPr>
          <p:nvPr>
            <p:ph type="title"/>
          </p:nvPr>
        </p:nvSpPr>
        <p:spPr/>
        <p:txBody>
          <a:bodyPr/>
          <a:lstStyle/>
          <a:p>
            <a:r>
              <a:rPr lang="en-IN" sz="2000" dirty="0"/>
              <a:t>KEY INSIGHTS</a:t>
            </a:r>
          </a:p>
        </p:txBody>
      </p:sp>
      <p:pic>
        <p:nvPicPr>
          <p:cNvPr id="12" name="Picture 11">
            <a:extLst>
              <a:ext uri="{FF2B5EF4-FFF2-40B4-BE49-F238E27FC236}">
                <a16:creationId xmlns:a16="http://schemas.microsoft.com/office/drawing/2014/main" id="{AC712D30-066F-EB8E-D024-093293C1ED8E}"/>
              </a:ext>
            </a:extLst>
          </p:cNvPr>
          <p:cNvPicPr>
            <a:picLocks noChangeAspect="1"/>
          </p:cNvPicPr>
          <p:nvPr/>
        </p:nvPicPr>
        <p:blipFill>
          <a:blip r:embed="rId3"/>
          <a:stretch>
            <a:fillRect/>
          </a:stretch>
        </p:blipFill>
        <p:spPr>
          <a:xfrm>
            <a:off x="882587" y="1242758"/>
            <a:ext cx="5683313" cy="4764061"/>
          </a:xfrm>
          <a:prstGeom prst="rect">
            <a:avLst/>
          </a:prstGeom>
        </p:spPr>
      </p:pic>
    </p:spTree>
    <p:extLst>
      <p:ext uri="{BB962C8B-B14F-4D97-AF65-F5344CB8AC3E}">
        <p14:creationId xmlns:p14="http://schemas.microsoft.com/office/powerpoint/2010/main" val="9087343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503C29-AA73-474D-C96B-E6B7954D7C91}"/>
              </a:ext>
            </a:extLst>
          </p:cNvPr>
          <p:cNvSpPr>
            <a:spLocks noGrp="1"/>
          </p:cNvSpPr>
          <p:nvPr>
            <p:ph type="sldNum" idx="12"/>
          </p:nvPr>
        </p:nvSpPr>
        <p:spPr>
          <a:xfrm>
            <a:off x="8452138" y="6333300"/>
            <a:ext cx="548700" cy="524700"/>
          </a:xfrm>
          <a:noFill/>
          <a:ln>
            <a:noFill/>
          </a:ln>
        </p:spPr>
        <p:txBody>
          <a:bodyPr spcFirstLastPara="1" wrap="square" lIns="91425" tIns="91425" rIns="91425" bIns="91425" anchor="ctr" anchorCtr="0">
            <a:noAutofit/>
          </a:bodyPr>
          <a:lstStyle/>
          <a:p>
            <a:fld id="{00000000-1234-1234-1234-123412341234}" type="slidenum">
              <a:rPr lang="en-GB" sz="1500" smtClean="0">
                <a:solidFill>
                  <a:schemeClr val="bg1"/>
                </a:solidFill>
              </a:rPr>
              <a:pPr/>
              <a:t>12</a:t>
            </a:fld>
            <a:endParaRPr lang="en-GB" sz="1500" dirty="0">
              <a:solidFill>
                <a:schemeClr val="bg1"/>
              </a:solidFill>
            </a:endParaRPr>
          </a:p>
        </p:txBody>
      </p:sp>
      <p:pic>
        <p:nvPicPr>
          <p:cNvPr id="9" name="Picture 8">
            <a:extLst>
              <a:ext uri="{FF2B5EF4-FFF2-40B4-BE49-F238E27FC236}">
                <a16:creationId xmlns:a16="http://schemas.microsoft.com/office/drawing/2014/main" id="{47DC64F8-4FB4-A320-91A2-1C8C8242287C}"/>
              </a:ext>
            </a:extLst>
          </p:cNvPr>
          <p:cNvPicPr>
            <a:picLocks noChangeAspect="1"/>
          </p:cNvPicPr>
          <p:nvPr/>
        </p:nvPicPr>
        <p:blipFill>
          <a:blip r:embed="rId3"/>
          <a:stretch>
            <a:fillRect/>
          </a:stretch>
        </p:blipFill>
        <p:spPr>
          <a:xfrm>
            <a:off x="832915" y="1256997"/>
            <a:ext cx="7478169" cy="4344006"/>
          </a:xfrm>
          <a:prstGeom prst="rect">
            <a:avLst/>
          </a:prstGeom>
        </p:spPr>
      </p:pic>
    </p:spTree>
    <p:extLst>
      <p:ext uri="{BB962C8B-B14F-4D97-AF65-F5344CB8AC3E}">
        <p14:creationId xmlns:p14="http://schemas.microsoft.com/office/powerpoint/2010/main" val="14277039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Shape 124"/>
          <p:cNvSpPr txBox="1">
            <a:spLocks noGrp="1"/>
          </p:cNvSpPr>
          <p:nvPr>
            <p:ph type="body" idx="1"/>
          </p:nvPr>
        </p:nvSpPr>
        <p:spPr>
          <a:xfrm>
            <a:off x="226356" y="2036505"/>
            <a:ext cx="5914952" cy="4555200"/>
          </a:xfrm>
          <a:prstGeom prst="rect">
            <a:avLst/>
          </a:prstGeom>
        </p:spPr>
        <p:txBody>
          <a:bodyPr spcFirstLastPara="1" wrap="square" lIns="91425" tIns="91425" rIns="91425" bIns="91425" anchor="t" anchorCtr="0">
            <a:noAutofit/>
          </a:bodyPr>
          <a:lstStyle/>
          <a:p>
            <a:pPr marL="0" lvl="0" indent="0">
              <a:spcBef>
                <a:spcPts val="0"/>
              </a:spcBef>
              <a:spcAft>
                <a:spcPts val="600"/>
              </a:spcAft>
              <a:buNone/>
            </a:pPr>
            <a:endParaRPr lang="en-IN" dirty="0">
              <a:solidFill>
                <a:schemeClr val="tx1"/>
              </a:solidFill>
            </a:endParaRPr>
          </a:p>
        </p:txBody>
      </p:sp>
      <p:sp>
        <p:nvSpPr>
          <p:cNvPr id="2" name="Slide Number Placeholder 1">
            <a:extLst>
              <a:ext uri="{FF2B5EF4-FFF2-40B4-BE49-F238E27FC236}">
                <a16:creationId xmlns:a16="http://schemas.microsoft.com/office/drawing/2014/main" id="{C72F74BC-3E15-5ED6-65A8-62BC9EDB6318}"/>
              </a:ext>
            </a:extLst>
          </p:cNvPr>
          <p:cNvSpPr>
            <a:spLocks noGrp="1"/>
          </p:cNvSpPr>
          <p:nvPr>
            <p:ph type="sldNum" idx="12"/>
          </p:nvPr>
        </p:nvSpPr>
        <p:spPr>
          <a:xfrm>
            <a:off x="8448083" y="6329355"/>
            <a:ext cx="548700" cy="524700"/>
          </a:xfrm>
          <a:noFill/>
          <a:ln>
            <a:noFill/>
          </a:ln>
        </p:spPr>
        <p:txBody>
          <a:bodyPr spcFirstLastPara="1" wrap="square" lIns="91425" tIns="91425" rIns="91425" bIns="91425" anchor="ctr" anchorCtr="0">
            <a:noAutofit/>
          </a:bodyPr>
          <a:lstStyle/>
          <a:p>
            <a:fld id="{00000000-1234-1234-1234-123412341234}" type="slidenum">
              <a:rPr lang="en-GB" sz="1500" smtClean="0">
                <a:solidFill>
                  <a:schemeClr val="bg1"/>
                </a:solidFill>
              </a:rPr>
              <a:pPr/>
              <a:t>13</a:t>
            </a:fld>
            <a:endParaRPr lang="en-GB" sz="1500" dirty="0">
              <a:solidFill>
                <a:schemeClr val="bg1"/>
              </a:solidFill>
            </a:endParaRPr>
          </a:p>
        </p:txBody>
      </p:sp>
      <p:sp>
        <p:nvSpPr>
          <p:cNvPr id="5" name="Title 4">
            <a:extLst>
              <a:ext uri="{FF2B5EF4-FFF2-40B4-BE49-F238E27FC236}">
                <a16:creationId xmlns:a16="http://schemas.microsoft.com/office/drawing/2014/main" id="{9566DF1C-22B7-16F7-6E90-D9E6D9A8A5E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7956474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84217E-D576-D2AC-EA14-E431B4A8A5C2}"/>
              </a:ext>
            </a:extLst>
          </p:cNvPr>
          <p:cNvSpPr>
            <a:spLocks noGrp="1"/>
          </p:cNvSpPr>
          <p:nvPr>
            <p:ph type="sldNum" idx="12"/>
          </p:nvPr>
        </p:nvSpPr>
        <p:spPr>
          <a:xfrm>
            <a:off x="8390802" y="6333300"/>
            <a:ext cx="548700" cy="524700"/>
          </a:xfrm>
          <a:noFill/>
          <a:ln>
            <a:noFill/>
          </a:ln>
        </p:spPr>
        <p:txBody>
          <a:bodyPr spcFirstLastPara="1" wrap="square" lIns="91425" tIns="91425" rIns="91425" bIns="91425" anchor="ctr" anchorCtr="0">
            <a:noAutofit/>
          </a:bodyPr>
          <a:lstStyle/>
          <a:p>
            <a:fld id="{00000000-1234-1234-1234-123412341234}" type="slidenum">
              <a:rPr lang="en-GB" sz="1500" smtClean="0">
                <a:solidFill>
                  <a:schemeClr val="bg1"/>
                </a:solidFill>
              </a:rPr>
              <a:pPr/>
              <a:t>14</a:t>
            </a:fld>
            <a:endParaRPr lang="en-GB" sz="1500">
              <a:solidFill>
                <a:schemeClr val="bg1"/>
              </a:solidFill>
            </a:endParaRPr>
          </a:p>
        </p:txBody>
      </p:sp>
      <p:sp>
        <p:nvSpPr>
          <p:cNvPr id="6" name="Title 5">
            <a:extLst>
              <a:ext uri="{FF2B5EF4-FFF2-40B4-BE49-F238E27FC236}">
                <a16:creationId xmlns:a16="http://schemas.microsoft.com/office/drawing/2014/main" id="{76827349-2044-E9EC-9CCA-8325CF461BD2}"/>
              </a:ext>
            </a:extLst>
          </p:cNvPr>
          <p:cNvSpPr>
            <a:spLocks noGrp="1"/>
          </p:cNvSpPr>
          <p:nvPr>
            <p:ph type="title"/>
          </p:nvPr>
        </p:nvSpPr>
        <p:spPr/>
        <p:txBody>
          <a:bodyPr/>
          <a:lstStyle/>
          <a:p>
            <a:r>
              <a:rPr lang="en-IN" dirty="0"/>
              <a:t>RESEARCH GAP</a:t>
            </a:r>
          </a:p>
        </p:txBody>
      </p:sp>
      <p:sp>
        <p:nvSpPr>
          <p:cNvPr id="12" name="TextBox 11">
            <a:extLst>
              <a:ext uri="{FF2B5EF4-FFF2-40B4-BE49-F238E27FC236}">
                <a16:creationId xmlns:a16="http://schemas.microsoft.com/office/drawing/2014/main" id="{11D06EDD-FFC0-1E55-321A-D3876EEB2F61}"/>
              </a:ext>
            </a:extLst>
          </p:cNvPr>
          <p:cNvSpPr txBox="1"/>
          <p:nvPr/>
        </p:nvSpPr>
        <p:spPr>
          <a:xfrm>
            <a:off x="558800" y="1447800"/>
            <a:ext cx="8140700" cy="4832092"/>
          </a:xfrm>
          <a:prstGeom prst="rect">
            <a:avLst/>
          </a:prstGeom>
          <a:noFill/>
        </p:spPr>
        <p:txBody>
          <a:bodyPr wrap="square" rtlCol="0">
            <a:spAutoFit/>
          </a:bodyPr>
          <a:lstStyle/>
          <a:p>
            <a:pPr marL="400050" indent="-400050" algn="just">
              <a:buFont typeface="+mj-lt"/>
              <a:buAutoNum type="romanUcPeriod"/>
            </a:pPr>
            <a:r>
              <a:rPr lang="en-US" b="1" dirty="0"/>
              <a:t>Signal Acquisition &amp; Processing</a:t>
            </a:r>
            <a:r>
              <a:rPr lang="en-US" dirty="0"/>
              <a:t>: Challenges with signal variability and noise require advanced methods and robust algorithms for effective real-time processing.</a:t>
            </a:r>
          </a:p>
          <a:p>
            <a:pPr marL="400050" indent="-400050" algn="just">
              <a:buFont typeface="+mj-lt"/>
              <a:buAutoNum type="romanUcPeriod"/>
            </a:pPr>
            <a:endParaRPr lang="en-US" dirty="0"/>
          </a:p>
          <a:p>
            <a:pPr marL="400050" indent="-400050" algn="just">
              <a:buFont typeface="+mj-lt"/>
              <a:buAutoNum type="romanUcPeriod"/>
            </a:pPr>
            <a:r>
              <a:rPr lang="en-US" b="1" dirty="0"/>
              <a:t>Personalization &amp; Adaptability</a:t>
            </a:r>
            <a:r>
              <a:rPr lang="en-US" dirty="0"/>
              <a:t>: Limited real-time capability in current BCIs necessitates improvements through adaptive neuromodulation and transfer learning to better tailor rehabilitation to individual patients.</a:t>
            </a:r>
          </a:p>
          <a:p>
            <a:pPr marL="400050" indent="-400050" algn="just">
              <a:buFont typeface="+mj-lt"/>
              <a:buAutoNum type="romanUcPeriod"/>
            </a:pPr>
            <a:endParaRPr lang="en-US" dirty="0"/>
          </a:p>
          <a:p>
            <a:pPr marL="400050" indent="-400050" algn="just">
              <a:buFont typeface="+mj-lt"/>
              <a:buAutoNum type="romanUcPeriod"/>
            </a:pPr>
            <a:r>
              <a:rPr lang="en-US" b="1" dirty="0"/>
              <a:t>Data Availability &amp; Standardization</a:t>
            </a:r>
            <a:r>
              <a:rPr lang="en-US" dirty="0"/>
              <a:t>: Small, low-quality datasets and lack of standardized protocols call for the development of larger datasets and uniform research methods to ensure reliability and reproducibility.</a:t>
            </a:r>
          </a:p>
          <a:p>
            <a:pPr marL="400050" indent="-400050" algn="just">
              <a:buFont typeface="+mj-lt"/>
              <a:buAutoNum type="romanUcPeriod"/>
            </a:pPr>
            <a:endParaRPr lang="en-US" dirty="0"/>
          </a:p>
          <a:p>
            <a:pPr marL="400050" indent="-400050" algn="just">
              <a:buFont typeface="+mj-lt"/>
              <a:buAutoNum type="romanUcPeriod"/>
            </a:pPr>
            <a:r>
              <a:rPr lang="en-US" b="1" dirty="0"/>
              <a:t>Integration with Conventional Therapies</a:t>
            </a:r>
            <a:r>
              <a:rPr lang="en-US" dirty="0"/>
              <a:t>: Combining BCIs with traditional rehabilitation methods like FES and robotics could enhance stroke recovery and optimize rehabilitation strategies.</a:t>
            </a:r>
          </a:p>
          <a:p>
            <a:pPr marL="400050" indent="-400050" algn="just">
              <a:buFont typeface="+mj-lt"/>
              <a:buAutoNum type="romanUcPeriod"/>
            </a:pPr>
            <a:endParaRPr lang="en-US" dirty="0"/>
          </a:p>
          <a:p>
            <a:pPr marL="400050" indent="-400050" algn="just">
              <a:buFont typeface="+mj-lt"/>
              <a:buAutoNum type="romanUcPeriod"/>
            </a:pPr>
            <a:r>
              <a:rPr lang="en-US" b="1" dirty="0"/>
              <a:t>Long-Term Efficacy &amp; Neuroplasticity</a:t>
            </a:r>
            <a:r>
              <a:rPr lang="en-US" dirty="0"/>
              <a:t>: More research is needed to determine how BCIs can sustain or improve neuroplasticity and recovery over extended periods, beyond short-term benefits.</a:t>
            </a:r>
          </a:p>
          <a:p>
            <a:pPr marL="400050" indent="-400050" algn="just">
              <a:buFont typeface="+mj-lt"/>
              <a:buAutoNum type="romanUcPeriod"/>
            </a:pPr>
            <a:endParaRPr lang="en-US" dirty="0"/>
          </a:p>
          <a:p>
            <a:pPr marL="400050" indent="-400050" algn="just">
              <a:buFont typeface="+mj-lt"/>
              <a:buAutoNum type="romanUcPeriod"/>
            </a:pPr>
            <a:r>
              <a:rPr lang="en-US" b="1" dirty="0"/>
              <a:t>Ethical, Privacy, &amp; Accessibility Concerns</a:t>
            </a:r>
            <a:r>
              <a:rPr lang="en-US" dirty="0"/>
              <a:t>: Addressing issues related to data security, informed consent, and developing user-friendly, affordable systems is crucial for equitable access and ethical use of BCIs.</a:t>
            </a:r>
            <a:endParaRPr lang="en-IN" dirty="0"/>
          </a:p>
        </p:txBody>
      </p:sp>
    </p:spTree>
    <p:extLst>
      <p:ext uri="{BB962C8B-B14F-4D97-AF65-F5344CB8AC3E}">
        <p14:creationId xmlns:p14="http://schemas.microsoft.com/office/powerpoint/2010/main" val="35700013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387900"/>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3600" dirty="0">
                <a:latin typeface="Times New Roman" panose="02020603050405020304" pitchFamily="18" charset="0"/>
                <a:cs typeface="Times New Roman" panose="02020603050405020304" pitchFamily="18" charset="0"/>
              </a:rPr>
              <a:t>FUTURE PLANS</a:t>
            </a:r>
            <a:endParaRPr sz="3600" dirty="0">
              <a:latin typeface="Times New Roman" panose="02020603050405020304" pitchFamily="18" charset="0"/>
              <a:cs typeface="Times New Roman" panose="02020603050405020304" pitchFamily="18" charset="0"/>
            </a:endParaRPr>
          </a:p>
        </p:txBody>
      </p:sp>
      <p:sp>
        <p:nvSpPr>
          <p:cNvPr id="124" name="Shape 124"/>
          <p:cNvSpPr txBox="1">
            <a:spLocks noGrp="1"/>
          </p:cNvSpPr>
          <p:nvPr>
            <p:ph type="body" idx="1"/>
          </p:nvPr>
        </p:nvSpPr>
        <p:spPr>
          <a:xfrm>
            <a:off x="311700" y="1270207"/>
            <a:ext cx="7993084" cy="4555200"/>
          </a:xfrm>
          <a:prstGeom prst="rect">
            <a:avLst/>
          </a:prstGeom>
        </p:spPr>
        <p:txBody>
          <a:bodyPr spcFirstLastPara="1" wrap="square" lIns="91425" tIns="91425" rIns="91425" bIns="91425" anchor="t" anchorCtr="0">
            <a:noAutofit/>
          </a:bodyPr>
          <a:lstStyle/>
          <a:p>
            <a:pPr marL="603250" indent="-514350">
              <a:buFont typeface="+mj-lt"/>
              <a:buAutoNum type="romanUcPeriod"/>
            </a:pPr>
            <a:r>
              <a:rPr lang="en-US" sz="1600" b="1" dirty="0"/>
              <a:t>Advance Signal Processing</a:t>
            </a:r>
            <a:r>
              <a:rPr lang="en-US" sz="1600" dirty="0"/>
              <a:t>: Improve algorithms for better real-time handling of signal variability and noise.</a:t>
            </a:r>
          </a:p>
          <a:p>
            <a:pPr marL="603250" indent="-514350">
              <a:buFont typeface="+mj-lt"/>
              <a:buAutoNum type="romanUcPeriod"/>
            </a:pPr>
            <a:endParaRPr lang="en-US" sz="1600" dirty="0"/>
          </a:p>
          <a:p>
            <a:pPr marL="603250" indent="-514350">
              <a:buFont typeface="+mj-lt"/>
              <a:buAutoNum type="romanUcPeriod"/>
            </a:pPr>
            <a:r>
              <a:rPr lang="en-US" sz="1600" b="1" dirty="0"/>
              <a:t>Enhance Personalization</a:t>
            </a:r>
            <a:r>
              <a:rPr lang="en-US" sz="1600" dirty="0"/>
              <a:t>: Develop adaptive BCI systems using neuromodulation and transfer learning.</a:t>
            </a:r>
          </a:p>
          <a:p>
            <a:pPr marL="603250" indent="-514350">
              <a:buFont typeface="+mj-lt"/>
              <a:buAutoNum type="romanUcPeriod"/>
            </a:pPr>
            <a:endParaRPr lang="en-US" sz="1600" dirty="0"/>
          </a:p>
          <a:p>
            <a:pPr marL="603250" indent="-514350">
              <a:buFont typeface="+mj-lt"/>
              <a:buAutoNum type="romanUcPeriod"/>
            </a:pPr>
            <a:r>
              <a:rPr lang="en-US" sz="1600" b="1" dirty="0"/>
              <a:t>Expand Data Resources</a:t>
            </a:r>
            <a:r>
              <a:rPr lang="en-US" sz="1600" dirty="0"/>
              <a:t>: Create larger, higher-quality datasets and standardized research protocols.</a:t>
            </a:r>
          </a:p>
          <a:p>
            <a:pPr marL="488950" indent="-400050">
              <a:buFont typeface="+mj-lt"/>
              <a:buAutoNum type="romanUcPeriod"/>
            </a:pPr>
            <a:endParaRPr lang="en-US" sz="1600" dirty="0"/>
          </a:p>
          <a:p>
            <a:pPr marL="603250" indent="-514350">
              <a:buFont typeface="+mj-lt"/>
              <a:buAutoNum type="romanUcPeriod"/>
            </a:pPr>
            <a:r>
              <a:rPr lang="en-US" sz="1600" b="1" dirty="0"/>
              <a:t>Integrate Therapies</a:t>
            </a:r>
            <a:r>
              <a:rPr lang="en-US" sz="1600" dirty="0"/>
              <a:t>: Combine BCIs with traditional methods like FES and robotics for better recovery.</a:t>
            </a:r>
          </a:p>
          <a:p>
            <a:pPr marL="603250" indent="-514350">
              <a:buFont typeface="+mj-lt"/>
              <a:buAutoNum type="romanUcPeriod"/>
            </a:pPr>
            <a:endParaRPr lang="en-US" sz="1600" dirty="0"/>
          </a:p>
          <a:p>
            <a:pPr marL="603250" indent="-514350">
              <a:buFont typeface="+mj-lt"/>
              <a:buAutoNum type="romanUcPeriod"/>
            </a:pPr>
            <a:r>
              <a:rPr lang="en-US" sz="1600" b="1" dirty="0"/>
              <a:t>Investigate Long-Term Effects</a:t>
            </a:r>
            <a:r>
              <a:rPr lang="en-US" sz="1600" dirty="0"/>
              <a:t>: Study the sustained impact of BCIs on neuroplasticity and recovery.</a:t>
            </a:r>
          </a:p>
          <a:p>
            <a:pPr marL="603250" indent="-514350">
              <a:buFont typeface="+mj-lt"/>
              <a:buAutoNum type="romanUcPeriod"/>
            </a:pPr>
            <a:endParaRPr lang="en-US" sz="1600" dirty="0"/>
          </a:p>
          <a:p>
            <a:pPr marL="603250" indent="-514350">
              <a:buFont typeface="+mj-lt"/>
              <a:buAutoNum type="romanUcPeriod"/>
            </a:pPr>
            <a:r>
              <a:rPr lang="en-US" sz="1600" b="1" dirty="0"/>
              <a:t>Address Ethical and Accessibility Issues</a:t>
            </a:r>
            <a:r>
              <a:rPr lang="en-US" sz="1600" dirty="0"/>
              <a:t>: Develop guidelines for data privacy and create more affordable, user-friendly systems.</a:t>
            </a:r>
            <a:endParaRPr lang="en-IN" sz="1600" dirty="0">
              <a:solidFill>
                <a:schemeClr val="tx1"/>
              </a:solidFill>
            </a:endParaRPr>
          </a:p>
        </p:txBody>
      </p:sp>
      <p:sp>
        <p:nvSpPr>
          <p:cNvPr id="2" name="Slide Number Placeholder 1">
            <a:extLst>
              <a:ext uri="{FF2B5EF4-FFF2-40B4-BE49-F238E27FC236}">
                <a16:creationId xmlns:a16="http://schemas.microsoft.com/office/drawing/2014/main" id="{3429921C-34DC-4768-5AAF-0D9AD860EC28}"/>
              </a:ext>
            </a:extLst>
          </p:cNvPr>
          <p:cNvSpPr>
            <a:spLocks noGrp="1"/>
          </p:cNvSpPr>
          <p:nvPr>
            <p:ph type="sldNum" idx="12"/>
          </p:nvPr>
        </p:nvSpPr>
        <p:spPr>
          <a:xfrm>
            <a:off x="8472606" y="6313278"/>
            <a:ext cx="548700" cy="544722"/>
          </a:xfrm>
          <a:noFill/>
          <a:ln>
            <a:noFill/>
          </a:ln>
        </p:spPr>
        <p:txBody>
          <a:bodyPr spcFirstLastPara="1" wrap="square" lIns="91425" tIns="91425" rIns="91425" bIns="91425" anchor="ctr" anchorCtr="0">
            <a:noAutofit/>
          </a:bodyPr>
          <a:lstStyle/>
          <a:p>
            <a:fld id="{00000000-1234-1234-1234-123412341234}" type="slidenum">
              <a:rPr lang="en-GB" sz="1500" smtClean="0">
                <a:solidFill>
                  <a:schemeClr val="bg1"/>
                </a:solidFill>
              </a:rPr>
              <a:pPr/>
              <a:t>15</a:t>
            </a:fld>
            <a:endParaRPr lang="en-GB" sz="1500" dirty="0">
              <a:solidFill>
                <a:schemeClr val="bg1"/>
              </a:solidFill>
            </a:endParaRPr>
          </a:p>
        </p:txBody>
      </p:sp>
    </p:spTree>
    <p:extLst>
      <p:ext uri="{BB962C8B-B14F-4D97-AF65-F5344CB8AC3E}">
        <p14:creationId xmlns:p14="http://schemas.microsoft.com/office/powerpoint/2010/main" val="365917930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E1C0573-8FEC-D0C6-FCC5-D71075FF0914}"/>
              </a:ext>
            </a:extLst>
          </p:cNvPr>
          <p:cNvSpPr>
            <a:spLocks noGrp="1"/>
          </p:cNvSpPr>
          <p:nvPr>
            <p:ph type="sldNum" idx="12"/>
          </p:nvPr>
        </p:nvSpPr>
        <p:spPr>
          <a:xfrm>
            <a:off x="8421658" y="6333300"/>
            <a:ext cx="548700" cy="524700"/>
          </a:xfrm>
          <a:noFill/>
          <a:ln>
            <a:noFill/>
          </a:ln>
        </p:spPr>
        <p:txBody>
          <a:bodyPr spcFirstLastPara="1" wrap="square" lIns="91425" tIns="91425" rIns="91425" bIns="91425" anchor="ctr" anchorCtr="0">
            <a:noAutofit/>
          </a:bodyPr>
          <a:lstStyle/>
          <a:p>
            <a:fld id="{00000000-1234-1234-1234-123412341234}" type="slidenum">
              <a:rPr lang="en-GB" sz="1500" smtClean="0">
                <a:solidFill>
                  <a:schemeClr val="bg1"/>
                </a:solidFill>
              </a:rPr>
              <a:pPr/>
              <a:t>16</a:t>
            </a:fld>
            <a:endParaRPr lang="en-GB" sz="1500" dirty="0">
              <a:solidFill>
                <a:schemeClr val="bg1"/>
              </a:solidFill>
            </a:endParaRPr>
          </a:p>
        </p:txBody>
      </p:sp>
      <p:sp>
        <p:nvSpPr>
          <p:cNvPr id="2" name="TextBox 1">
            <a:extLst>
              <a:ext uri="{FF2B5EF4-FFF2-40B4-BE49-F238E27FC236}">
                <a16:creationId xmlns:a16="http://schemas.microsoft.com/office/drawing/2014/main" id="{A5C851F1-AAE9-BB70-5049-31BC19B7FAB6}"/>
              </a:ext>
            </a:extLst>
          </p:cNvPr>
          <p:cNvSpPr txBox="1"/>
          <p:nvPr/>
        </p:nvSpPr>
        <p:spPr>
          <a:xfrm>
            <a:off x="1356852" y="1160206"/>
            <a:ext cx="3288080"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81E3055C-01CF-3B32-58CB-9C38BF9F85DF}"/>
              </a:ext>
            </a:extLst>
          </p:cNvPr>
          <p:cNvSpPr txBox="1"/>
          <p:nvPr/>
        </p:nvSpPr>
        <p:spPr>
          <a:xfrm>
            <a:off x="786581" y="1946787"/>
            <a:ext cx="7187380" cy="2862322"/>
          </a:xfrm>
          <a:prstGeom prst="rect">
            <a:avLst/>
          </a:prstGeom>
          <a:noFill/>
        </p:spPr>
        <p:txBody>
          <a:bodyPr wrap="square" rtlCol="0">
            <a:spAutoFit/>
          </a:bodyPr>
          <a:lstStyle/>
          <a:p>
            <a:pPr algn="just"/>
            <a:r>
              <a:rPr lang="en-US" sz="1800" dirty="0"/>
              <a:t>Integrating Brain-Computer Interface (BCI) technology with environmental initiatives presents a promising opportunity to enhance both cognitive function and water quality management. While current research highlights significant potential, challenges such as signal processing and system integration need to be addressed. Collaboration across disciplines is essential to leverage these advancements effectively. Future efforts should focus on refining BCI technologies, addressing ethical considerations, and fostering interdisciplinary partnerships to create a holistic approach to water wellness and cognitive health.</a:t>
            </a:r>
            <a:endParaRPr lang="en-IN" sz="1800" dirty="0"/>
          </a:p>
        </p:txBody>
      </p:sp>
    </p:spTree>
    <p:extLst>
      <p:ext uri="{BB962C8B-B14F-4D97-AF65-F5344CB8AC3E}">
        <p14:creationId xmlns:p14="http://schemas.microsoft.com/office/powerpoint/2010/main" val="40670541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821887" y="2122583"/>
            <a:ext cx="598214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7200" dirty="0">
                <a:latin typeface="Times New Roman" panose="02020603050405020304" pitchFamily="18" charset="0"/>
                <a:cs typeface="Times New Roman" panose="02020603050405020304" pitchFamily="18" charset="0"/>
              </a:rPr>
              <a:t>THANK YOU</a:t>
            </a:r>
            <a:endParaRPr sz="7200" dirty="0">
              <a:latin typeface="Times New Roman" panose="02020603050405020304" pitchFamily="18" charset="0"/>
              <a:cs typeface="Times New Roman" panose="02020603050405020304" pitchFamily="18" charset="0"/>
            </a:endParaRPr>
          </a:p>
        </p:txBody>
      </p:sp>
      <p:sp>
        <p:nvSpPr>
          <p:cNvPr id="124" name="Shape 124"/>
          <p:cNvSpPr txBox="1">
            <a:spLocks noGrp="1"/>
          </p:cNvSpPr>
          <p:nvPr>
            <p:ph type="body" idx="1"/>
          </p:nvPr>
        </p:nvSpPr>
        <p:spPr>
          <a:xfrm>
            <a:off x="2014151" y="3896773"/>
            <a:ext cx="5597612" cy="2145681"/>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sz="2400" dirty="0">
                <a:latin typeface="Times New Roman" panose="02020603050405020304" pitchFamily="18" charset="0"/>
                <a:cs typeface="Times New Roman" panose="02020603050405020304" pitchFamily="18" charset="0"/>
              </a:rPr>
              <a:t>DELNA M JOSEPH</a:t>
            </a:r>
          </a:p>
          <a:p>
            <a:pPr marL="0" lvl="0" indent="0" algn="ctr">
              <a:spcBef>
                <a:spcPts val="0"/>
              </a:spcBef>
              <a:spcAft>
                <a:spcPts val="0"/>
              </a:spcAft>
              <a:buNone/>
            </a:pPr>
            <a:r>
              <a:rPr lang="en-US" sz="2400" dirty="0">
                <a:latin typeface="Times New Roman" panose="02020603050405020304" pitchFamily="18" charset="0"/>
                <a:cs typeface="Times New Roman" panose="02020603050405020304" pitchFamily="18" charset="0"/>
              </a:rPr>
              <a:t>NAYAN HRIDYA PRAKASH (2348440)</a:t>
            </a:r>
          </a:p>
          <a:p>
            <a:pPr marL="0" lvl="0" indent="0" algn="ctr">
              <a:spcBef>
                <a:spcPts val="0"/>
              </a:spcBef>
              <a:spcAft>
                <a:spcPts val="600"/>
              </a:spcAft>
              <a:buNone/>
            </a:pPr>
            <a:endParaRPr dirty="0"/>
          </a:p>
        </p:txBody>
      </p:sp>
      <p:sp>
        <p:nvSpPr>
          <p:cNvPr id="2" name="Slide Number Placeholder 1">
            <a:extLst>
              <a:ext uri="{FF2B5EF4-FFF2-40B4-BE49-F238E27FC236}">
                <a16:creationId xmlns:a16="http://schemas.microsoft.com/office/drawing/2014/main" id="{9199B680-03B5-4413-3A9C-88F9BFBF748C}"/>
              </a:ext>
            </a:extLst>
          </p:cNvPr>
          <p:cNvSpPr>
            <a:spLocks noGrp="1"/>
          </p:cNvSpPr>
          <p:nvPr>
            <p:ph type="sldNum" idx="12"/>
          </p:nvPr>
        </p:nvSpPr>
        <p:spPr>
          <a:xfrm>
            <a:off x="8411498" y="6333300"/>
            <a:ext cx="548700" cy="524700"/>
          </a:xfrm>
          <a:noFill/>
          <a:ln>
            <a:noFill/>
          </a:ln>
        </p:spPr>
        <p:txBody>
          <a:bodyPr spcFirstLastPara="1" wrap="square" lIns="91425" tIns="91425" rIns="91425" bIns="91425" anchor="ctr" anchorCtr="0">
            <a:noAutofit/>
          </a:bodyPr>
          <a:lstStyle/>
          <a:p>
            <a:fld id="{00000000-1234-1234-1234-123412341234}" type="slidenum">
              <a:rPr lang="en-GB" sz="1500" smtClean="0">
                <a:solidFill>
                  <a:schemeClr val="bg1"/>
                </a:solidFill>
              </a:rPr>
              <a:pPr/>
              <a:t>17</a:t>
            </a:fld>
            <a:endParaRPr lang="en-GB" sz="1500" dirty="0">
              <a:solidFill>
                <a:schemeClr val="bg1"/>
              </a:solidFill>
            </a:endParaRPr>
          </a:p>
        </p:txBody>
      </p:sp>
    </p:spTree>
    <p:extLst>
      <p:ext uri="{BB962C8B-B14F-4D97-AF65-F5344CB8AC3E}">
        <p14:creationId xmlns:p14="http://schemas.microsoft.com/office/powerpoint/2010/main" val="17036614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circle(in)">
                                      <p:cBhvr>
                                        <p:cTn id="7" dur="20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124">
                                            <p:txEl>
                                              <p:pRg st="0" end="0"/>
                                            </p:txEl>
                                          </p:spTgt>
                                        </p:tgtEl>
                                        <p:attrNameLst>
                                          <p:attrName>r</p:attrName>
                                        </p:attrNameLst>
                                      </p:cBhvr>
                                    </p:animRot>
                                    <p:animRot by="-240000">
                                      <p:cBhvr>
                                        <p:cTn id="12" dur="200" fill="hold">
                                          <p:stCondLst>
                                            <p:cond delay="200"/>
                                          </p:stCondLst>
                                        </p:cTn>
                                        <p:tgtEl>
                                          <p:spTgt spid="124">
                                            <p:txEl>
                                              <p:pRg st="0" end="0"/>
                                            </p:txEl>
                                          </p:spTgt>
                                        </p:tgtEl>
                                        <p:attrNameLst>
                                          <p:attrName>r</p:attrName>
                                        </p:attrNameLst>
                                      </p:cBhvr>
                                    </p:animRot>
                                    <p:animRot by="240000">
                                      <p:cBhvr>
                                        <p:cTn id="13" dur="200" fill="hold">
                                          <p:stCondLst>
                                            <p:cond delay="400"/>
                                          </p:stCondLst>
                                        </p:cTn>
                                        <p:tgtEl>
                                          <p:spTgt spid="124">
                                            <p:txEl>
                                              <p:pRg st="0" end="0"/>
                                            </p:txEl>
                                          </p:spTgt>
                                        </p:tgtEl>
                                        <p:attrNameLst>
                                          <p:attrName>r</p:attrName>
                                        </p:attrNameLst>
                                      </p:cBhvr>
                                    </p:animRot>
                                    <p:animRot by="-240000">
                                      <p:cBhvr>
                                        <p:cTn id="14" dur="200" fill="hold">
                                          <p:stCondLst>
                                            <p:cond delay="600"/>
                                          </p:stCondLst>
                                        </p:cTn>
                                        <p:tgtEl>
                                          <p:spTgt spid="124">
                                            <p:txEl>
                                              <p:pRg st="0" end="0"/>
                                            </p:txEl>
                                          </p:spTgt>
                                        </p:tgtEl>
                                        <p:attrNameLst>
                                          <p:attrName>r</p:attrName>
                                        </p:attrNameLst>
                                      </p:cBhvr>
                                    </p:animRot>
                                    <p:animRot by="120000">
                                      <p:cBhvr>
                                        <p:cTn id="15" dur="200" fill="hold">
                                          <p:stCondLst>
                                            <p:cond delay="800"/>
                                          </p:stCondLst>
                                        </p:cTn>
                                        <p:tgtEl>
                                          <p:spTgt spid="124">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124">
                                            <p:txEl>
                                              <p:pRg st="1" end="1"/>
                                            </p:txEl>
                                          </p:spTgt>
                                        </p:tgtEl>
                                        <p:attrNameLst>
                                          <p:attrName>r</p:attrName>
                                        </p:attrNameLst>
                                      </p:cBhvr>
                                    </p:animRot>
                                    <p:animRot by="-240000">
                                      <p:cBhvr>
                                        <p:cTn id="20" dur="200" fill="hold">
                                          <p:stCondLst>
                                            <p:cond delay="200"/>
                                          </p:stCondLst>
                                        </p:cTn>
                                        <p:tgtEl>
                                          <p:spTgt spid="124">
                                            <p:txEl>
                                              <p:pRg st="1" end="1"/>
                                            </p:txEl>
                                          </p:spTgt>
                                        </p:tgtEl>
                                        <p:attrNameLst>
                                          <p:attrName>r</p:attrName>
                                        </p:attrNameLst>
                                      </p:cBhvr>
                                    </p:animRot>
                                    <p:animRot by="240000">
                                      <p:cBhvr>
                                        <p:cTn id="21" dur="200" fill="hold">
                                          <p:stCondLst>
                                            <p:cond delay="400"/>
                                          </p:stCondLst>
                                        </p:cTn>
                                        <p:tgtEl>
                                          <p:spTgt spid="124">
                                            <p:txEl>
                                              <p:pRg st="1" end="1"/>
                                            </p:txEl>
                                          </p:spTgt>
                                        </p:tgtEl>
                                        <p:attrNameLst>
                                          <p:attrName>r</p:attrName>
                                        </p:attrNameLst>
                                      </p:cBhvr>
                                    </p:animRot>
                                    <p:animRot by="-240000">
                                      <p:cBhvr>
                                        <p:cTn id="22" dur="200" fill="hold">
                                          <p:stCondLst>
                                            <p:cond delay="600"/>
                                          </p:stCondLst>
                                        </p:cTn>
                                        <p:tgtEl>
                                          <p:spTgt spid="124">
                                            <p:txEl>
                                              <p:pRg st="1" end="1"/>
                                            </p:txEl>
                                          </p:spTgt>
                                        </p:tgtEl>
                                        <p:attrNameLst>
                                          <p:attrName>r</p:attrName>
                                        </p:attrNameLst>
                                      </p:cBhvr>
                                    </p:animRot>
                                    <p:animRot by="120000">
                                      <p:cBhvr>
                                        <p:cTn id="23" dur="200" fill="hold">
                                          <p:stCondLst>
                                            <p:cond delay="800"/>
                                          </p:stCondLst>
                                        </p:cTn>
                                        <p:tgtEl>
                                          <p:spTgt spid="124">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sz="1800" b="1" i="0" u="none" strike="noStrike" dirty="0">
                <a:solidFill>
                  <a:srgbClr val="000000"/>
                </a:solidFill>
                <a:effectLst/>
                <a:latin typeface="Times New Roman" panose="02020603050405020304" pitchFamily="18" charset="0"/>
              </a:rPr>
              <a:t>TABLE OF CONTENTS</a:t>
            </a:r>
            <a:endParaRPr dirty="0">
              <a:latin typeface="Times New Roman" panose="02020603050405020304" pitchFamily="18" charset="0"/>
              <a:cs typeface="Times New Roman" panose="02020603050405020304" pitchFamily="18" charset="0"/>
            </a:endParaRPr>
          </a:p>
        </p:txBody>
      </p:sp>
      <p:sp>
        <p:nvSpPr>
          <p:cNvPr id="118" name="Shape 118"/>
          <p:cNvSpPr txBox="1">
            <a:spLocks noGrp="1"/>
          </p:cNvSpPr>
          <p:nvPr>
            <p:ph type="body" idx="1"/>
          </p:nvPr>
        </p:nvSpPr>
        <p:spPr>
          <a:xfrm>
            <a:off x="1297858" y="1536633"/>
            <a:ext cx="7534442" cy="4555200"/>
          </a:xfrm>
          <a:prstGeom prst="rect">
            <a:avLst/>
          </a:prstGeom>
        </p:spPr>
        <p:txBody>
          <a:bodyPr spcFirstLastPara="1" wrap="square" lIns="91425" tIns="91425" rIns="91425" bIns="91425" anchor="t" anchorCtr="0">
            <a:noAutofit/>
          </a:bodyPr>
          <a:lstStyle/>
          <a:p>
            <a:pPr marL="342900" indent="-342900">
              <a:spcAft>
                <a:spcPts val="600"/>
              </a:spcAft>
            </a:pPr>
            <a:r>
              <a:rPr lang="en-US" dirty="0">
                <a:latin typeface="Times New Roman" panose="02020603050405020304" pitchFamily="18" charset="0"/>
                <a:cs typeface="Times New Roman" panose="02020603050405020304" pitchFamily="18" charset="0"/>
              </a:rPr>
              <a:t>INTRODUCTION</a:t>
            </a:r>
          </a:p>
          <a:p>
            <a:pPr marL="342900" indent="-342900">
              <a:spcAft>
                <a:spcPts val="600"/>
              </a:spcAft>
            </a:pPr>
            <a:r>
              <a:rPr lang="en-US" dirty="0">
                <a:latin typeface="Times New Roman" panose="02020603050405020304" pitchFamily="18" charset="0"/>
                <a:cs typeface="Times New Roman" panose="02020603050405020304" pitchFamily="18" charset="0"/>
              </a:rPr>
              <a:t>PROBLEM STATEMENT</a:t>
            </a:r>
          </a:p>
          <a:p>
            <a:pPr marL="342900" indent="-342900">
              <a:spcAft>
                <a:spcPts val="600"/>
              </a:spcAft>
            </a:pPr>
            <a:r>
              <a:rPr lang="en-US" dirty="0">
                <a:latin typeface="Times New Roman" panose="02020603050405020304" pitchFamily="18" charset="0"/>
                <a:cs typeface="Times New Roman" panose="02020603050405020304" pitchFamily="18" charset="0"/>
              </a:rPr>
              <a:t>OBJECTIVE</a:t>
            </a:r>
          </a:p>
          <a:p>
            <a:pPr marL="342900" indent="-342900">
              <a:spcAft>
                <a:spcPts val="600"/>
              </a:spcAft>
            </a:pPr>
            <a:r>
              <a:rPr lang="en-US" dirty="0">
                <a:latin typeface="Times New Roman" panose="02020603050405020304" pitchFamily="18" charset="0"/>
                <a:cs typeface="Times New Roman" panose="02020603050405020304" pitchFamily="18" charset="0"/>
              </a:rPr>
              <a:t>BENEFICIARIES</a:t>
            </a:r>
          </a:p>
          <a:p>
            <a:pPr marL="342900" indent="-342900">
              <a:spcAft>
                <a:spcPts val="600"/>
              </a:spcAft>
            </a:pPr>
            <a:r>
              <a:rPr lang="en-US" dirty="0">
                <a:latin typeface="Times New Roman" panose="02020603050405020304" pitchFamily="18" charset="0"/>
                <a:cs typeface="Times New Roman" panose="02020603050405020304" pitchFamily="18" charset="0"/>
              </a:rPr>
              <a:t>DATASET PREVIEW</a:t>
            </a:r>
          </a:p>
          <a:p>
            <a:pPr marL="342900" indent="-342900">
              <a:spcAft>
                <a:spcPts val="600"/>
              </a:spcAft>
            </a:pPr>
            <a:r>
              <a:rPr lang="en-US" dirty="0">
                <a:latin typeface="Times New Roman" panose="02020603050405020304" pitchFamily="18" charset="0"/>
                <a:cs typeface="Times New Roman" panose="02020603050405020304" pitchFamily="18" charset="0"/>
              </a:rPr>
              <a:t>SYSTEM ARCHITECTURE</a:t>
            </a:r>
          </a:p>
          <a:p>
            <a:pPr marL="342900" indent="-342900">
              <a:spcAft>
                <a:spcPts val="600"/>
              </a:spcAft>
            </a:pPr>
            <a:r>
              <a:rPr lang="en-US" dirty="0">
                <a:latin typeface="Times New Roman" panose="02020603050405020304" pitchFamily="18" charset="0"/>
                <a:cs typeface="Times New Roman" panose="02020603050405020304" pitchFamily="18" charset="0"/>
              </a:rPr>
              <a:t>METHODOLOGY</a:t>
            </a:r>
          </a:p>
          <a:p>
            <a:pPr marL="342900" indent="-342900">
              <a:spcAft>
                <a:spcPts val="600"/>
              </a:spcAft>
            </a:pPr>
            <a:r>
              <a:rPr lang="en-US" dirty="0">
                <a:latin typeface="Times New Roman" panose="02020603050405020304" pitchFamily="18" charset="0"/>
                <a:cs typeface="Times New Roman" panose="02020603050405020304" pitchFamily="18" charset="0"/>
              </a:rPr>
              <a:t>NOVELTY</a:t>
            </a:r>
          </a:p>
          <a:p>
            <a:pPr marL="342900" indent="-342900">
              <a:spcAft>
                <a:spcPts val="600"/>
              </a:spcAft>
            </a:pPr>
            <a:r>
              <a:rPr lang="en-US" dirty="0">
                <a:latin typeface="Times New Roman" panose="02020603050405020304" pitchFamily="18" charset="0"/>
                <a:cs typeface="Times New Roman" panose="02020603050405020304" pitchFamily="18" charset="0"/>
              </a:rPr>
              <a:t>WEB DEVELOPMENT</a:t>
            </a:r>
          </a:p>
          <a:p>
            <a:pPr marL="342900" indent="-342900">
              <a:spcAft>
                <a:spcPts val="600"/>
              </a:spcAft>
            </a:pPr>
            <a:r>
              <a:rPr lang="en-US"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FEF4DFA-7536-73D4-5752-33FF8204EF22}"/>
              </a:ext>
            </a:extLst>
          </p:cNvPr>
          <p:cNvSpPr>
            <a:spLocks noGrp="1"/>
          </p:cNvSpPr>
          <p:nvPr>
            <p:ph type="sldNum" idx="12"/>
          </p:nvPr>
        </p:nvSpPr>
        <p:spPr>
          <a:xfrm>
            <a:off x="8421658" y="6333300"/>
            <a:ext cx="548700" cy="524700"/>
          </a:xfrm>
        </p:spPr>
        <p:txBody>
          <a:bodyPr/>
          <a:lstStyle/>
          <a:p>
            <a:pPr marL="0" lvl="0" indent="0">
              <a:spcBef>
                <a:spcPts val="0"/>
              </a:spcBef>
              <a:spcAft>
                <a:spcPts val="0"/>
              </a:spcAft>
              <a:buNone/>
            </a:pPr>
            <a:fld id="{00000000-1234-1234-1234-123412341234}" type="slidenum">
              <a:rPr lang="en-GB" sz="1500" smtClean="0">
                <a:solidFill>
                  <a:schemeClr val="bg1"/>
                </a:solidFill>
              </a:rPr>
              <a:t>2</a:t>
            </a:fld>
            <a:endParaRPr lang="en-GB" sz="15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95912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3600" dirty="0">
                <a:latin typeface="Times New Roman" panose="02020603050405020304" pitchFamily="18" charset="0"/>
                <a:cs typeface="Times New Roman" panose="02020603050405020304" pitchFamily="18" charset="0"/>
              </a:rPr>
              <a:t>INTRODUCTION</a:t>
            </a:r>
            <a:endParaRPr sz="3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3D7D68E-9376-64EC-9A90-DE883ADB9C57}"/>
              </a:ext>
            </a:extLst>
          </p:cNvPr>
          <p:cNvSpPr>
            <a:spLocks noGrp="1"/>
          </p:cNvSpPr>
          <p:nvPr>
            <p:ph type="sldNum" idx="12"/>
          </p:nvPr>
        </p:nvSpPr>
        <p:spPr>
          <a:xfrm>
            <a:off x="8368944" y="6329355"/>
            <a:ext cx="548700" cy="524700"/>
          </a:xfrm>
          <a:noFill/>
          <a:ln>
            <a:noFill/>
          </a:ln>
        </p:spPr>
        <p:txBody>
          <a:bodyPr spcFirstLastPara="1" wrap="square" lIns="91425" tIns="91425" rIns="91425" bIns="91425" anchor="ctr" anchorCtr="0">
            <a:noAutofit/>
          </a:bodyPr>
          <a:lstStyle/>
          <a:p>
            <a:fld id="{00000000-1234-1234-1234-123412341234}" type="slidenum">
              <a:rPr lang="en-GB" sz="1500" smtClean="0">
                <a:solidFill>
                  <a:schemeClr val="bg1"/>
                </a:solidFill>
              </a:rPr>
              <a:pPr/>
              <a:t>3</a:t>
            </a:fld>
            <a:endParaRPr lang="en-GB" sz="1500" dirty="0">
              <a:solidFill>
                <a:schemeClr val="bg1"/>
              </a:solidFill>
            </a:endParaRPr>
          </a:p>
        </p:txBody>
      </p:sp>
      <p:sp>
        <p:nvSpPr>
          <p:cNvPr id="4" name="Text Placeholder 3">
            <a:extLst>
              <a:ext uri="{FF2B5EF4-FFF2-40B4-BE49-F238E27FC236}">
                <a16:creationId xmlns:a16="http://schemas.microsoft.com/office/drawing/2014/main" id="{321EFE8F-9A9B-5584-ADDD-729BF64A1EFA}"/>
              </a:ext>
            </a:extLst>
          </p:cNvPr>
          <p:cNvSpPr>
            <a:spLocks noGrp="1"/>
          </p:cNvSpPr>
          <p:nvPr>
            <p:ph type="body" idx="1"/>
          </p:nvPr>
        </p:nvSpPr>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95912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3600" dirty="0">
                <a:latin typeface="Times New Roman" panose="02020603050405020304" pitchFamily="18" charset="0"/>
                <a:cs typeface="Times New Roman" panose="02020603050405020304" pitchFamily="18" charset="0"/>
              </a:rPr>
              <a:t>OBJECTIVE</a:t>
            </a:r>
            <a:endParaRPr sz="3600" dirty="0">
              <a:latin typeface="Times New Roman" panose="02020603050405020304" pitchFamily="18" charset="0"/>
              <a:cs typeface="Times New Roman" panose="02020603050405020304" pitchFamily="18" charset="0"/>
            </a:endParaRPr>
          </a:p>
        </p:txBody>
      </p:sp>
      <p:sp>
        <p:nvSpPr>
          <p:cNvPr id="124" name="Shape 124"/>
          <p:cNvSpPr txBox="1">
            <a:spLocks noGrp="1"/>
          </p:cNvSpPr>
          <p:nvPr>
            <p:ph type="body" idx="1"/>
          </p:nvPr>
        </p:nvSpPr>
        <p:spPr>
          <a:xfrm>
            <a:off x="226356" y="2036505"/>
            <a:ext cx="8520600" cy="4555200"/>
          </a:xfrm>
          <a:prstGeom prst="rect">
            <a:avLst/>
          </a:prstGeom>
        </p:spPr>
        <p:txBody>
          <a:bodyPr spcFirstLastPara="1" wrap="square" lIns="91425" tIns="91425" rIns="91425" bIns="91425" anchor="t" anchorCtr="0">
            <a:noAutofit/>
          </a:bodyPr>
          <a:lstStyle/>
          <a:p>
            <a:pPr marL="342900" indent="-342900">
              <a:spcAft>
                <a:spcPts val="600"/>
              </a:spcAft>
            </a:pPr>
            <a:r>
              <a:rPr lang="en-US" sz="2000" b="1" dirty="0"/>
              <a:t>Review BCI Technologies</a:t>
            </a:r>
            <a:r>
              <a:rPr lang="en-US" sz="2000" dirty="0"/>
              <a:t>: Examine current BCI technologies for stroke rehab, including their mechanisms and potential.</a:t>
            </a:r>
          </a:p>
          <a:p>
            <a:pPr marL="342900" indent="-342900">
              <a:spcAft>
                <a:spcPts val="600"/>
              </a:spcAft>
            </a:pPr>
            <a:r>
              <a:rPr lang="en-US" sz="2000" b="1" dirty="0"/>
              <a:t>Identify Innovations</a:t>
            </a:r>
            <a:r>
              <a:rPr lang="en-US" sz="2000" dirty="0"/>
              <a:t>: Highlight key technological advancements that improve rehabilitation outcomes.</a:t>
            </a:r>
          </a:p>
          <a:p>
            <a:pPr marL="342900" indent="-342900">
              <a:spcAft>
                <a:spcPts val="600"/>
              </a:spcAft>
            </a:pPr>
            <a:r>
              <a:rPr lang="en-US" sz="2000" b="1" dirty="0"/>
              <a:t>Explore Advancements</a:t>
            </a:r>
            <a:r>
              <a:rPr lang="en-US" sz="2000" dirty="0"/>
              <a:t>: Analyze major BCI innovations that have enhanced stroke recovery.</a:t>
            </a:r>
          </a:p>
          <a:p>
            <a:pPr marL="342900" indent="-342900">
              <a:spcAft>
                <a:spcPts val="600"/>
              </a:spcAft>
            </a:pPr>
            <a:r>
              <a:rPr lang="en-US" sz="2000" b="1" dirty="0"/>
              <a:t>Assess Challenges</a:t>
            </a:r>
            <a:r>
              <a:rPr lang="en-US" sz="2000" dirty="0"/>
              <a:t>: Investigate limitations in BCI implementation, such as cost and adaptability.</a:t>
            </a:r>
          </a:p>
          <a:p>
            <a:pPr marL="342900" indent="-342900">
              <a:spcAft>
                <a:spcPts val="600"/>
              </a:spcAft>
            </a:pPr>
            <a:r>
              <a:rPr lang="en-US" sz="2000" b="1" dirty="0"/>
              <a:t>Recommend Solutions</a:t>
            </a:r>
            <a:r>
              <a:rPr lang="en-US" sz="2000" dirty="0"/>
              <a:t>: Propose ways to overcome BCI limitations and improve accessibility.</a:t>
            </a:r>
          </a:p>
          <a:p>
            <a:pPr marL="342900" indent="-342900">
              <a:spcAft>
                <a:spcPts val="600"/>
              </a:spcAft>
            </a:pPr>
            <a:r>
              <a:rPr lang="en-US" sz="2000" b="1" dirty="0"/>
              <a:t>Evaluate Future Impact</a:t>
            </a:r>
            <a:r>
              <a:rPr lang="en-US" sz="2000" dirty="0"/>
              <a:t>: Assess the potential for BCI to transform stroke rehabilitation practices and patient outcomes.</a:t>
            </a:r>
          </a:p>
          <a:p>
            <a:pPr marL="342900" indent="-342900">
              <a:spcAft>
                <a:spcPts val="600"/>
              </a:spcAft>
            </a:pPr>
            <a:endParaRPr lang="en-IN" dirty="0">
              <a:solidFill>
                <a:schemeClr val="tx1"/>
              </a:solidFill>
            </a:endParaRPr>
          </a:p>
        </p:txBody>
      </p:sp>
      <p:sp>
        <p:nvSpPr>
          <p:cNvPr id="2" name="Slide Number Placeholder 1">
            <a:extLst>
              <a:ext uri="{FF2B5EF4-FFF2-40B4-BE49-F238E27FC236}">
                <a16:creationId xmlns:a16="http://schemas.microsoft.com/office/drawing/2014/main" id="{84E7D662-612B-746B-E816-32596FD08F18}"/>
              </a:ext>
            </a:extLst>
          </p:cNvPr>
          <p:cNvSpPr>
            <a:spLocks noGrp="1"/>
          </p:cNvSpPr>
          <p:nvPr>
            <p:ph type="sldNum" idx="12"/>
          </p:nvPr>
        </p:nvSpPr>
        <p:spPr>
          <a:xfrm>
            <a:off x="8376268" y="6333300"/>
            <a:ext cx="548700" cy="524700"/>
          </a:xfrm>
          <a:noFill/>
          <a:ln>
            <a:noFill/>
          </a:ln>
        </p:spPr>
        <p:txBody>
          <a:bodyPr spcFirstLastPara="1" wrap="square" lIns="91425" tIns="91425" rIns="91425" bIns="91425" anchor="ctr" anchorCtr="0">
            <a:noAutofit/>
          </a:bodyPr>
          <a:lstStyle/>
          <a:p>
            <a:fld id="{00000000-1234-1234-1234-123412341234}" type="slidenum">
              <a:rPr lang="en-GB" sz="1500" smtClean="0">
                <a:solidFill>
                  <a:schemeClr val="bg1"/>
                </a:solidFill>
              </a:rPr>
              <a:pPr/>
              <a:t>4</a:t>
            </a:fld>
            <a:endParaRPr lang="en-GB" sz="1500" dirty="0">
              <a:solidFill>
                <a:schemeClr val="bg1"/>
              </a:solidFill>
            </a:endParaRPr>
          </a:p>
        </p:txBody>
      </p:sp>
      <p:sp>
        <p:nvSpPr>
          <p:cNvPr id="4" name="Rectangle 2">
            <a:extLst>
              <a:ext uri="{FF2B5EF4-FFF2-40B4-BE49-F238E27FC236}">
                <a16:creationId xmlns:a16="http://schemas.microsoft.com/office/drawing/2014/main" id="{04AF7D69-72E5-0592-169E-EBA2CECEABC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Recommend Solutions</a:t>
            </a:r>
            <a:r>
              <a:rPr kumimoji="0" lang="en-US" altLang="en-US" sz="1800" b="0" i="0" u="none" strike="noStrike" cap="none" normalizeH="0" baseline="0">
                <a:ln>
                  <a:noFill/>
                </a:ln>
                <a:solidFill>
                  <a:schemeClr val="tx1"/>
                </a:solidFill>
                <a:effectLst/>
                <a:latin typeface="Arial" panose="020B0604020202020204" pitchFamily="34" charset="0"/>
              </a:rPr>
              <a:t>: Propose ways to overcome BCI limitations and improve accessibility.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75451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95912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3600" dirty="0">
                <a:latin typeface="Times New Roman" panose="02020603050405020304" pitchFamily="18" charset="0"/>
                <a:cs typeface="Times New Roman" panose="02020603050405020304" pitchFamily="18" charset="0"/>
              </a:rPr>
              <a:t>PROBLEM STATEMENT</a:t>
            </a:r>
            <a:endParaRPr sz="3600" dirty="0">
              <a:latin typeface="Times New Roman" panose="02020603050405020304" pitchFamily="18" charset="0"/>
              <a:cs typeface="Times New Roman" panose="02020603050405020304" pitchFamily="18" charset="0"/>
            </a:endParaRPr>
          </a:p>
        </p:txBody>
      </p:sp>
      <p:sp>
        <p:nvSpPr>
          <p:cNvPr id="124" name="Shape 124"/>
          <p:cNvSpPr txBox="1">
            <a:spLocks noGrp="1"/>
          </p:cNvSpPr>
          <p:nvPr>
            <p:ph type="body" idx="1"/>
          </p:nvPr>
        </p:nvSpPr>
        <p:spPr>
          <a:xfrm>
            <a:off x="226356" y="2036505"/>
            <a:ext cx="8520600" cy="4555200"/>
          </a:xfrm>
          <a:prstGeom prst="rect">
            <a:avLst/>
          </a:prstGeom>
        </p:spPr>
        <p:txBody>
          <a:bodyPr spcFirstLastPara="1" wrap="square" lIns="91425" tIns="91425" rIns="91425" bIns="91425" anchor="t" anchorCtr="0">
            <a:noAutofit/>
          </a:bodyPr>
          <a:lstStyle/>
          <a:p>
            <a:pPr marL="342900" lvl="0" indent="-342900">
              <a:spcBef>
                <a:spcPts val="0"/>
              </a:spcBef>
              <a:spcAft>
                <a:spcPts val="600"/>
              </a:spcAft>
              <a:buFont typeface="Wingdings" panose="05000000000000000000" pitchFamily="2" charset="2"/>
              <a:buChar char="§"/>
            </a:pPr>
            <a:r>
              <a:rPr lang="en-US" b="1" dirty="0"/>
              <a:t>Stroke Impact</a:t>
            </a:r>
            <a:r>
              <a:rPr lang="en-US" dirty="0"/>
              <a:t>: Stroke causes significant long-term disabilities, impairing motor functions and complicating daily activities, with traditional rehabilitation often insufficient for full recovery.</a:t>
            </a:r>
          </a:p>
          <a:p>
            <a:pPr marL="342900" lvl="0" indent="-342900">
              <a:spcBef>
                <a:spcPts val="0"/>
              </a:spcBef>
              <a:spcAft>
                <a:spcPts val="600"/>
              </a:spcAft>
              <a:buFont typeface="Wingdings" panose="05000000000000000000" pitchFamily="2" charset="2"/>
              <a:buChar char="§"/>
            </a:pPr>
            <a:r>
              <a:rPr lang="en-US" b="1" dirty="0"/>
              <a:t>BCI Innovations</a:t>
            </a:r>
            <a:r>
              <a:rPr lang="en-US" dirty="0"/>
              <a:t>: Brain-Computer Interface (BCI) technology shows potential for enhancing neuroplasticity and motor recovery but faces challenges in clinical adoption due to adaptability issues, patient variability, and high costs.</a:t>
            </a:r>
          </a:p>
          <a:p>
            <a:pPr marL="342900" lvl="0" indent="-342900">
              <a:spcBef>
                <a:spcPts val="0"/>
              </a:spcBef>
              <a:spcAft>
                <a:spcPts val="600"/>
              </a:spcAft>
              <a:buFont typeface="Wingdings" panose="05000000000000000000" pitchFamily="2" charset="2"/>
              <a:buChar char="§"/>
            </a:pPr>
            <a:r>
              <a:rPr lang="en-US" b="1" dirty="0"/>
              <a:t>Study Aim</a:t>
            </a:r>
            <a:r>
              <a:rPr lang="en-US" dirty="0"/>
              <a:t>: This study reviews current BCI innovations, identifies limitations in existing practices, and explores ways to improve the efficacy and accessibility of BCI systems for stroke rehabilitation.</a:t>
            </a:r>
            <a:endParaRPr lang="en-IN" dirty="0">
              <a:solidFill>
                <a:schemeClr val="tx1"/>
              </a:solidFill>
            </a:endParaRPr>
          </a:p>
        </p:txBody>
      </p:sp>
      <p:sp>
        <p:nvSpPr>
          <p:cNvPr id="2" name="Slide Number Placeholder 1">
            <a:extLst>
              <a:ext uri="{FF2B5EF4-FFF2-40B4-BE49-F238E27FC236}">
                <a16:creationId xmlns:a16="http://schemas.microsoft.com/office/drawing/2014/main" id="{CCAC790A-E3C8-7F35-EF52-CC7EA7DA193C}"/>
              </a:ext>
            </a:extLst>
          </p:cNvPr>
          <p:cNvSpPr>
            <a:spLocks noGrp="1"/>
          </p:cNvSpPr>
          <p:nvPr>
            <p:ph type="sldNum" idx="12"/>
          </p:nvPr>
        </p:nvSpPr>
        <p:spPr>
          <a:xfrm>
            <a:off x="8472606" y="6329355"/>
            <a:ext cx="548700" cy="524700"/>
          </a:xfrm>
          <a:noFill/>
          <a:ln>
            <a:noFill/>
          </a:ln>
        </p:spPr>
        <p:txBody>
          <a:bodyPr spcFirstLastPara="1" wrap="square" lIns="91425" tIns="91425" rIns="91425" bIns="91425" anchor="ctr" anchorCtr="0">
            <a:noAutofit/>
          </a:bodyPr>
          <a:lstStyle/>
          <a:p>
            <a:fld id="{00000000-1234-1234-1234-123412341234}" type="slidenum">
              <a:rPr lang="en-GB" sz="1500" smtClean="0">
                <a:solidFill>
                  <a:schemeClr val="bg1"/>
                </a:solidFill>
              </a:rPr>
              <a:pPr/>
              <a:t>5</a:t>
            </a:fld>
            <a:endParaRPr lang="en-GB" sz="1500" dirty="0">
              <a:solidFill>
                <a:schemeClr val="bg1"/>
              </a:solidFill>
            </a:endParaRPr>
          </a:p>
        </p:txBody>
      </p:sp>
    </p:spTree>
    <p:extLst>
      <p:ext uri="{BB962C8B-B14F-4D97-AF65-F5344CB8AC3E}">
        <p14:creationId xmlns:p14="http://schemas.microsoft.com/office/powerpoint/2010/main" val="33297346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214286" y="55272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sz="3600" dirty="0">
                <a:latin typeface="Times New Roman" panose="02020603050405020304" pitchFamily="18" charset="0"/>
                <a:cs typeface="Times New Roman" panose="02020603050405020304" pitchFamily="18" charset="0"/>
              </a:rPr>
              <a:t>Current Research Trends</a:t>
            </a:r>
            <a:br>
              <a:rPr lang="en-IN" sz="3600" dirty="0">
                <a:latin typeface="Times New Roman" panose="02020603050405020304" pitchFamily="18" charset="0"/>
                <a:cs typeface="Times New Roman" panose="02020603050405020304" pitchFamily="18" charset="0"/>
              </a:rPr>
            </a:br>
            <a:endParaRPr sz="3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E1C0573-8FEC-D0C6-FCC5-D71075FF0914}"/>
              </a:ext>
            </a:extLst>
          </p:cNvPr>
          <p:cNvSpPr>
            <a:spLocks noGrp="1"/>
          </p:cNvSpPr>
          <p:nvPr>
            <p:ph type="sldNum" idx="12"/>
          </p:nvPr>
        </p:nvSpPr>
        <p:spPr>
          <a:xfrm>
            <a:off x="8421658" y="6333300"/>
            <a:ext cx="548700" cy="524700"/>
          </a:xfrm>
          <a:noFill/>
          <a:ln>
            <a:noFill/>
          </a:ln>
        </p:spPr>
        <p:txBody>
          <a:bodyPr spcFirstLastPara="1" wrap="square" lIns="91425" tIns="91425" rIns="91425" bIns="91425" anchor="ctr" anchorCtr="0">
            <a:noAutofit/>
          </a:bodyPr>
          <a:lstStyle/>
          <a:p>
            <a:fld id="{00000000-1234-1234-1234-123412341234}" type="slidenum">
              <a:rPr lang="en-GB" sz="1500" smtClean="0">
                <a:solidFill>
                  <a:schemeClr val="bg1"/>
                </a:solidFill>
              </a:rPr>
              <a:pPr/>
              <a:t>6</a:t>
            </a:fld>
            <a:endParaRPr lang="en-GB" sz="1500" dirty="0">
              <a:solidFill>
                <a:schemeClr val="bg1"/>
              </a:solidFill>
            </a:endParaRPr>
          </a:p>
        </p:txBody>
      </p:sp>
      <p:sp>
        <p:nvSpPr>
          <p:cNvPr id="2" name="TextBox 1">
            <a:extLst>
              <a:ext uri="{FF2B5EF4-FFF2-40B4-BE49-F238E27FC236}">
                <a16:creationId xmlns:a16="http://schemas.microsoft.com/office/drawing/2014/main" id="{5A80B45B-8B47-6004-1113-073816EDE424}"/>
              </a:ext>
            </a:extLst>
          </p:cNvPr>
          <p:cNvSpPr txBox="1"/>
          <p:nvPr/>
        </p:nvSpPr>
        <p:spPr>
          <a:xfrm rot="10800000" flipV="1">
            <a:off x="406400" y="1378097"/>
            <a:ext cx="7850158" cy="4955203"/>
          </a:xfrm>
          <a:prstGeom prst="rect">
            <a:avLst/>
          </a:prstGeom>
          <a:noFill/>
        </p:spPr>
        <p:txBody>
          <a:bodyPr wrap="square" rtlCol="0">
            <a:spAutoFit/>
          </a:bodyPr>
          <a:lstStyle/>
          <a:p>
            <a:pPr marL="342900" indent="-342900">
              <a:buFont typeface="+mj-lt"/>
              <a:buAutoNum type="romanLcPeriod"/>
            </a:pPr>
            <a:r>
              <a:rPr lang="en-US" sz="1600" b="1" dirty="0"/>
              <a:t>Non-Invasive BCIs</a:t>
            </a:r>
            <a:r>
              <a:rPr lang="en-US" sz="1600" dirty="0"/>
              <a:t>: Advancements in EEG-based systems for more accessible rehabilitation.</a:t>
            </a:r>
          </a:p>
          <a:p>
            <a:pPr marL="342900" indent="-342900">
              <a:buFont typeface="+mj-lt"/>
              <a:buAutoNum type="romanLcPeriod"/>
            </a:pPr>
            <a:r>
              <a:rPr lang="en-US" sz="1600" b="1" dirty="0"/>
              <a:t>AI Integration</a:t>
            </a:r>
            <a:r>
              <a:rPr lang="en-US" sz="1600" dirty="0"/>
              <a:t>: Using machine learning to enhance BCI signal processing and personalization.</a:t>
            </a:r>
          </a:p>
          <a:p>
            <a:pPr marL="342900" indent="-342900">
              <a:buFont typeface="+mj-lt"/>
              <a:buAutoNum type="romanLcPeriod"/>
            </a:pPr>
            <a:r>
              <a:rPr lang="en-US" sz="1600" b="1" dirty="0"/>
              <a:t>Neuroplasticity</a:t>
            </a:r>
            <a:r>
              <a:rPr lang="en-US" sz="1600" dirty="0"/>
              <a:t>: Promoting brain reorganization through targeted BCI stimulation.</a:t>
            </a:r>
          </a:p>
          <a:p>
            <a:pPr marL="342900" indent="-342900">
              <a:buFont typeface="+mj-lt"/>
              <a:buAutoNum type="romanLcPeriod"/>
            </a:pPr>
            <a:r>
              <a:rPr lang="en-US" sz="1600" b="1" dirty="0"/>
              <a:t>Wearable BCIs</a:t>
            </a:r>
            <a:r>
              <a:rPr lang="en-US" sz="1600" dirty="0"/>
              <a:t>: Development of portable devices for home-based therapy.</a:t>
            </a:r>
          </a:p>
          <a:p>
            <a:pPr marL="342900" indent="-342900">
              <a:buFont typeface="+mj-lt"/>
              <a:buAutoNum type="romanLcPeriod"/>
            </a:pPr>
            <a:r>
              <a:rPr lang="en-US" sz="1600" b="1" dirty="0"/>
              <a:t>VR/AR Integration</a:t>
            </a:r>
            <a:r>
              <a:rPr lang="en-US" sz="1600" dirty="0"/>
              <a:t>: Combining BCIs with virtual and augmented reality for immersive rehab.</a:t>
            </a:r>
          </a:p>
          <a:p>
            <a:pPr marL="342900" indent="-342900">
              <a:buFont typeface="+mj-lt"/>
              <a:buAutoNum type="romanLcPeriod"/>
            </a:pPr>
            <a:r>
              <a:rPr lang="en-US" sz="1600" b="1" dirty="0"/>
              <a:t>Robotics and Exoskeletons</a:t>
            </a:r>
            <a:r>
              <a:rPr lang="en-US" sz="1600" dirty="0"/>
              <a:t>: Integrating BCIs with robotic aids to support motor function recovery.</a:t>
            </a:r>
          </a:p>
          <a:p>
            <a:pPr marL="342900" indent="-342900">
              <a:buFont typeface="+mj-lt"/>
              <a:buAutoNum type="romanLcPeriod"/>
            </a:pPr>
            <a:r>
              <a:rPr lang="en-US" sz="1600" b="1" dirty="0"/>
              <a:t>Real-Time Feedback</a:t>
            </a:r>
            <a:r>
              <a:rPr lang="en-US" sz="1600" dirty="0"/>
              <a:t>: Implementing BCIs that provide immediate feedback during exercises</a:t>
            </a:r>
          </a:p>
          <a:p>
            <a:pPr marL="342900" indent="-342900">
              <a:buFont typeface="+mj-lt"/>
              <a:buAutoNum type="romanLcPeriod"/>
            </a:pPr>
            <a:r>
              <a:rPr lang="en-US" sz="1600" b="1" dirty="0"/>
              <a:t>Cost Reduction</a:t>
            </a:r>
            <a:r>
              <a:rPr lang="en-US" sz="1600" dirty="0"/>
              <a:t>: Research aimed at lowering BCI costs to increase accessibility.</a:t>
            </a:r>
          </a:p>
          <a:p>
            <a:pPr marL="342900" indent="-342900">
              <a:buFont typeface="+mj-lt"/>
              <a:buAutoNum type="romanLcPeriod"/>
            </a:pPr>
            <a:r>
              <a:rPr lang="en-US" sz="1600" b="1" dirty="0"/>
              <a:t>Long-Term Efficacy</a:t>
            </a:r>
            <a:r>
              <a:rPr lang="en-US" sz="1600" dirty="0"/>
              <a:t>: Studying the sustained effectiveness of BCI rehabilitation methods.</a:t>
            </a:r>
          </a:p>
          <a:p>
            <a:pPr marL="342900" indent="-342900">
              <a:buFont typeface="+mj-lt"/>
              <a:buAutoNum type="romanLcPeriod"/>
            </a:pPr>
            <a:r>
              <a:rPr lang="en-US" sz="1600" b="1" dirty="0"/>
              <a:t>Customization</a:t>
            </a:r>
            <a:r>
              <a:rPr lang="en-US" sz="1600" dirty="0"/>
              <a:t>: Enhancing adaptability of BCI systems to individual patient needs..</a:t>
            </a:r>
          </a:p>
          <a:p>
            <a:pPr marL="342900" indent="-342900">
              <a:buFont typeface="+mj-lt"/>
              <a:buAutoNum type="romanLcPeriod"/>
            </a:pPr>
            <a:endParaRPr lang="en-US" dirty="0"/>
          </a:p>
          <a:p>
            <a:pPr marL="400050" indent="-400050">
              <a:buFont typeface="+mj-lt"/>
              <a:buAutoNum type="romanLcPeriod"/>
            </a:pPr>
            <a:endParaRPr lang="en-IN" dirty="0"/>
          </a:p>
        </p:txBody>
      </p:sp>
    </p:spTree>
    <p:extLst>
      <p:ext uri="{BB962C8B-B14F-4D97-AF65-F5344CB8AC3E}">
        <p14:creationId xmlns:p14="http://schemas.microsoft.com/office/powerpoint/2010/main" val="377789750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F4A9-535B-4801-34CE-938AC4BE1E23}"/>
              </a:ext>
            </a:extLst>
          </p:cNvPr>
          <p:cNvSpPr>
            <a:spLocks noGrp="1"/>
          </p:cNvSpPr>
          <p:nvPr>
            <p:ph type="title"/>
          </p:nvPr>
        </p:nvSpPr>
        <p:spPr/>
        <p:txBody>
          <a:bodyPr/>
          <a:lstStyle/>
          <a:p>
            <a:r>
              <a:rPr lang="en-IN" dirty="0"/>
              <a:t>LITERATURE REVIEW</a:t>
            </a:r>
          </a:p>
        </p:txBody>
      </p:sp>
      <p:sp>
        <p:nvSpPr>
          <p:cNvPr id="3" name="Text Placeholder 2">
            <a:extLst>
              <a:ext uri="{FF2B5EF4-FFF2-40B4-BE49-F238E27FC236}">
                <a16:creationId xmlns:a16="http://schemas.microsoft.com/office/drawing/2014/main" id="{A6896A18-C172-96CD-20EA-FFF64F42E8D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63FA17B-F828-BBAA-ABA5-C4FABAB5897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593200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8C04-A68A-5FD8-B683-0229432A31D6}"/>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6C7562F4-F67F-2031-7990-DC9626471B4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8</a:t>
            </a:fld>
            <a:endParaRPr lang="en-GB" dirty="0"/>
          </a:p>
        </p:txBody>
      </p:sp>
    </p:spTree>
    <p:extLst>
      <p:ext uri="{BB962C8B-B14F-4D97-AF65-F5344CB8AC3E}">
        <p14:creationId xmlns:p14="http://schemas.microsoft.com/office/powerpoint/2010/main" val="196487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2538-602B-8832-BDB0-FA5563A29F2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45E837B-903D-5270-F812-3C9CAFDF78B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A10AB2CE-79F0-9C9F-6F43-F9CEE9A5D4C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3677300489"/>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752</Words>
  <Application>Microsoft Office PowerPoint</Application>
  <PresentationFormat>On-screen Show (4:3)</PresentationFormat>
  <Paragraphs>90</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Georgia</vt:lpstr>
      <vt:lpstr>Archivo Narrow</vt:lpstr>
      <vt:lpstr>Times New Roman</vt:lpstr>
      <vt:lpstr>Wingdings</vt:lpstr>
      <vt:lpstr>Simple Light</vt:lpstr>
      <vt:lpstr>Rewiring the Brain Brain-Computer Interface for Stroke Rehabilitation </vt:lpstr>
      <vt:lpstr>TABLE OF CONTENTS</vt:lpstr>
      <vt:lpstr>INTRODUCTION</vt:lpstr>
      <vt:lpstr>OBJECTIVE</vt:lpstr>
      <vt:lpstr>PROBLEM STATEMENT</vt:lpstr>
      <vt:lpstr>Current Research Trends </vt:lpstr>
      <vt:lpstr>LITERATURE REVIEW</vt:lpstr>
      <vt:lpstr>PowerPoint Presentation</vt:lpstr>
      <vt:lpstr>PowerPoint Presentation</vt:lpstr>
      <vt:lpstr>PowerPoint Presentation</vt:lpstr>
      <vt:lpstr>KEY INSIGHTS</vt:lpstr>
      <vt:lpstr>PowerPoint Presentation</vt:lpstr>
      <vt:lpstr>PowerPoint Presentation</vt:lpstr>
      <vt:lpstr>RESEARCH GAP</vt:lpstr>
      <vt:lpstr>FUTURE PLANS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Nayan Hridya Prakash</dc:creator>
  <cp:lastModifiedBy>Nayan Hridya Prakash</cp:lastModifiedBy>
  <cp:revision>8</cp:revision>
  <dcterms:modified xsi:type="dcterms:W3CDTF">2024-09-11T02:46:10Z</dcterms:modified>
</cp:coreProperties>
</file>