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Book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[Book1.xlsx]1)Avg call duration!PivotTable1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Call Time Duration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'1)Avg call duration'!$B$3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'1)Avg call duration'!$A$4:$A$16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'1)Avg call duration'!$B$4:$B$16</c:f>
              <c:numCache>
                <c:formatCode>0</c:formatCode>
                <c:ptCount val="12"/>
                <c:pt idx="0">
                  <c:v>199.0691056910569</c:v>
                </c:pt>
                <c:pt idx="1">
                  <c:v>203.33103015075378</c:v>
                </c:pt>
                <c:pt idx="2">
                  <c:v>199.25502336448599</c:v>
                </c:pt>
                <c:pt idx="3">
                  <c:v>192.88878286683629</c:v>
                </c:pt>
                <c:pt idx="4">
                  <c:v>194.74017442518971</c:v>
                </c:pt>
                <c:pt idx="5">
                  <c:v>193.67707549535993</c:v>
                </c:pt>
                <c:pt idx="6">
                  <c:v>198.88891752577319</c:v>
                </c:pt>
                <c:pt idx="7">
                  <c:v>200.86818644931228</c:v>
                </c:pt>
                <c:pt idx="8">
                  <c:v>200.24878305486121</c:v>
                </c:pt>
                <c:pt idx="9">
                  <c:v>202.55096774193549</c:v>
                </c:pt>
                <c:pt idx="10">
                  <c:v>203.40607252075142</c:v>
                </c:pt>
                <c:pt idx="11">
                  <c:v>202.84599303135889</c:v>
                </c:pt>
              </c:numCache>
            </c:numRef>
          </c:val>
          <c:extLst>
            <c:ext xmlns:c16="http://schemas.microsoft.com/office/drawing/2014/chart" uri="{C3380CC4-5D6E-409C-BE32-E72D297353CC}">
              <c16:uniqueId val="{00000000-47FC-40C0-A0A2-3DAC509E9634}"/>
            </c:ext>
          </c:extLst>
        </c:ser>
        <c:dLbls>
          <c:dLblPos val="outEnd"/>
          <c:showLegendKey val="0"/>
          <c:showVal val="1"/>
          <c:showCatName val="0"/>
          <c:showSerName val="0"/>
          <c:showPercent val="0"/>
          <c:showBubbleSize val="0"/>
        </c:dLbls>
        <c:gapWidth val="219"/>
        <c:overlap val="-27"/>
        <c:axId val="1002699680"/>
        <c:axId val="1002689240"/>
      </c:barChart>
      <c:catAx>
        <c:axId val="10026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689240"/>
        <c:crosses val="autoZero"/>
        <c:auto val="1"/>
        <c:lblAlgn val="ctr"/>
        <c:lblOffset val="100"/>
        <c:noMultiLvlLbl val="0"/>
      </c:catAx>
      <c:valAx>
        <c:axId val="10026892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69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[Book1.xlsx]2)Calls Received!PivotTable2</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No. of Calls Per Time Bucket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'2)Calls Received'!$B$3</c:f>
              <c:strCache>
                <c:ptCount val="1"/>
                <c:pt idx="0">
                  <c:v>Calls Recieved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'2)Calls Received'!$A$4:$A$16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'2)Calls Received'!$B$4:$B$16</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extLst>
            <c:ext xmlns:c16="http://schemas.microsoft.com/office/drawing/2014/chart" uri="{C3380CC4-5D6E-409C-BE32-E72D297353CC}">
              <c16:uniqueId val="{00000000-9D44-413E-AC3B-97949C2895FD}"/>
            </c:ext>
          </c:extLst>
        </c:ser>
        <c:dLbls>
          <c:showLegendKey val="0"/>
          <c:showVal val="1"/>
          <c:showCatName val="0"/>
          <c:showSerName val="0"/>
          <c:showPercent val="0"/>
          <c:showBubbleSize val="0"/>
        </c:dLbls>
        <c:gapWidth val="150"/>
        <c:axId val="1002694640"/>
        <c:axId val="1002694280"/>
      </c:barChart>
      <c:lineChart>
        <c:grouping val="standard"/>
        <c:varyColors val="0"/>
        <c:ser>
          <c:idx val="1"/>
          <c:order val="1"/>
          <c:tx>
            <c:strRef>
              <c:f>'2)Calls Received'!$C$3</c:f>
              <c:strCache>
                <c:ptCount val="1"/>
                <c:pt idx="0">
                  <c:v>% Calls Recieved (s)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'2)Calls Received'!$A$4:$A$16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'2)Calls Received'!$C$4:$C$16</c:f>
              <c:numCache>
                <c:formatCode>0.00%</c:formatCode>
                <c:ptCount val="12"/>
                <c:pt idx="0">
                  <c:v>8.1262501271315721E-2</c:v>
                </c:pt>
                <c:pt idx="1">
                  <c:v>0.11283350849238906</c:v>
                </c:pt>
                <c:pt idx="2">
                  <c:v>0.12396175882293115</c:v>
                </c:pt>
                <c:pt idx="3">
                  <c:v>0.10723124385530731</c:v>
                </c:pt>
                <c:pt idx="4">
                  <c:v>9.7984540800759398E-2</c:v>
                </c:pt>
                <c:pt idx="5">
                  <c:v>8.9509102620605491E-2</c:v>
                </c:pt>
                <c:pt idx="6">
                  <c:v>7.7626538292029701E-2</c:v>
                </c:pt>
                <c:pt idx="7">
                  <c:v>7.4482150727192595E-2</c:v>
                </c:pt>
                <c:pt idx="8">
                  <c:v>7.2329389429433497E-2</c:v>
                </c:pt>
                <c:pt idx="9">
                  <c:v>6.1345221547954028E-2</c:v>
                </c:pt>
                <c:pt idx="10">
                  <c:v>5.4776756958334748E-2</c:v>
                </c:pt>
                <c:pt idx="11">
                  <c:v>4.6657287181747296E-2</c:v>
                </c:pt>
              </c:numCache>
            </c:numRef>
          </c:val>
          <c:smooth val="0"/>
          <c:extLst>
            <c:ext xmlns:c16="http://schemas.microsoft.com/office/drawing/2014/chart" uri="{C3380CC4-5D6E-409C-BE32-E72D297353CC}">
              <c16:uniqueId val="{00000001-9D44-413E-AC3B-97949C2895FD}"/>
            </c:ext>
          </c:extLst>
        </c:ser>
        <c:dLbls>
          <c:showLegendKey val="0"/>
          <c:showVal val="1"/>
          <c:showCatName val="0"/>
          <c:showSerName val="0"/>
          <c:showPercent val="0"/>
          <c:showBubbleSize val="0"/>
        </c:dLbls>
        <c:marker val="1"/>
        <c:smooth val="0"/>
        <c:axId val="1002711200"/>
        <c:axId val="1002707960"/>
      </c:lineChart>
      <c:catAx>
        <c:axId val="1002694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Time Bucket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694280"/>
        <c:crosses val="autoZero"/>
        <c:auto val="1"/>
        <c:lblAlgn val="ctr"/>
        <c:lblOffset val="100"/>
        <c:noMultiLvlLbl val="0"/>
      </c:catAx>
      <c:valAx>
        <c:axId val="1002694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Calls Received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694640"/>
        <c:crosses val="autoZero"/>
        <c:crossBetween val="between"/>
      </c:valAx>
      <c:valAx>
        <c:axId val="100270796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2711200"/>
        <c:crosses val="max"/>
        <c:crossBetween val="between"/>
      </c:valAx>
      <c:catAx>
        <c:axId val="1002711200"/>
        <c:scaling>
          <c:orientation val="minMax"/>
        </c:scaling>
        <c:delete val="1"/>
        <c:axPos val="b"/>
        <c:numFmt formatCode="General" sourceLinked="1"/>
        <c:majorTickMark val="out"/>
        <c:minorTickMark val="none"/>
        <c:tickLblPos val="nextTo"/>
        <c:crossAx val="1002707960"/>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Agents Working Vs</a:t>
            </a:r>
            <a:r>
              <a:rPr lang="en-US" baseline="0"/>
              <a:t> Agents Needed</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'3)Agents Needed'!$B$1</c:f>
              <c:strCache>
                <c:ptCount val="1"/>
                <c:pt idx="0">
                  <c:v>Agents Working</c:v>
                </c:pt>
              </c:strCache>
            </c:strRef>
          </c:tx>
          <c:spPr>
            <a:solidFill>
              <a:srgbClr val="FF0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'3)Agents Needed'!$A$2:$A$14</c:f>
              <c:strCache>
                <c:ptCount val="13"/>
                <c:pt idx="0">
                  <c:v>9_10</c:v>
                </c:pt>
                <c:pt idx="1">
                  <c:v>10_11</c:v>
                </c:pt>
                <c:pt idx="2">
                  <c:v>11_12</c:v>
                </c:pt>
                <c:pt idx="3">
                  <c:v>12_13</c:v>
                </c:pt>
                <c:pt idx="4">
                  <c:v>13_14</c:v>
                </c:pt>
                <c:pt idx="5">
                  <c:v>14_15</c:v>
                </c:pt>
                <c:pt idx="6">
                  <c:v>15_16</c:v>
                </c:pt>
                <c:pt idx="7">
                  <c:v>16_17</c:v>
                </c:pt>
                <c:pt idx="8">
                  <c:v>17_18</c:v>
                </c:pt>
                <c:pt idx="9">
                  <c:v>18_19</c:v>
                </c:pt>
                <c:pt idx="10">
                  <c:v>19_20</c:v>
                </c:pt>
                <c:pt idx="11">
                  <c:v>20_21</c:v>
                </c:pt>
                <c:pt idx="12">
                  <c:v>Total</c:v>
                </c:pt>
              </c:strCache>
            </c:strRef>
          </c:cat>
          <c:val>
            <c:numRef>
              <c:f>'3)Agents Needed'!$B$2:$B$14</c:f>
              <c:numCache>
                <c:formatCode>General</c:formatCode>
                <c:ptCount val="13"/>
                <c:pt idx="0">
                  <c:v>42</c:v>
                </c:pt>
                <c:pt idx="1">
                  <c:v>51</c:v>
                </c:pt>
                <c:pt idx="2">
                  <c:v>59</c:v>
                </c:pt>
                <c:pt idx="3">
                  <c:v>60</c:v>
                </c:pt>
                <c:pt idx="4">
                  <c:v>58</c:v>
                </c:pt>
                <c:pt idx="5">
                  <c:v>60</c:v>
                </c:pt>
                <c:pt idx="6">
                  <c:v>58</c:v>
                </c:pt>
                <c:pt idx="7">
                  <c:v>58</c:v>
                </c:pt>
                <c:pt idx="8">
                  <c:v>58</c:v>
                </c:pt>
                <c:pt idx="9">
                  <c:v>59</c:v>
                </c:pt>
                <c:pt idx="10">
                  <c:v>52</c:v>
                </c:pt>
                <c:pt idx="11">
                  <c:v>27</c:v>
                </c:pt>
                <c:pt idx="12">
                  <c:v>66</c:v>
                </c:pt>
              </c:numCache>
            </c:numRef>
          </c:val>
          <c:extLst>
            <c:ext xmlns:c16="http://schemas.microsoft.com/office/drawing/2014/chart" uri="{C3380CC4-5D6E-409C-BE32-E72D297353CC}">
              <c16:uniqueId val="{00000000-321F-4A01-978F-847078269EC4}"/>
            </c:ext>
          </c:extLst>
        </c:ser>
        <c:ser>
          <c:idx val="1"/>
          <c:order val="1"/>
          <c:tx>
            <c:strRef>
              <c:f>'3)Agents Needed'!$C$1</c:f>
              <c:strCache>
                <c:ptCount val="1"/>
                <c:pt idx="0">
                  <c:v>Agents Needed</c:v>
                </c:pt>
              </c:strCache>
            </c:strRef>
          </c:tx>
          <c:spPr>
            <a:solidFill>
              <a:srgbClr val="00B05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'3)Agents Needed'!$A$2:$A$14</c:f>
              <c:strCache>
                <c:ptCount val="13"/>
                <c:pt idx="0">
                  <c:v>9_10</c:v>
                </c:pt>
                <c:pt idx="1">
                  <c:v>10_11</c:v>
                </c:pt>
                <c:pt idx="2">
                  <c:v>11_12</c:v>
                </c:pt>
                <c:pt idx="3">
                  <c:v>12_13</c:v>
                </c:pt>
                <c:pt idx="4">
                  <c:v>13_14</c:v>
                </c:pt>
                <c:pt idx="5">
                  <c:v>14_15</c:v>
                </c:pt>
                <c:pt idx="6">
                  <c:v>15_16</c:v>
                </c:pt>
                <c:pt idx="7">
                  <c:v>16_17</c:v>
                </c:pt>
                <c:pt idx="8">
                  <c:v>17_18</c:v>
                </c:pt>
                <c:pt idx="9">
                  <c:v>18_19</c:v>
                </c:pt>
                <c:pt idx="10">
                  <c:v>19_20</c:v>
                </c:pt>
                <c:pt idx="11">
                  <c:v>20_21</c:v>
                </c:pt>
                <c:pt idx="12">
                  <c:v>Total</c:v>
                </c:pt>
              </c:strCache>
            </c:strRef>
          </c:cat>
          <c:val>
            <c:numRef>
              <c:f>'3)Agents Needed'!$C$2:$C$14</c:f>
              <c:numCache>
                <c:formatCode>0</c:formatCode>
                <c:ptCount val="13"/>
                <c:pt idx="0">
                  <c:v>49.636363636363633</c:v>
                </c:pt>
                <c:pt idx="1">
                  <c:v>60.272727272727273</c:v>
                </c:pt>
                <c:pt idx="2">
                  <c:v>69.72727272727272</c:v>
                </c:pt>
                <c:pt idx="3">
                  <c:v>70.909090909090907</c:v>
                </c:pt>
                <c:pt idx="4">
                  <c:v>68.545454545454547</c:v>
                </c:pt>
                <c:pt idx="5">
                  <c:v>70.909090909090907</c:v>
                </c:pt>
                <c:pt idx="6">
                  <c:v>68.545454545454547</c:v>
                </c:pt>
                <c:pt idx="7">
                  <c:v>68.545454545454547</c:v>
                </c:pt>
                <c:pt idx="8">
                  <c:v>68.545454545454547</c:v>
                </c:pt>
                <c:pt idx="9">
                  <c:v>69.72727272727272</c:v>
                </c:pt>
                <c:pt idx="10">
                  <c:v>61.454545454545453</c:v>
                </c:pt>
                <c:pt idx="11">
                  <c:v>31.90909090909091</c:v>
                </c:pt>
                <c:pt idx="12">
                  <c:v>78</c:v>
                </c:pt>
              </c:numCache>
            </c:numRef>
          </c:val>
          <c:extLst>
            <c:ext xmlns:c16="http://schemas.microsoft.com/office/drawing/2014/chart" uri="{C3380CC4-5D6E-409C-BE32-E72D297353CC}">
              <c16:uniqueId val="{00000001-321F-4A01-978F-847078269EC4}"/>
            </c:ext>
          </c:extLst>
        </c:ser>
        <c:dLbls>
          <c:dLblPos val="outEnd"/>
          <c:showLegendKey val="0"/>
          <c:showVal val="1"/>
          <c:showCatName val="0"/>
          <c:showSerName val="0"/>
          <c:showPercent val="0"/>
          <c:showBubbleSize val="0"/>
        </c:dLbls>
        <c:gapWidth val="100"/>
        <c:overlap val="-24"/>
        <c:axId val="1336391432"/>
        <c:axId val="1336392152"/>
      </c:barChart>
      <c:catAx>
        <c:axId val="13363914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a:t>
                </a:r>
                <a:r>
                  <a:rPr lang="en-US" baseline="0"/>
                  <a:t> bucket</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6392152"/>
        <c:crosses val="autoZero"/>
        <c:auto val="1"/>
        <c:lblAlgn val="ctr"/>
        <c:lblOffset val="100"/>
        <c:noMultiLvlLbl val="0"/>
      </c:catAx>
      <c:valAx>
        <c:axId val="13363921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No.</a:t>
                </a:r>
                <a:r>
                  <a:rPr lang="en-US" baseline="0"/>
                  <a:t> of agents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6391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Agents Distribution For Night Calls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'4)Agents needed for Night Calls'!$B$1</c:f>
              <c:strCache>
                <c:ptCount val="1"/>
                <c:pt idx="0">
                  <c:v>Agents Distribution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'4)Agents needed for Night Calls'!$A$2:$A$14</c:f>
              <c:strCache>
                <c:ptCount val="13"/>
                <c:pt idx="0">
                  <c:v>9pm - 10pm</c:v>
                </c:pt>
                <c:pt idx="1">
                  <c:v>10pm - 11pm</c:v>
                </c:pt>
                <c:pt idx="2">
                  <c:v>11pm - 12pm</c:v>
                </c:pt>
                <c:pt idx="3">
                  <c:v>12am - 1am</c:v>
                </c:pt>
                <c:pt idx="4">
                  <c:v>1am - 2am</c:v>
                </c:pt>
                <c:pt idx="5">
                  <c:v>2am - 3am</c:v>
                </c:pt>
                <c:pt idx="6">
                  <c:v>3am - 4am</c:v>
                </c:pt>
                <c:pt idx="7">
                  <c:v>4am - 5am</c:v>
                </c:pt>
                <c:pt idx="8">
                  <c:v>5am - 6am</c:v>
                </c:pt>
                <c:pt idx="9">
                  <c:v>6am - 7am</c:v>
                </c:pt>
                <c:pt idx="10">
                  <c:v>7am - 8am</c:v>
                </c:pt>
                <c:pt idx="11">
                  <c:v>8am - 9am</c:v>
                </c:pt>
                <c:pt idx="12">
                  <c:v>Total</c:v>
                </c:pt>
              </c:strCache>
            </c:strRef>
          </c:cat>
          <c:val>
            <c:numRef>
              <c:f>'4)Agents needed for Night Calls'!$B$2:$B$14</c:f>
              <c:numCache>
                <c:formatCode>General</c:formatCode>
                <c:ptCount val="13"/>
                <c:pt idx="0">
                  <c:v>8</c:v>
                </c:pt>
                <c:pt idx="1">
                  <c:v>8</c:v>
                </c:pt>
                <c:pt idx="2">
                  <c:v>6</c:v>
                </c:pt>
                <c:pt idx="3">
                  <c:v>6</c:v>
                </c:pt>
                <c:pt idx="4">
                  <c:v>3</c:v>
                </c:pt>
                <c:pt idx="5">
                  <c:v>3</c:v>
                </c:pt>
                <c:pt idx="6">
                  <c:v>3</c:v>
                </c:pt>
                <c:pt idx="7">
                  <c:v>3</c:v>
                </c:pt>
                <c:pt idx="8">
                  <c:v>8</c:v>
                </c:pt>
                <c:pt idx="9">
                  <c:v>11</c:v>
                </c:pt>
                <c:pt idx="10">
                  <c:v>11</c:v>
                </c:pt>
                <c:pt idx="11">
                  <c:v>13</c:v>
                </c:pt>
                <c:pt idx="12">
                  <c:v>22</c:v>
                </c:pt>
              </c:numCache>
            </c:numRef>
          </c:val>
          <c:smooth val="0"/>
          <c:extLst>
            <c:ext xmlns:c16="http://schemas.microsoft.com/office/drawing/2014/chart" uri="{C3380CC4-5D6E-409C-BE32-E72D297353CC}">
              <c16:uniqueId val="{00000000-A63B-4DC4-86D2-D09E4AAC2BCF}"/>
            </c:ext>
          </c:extLst>
        </c:ser>
        <c:dLbls>
          <c:dLblPos val="t"/>
          <c:showLegendKey val="0"/>
          <c:showVal val="1"/>
          <c:showCatName val="0"/>
          <c:showSerName val="0"/>
          <c:showPercent val="0"/>
          <c:showBubbleSize val="0"/>
        </c:dLbls>
        <c:marker val="1"/>
        <c:smooth val="0"/>
        <c:axId val="330780200"/>
        <c:axId val="330778400"/>
      </c:lineChart>
      <c:catAx>
        <c:axId val="3307802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 Bucket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778400"/>
        <c:crosses val="autoZero"/>
        <c:auto val="1"/>
        <c:lblAlgn val="ctr"/>
        <c:lblOffset val="100"/>
        <c:noMultiLvlLbl val="0"/>
      </c:catAx>
      <c:valAx>
        <c:axId val="330778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No. of Agents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780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D37D-082D-C049-0864-7EAE923EE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AD39B1-9132-A782-CF3B-D308E1554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32C17C-5F06-BA38-C3B3-E719A749BA54}"/>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CEA5F41B-6659-9522-2AE6-AD8B034B9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198CB-E9CD-B9F8-402F-21A6E35A8E9A}"/>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20269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6547-4DB6-D7DD-E34E-478188F91F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7D42D6-8246-6EBB-32FA-741F5C9686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E9922-3C5C-00E9-9A19-3D39DA824046}"/>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F58C4E07-9FC1-80F0-C06B-0AAD0A4A7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FB9B6-55C7-F934-AFD9-5E9ECCF6AEAA}"/>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78566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5A18C-0834-E226-A9FA-0A8D888C0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95300-70E8-20FF-B67E-52F93FEF8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54CEC-D8A9-BBB8-FE3B-A34FDD1BFDC1}"/>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A8A1A123-3FAD-A1DA-BE45-7973A200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51001-8DAB-7C63-68AD-D0D7BEFA5D34}"/>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212825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740E-8706-6038-696F-1F0D3BF142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E0DBD7-95E4-FFE6-0387-90089B77E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D8D86-80D8-21C1-4034-7CFA0F75DA8D}"/>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76A4DA82-BF7B-F8B0-7D0C-CE012487C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233A7-8DFA-DA77-9611-6FE9AEFA7D10}"/>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185408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7A3D-D703-7445-755C-E38450F39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D192EF-F2CF-FA4B-13D4-425C5378A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FB394-E8C2-E58D-3C0F-F4CF8E1848B6}"/>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FD83C123-EC31-2266-A4E8-2C67FD206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9B41A-F16B-19EC-CC41-A22E8724D223}"/>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194778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8C2A-0192-731E-4E9E-5CE973A299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72C75C-73FA-5EE8-BD85-937B673B8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B6D500-E358-D81C-01BB-388D65AE4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DF0815-A6C1-741C-6EBD-A46803DC6767}"/>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6" name="Footer Placeholder 5">
            <a:extLst>
              <a:ext uri="{FF2B5EF4-FFF2-40B4-BE49-F238E27FC236}">
                <a16:creationId xmlns:a16="http://schemas.microsoft.com/office/drawing/2014/main" id="{38CAE7C0-1B95-D10F-9FC6-E98E99DB3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0CF71-4DBF-E4FF-BBE9-79E061648960}"/>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248968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98F8-1887-37E6-DED4-5C0315E264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1154F6-53F0-14BD-5EBD-BDF36EB71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6732C-405E-0680-A777-9F730C30A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92030F-D1F3-3590-D321-4437C16FD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678E8-C0AD-6803-E4C2-1B9F72F2F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B50097-5BB7-05C4-54AE-1F57AF7EC218}"/>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8" name="Footer Placeholder 7">
            <a:extLst>
              <a:ext uri="{FF2B5EF4-FFF2-40B4-BE49-F238E27FC236}">
                <a16:creationId xmlns:a16="http://schemas.microsoft.com/office/drawing/2014/main" id="{8C7E2284-6B49-6F0C-B1DE-C29B0D36D2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14E10B-3D67-6722-6E5A-7D07A34F58B8}"/>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164104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CE35-498C-9DDC-8D01-27DFE2A712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D3F20E-F43D-10B2-1FA6-589ED427C381}"/>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4" name="Footer Placeholder 3">
            <a:extLst>
              <a:ext uri="{FF2B5EF4-FFF2-40B4-BE49-F238E27FC236}">
                <a16:creationId xmlns:a16="http://schemas.microsoft.com/office/drawing/2014/main" id="{C65DC3D2-9A3C-A9BB-7963-01CB6D269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AE81ED-858A-635D-ACD1-426C53287E95}"/>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329351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0F644-2330-B2F0-D2FA-52DF6773622F}"/>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3" name="Footer Placeholder 2">
            <a:extLst>
              <a:ext uri="{FF2B5EF4-FFF2-40B4-BE49-F238E27FC236}">
                <a16:creationId xmlns:a16="http://schemas.microsoft.com/office/drawing/2014/main" id="{095799F1-60FA-2DD1-138D-614FCC393D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844FCB-9094-1C7B-C321-DDB6F09245DA}"/>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21994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2E26-9A85-01EE-04F5-3978DA7B0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0F4A03-3272-7870-86D7-DC62303DE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B9E7EC-55CD-60BB-4CE2-A08169767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C5E7E-80B4-386D-756E-ED604EEA1D72}"/>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6" name="Footer Placeholder 5">
            <a:extLst>
              <a:ext uri="{FF2B5EF4-FFF2-40B4-BE49-F238E27FC236}">
                <a16:creationId xmlns:a16="http://schemas.microsoft.com/office/drawing/2014/main" id="{4C9DB759-5956-D2FD-79F7-AFCE249B0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137F4-1B23-BEF9-6C1C-6E3BB5AEB69B}"/>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141792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F49C-D3EA-3272-FA74-B9AA49B57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EB7659-A167-8A08-F2CF-21C837176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F14DCD-DE4A-2B3E-F61F-C051588E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9768D-B701-3A1B-615E-7D4FC448914F}"/>
              </a:ext>
            </a:extLst>
          </p:cNvPr>
          <p:cNvSpPr>
            <a:spLocks noGrp="1"/>
          </p:cNvSpPr>
          <p:nvPr>
            <p:ph type="dt" sz="half" idx="10"/>
          </p:nvPr>
        </p:nvSpPr>
        <p:spPr/>
        <p:txBody>
          <a:bodyPr/>
          <a:lstStyle/>
          <a:p>
            <a:fld id="{1450D8C5-8395-4EDD-BF85-AAEFF8373660}" type="datetimeFigureOut">
              <a:rPr lang="en-IN" smtClean="0"/>
              <a:t>19-07-2023</a:t>
            </a:fld>
            <a:endParaRPr lang="en-IN"/>
          </a:p>
        </p:txBody>
      </p:sp>
      <p:sp>
        <p:nvSpPr>
          <p:cNvPr id="6" name="Footer Placeholder 5">
            <a:extLst>
              <a:ext uri="{FF2B5EF4-FFF2-40B4-BE49-F238E27FC236}">
                <a16:creationId xmlns:a16="http://schemas.microsoft.com/office/drawing/2014/main" id="{FFE867CB-2D09-4CF4-8D3B-4AFE237A2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22841-FA7B-D1E9-B52B-FDF7F44D48C5}"/>
              </a:ext>
            </a:extLst>
          </p:cNvPr>
          <p:cNvSpPr>
            <a:spLocks noGrp="1"/>
          </p:cNvSpPr>
          <p:nvPr>
            <p:ph type="sldNum" sz="quarter" idx="12"/>
          </p:nvPr>
        </p:nvSpPr>
        <p:spPr/>
        <p:txBody>
          <a:bodyPr/>
          <a:lstStyle/>
          <a:p>
            <a:fld id="{09EE6999-050E-4600-B93D-B168A6F5A120}" type="slidenum">
              <a:rPr lang="en-IN" smtClean="0"/>
              <a:t>‹#›</a:t>
            </a:fld>
            <a:endParaRPr lang="en-IN"/>
          </a:p>
        </p:txBody>
      </p:sp>
    </p:spTree>
    <p:extLst>
      <p:ext uri="{BB962C8B-B14F-4D97-AF65-F5344CB8AC3E}">
        <p14:creationId xmlns:p14="http://schemas.microsoft.com/office/powerpoint/2010/main" val="213133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E62B-B03C-70B6-2262-0A577DDED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2BC16-86A0-FEF6-F9A4-0DC47B9E2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FB229-4B4C-D4DD-0214-B65F43E4E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0D8C5-8395-4EDD-BF85-AAEFF8373660}" type="datetimeFigureOut">
              <a:rPr lang="en-IN" smtClean="0"/>
              <a:t>19-07-2023</a:t>
            </a:fld>
            <a:endParaRPr lang="en-IN"/>
          </a:p>
        </p:txBody>
      </p:sp>
      <p:sp>
        <p:nvSpPr>
          <p:cNvPr id="5" name="Footer Placeholder 4">
            <a:extLst>
              <a:ext uri="{FF2B5EF4-FFF2-40B4-BE49-F238E27FC236}">
                <a16:creationId xmlns:a16="http://schemas.microsoft.com/office/drawing/2014/main" id="{A0C026D4-E273-C87E-286A-E8F86A4BC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C6F6FF-0EBD-5461-C8F9-D8080CC35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E6999-050E-4600-B93D-B168A6F5A120}" type="slidenum">
              <a:rPr lang="en-IN" smtClean="0"/>
              <a:t>‹#›</a:t>
            </a:fld>
            <a:endParaRPr lang="en-IN"/>
          </a:p>
        </p:txBody>
      </p:sp>
    </p:spTree>
    <p:extLst>
      <p:ext uri="{BB962C8B-B14F-4D97-AF65-F5344CB8AC3E}">
        <p14:creationId xmlns:p14="http://schemas.microsoft.com/office/powerpoint/2010/main" val="2777115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ABC%20Call%20Volume%20Trend%20Analysis.xls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1E7A68E4-2ECC-3DA6-3059-7F38C7F8F358}"/>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F839BC-6915-807E-8936-3958CDCE1078}"/>
              </a:ext>
            </a:extLst>
          </p:cNvPr>
          <p:cNvSpPr>
            <a:spLocks noGrp="1"/>
          </p:cNvSpPr>
          <p:nvPr>
            <p:ph type="ctrTitle"/>
          </p:nvPr>
        </p:nvSpPr>
        <p:spPr>
          <a:xfrm>
            <a:off x="477981" y="1122363"/>
            <a:ext cx="4023360" cy="3204134"/>
          </a:xfrm>
        </p:spPr>
        <p:txBody>
          <a:bodyPr anchor="b">
            <a:normAutofit/>
          </a:bodyPr>
          <a:lstStyle/>
          <a:p>
            <a:pPr algn="l"/>
            <a:r>
              <a:rPr lang="en-US" sz="4800">
                <a:solidFill>
                  <a:schemeClr val="bg1"/>
                </a:solidFill>
                <a:latin typeface="Times New Roman" panose="02020603050405020304" pitchFamily="18" charset="0"/>
                <a:cs typeface="Times New Roman" panose="02020603050405020304" pitchFamily="18" charset="0"/>
              </a:rPr>
              <a:t>ABC Call Volume Trend Analysis</a:t>
            </a:r>
            <a:endParaRPr lang="en-IN" sz="480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97B3108-CDA9-2C79-9F5C-C73ECB6A8A4D}"/>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latin typeface="Times New Roman" panose="02020603050405020304" pitchFamily="18" charset="0"/>
                <a:cs typeface="Times New Roman" panose="02020603050405020304" pitchFamily="18" charset="0"/>
              </a:rPr>
              <a:t>By Nayan Jain</a:t>
            </a:r>
            <a:endParaRPr lang="en-IN" sz="2000">
              <a:solidFill>
                <a:schemeClr val="bg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9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CD6AF-6C69-7108-578B-26B45A36C4D1}"/>
              </a:ext>
            </a:extLst>
          </p:cNvPr>
          <p:cNvSpPr>
            <a:spLocks noGrp="1"/>
          </p:cNvSpPr>
          <p:nvPr>
            <p:ph type="title"/>
          </p:nvPr>
        </p:nvSpPr>
        <p:spPr>
          <a:xfrm>
            <a:off x="1115568" y="509521"/>
            <a:ext cx="10232136" cy="1014984"/>
          </a:xfrm>
        </p:spPr>
        <p:txBody>
          <a:bodyPr>
            <a:normAutofit/>
          </a:bodyPr>
          <a:lstStyle/>
          <a:p>
            <a:r>
              <a:rPr lang="en-US" sz="4000">
                <a:latin typeface="Times New Roman" panose="02020603050405020304" pitchFamily="18" charset="0"/>
                <a:cs typeface="Times New Roman" panose="02020603050405020304" pitchFamily="18" charset="0"/>
              </a:rPr>
              <a:t>Insights of C</a:t>
            </a:r>
            <a:endParaRPr lang="en-IN" sz="4000"/>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0F20081-A594-7917-81AE-57905D06F2C1}"/>
              </a:ext>
            </a:extLst>
          </p:cNvPr>
          <p:cNvSpPr>
            <a:spLocks noGrp="1"/>
          </p:cNvSpPr>
          <p:nvPr>
            <p:ph idx="1"/>
          </p:nvPr>
        </p:nvSpPr>
        <p:spPr>
          <a:xfrm>
            <a:off x="1819668" y="2592255"/>
            <a:ext cx="8823935" cy="3651330"/>
          </a:xfrm>
        </p:spPr>
        <p:txBody>
          <a:bodyPr/>
          <a:lstStyle/>
          <a:p>
            <a:pPr marL="189738" indent="-189738" defTabSz="758952">
              <a:spcBef>
                <a:spcPts val="830"/>
              </a:spcBef>
            </a:pPr>
            <a:r>
              <a:rPr lang="en-US" sz="2324" kern="1200" dirty="0">
                <a:solidFill>
                  <a:schemeClr val="tx1"/>
                </a:solidFill>
                <a:latin typeface="Times New Roman" panose="02020603050405020304" pitchFamily="18" charset="0"/>
                <a:ea typeface="+mn-ea"/>
                <a:cs typeface="Times New Roman" panose="02020603050405020304" pitchFamily="18" charset="0"/>
              </a:rPr>
              <a:t>To achieve a targeted abandonment rate of 10%, a total of 79 unique agents were deemed necessary.</a:t>
            </a:r>
          </a:p>
          <a:p>
            <a:pPr marL="189738" indent="-189738" defTabSz="758952">
              <a:spcBef>
                <a:spcPts val="830"/>
              </a:spcBef>
            </a:pPr>
            <a:r>
              <a:rPr lang="en-US" sz="2324" kern="1200" dirty="0">
                <a:solidFill>
                  <a:schemeClr val="tx1"/>
                </a:solidFill>
                <a:latin typeface="Times New Roman" panose="02020603050405020304" pitchFamily="18" charset="0"/>
                <a:ea typeface="+mn-ea"/>
                <a:cs typeface="Times New Roman" panose="02020603050405020304" pitchFamily="18" charset="0"/>
              </a:rPr>
              <a:t>Initially, with an abandonment rate of 30%, the workforce comprised 66 unique agents.</a:t>
            </a:r>
          </a:p>
          <a:p>
            <a:endParaRPr lang="en-IN" dirty="0"/>
          </a:p>
        </p:txBody>
      </p:sp>
      <p:sp>
        <p:nvSpPr>
          <p:cNvPr id="4" name="TextBox 3">
            <a:extLst>
              <a:ext uri="{FF2B5EF4-FFF2-40B4-BE49-F238E27FC236}">
                <a16:creationId xmlns:a16="http://schemas.microsoft.com/office/drawing/2014/main" id="{0EB63843-2B02-50B3-D7BF-A450B9D62B50}"/>
              </a:ext>
            </a:extLst>
          </p:cNvPr>
          <p:cNvSpPr txBox="1"/>
          <p:nvPr/>
        </p:nvSpPr>
        <p:spPr>
          <a:xfrm>
            <a:off x="1467976" y="1625612"/>
            <a:ext cx="6367729" cy="462755"/>
          </a:xfrm>
          <a:prstGeom prst="rect">
            <a:avLst/>
          </a:prstGeom>
          <a:noFill/>
        </p:spPr>
        <p:txBody>
          <a:bodyPr wrap="square" rtlCol="0">
            <a:spAutoFit/>
          </a:bodyPr>
          <a:lstStyle/>
          <a:p>
            <a:pPr marL="342900" indent="-342900" defTabSz="758952">
              <a:spcAft>
                <a:spcPts val="600"/>
              </a:spcAft>
              <a:buFont typeface="Wingdings" panose="05000000000000000000" pitchFamily="2" charset="2"/>
              <a:buChar char="v"/>
            </a:pPr>
            <a:r>
              <a:rPr lang="en-US" sz="2407" kern="1200" dirty="0">
                <a:solidFill>
                  <a:schemeClr val="tx1"/>
                </a:solidFill>
                <a:latin typeface="Times New Roman" panose="02020603050405020304" pitchFamily="18" charset="0"/>
                <a:ea typeface="+mn-ea"/>
                <a:cs typeface="Times New Roman" panose="02020603050405020304" pitchFamily="18" charset="0"/>
              </a:rPr>
              <a:t>Manpower Plan to Reduce Abandonment Rate:</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1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DBB7-EDD8-61B8-EB75-96F3FE0B7D1B}"/>
              </a:ext>
            </a:extLst>
          </p:cNvPr>
          <p:cNvSpPr>
            <a:spLocks noGrp="1"/>
          </p:cNvSpPr>
          <p:nvPr>
            <p:ph type="title"/>
          </p:nvPr>
        </p:nvSpPr>
        <p:spPr>
          <a:xfrm>
            <a:off x="256759" y="952753"/>
            <a:ext cx="11749709" cy="2226365"/>
          </a:xfrm>
        </p:spPr>
        <p:txBody>
          <a:bodyPr>
            <a:normAutofit fontScale="90000"/>
          </a:bodyPr>
          <a:lstStyle/>
          <a:p>
            <a:r>
              <a:rPr lang="en-US" sz="2700">
                <a:latin typeface="Times New Roman" panose="02020603050405020304" pitchFamily="18" charset="0"/>
                <a:cs typeface="Times New Roman" panose="02020603050405020304" pitchFamily="18" charset="0"/>
              </a:rPr>
              <a:t>D. </a:t>
            </a:r>
            <a:r>
              <a:rPr lang="en-US" sz="2700" b="0" i="0">
                <a:effectLst/>
                <a:latin typeface="Times New Roman" panose="02020603050405020304" pitchFamily="18" charset="0"/>
                <a:cs typeface="Times New Roman" panose="02020603050405020304" pitchFamily="18" charset="0"/>
              </a:rPr>
              <a:t>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br>
              <a:rPr lang="en-US"/>
            </a:br>
            <a:endParaRPr lang="en-IN" dirty="0"/>
          </a:p>
        </p:txBody>
      </p:sp>
      <p:pic>
        <p:nvPicPr>
          <p:cNvPr id="6" name="Picture 5">
            <a:extLst>
              <a:ext uri="{FF2B5EF4-FFF2-40B4-BE49-F238E27FC236}">
                <a16:creationId xmlns:a16="http://schemas.microsoft.com/office/drawing/2014/main" id="{EA8807BA-BA7C-851C-860C-AA4070E106DE}"/>
              </a:ext>
            </a:extLst>
          </p:cNvPr>
          <p:cNvPicPr>
            <a:picLocks noChangeAspect="1"/>
          </p:cNvPicPr>
          <p:nvPr/>
        </p:nvPicPr>
        <p:blipFill>
          <a:blip r:embed="rId2"/>
          <a:stretch>
            <a:fillRect/>
          </a:stretch>
        </p:blipFill>
        <p:spPr>
          <a:xfrm>
            <a:off x="1569771" y="3257400"/>
            <a:ext cx="8726118" cy="552527"/>
          </a:xfrm>
          <a:prstGeom prst="rect">
            <a:avLst/>
          </a:prstGeom>
        </p:spPr>
      </p:pic>
      <p:sp>
        <p:nvSpPr>
          <p:cNvPr id="7" name="TextBox 6">
            <a:extLst>
              <a:ext uri="{FF2B5EF4-FFF2-40B4-BE49-F238E27FC236}">
                <a16:creationId xmlns:a16="http://schemas.microsoft.com/office/drawing/2014/main" id="{36116A09-2AEE-CD8A-5AD2-2D815D4CCAEB}"/>
              </a:ext>
            </a:extLst>
          </p:cNvPr>
          <p:cNvSpPr txBox="1"/>
          <p:nvPr/>
        </p:nvSpPr>
        <p:spPr>
          <a:xfrm>
            <a:off x="503583" y="5075583"/>
            <a:ext cx="10575234" cy="830997"/>
          </a:xfrm>
          <a:prstGeom prst="rect">
            <a:avLst/>
          </a:prstGeom>
          <a:noFill/>
        </p:spPr>
        <p:txBody>
          <a:bodyPr wrap="square" rtlCol="0">
            <a:spAutoFit/>
          </a:bodyPr>
          <a:lstStyle/>
          <a:p>
            <a:r>
              <a:rPr lang="en-US" sz="2400" b="0" i="0">
                <a:effectLst/>
                <a:latin typeface="Times New Roman" panose="02020603050405020304" pitchFamily="18" charset="0"/>
                <a:cs typeface="Times New Roman" panose="02020603050405020304" pitchFamily="18" charset="0"/>
              </a:rPr>
              <a:t>Now propose a manpower plan required during each time bucket in a day. Maximum Abandon rate assumption would be same 10%.</a:t>
            </a:r>
            <a:endParaRPr lang="en-IN" sz="2400" dirty="0">
              <a:latin typeface="Times New Roman" panose="02020603050405020304" pitchFamily="18" charset="0"/>
              <a:cs typeface="Times New Roman" panose="02020603050405020304" pitchFamily="18" charset="0"/>
            </a:endParaRPr>
          </a:p>
        </p:txBody>
      </p:sp>
      <p:sp>
        <p:nvSpPr>
          <p:cNvPr id="8" name="Trapezoid 7">
            <a:extLst>
              <a:ext uri="{FF2B5EF4-FFF2-40B4-BE49-F238E27FC236}">
                <a16:creationId xmlns:a16="http://schemas.microsoft.com/office/drawing/2014/main" id="{27886ABD-7CFF-BCFF-3018-0FF364B66EAC}"/>
              </a:ext>
            </a:extLst>
          </p:cNvPr>
          <p:cNvSpPr/>
          <p:nvPr/>
        </p:nvSpPr>
        <p:spPr>
          <a:xfrm rot="5400000">
            <a:off x="-477952" y="643517"/>
            <a:ext cx="1152939" cy="197038"/>
          </a:xfrm>
          <a:prstGeom prst="trapezoi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871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table with numbers and time&#10;&#10;Description automatically generated">
            <a:extLst>
              <a:ext uri="{FF2B5EF4-FFF2-40B4-BE49-F238E27FC236}">
                <a16:creationId xmlns:a16="http://schemas.microsoft.com/office/drawing/2014/main" id="{D56ADC33-42EB-2A32-522B-6FF7E34ABFA7}"/>
              </a:ext>
            </a:extLst>
          </p:cNvPr>
          <p:cNvPicPr>
            <a:picLocks noGrp="1" noChangeAspect="1"/>
          </p:cNvPicPr>
          <p:nvPr>
            <p:ph sz="half" idx="1"/>
          </p:nvPr>
        </p:nvPicPr>
        <p:blipFill>
          <a:blip r:embed="rId2"/>
          <a:stretch>
            <a:fillRect/>
          </a:stretch>
        </p:blipFill>
        <p:spPr>
          <a:xfrm>
            <a:off x="643467" y="1821077"/>
            <a:ext cx="2769515" cy="3215842"/>
          </a:xfrm>
        </p:spPr>
      </p:pic>
      <p:graphicFrame>
        <p:nvGraphicFramePr>
          <p:cNvPr id="7" name="Content Placeholder 6">
            <a:extLst>
              <a:ext uri="{FF2B5EF4-FFF2-40B4-BE49-F238E27FC236}">
                <a16:creationId xmlns:a16="http://schemas.microsoft.com/office/drawing/2014/main" id="{2A75181A-F0FD-5623-A22E-E0F2E0772EE3}"/>
              </a:ext>
            </a:extLst>
          </p:cNvPr>
          <p:cNvGraphicFramePr>
            <a:graphicFrameLocks noGrp="1"/>
          </p:cNvGraphicFramePr>
          <p:nvPr>
            <p:ph sz="half" idx="2"/>
            <p:extLst>
              <p:ext uri="{D42A27DB-BD31-4B8C-83A1-F6EECF244321}">
                <p14:modId xmlns:p14="http://schemas.microsoft.com/office/powerpoint/2010/main" val="3993023286"/>
              </p:ext>
            </p:extLst>
          </p:nvPr>
        </p:nvGraphicFramePr>
        <p:xfrm>
          <a:off x="3816626" y="815300"/>
          <a:ext cx="7731908" cy="52273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035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3592E-4F49-D2B3-C45C-61C29172B417}"/>
              </a:ext>
            </a:extLst>
          </p:cNvPr>
          <p:cNvSpPr>
            <a:spLocks noGrp="1"/>
          </p:cNvSpPr>
          <p:nvPr>
            <p:ph type="title"/>
          </p:nvPr>
        </p:nvSpPr>
        <p:spPr>
          <a:xfrm>
            <a:off x="841248" y="251312"/>
            <a:ext cx="10506456" cy="1010264"/>
          </a:xfrm>
        </p:spPr>
        <p:txBody>
          <a:bodyPr anchor="ctr">
            <a:normAutofit/>
          </a:bodyPr>
          <a:lstStyle/>
          <a:p>
            <a:r>
              <a:rPr lang="en-US">
                <a:latin typeface="Times New Roman" panose="02020603050405020304" pitchFamily="18" charset="0"/>
                <a:cs typeface="Times New Roman" panose="02020603050405020304" pitchFamily="18" charset="0"/>
              </a:rPr>
              <a:t>Insights of D</a:t>
            </a:r>
            <a:endParaRPr lang="en-IN" dirty="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D21FEFC-4799-DFAB-0D2B-7C4D587E1820}"/>
              </a:ext>
            </a:extLst>
          </p:cNvPr>
          <p:cNvSpPr>
            <a:spLocks noGrp="1"/>
          </p:cNvSpPr>
          <p:nvPr>
            <p:ph idx="1"/>
          </p:nvPr>
        </p:nvSpPr>
        <p:spPr>
          <a:xfrm>
            <a:off x="1482692" y="2362426"/>
            <a:ext cx="9359007" cy="3872742"/>
          </a:xfrm>
        </p:spPr>
        <p:txBody>
          <a:bodyPr/>
          <a:lstStyle/>
          <a:p>
            <a:pPr marL="203454" indent="-203454" defTabSz="813816">
              <a:spcBef>
                <a:spcPts val="890"/>
              </a:spcBef>
            </a:pPr>
            <a:r>
              <a:rPr lang="en-US" sz="2403" kern="1200">
                <a:solidFill>
                  <a:schemeClr val="tx1"/>
                </a:solidFill>
                <a:latin typeface="Times New Roman" panose="02020603050405020304" pitchFamily="18" charset="0"/>
                <a:ea typeface="+mn-ea"/>
                <a:cs typeface="Times New Roman" panose="02020603050405020304" pitchFamily="18" charset="0"/>
              </a:rPr>
              <a:t>During the 9:00 a.m. to 9:00 p.m. timeframe, there were 100 calls made by customers.</a:t>
            </a:r>
          </a:p>
          <a:p>
            <a:pPr marL="203454" indent="-203454" defTabSz="813816">
              <a:spcBef>
                <a:spcPts val="890"/>
              </a:spcBef>
            </a:pPr>
            <a:r>
              <a:rPr lang="en-US" sz="2403" kern="1200">
                <a:solidFill>
                  <a:schemeClr val="tx1"/>
                </a:solidFill>
                <a:latin typeface="Times New Roman" panose="02020603050405020304" pitchFamily="18" charset="0"/>
                <a:ea typeface="+mn-ea"/>
                <a:cs typeface="Times New Roman" panose="02020603050405020304" pitchFamily="18" charset="0"/>
              </a:rPr>
              <a:t>Correspondingly, during the night from 9:00 p.m. to 9:00 a.m., there were 30 calls made for every 100 calls during the day.</a:t>
            </a:r>
          </a:p>
          <a:p>
            <a:pPr marL="203454" indent="-203454" defTabSz="813816">
              <a:spcBef>
                <a:spcPts val="890"/>
              </a:spcBef>
            </a:pPr>
            <a:r>
              <a:rPr lang="en-US" sz="2403" kern="1200">
                <a:solidFill>
                  <a:schemeClr val="tx1"/>
                </a:solidFill>
                <a:latin typeface="Times New Roman" panose="02020603050405020304" pitchFamily="18" charset="0"/>
                <a:ea typeface="+mn-ea"/>
                <a:cs typeface="Times New Roman" panose="02020603050405020304" pitchFamily="18" charset="0"/>
              </a:rPr>
              <a:t>To adequately handle the night-time calls, a manpower of 22 unique agents would be required.</a:t>
            </a:r>
          </a:p>
          <a:p>
            <a:endParaRPr lang="en-IN" dirty="0"/>
          </a:p>
        </p:txBody>
      </p:sp>
      <p:sp>
        <p:nvSpPr>
          <p:cNvPr id="4" name="TextBox 3">
            <a:extLst>
              <a:ext uri="{FF2B5EF4-FFF2-40B4-BE49-F238E27FC236}">
                <a16:creationId xmlns:a16="http://schemas.microsoft.com/office/drawing/2014/main" id="{66AD0C56-C769-D9E0-319C-2ADD609440B0}"/>
              </a:ext>
            </a:extLst>
          </p:cNvPr>
          <p:cNvSpPr txBox="1"/>
          <p:nvPr/>
        </p:nvSpPr>
        <p:spPr>
          <a:xfrm>
            <a:off x="1144209" y="1609591"/>
            <a:ext cx="6508615" cy="752835"/>
          </a:xfrm>
          <a:prstGeom prst="rect">
            <a:avLst/>
          </a:prstGeom>
          <a:noFill/>
        </p:spPr>
        <p:txBody>
          <a:bodyPr wrap="square" rtlCol="0">
            <a:spAutoFit/>
          </a:bodyPr>
          <a:lstStyle/>
          <a:p>
            <a:pPr marL="406908" indent="-406908" defTabSz="813816">
              <a:spcAft>
                <a:spcPts val="600"/>
              </a:spcAft>
              <a:buFont typeface="Wingdings" panose="05000000000000000000" pitchFamily="2" charset="2"/>
              <a:buChar char="v"/>
            </a:pPr>
            <a:r>
              <a:rPr lang="en-US" sz="2492" kern="1200" dirty="0">
                <a:solidFill>
                  <a:schemeClr val="tx1"/>
                </a:solidFill>
                <a:latin typeface="Times New Roman" panose="02020603050405020304" pitchFamily="18" charset="0"/>
                <a:ea typeface="+mn-ea"/>
                <a:cs typeface="Times New Roman" panose="02020603050405020304" pitchFamily="18" charset="0"/>
              </a:rPr>
              <a:t>Night-time Call Volume and Agents Required:</a:t>
            </a:r>
            <a:br>
              <a:rPr lang="en-US" sz="1602" kern="1200" dirty="0">
                <a:solidFill>
                  <a:srgbClr val="374151"/>
                </a:solidFill>
                <a:latin typeface="Söhne"/>
                <a:ea typeface="+mn-ea"/>
                <a:cs typeface="+mn-cs"/>
              </a:rPr>
            </a:br>
            <a:endParaRPr lang="en-IN" dirty="0"/>
          </a:p>
        </p:txBody>
      </p:sp>
    </p:spTree>
    <p:extLst>
      <p:ext uri="{BB962C8B-B14F-4D97-AF65-F5344CB8AC3E}">
        <p14:creationId xmlns:p14="http://schemas.microsoft.com/office/powerpoint/2010/main" val="409069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3947-1CD9-1045-9DFC-20A96B16950A}"/>
              </a:ext>
            </a:extLst>
          </p:cNvPr>
          <p:cNvSpPr>
            <a:spLocks noGrp="1"/>
          </p:cNvSpPr>
          <p:nvPr>
            <p:ph type="title"/>
          </p:nvPr>
        </p:nvSpPr>
        <p:spPr>
          <a:xfrm>
            <a:off x="745435" y="18255"/>
            <a:ext cx="10515600" cy="882893"/>
          </a:xfrm>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8C2F45-7740-6613-A08C-8E2B11374A45}"/>
              </a:ext>
            </a:extLst>
          </p:cNvPr>
          <p:cNvSpPr>
            <a:spLocks noGrp="1"/>
          </p:cNvSpPr>
          <p:nvPr>
            <p:ph idx="1"/>
          </p:nvPr>
        </p:nvSpPr>
        <p:spPr>
          <a:xfrm>
            <a:off x="838200" y="901148"/>
            <a:ext cx="10515600" cy="5592417"/>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Project Overview:</a:t>
            </a:r>
          </a:p>
          <a:p>
            <a:r>
              <a:rPr lang="en-US" dirty="0">
                <a:latin typeface="Times New Roman" panose="02020603050405020304" pitchFamily="18" charset="0"/>
                <a:cs typeface="Times New Roman" panose="02020603050405020304" pitchFamily="18" charset="0"/>
              </a:rPr>
              <a:t>Analyzed incoming call data to assess agent performance and workload, considering factors like work schedule, unplanned leaves, and call durations.</a:t>
            </a:r>
          </a:p>
          <a:p>
            <a:r>
              <a:rPr lang="en-US" dirty="0">
                <a:latin typeface="Times New Roman" panose="02020603050405020304" pitchFamily="18" charset="0"/>
                <a:cs typeface="Times New Roman" panose="02020603050405020304" pitchFamily="18" charset="0"/>
              </a:rPr>
              <a:t>Identified time buckets with varying call time durations and observed call distribution trends across different periods.</a:t>
            </a:r>
          </a:p>
          <a:p>
            <a:pPr marL="0" indent="0">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Manpower Planning:</a:t>
            </a:r>
          </a:p>
          <a:p>
            <a:r>
              <a:rPr lang="en-US" dirty="0">
                <a:latin typeface="Times New Roman" panose="02020603050405020304" pitchFamily="18" charset="0"/>
                <a:cs typeface="Times New Roman" panose="02020603050405020304" pitchFamily="18" charset="0"/>
              </a:rPr>
              <a:t>Proposed a manpower plan to increase call answer rate to 90%, addressing customer satisfaction and reducing abandon rate.</a:t>
            </a:r>
          </a:p>
          <a:p>
            <a:r>
              <a:rPr lang="en-US" dirty="0">
                <a:latin typeface="Times New Roman" panose="02020603050405020304" pitchFamily="18" charset="0"/>
                <a:cs typeface="Times New Roman" panose="02020603050405020304" pitchFamily="18" charset="0"/>
              </a:rPr>
              <a:t>Calculated minimum agent requirements per time bucket to achieve target abandon rate, accounting for work hours and other tasks.</a:t>
            </a:r>
          </a:p>
          <a:p>
            <a:r>
              <a:rPr lang="en-US" dirty="0">
                <a:latin typeface="Times New Roman" panose="02020603050405020304" pitchFamily="18" charset="0"/>
                <a:cs typeface="Times New Roman" panose="02020603050405020304" pitchFamily="18" charset="0"/>
              </a:rPr>
              <a:t>Factored in night-time call handling and determined 22 unique agents required for overnight coverage.</a:t>
            </a:r>
          </a:p>
          <a:p>
            <a:pPr marL="0" indent="0">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Efficient Resource Allocation:</a:t>
            </a:r>
          </a:p>
          <a:p>
            <a:r>
              <a:rPr lang="en-US" dirty="0">
                <a:latin typeface="Times New Roman" panose="02020603050405020304" pitchFamily="18" charset="0"/>
                <a:cs typeface="Times New Roman" panose="02020603050405020304" pitchFamily="18" charset="0"/>
              </a:rPr>
              <a:t>Agents can handle additional calls beyond estimated workload with full effort, utilizing available time effectively.</a:t>
            </a:r>
          </a:p>
          <a:p>
            <a:pPr marL="0" indent="0">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Key Insights:</a:t>
            </a:r>
          </a:p>
          <a:p>
            <a:r>
              <a:rPr lang="en-US" dirty="0">
                <a:latin typeface="Times New Roman" panose="02020603050405020304" pitchFamily="18" charset="0"/>
                <a:cs typeface="Times New Roman" panose="02020603050405020304" pitchFamily="18" charset="0"/>
              </a:rPr>
              <a:t>Project provided valuable insights for agent performance, call distribution, and effective manpower planning.</a:t>
            </a:r>
          </a:p>
          <a:p>
            <a:r>
              <a:rPr lang="en-US" dirty="0">
                <a:latin typeface="Times New Roman" panose="02020603050405020304" pitchFamily="18" charset="0"/>
                <a:cs typeface="Times New Roman" panose="02020603050405020304" pitchFamily="18" charset="0"/>
              </a:rPr>
              <a:t>Implementation of proposed plan will enhance customer service and optimize agent resources.</a:t>
            </a:r>
          </a:p>
          <a:p>
            <a:pPr marL="0" indent="0">
              <a:buNone/>
            </a:pPr>
            <a:r>
              <a:rPr lang="en-US" dirty="0">
                <a:latin typeface="Times New Roman" panose="02020603050405020304" pitchFamily="18" charset="0"/>
                <a:cs typeface="Times New Roman" panose="02020603050405020304" pitchFamily="18" charset="0"/>
              </a:rPr>
              <a:t>5) </a:t>
            </a:r>
            <a:r>
              <a:rPr lang="en-US" sz="2800" b="1" i="0" dirty="0">
                <a:effectLst/>
                <a:latin typeface="Times New Roman" panose="02020603050405020304" pitchFamily="18" charset="0"/>
                <a:cs typeface="Times New Roman" panose="02020603050405020304" pitchFamily="18" charset="0"/>
              </a:rPr>
              <a:t>For a more in-depth analysis, please click on the link provided below:</a:t>
            </a:r>
          </a:p>
          <a:p>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ction="ppaction://hlinkfile"/>
              </a:rPr>
              <a:t>ABC Call Volume Trend Analysis.xlsx</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Minus Sign 4">
            <a:extLst>
              <a:ext uri="{FF2B5EF4-FFF2-40B4-BE49-F238E27FC236}">
                <a16:creationId xmlns:a16="http://schemas.microsoft.com/office/drawing/2014/main" id="{C287E0A1-E4A7-C945-C6C4-8B674D5811A3}"/>
              </a:ext>
            </a:extLst>
          </p:cNvPr>
          <p:cNvSpPr/>
          <p:nvPr/>
        </p:nvSpPr>
        <p:spPr>
          <a:xfrm>
            <a:off x="5274364" y="-182151"/>
            <a:ext cx="7964557" cy="511832"/>
          </a:xfrm>
          <a:prstGeom prst="mathMinus">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189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B26B451-A7A0-E5BB-4525-35252C3ED16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latin typeface="Times New Roman" panose="02020603050405020304" pitchFamily="18" charset="0"/>
                <a:cs typeface="Times New Roman" panose="02020603050405020304" pitchFamily="18" charset="0"/>
              </a:rPr>
              <a:t>Project Description</a:t>
            </a:r>
            <a:endParaRPr lang="en-IN">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709D69-3933-49F9-2685-A09907725281}"/>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b="0" i="0">
                <a:solidFill>
                  <a:schemeClr val="bg1"/>
                </a:solidFill>
                <a:effectLst/>
                <a:latin typeface="Times New Roman" panose="02020603050405020304" pitchFamily="18" charset="0"/>
                <a:cs typeface="Times New Roman" panose="02020603050405020304" pitchFamily="18" charset="0"/>
              </a:rPr>
              <a:t>ABC Call Volume Trend project objective is to address the issue of abandoned calls and optimize workforce allocation to maintain a low abandonment rate of 10%.</a:t>
            </a:r>
          </a:p>
          <a:p>
            <a:pPr>
              <a:buFont typeface="Arial" panose="020B0604020202020204" pitchFamily="34" charset="0"/>
              <a:buChar char="•"/>
            </a:pPr>
            <a:r>
              <a:rPr lang="en-US" sz="2000" b="0" i="0">
                <a:solidFill>
                  <a:schemeClr val="bg1"/>
                </a:solidFill>
                <a:effectLst/>
                <a:latin typeface="Times New Roman" panose="02020603050405020304" pitchFamily="18" charset="0"/>
                <a:cs typeface="Times New Roman" panose="02020603050405020304" pitchFamily="18" charset="0"/>
              </a:rPr>
              <a:t>By analyzing 23 days of inbound call data, we will identify patterns and trends to enhance the customer experience.</a:t>
            </a:r>
          </a:p>
          <a:p>
            <a:pPr>
              <a:buFont typeface="Arial" panose="020B0604020202020204" pitchFamily="34" charset="0"/>
              <a:buChar char="•"/>
            </a:pPr>
            <a:r>
              <a:rPr lang="en-US" sz="2000" b="0" i="0">
                <a:solidFill>
                  <a:schemeClr val="bg1"/>
                </a:solidFill>
                <a:effectLst/>
                <a:latin typeface="Times New Roman" panose="02020603050405020304" pitchFamily="18" charset="0"/>
                <a:cs typeface="Times New Roman" panose="02020603050405020304" pitchFamily="18" charset="0"/>
              </a:rPr>
              <a:t>The dataset includes information such as agent names, agent IDs, queue times (waiting duration before connecting to an agent), call times, time buckets, call durations, call seconds, and call statuses (abandon, answered, transferred).</a:t>
            </a:r>
          </a:p>
          <a:p>
            <a:pPr marL="0" indent="0">
              <a:buNone/>
            </a:pPr>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4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DD22422-AFA4-21D0-8E6A-C67AECA89C8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latin typeface="Times New Roman" panose="02020603050405020304" pitchFamily="18" charset="0"/>
                <a:cs typeface="Times New Roman" panose="02020603050405020304" pitchFamily="18" charset="0"/>
              </a:rPr>
              <a:t>Approach</a:t>
            </a:r>
            <a:endParaRPr lang="en-IN">
              <a:solidFill>
                <a:schemeClr val="bg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CAF375-DCA6-5185-2930-D6F005375C16}"/>
              </a:ext>
            </a:extLst>
          </p:cNvPr>
          <p:cNvSpPr>
            <a:spLocks noGrp="1"/>
          </p:cNvSpPr>
          <p:nvPr>
            <p:ph idx="1"/>
          </p:nvPr>
        </p:nvSpPr>
        <p:spPr>
          <a:xfrm>
            <a:off x="1392667" y="2398957"/>
            <a:ext cx="9406666" cy="3526144"/>
          </a:xfrm>
        </p:spPr>
        <p:txBody>
          <a:bodyPr>
            <a:normAutofit/>
          </a:bodyPr>
          <a:lstStyle/>
          <a:p>
            <a:r>
              <a:rPr lang="en-US" sz="2000" b="0" i="0">
                <a:solidFill>
                  <a:schemeClr val="bg1"/>
                </a:solidFill>
                <a:effectLst/>
                <a:latin typeface="Times New Roman" panose="02020603050405020304" pitchFamily="18" charset="0"/>
                <a:cs typeface="Times New Roman" panose="02020603050405020304" pitchFamily="18" charset="0"/>
              </a:rPr>
              <a:t>Dataset Familiarization: Thoroughly understood the provided dataset, including column details and project requirements, to establish a solid foundation for analysis.</a:t>
            </a:r>
          </a:p>
          <a:p>
            <a:r>
              <a:rPr lang="en-US" sz="2000" b="0" i="0">
                <a:solidFill>
                  <a:schemeClr val="bg1"/>
                </a:solidFill>
                <a:effectLst/>
                <a:latin typeface="Times New Roman" panose="02020603050405020304" pitchFamily="18" charset="0"/>
                <a:cs typeface="Times New Roman" panose="02020603050405020304" pitchFamily="18" charset="0"/>
              </a:rPr>
              <a:t>Data Cleaning: Ensured data accuracy and relevance by removing unnecessary columns, resulting in a clean dataset for analysis.</a:t>
            </a:r>
          </a:p>
          <a:p>
            <a:r>
              <a:rPr lang="en-US" sz="2000" b="0" i="0">
                <a:solidFill>
                  <a:schemeClr val="bg1"/>
                </a:solidFill>
                <a:effectLst/>
                <a:latin typeface="Times New Roman" panose="02020603050405020304" pitchFamily="18" charset="0"/>
                <a:cs typeface="Times New Roman" panose="02020603050405020304" pitchFamily="18" charset="0"/>
              </a:rPr>
              <a:t>Data Analysis: Utilized Excel and employed pivot tables and graphs to perform calculations, derive insights, and identify patterns within the dataset.</a:t>
            </a:r>
          </a:p>
          <a:p>
            <a:r>
              <a:rPr lang="en-US" sz="2000" b="0" i="0">
                <a:solidFill>
                  <a:schemeClr val="bg1"/>
                </a:solidFill>
                <a:effectLst/>
                <a:latin typeface="Times New Roman" panose="02020603050405020304" pitchFamily="18" charset="0"/>
                <a:cs typeface="Times New Roman" panose="02020603050405020304" pitchFamily="18" charset="0"/>
              </a:rPr>
              <a:t>Project Report: Created a concise and visually engaging report using PowerPoint, presenting findings, insights, and visualizations effectively.</a:t>
            </a:r>
          </a:p>
          <a:p>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4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F40866-3292-A13F-62EC-E2BECB73B787}"/>
              </a:ext>
            </a:extLst>
          </p:cNvPr>
          <p:cNvSpPr>
            <a:spLocks noGrp="1"/>
          </p:cNvSpPr>
          <p:nvPr>
            <p:ph type="title"/>
          </p:nvPr>
        </p:nvSpPr>
        <p:spPr>
          <a:xfrm>
            <a:off x="1115568" y="509521"/>
            <a:ext cx="10232136" cy="1014984"/>
          </a:xfrm>
        </p:spPr>
        <p:txBody>
          <a:bodyPr>
            <a:normAutofit/>
          </a:bodyPr>
          <a:lstStyle/>
          <a:p>
            <a:r>
              <a:rPr lang="en-US" sz="4000" dirty="0">
                <a:latin typeface="Times New Roman" panose="02020603050405020304" pitchFamily="18" charset="0"/>
                <a:cs typeface="Times New Roman" panose="02020603050405020304" pitchFamily="18" charset="0"/>
              </a:rPr>
              <a:t>Tech-Stack Used:</a:t>
            </a:r>
            <a:endParaRPr lang="en-IN" sz="4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36B9741-EF12-7C22-0B37-46FA5CED5D0C}"/>
              </a:ext>
            </a:extLst>
          </p:cNvPr>
          <p:cNvSpPr>
            <a:spLocks noGrp="1"/>
          </p:cNvSpPr>
          <p:nvPr>
            <p:ph idx="1"/>
          </p:nvPr>
        </p:nvSpPr>
        <p:spPr>
          <a:xfrm>
            <a:off x="1563870" y="1673352"/>
            <a:ext cx="9592417" cy="510623"/>
          </a:xfrm>
        </p:spPr>
        <p:txBody>
          <a:bodyPr/>
          <a:lstStyle/>
          <a:p>
            <a:pPr marL="208026" indent="-208026" defTabSz="832104">
              <a:spcBef>
                <a:spcPts val="910"/>
              </a:spcBef>
            </a:pPr>
            <a:r>
              <a:rPr lang="en-US" sz="2548" kern="1200">
                <a:solidFill>
                  <a:schemeClr val="tx1"/>
                </a:solidFill>
                <a:latin typeface="+mn-lt"/>
                <a:ea typeface="+mn-ea"/>
                <a:cs typeface="+mn-cs"/>
              </a:rPr>
              <a:t>MS-Excel </a:t>
            </a:r>
            <a:endParaRPr lang="en-IN"/>
          </a:p>
        </p:txBody>
      </p:sp>
      <p:sp>
        <p:nvSpPr>
          <p:cNvPr id="4" name="TextBox 3">
            <a:extLst>
              <a:ext uri="{FF2B5EF4-FFF2-40B4-BE49-F238E27FC236}">
                <a16:creationId xmlns:a16="http://schemas.microsoft.com/office/drawing/2014/main" id="{52CF2F5D-A866-32A1-AF33-B5A2E7794F77}"/>
              </a:ext>
            </a:extLst>
          </p:cNvPr>
          <p:cNvSpPr txBox="1"/>
          <p:nvPr/>
        </p:nvSpPr>
        <p:spPr>
          <a:xfrm>
            <a:off x="1306984" y="2312575"/>
            <a:ext cx="4775053" cy="707886"/>
          </a:xfrm>
          <a:prstGeom prst="rect">
            <a:avLst/>
          </a:prstGeom>
          <a:noFill/>
        </p:spPr>
        <p:txBody>
          <a:bodyPr wrap="square" rtlCol="0">
            <a:spAutoFit/>
          </a:bodyPr>
          <a:lstStyle/>
          <a:p>
            <a:pPr defTabSz="832104">
              <a:spcAft>
                <a:spcPts val="600"/>
              </a:spcAft>
            </a:pPr>
            <a:r>
              <a:rPr lang="en-US" sz="4000" kern="1200" dirty="0">
                <a:solidFill>
                  <a:schemeClr val="tx1"/>
                </a:solidFill>
                <a:latin typeface="Times New Roman" panose="02020603050405020304" pitchFamily="18" charset="0"/>
                <a:ea typeface="+mn-ea"/>
                <a:cs typeface="Times New Roman" panose="02020603050405020304" pitchFamily="18" charset="0"/>
              </a:rPr>
              <a:t>Assumptions:</a:t>
            </a:r>
            <a:endParaRPr lang="en-IN" sz="4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93C1AAF-AAE2-3643-645D-EBDA48B1A688}"/>
              </a:ext>
            </a:extLst>
          </p:cNvPr>
          <p:cNvGraphicFramePr>
            <a:graphicFrameLocks noGrp="1"/>
          </p:cNvGraphicFramePr>
          <p:nvPr>
            <p:extLst>
              <p:ext uri="{D42A27DB-BD31-4B8C-83A1-F6EECF244321}">
                <p14:modId xmlns:p14="http://schemas.microsoft.com/office/powerpoint/2010/main" val="2264895933"/>
              </p:ext>
            </p:extLst>
          </p:nvPr>
        </p:nvGraphicFramePr>
        <p:xfrm>
          <a:off x="2588391" y="3372260"/>
          <a:ext cx="7050156" cy="2888976"/>
        </p:xfrm>
        <a:graphic>
          <a:graphicData uri="http://schemas.openxmlformats.org/drawingml/2006/table">
            <a:tbl>
              <a:tblPr firstRow="1">
                <a:tableStyleId>{073A0DAA-6AF3-43AB-8588-CEC1D06C72B9}</a:tableStyleId>
              </a:tblPr>
              <a:tblGrid>
                <a:gridCol w="4564492">
                  <a:extLst>
                    <a:ext uri="{9D8B030D-6E8A-4147-A177-3AD203B41FA5}">
                      <a16:colId xmlns:a16="http://schemas.microsoft.com/office/drawing/2014/main" val="2086035176"/>
                    </a:ext>
                  </a:extLst>
                </a:gridCol>
                <a:gridCol w="2485664">
                  <a:extLst>
                    <a:ext uri="{9D8B030D-6E8A-4147-A177-3AD203B41FA5}">
                      <a16:colId xmlns:a16="http://schemas.microsoft.com/office/drawing/2014/main" val="1590419622"/>
                    </a:ext>
                  </a:extLst>
                </a:gridCol>
              </a:tblGrid>
              <a:tr h="361122">
                <a:tc>
                  <a:txBody>
                    <a:bodyPr/>
                    <a:lstStyle/>
                    <a:p>
                      <a:pPr algn="ctr" fontAlgn="b"/>
                      <a:r>
                        <a:rPr lang="en-IN" sz="1800" u="none" strike="noStrike" dirty="0">
                          <a:effectLst/>
                        </a:rPr>
                        <a:t>Name</a:t>
                      </a:r>
                      <a:endParaRPr lang="en-IN" sz="18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Value</a:t>
                      </a:r>
                      <a:endParaRPr lang="en-IN" sz="18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579402"/>
                  </a:ext>
                </a:extLst>
              </a:tr>
              <a:tr h="361122">
                <a:tc>
                  <a:txBody>
                    <a:bodyPr/>
                    <a:lstStyle/>
                    <a:p>
                      <a:pPr algn="ctr" fontAlgn="b"/>
                      <a:r>
                        <a:rPr lang="en-US" sz="1800" u="none" strike="noStrike" dirty="0">
                          <a:effectLst/>
                        </a:rPr>
                        <a:t>Agent working days per week</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625770"/>
                  </a:ext>
                </a:extLst>
              </a:tr>
              <a:tr h="361122">
                <a:tc>
                  <a:txBody>
                    <a:bodyPr/>
                    <a:lstStyle/>
                    <a:p>
                      <a:pPr algn="ctr" fontAlgn="b"/>
                      <a:r>
                        <a:rPr lang="en-US" sz="1800" u="none" strike="noStrike" dirty="0">
                          <a:effectLst/>
                        </a:rPr>
                        <a:t>Agent unplanned holidays per month</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663055"/>
                  </a:ext>
                </a:extLst>
              </a:tr>
              <a:tr h="361122">
                <a:tc>
                  <a:txBody>
                    <a:bodyPr/>
                    <a:lstStyle/>
                    <a:p>
                      <a:pPr algn="ctr" fontAlgn="b"/>
                      <a:r>
                        <a:rPr lang="en-US" sz="1800" u="none" strike="noStrike" dirty="0">
                          <a:effectLst/>
                        </a:rPr>
                        <a:t>Agent working hours per day</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9 hours</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811078"/>
                  </a:ext>
                </a:extLst>
              </a:tr>
              <a:tr h="361122">
                <a:tc>
                  <a:txBody>
                    <a:bodyPr/>
                    <a:lstStyle/>
                    <a:p>
                      <a:pPr algn="ctr" fontAlgn="b"/>
                      <a:r>
                        <a:rPr lang="en-US" sz="1800" u="none" strike="noStrike" dirty="0">
                          <a:effectLst/>
                        </a:rPr>
                        <a:t>Agent lunch and snack time per day</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1.5 hours</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3232714"/>
                  </a:ext>
                </a:extLst>
              </a:tr>
              <a:tr h="361122">
                <a:tc>
                  <a:txBody>
                    <a:bodyPr/>
                    <a:lstStyle/>
                    <a:p>
                      <a:pPr algn="ctr" fontAlgn="b"/>
                      <a:r>
                        <a:rPr lang="en-US" sz="1800" u="none" strike="noStrike" dirty="0">
                          <a:effectLst/>
                        </a:rPr>
                        <a:t>Agent actual working hours per day</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7.5</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6859455"/>
                  </a:ext>
                </a:extLst>
              </a:tr>
              <a:tr h="361122">
                <a:tc>
                  <a:txBody>
                    <a:bodyPr/>
                    <a:lstStyle/>
                    <a:p>
                      <a:pPr algn="ctr" fontAlgn="b"/>
                      <a:r>
                        <a:rPr lang="en-US" sz="1800" u="none" strike="noStrike" dirty="0">
                          <a:effectLst/>
                        </a:rPr>
                        <a:t>Agent occupied in actual working hours per day</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a:effectLst/>
                        </a:rPr>
                        <a:t>60%</a:t>
                      </a:r>
                      <a:endParaRPr lang="en-IN" sz="18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257846"/>
                  </a:ext>
                </a:extLst>
              </a:tr>
              <a:tr h="361122">
                <a:tc>
                  <a:txBody>
                    <a:bodyPr/>
                    <a:lstStyle/>
                    <a:p>
                      <a:pPr algn="ctr" fontAlgn="b"/>
                      <a:r>
                        <a:rPr lang="en-US" sz="1800" u="none" strike="noStrike" dirty="0">
                          <a:effectLst/>
                        </a:rPr>
                        <a:t>Average agent working time per day</a:t>
                      </a:r>
                      <a:endParaRPr lang="en-US"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u="none" strike="noStrike" dirty="0">
                          <a:effectLst/>
                        </a:rPr>
                        <a:t>4.5 hours (16200 seconds)</a:t>
                      </a:r>
                      <a:endParaRPr lang="en-IN" sz="18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668187"/>
                  </a:ext>
                </a:extLst>
              </a:tr>
            </a:tbl>
          </a:graphicData>
        </a:graphic>
      </p:graphicFrame>
    </p:spTree>
    <p:extLst>
      <p:ext uri="{BB962C8B-B14F-4D97-AF65-F5344CB8AC3E}">
        <p14:creationId xmlns:p14="http://schemas.microsoft.com/office/powerpoint/2010/main" val="177756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E1E877-A616-D1D5-0620-C8CB14FC8166}"/>
              </a:ext>
            </a:extLst>
          </p:cNvPr>
          <p:cNvSpPr>
            <a:spLocks noGrp="1"/>
          </p:cNvSpPr>
          <p:nvPr>
            <p:ph type="title"/>
          </p:nvPr>
        </p:nvSpPr>
        <p:spPr>
          <a:xfrm>
            <a:off x="1115568" y="509521"/>
            <a:ext cx="10232136" cy="1014984"/>
          </a:xfrm>
        </p:spPr>
        <p:txBody>
          <a:bodyPr vert="horz" lIns="91440" tIns="45720" rIns="91440" bIns="45720" rtlCol="0" anchor="ctr">
            <a:normAutofit fontScale="90000"/>
          </a:bodyPr>
          <a:lstStyle/>
          <a:p>
            <a:br>
              <a:rPr lang="en-US" sz="1600" kern="1200" dirty="0">
                <a:solidFill>
                  <a:schemeClr val="tx1"/>
                </a:solidFill>
                <a:latin typeface="+mj-lt"/>
                <a:ea typeface="+mj-ea"/>
                <a:cs typeface="+mj-cs"/>
              </a:rPr>
            </a:br>
            <a:r>
              <a:rPr lang="en-US" sz="2000" kern="1200" dirty="0">
                <a:solidFill>
                  <a:schemeClr val="tx1"/>
                </a:solidFill>
                <a:latin typeface="Times New Roman" panose="02020603050405020304" pitchFamily="18" charset="0"/>
                <a:cs typeface="Times New Roman" panose="02020603050405020304" pitchFamily="18" charset="0"/>
              </a:rPr>
              <a:t>A. </a:t>
            </a:r>
            <a:r>
              <a:rPr lang="en-US" sz="2000" b="0" i="0" kern="1200" dirty="0">
                <a:solidFill>
                  <a:schemeClr val="tx1"/>
                </a:solidFill>
                <a:effectLst/>
                <a:latin typeface="Times New Roman" panose="02020603050405020304" pitchFamily="18" charset="0"/>
                <a:cs typeface="Times New Roman" panose="02020603050405020304" pitchFamily="18" charset="0"/>
              </a:rPr>
              <a:t>Calculate the average call time duration for all incoming calls received by agents (in each Time Bucket).</a:t>
            </a:r>
            <a:br>
              <a:rPr lang="en-US" sz="1600" b="0" i="0" kern="1200" dirty="0">
                <a:solidFill>
                  <a:schemeClr val="tx1"/>
                </a:solidFill>
                <a:effectLst/>
                <a:latin typeface="+mj-lt"/>
                <a:ea typeface="+mj-ea"/>
                <a:cs typeface="+mj-cs"/>
              </a:rPr>
            </a:br>
            <a:endParaRPr lang="en-US" sz="16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a:extLst>
              <a:ext uri="{FF2B5EF4-FFF2-40B4-BE49-F238E27FC236}">
                <a16:creationId xmlns:a16="http://schemas.microsoft.com/office/drawing/2014/main" id="{BBE90566-9914-5373-D573-E4AE0E58A72B}"/>
              </a:ext>
            </a:extLst>
          </p:cNvPr>
          <p:cNvPicPr>
            <a:picLocks noGrp="1" noChangeAspect="1"/>
          </p:cNvPicPr>
          <p:nvPr>
            <p:ph sz="half" idx="1"/>
          </p:nvPr>
        </p:nvPicPr>
        <p:blipFill>
          <a:blip r:embed="rId2"/>
          <a:stretch>
            <a:fillRect/>
          </a:stretch>
        </p:blipFill>
        <p:spPr>
          <a:xfrm>
            <a:off x="1115568" y="2402590"/>
            <a:ext cx="2472634" cy="2875781"/>
          </a:xfrm>
        </p:spPr>
      </p:pic>
      <p:graphicFrame>
        <p:nvGraphicFramePr>
          <p:cNvPr id="7" name="Content Placeholder 6">
            <a:extLst>
              <a:ext uri="{FF2B5EF4-FFF2-40B4-BE49-F238E27FC236}">
                <a16:creationId xmlns:a16="http://schemas.microsoft.com/office/drawing/2014/main" id="{C5244B33-C0A5-A89E-6149-3417DC66C94B}"/>
              </a:ext>
            </a:extLst>
          </p:cNvPr>
          <p:cNvGraphicFramePr>
            <a:graphicFrameLocks noGrp="1"/>
          </p:cNvGraphicFramePr>
          <p:nvPr>
            <p:ph sz="half" idx="2"/>
            <p:extLst>
              <p:ext uri="{D42A27DB-BD31-4B8C-83A1-F6EECF244321}">
                <p14:modId xmlns:p14="http://schemas.microsoft.com/office/powerpoint/2010/main" val="2729560048"/>
              </p:ext>
            </p:extLst>
          </p:nvPr>
        </p:nvGraphicFramePr>
        <p:xfrm>
          <a:off x="4468292" y="1794422"/>
          <a:ext cx="6879412" cy="4092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368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93DE4E-9A7B-7006-054E-B87B6B8D7D26}"/>
              </a:ext>
            </a:extLst>
          </p:cNvPr>
          <p:cNvSpPr>
            <a:spLocks noGrp="1"/>
          </p:cNvSpPr>
          <p:nvPr>
            <p:ph type="title"/>
          </p:nvPr>
        </p:nvSpPr>
        <p:spPr>
          <a:xfrm>
            <a:off x="1115568" y="509521"/>
            <a:ext cx="10232136" cy="1014984"/>
          </a:xfrm>
        </p:spPr>
        <p:txBody>
          <a:bodyPr>
            <a:normAutofit/>
          </a:bodyPr>
          <a:lstStyle/>
          <a:p>
            <a:r>
              <a:rPr lang="en-US" sz="4000">
                <a:latin typeface="Times New Roman" panose="02020603050405020304" pitchFamily="18" charset="0"/>
                <a:cs typeface="Times New Roman" panose="02020603050405020304" pitchFamily="18" charset="0"/>
              </a:rPr>
              <a:t>Insights of A</a:t>
            </a:r>
            <a:endParaRPr lang="en-IN" sz="4000"/>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A07846-B804-3CFD-600D-A76FD4EB97DD}"/>
              </a:ext>
            </a:extLst>
          </p:cNvPr>
          <p:cNvSpPr>
            <a:spLocks noGrp="1"/>
          </p:cNvSpPr>
          <p:nvPr>
            <p:ph idx="1"/>
          </p:nvPr>
        </p:nvSpPr>
        <p:spPr>
          <a:xfrm>
            <a:off x="1880000" y="2646465"/>
            <a:ext cx="8703272" cy="3601400"/>
          </a:xfrm>
        </p:spPr>
        <p:txBody>
          <a:bodyPr/>
          <a:lstStyle/>
          <a:p>
            <a:pPr marL="187452" indent="-187452" defTabSz="749808">
              <a:spcBef>
                <a:spcPts val="820"/>
              </a:spcBef>
            </a:pPr>
            <a:r>
              <a:rPr lang="en-US" sz="2214" kern="1200" dirty="0">
                <a:solidFill>
                  <a:schemeClr val="tx1"/>
                </a:solidFill>
                <a:latin typeface="Times New Roman" panose="02020603050405020304" pitchFamily="18" charset="0"/>
                <a:ea typeface="+mn-ea"/>
                <a:cs typeface="Times New Roman" panose="02020603050405020304" pitchFamily="18" charset="0"/>
              </a:rPr>
              <a:t>Total average call time for answered calls by agents: 198.6 seconds.</a:t>
            </a:r>
          </a:p>
          <a:p>
            <a:pPr marL="187452" indent="-187452" defTabSz="749808">
              <a:spcBef>
                <a:spcPts val="820"/>
              </a:spcBef>
            </a:pPr>
            <a:r>
              <a:rPr lang="en-US" sz="2214" kern="1200" dirty="0">
                <a:solidFill>
                  <a:schemeClr val="tx1"/>
                </a:solidFill>
                <a:latin typeface="Times New Roman" panose="02020603050405020304" pitchFamily="18" charset="0"/>
                <a:ea typeface="+mn-ea"/>
                <a:cs typeface="Times New Roman" panose="02020603050405020304" pitchFamily="18" charset="0"/>
              </a:rPr>
              <a:t>Highest average call duration observed in time buckets 10-11, 18-19, 19-20, and 20-21, with an average duration of 203 seconds.</a:t>
            </a:r>
          </a:p>
          <a:p>
            <a:pPr marL="187452" indent="-187452" defTabSz="749808">
              <a:spcBef>
                <a:spcPts val="820"/>
              </a:spcBef>
            </a:pPr>
            <a:r>
              <a:rPr lang="en-US" sz="2214" kern="1200" dirty="0">
                <a:solidFill>
                  <a:schemeClr val="tx1"/>
                </a:solidFill>
                <a:latin typeface="Times New Roman" panose="02020603050405020304" pitchFamily="18" charset="0"/>
                <a:ea typeface="+mn-ea"/>
                <a:cs typeface="Times New Roman" panose="02020603050405020304" pitchFamily="18" charset="0"/>
              </a:rPr>
              <a:t>Lowest average call duration recorded in time bucket 12-13.</a:t>
            </a:r>
          </a:p>
          <a:p>
            <a:pPr marL="0" indent="0">
              <a:buNone/>
            </a:pPr>
            <a:endParaRPr lang="en-IN" dirty="0"/>
          </a:p>
        </p:txBody>
      </p:sp>
      <p:sp>
        <p:nvSpPr>
          <p:cNvPr id="4" name="TextBox 3">
            <a:extLst>
              <a:ext uri="{FF2B5EF4-FFF2-40B4-BE49-F238E27FC236}">
                <a16:creationId xmlns:a16="http://schemas.microsoft.com/office/drawing/2014/main" id="{8F61F3C8-1DB4-EA91-1B39-88C3C1910991}"/>
              </a:ext>
            </a:extLst>
          </p:cNvPr>
          <p:cNvSpPr txBox="1"/>
          <p:nvPr/>
        </p:nvSpPr>
        <p:spPr>
          <a:xfrm>
            <a:off x="1387631" y="1634172"/>
            <a:ext cx="4534868" cy="445635"/>
          </a:xfrm>
          <a:prstGeom prst="rect">
            <a:avLst/>
          </a:prstGeom>
          <a:noFill/>
        </p:spPr>
        <p:txBody>
          <a:bodyPr wrap="square" rtlCol="0">
            <a:spAutoFit/>
          </a:bodyPr>
          <a:lstStyle/>
          <a:p>
            <a:pPr marL="374904" indent="-374904" defTabSz="749808">
              <a:spcAft>
                <a:spcPts val="600"/>
              </a:spcAft>
              <a:buFont typeface="Wingdings" panose="05000000000000000000" pitchFamily="2" charset="2"/>
              <a:buChar char="v"/>
            </a:pPr>
            <a:r>
              <a:rPr lang="en-US" sz="2296" kern="1200" dirty="0">
                <a:solidFill>
                  <a:schemeClr val="tx1"/>
                </a:solidFill>
                <a:latin typeface="Times New Roman" panose="02020603050405020304" pitchFamily="18" charset="0"/>
                <a:ea typeface="+mn-ea"/>
                <a:cs typeface="Times New Roman" panose="02020603050405020304" pitchFamily="18" charset="0"/>
              </a:rPr>
              <a:t>Average Call Time Duration: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41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F14D82-3B6C-3AB8-59E1-E741AFE94995}"/>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2200" kern="1200" dirty="0">
                <a:solidFill>
                  <a:schemeClr val="tx1"/>
                </a:solidFill>
                <a:latin typeface="Times New Roman" panose="02020603050405020304" pitchFamily="18" charset="0"/>
                <a:cs typeface="Times New Roman" panose="02020603050405020304" pitchFamily="18" charset="0"/>
              </a:rPr>
              <a:t>B. </a:t>
            </a:r>
            <a:r>
              <a:rPr lang="en-US" sz="2200" b="0" i="0" kern="1200" dirty="0">
                <a:solidFill>
                  <a:schemeClr val="tx1"/>
                </a:solidFill>
                <a:effectLst/>
                <a:latin typeface="Times New Roman" panose="02020603050405020304" pitchFamily="18" charset="0"/>
                <a:cs typeface="Times New Roman" panose="02020603050405020304" pitchFamily="18" charset="0"/>
              </a:rPr>
              <a:t>Show the total volume/ number of calls coming in via charts/ graphs [Number of calls v/s Time]. You can select time in a bucket form (i.e. 1-2, 2-3, …..)</a:t>
            </a:r>
            <a:br>
              <a:rPr lang="en-US" sz="2200" b="0" i="0" kern="1200" dirty="0">
                <a:solidFill>
                  <a:schemeClr val="tx1"/>
                </a:solidFill>
                <a:effectLst/>
                <a:latin typeface="+mj-lt"/>
                <a:ea typeface="+mj-ea"/>
                <a:cs typeface="+mj-cs"/>
              </a:rPr>
            </a:br>
            <a:endParaRPr lang="en-US" sz="22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4">
            <a:extLst>
              <a:ext uri="{FF2B5EF4-FFF2-40B4-BE49-F238E27FC236}">
                <a16:creationId xmlns:a16="http://schemas.microsoft.com/office/drawing/2014/main" id="{D0EF9E54-43B8-0BC8-48FA-287CDD45A6F5}"/>
              </a:ext>
            </a:extLst>
          </p:cNvPr>
          <p:cNvGraphicFramePr>
            <a:graphicFrameLocks noGrp="1"/>
          </p:cNvGraphicFramePr>
          <p:nvPr>
            <p:ph sz="half" idx="1"/>
            <p:extLst>
              <p:ext uri="{D42A27DB-BD31-4B8C-83A1-F6EECF244321}">
                <p14:modId xmlns:p14="http://schemas.microsoft.com/office/powerpoint/2010/main" val="936624380"/>
              </p:ext>
            </p:extLst>
          </p:nvPr>
        </p:nvGraphicFramePr>
        <p:xfrm>
          <a:off x="945075" y="2286957"/>
          <a:ext cx="3048000" cy="2653665"/>
        </p:xfrm>
        <a:graphic>
          <a:graphicData uri="http://schemas.openxmlformats.org/drawingml/2006/table">
            <a:tbl>
              <a:tblPr firstRow="1" lastRow="1">
                <a:tableStyleId>{5C22544A-7EE6-4342-B048-85BDC9FD1C3A}</a:tableStyleId>
              </a:tblPr>
              <a:tblGrid>
                <a:gridCol w="875388">
                  <a:extLst>
                    <a:ext uri="{9D8B030D-6E8A-4147-A177-3AD203B41FA5}">
                      <a16:colId xmlns:a16="http://schemas.microsoft.com/office/drawing/2014/main" val="3244444601"/>
                    </a:ext>
                  </a:extLst>
                </a:gridCol>
                <a:gridCol w="926135">
                  <a:extLst>
                    <a:ext uri="{9D8B030D-6E8A-4147-A177-3AD203B41FA5}">
                      <a16:colId xmlns:a16="http://schemas.microsoft.com/office/drawing/2014/main" val="1245019024"/>
                    </a:ext>
                  </a:extLst>
                </a:gridCol>
                <a:gridCol w="1246477">
                  <a:extLst>
                    <a:ext uri="{9D8B030D-6E8A-4147-A177-3AD203B41FA5}">
                      <a16:colId xmlns:a16="http://schemas.microsoft.com/office/drawing/2014/main" val="3228216219"/>
                    </a:ext>
                  </a:extLst>
                </a:gridCol>
              </a:tblGrid>
              <a:tr h="72887">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Calls Received</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Calls Recieved (s)</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8863009"/>
                  </a:ext>
                </a:extLst>
              </a:tr>
              <a:tr h="190500">
                <a:tc>
                  <a:txBody>
                    <a:bodyPr/>
                    <a:lstStyle/>
                    <a:p>
                      <a:pPr algn="l" fontAlgn="b"/>
                      <a:r>
                        <a:rPr lang="en-IN" sz="1100" u="none" strike="noStrike" dirty="0">
                          <a:effectLst/>
                        </a:rPr>
                        <a:t>9_10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9588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8.13%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868937"/>
                  </a:ext>
                </a:extLst>
              </a:tr>
              <a:tr h="190500">
                <a:tc>
                  <a:txBody>
                    <a:bodyPr/>
                    <a:lstStyle/>
                    <a:p>
                      <a:pPr algn="l" fontAlgn="b"/>
                      <a:r>
                        <a:rPr lang="en-IN" sz="1100" u="none" strike="noStrike" dirty="0">
                          <a:effectLst/>
                        </a:rPr>
                        <a:t>10_11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13313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11.28%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0609342"/>
                  </a:ext>
                </a:extLst>
              </a:tr>
              <a:tr h="190500">
                <a:tc>
                  <a:txBody>
                    <a:bodyPr/>
                    <a:lstStyle/>
                    <a:p>
                      <a:pPr algn="l" fontAlgn="b"/>
                      <a:r>
                        <a:rPr lang="en-IN" sz="1100" u="none" strike="noStrike">
                          <a:effectLst/>
                        </a:rPr>
                        <a:t>11_12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14626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12.40%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4379474"/>
                  </a:ext>
                </a:extLst>
              </a:tr>
              <a:tr h="190500">
                <a:tc>
                  <a:txBody>
                    <a:bodyPr/>
                    <a:lstStyle/>
                    <a:p>
                      <a:pPr algn="l" fontAlgn="b"/>
                      <a:r>
                        <a:rPr lang="en-IN" sz="1100" u="none" strike="noStrike">
                          <a:effectLst/>
                        </a:rPr>
                        <a:t>12_13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12652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10.72%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920802"/>
                  </a:ext>
                </a:extLst>
              </a:tr>
              <a:tr h="190500">
                <a:tc>
                  <a:txBody>
                    <a:bodyPr/>
                    <a:lstStyle/>
                    <a:p>
                      <a:pPr algn="l" fontAlgn="b"/>
                      <a:r>
                        <a:rPr lang="en-IN" sz="1100" u="none" strike="noStrike">
                          <a:effectLst/>
                        </a:rPr>
                        <a:t>13_14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11561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9.80%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1532278"/>
                  </a:ext>
                </a:extLst>
              </a:tr>
              <a:tr h="190500">
                <a:tc>
                  <a:txBody>
                    <a:bodyPr/>
                    <a:lstStyle/>
                    <a:p>
                      <a:pPr algn="l" fontAlgn="b"/>
                      <a:r>
                        <a:rPr lang="en-IN" sz="1100" u="none" strike="noStrike">
                          <a:effectLst/>
                        </a:rPr>
                        <a:t>14_15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10561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8.95%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760915"/>
                  </a:ext>
                </a:extLst>
              </a:tr>
              <a:tr h="190500">
                <a:tc>
                  <a:txBody>
                    <a:bodyPr/>
                    <a:lstStyle/>
                    <a:p>
                      <a:pPr algn="l" fontAlgn="b"/>
                      <a:r>
                        <a:rPr lang="en-IN" sz="1100" u="none" strike="noStrike">
                          <a:effectLst/>
                        </a:rPr>
                        <a:t>15_16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9159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7.76%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206842"/>
                  </a:ext>
                </a:extLst>
              </a:tr>
              <a:tr h="190500">
                <a:tc>
                  <a:txBody>
                    <a:bodyPr/>
                    <a:lstStyle/>
                    <a:p>
                      <a:pPr algn="l" fontAlgn="b"/>
                      <a:r>
                        <a:rPr lang="en-IN" sz="1100" u="none" strike="noStrike">
                          <a:effectLst/>
                        </a:rPr>
                        <a:t>16_17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8788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7.45%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5370664"/>
                  </a:ext>
                </a:extLst>
              </a:tr>
              <a:tr h="190500">
                <a:tc>
                  <a:txBody>
                    <a:bodyPr/>
                    <a:lstStyle/>
                    <a:p>
                      <a:pPr algn="l" fontAlgn="b"/>
                      <a:r>
                        <a:rPr lang="en-IN" sz="1100" u="none" strike="noStrike">
                          <a:effectLst/>
                        </a:rPr>
                        <a:t>17_18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8534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7.23%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660770"/>
                  </a:ext>
                </a:extLst>
              </a:tr>
              <a:tr h="190500">
                <a:tc>
                  <a:txBody>
                    <a:bodyPr/>
                    <a:lstStyle/>
                    <a:p>
                      <a:pPr algn="l" fontAlgn="b"/>
                      <a:r>
                        <a:rPr lang="en-IN" sz="1100" u="none" strike="noStrike">
                          <a:effectLst/>
                        </a:rPr>
                        <a:t>18_19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7238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5572665"/>
                  </a:ext>
                </a:extLst>
              </a:tr>
              <a:tr h="190500">
                <a:tc>
                  <a:txBody>
                    <a:bodyPr/>
                    <a:lstStyle/>
                    <a:p>
                      <a:pPr algn="l" fontAlgn="b"/>
                      <a:r>
                        <a:rPr lang="en-IN" sz="1100" u="none" strike="noStrike">
                          <a:effectLst/>
                        </a:rPr>
                        <a:t>19_20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6463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5.48%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710111"/>
                  </a:ext>
                </a:extLst>
              </a:tr>
              <a:tr h="190500">
                <a:tc>
                  <a:txBody>
                    <a:bodyPr/>
                    <a:lstStyle/>
                    <a:p>
                      <a:pPr algn="l" fontAlgn="b"/>
                      <a:r>
                        <a:rPr lang="en-IN" sz="1100" u="none" strike="noStrike">
                          <a:effectLst/>
                        </a:rPr>
                        <a:t>20_21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5505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16007"/>
                  </a:ext>
                </a:extLst>
              </a:tr>
              <a:tr h="19050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117988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2580010"/>
                  </a:ext>
                </a:extLst>
              </a:tr>
            </a:tbl>
          </a:graphicData>
        </a:graphic>
      </p:graphicFrame>
      <p:graphicFrame>
        <p:nvGraphicFramePr>
          <p:cNvPr id="6" name="Content Placeholder 5">
            <a:extLst>
              <a:ext uri="{FF2B5EF4-FFF2-40B4-BE49-F238E27FC236}">
                <a16:creationId xmlns:a16="http://schemas.microsoft.com/office/drawing/2014/main" id="{B6525136-6712-51A3-A7F2-2E849C181FB3}"/>
              </a:ext>
            </a:extLst>
          </p:cNvPr>
          <p:cNvGraphicFramePr>
            <a:graphicFrameLocks noGrp="1"/>
          </p:cNvGraphicFramePr>
          <p:nvPr>
            <p:ph sz="half" idx="2"/>
            <p:extLst>
              <p:ext uri="{D42A27DB-BD31-4B8C-83A1-F6EECF244321}">
                <p14:modId xmlns:p14="http://schemas.microsoft.com/office/powerpoint/2010/main" val="2192002391"/>
              </p:ext>
            </p:extLst>
          </p:nvPr>
        </p:nvGraphicFramePr>
        <p:xfrm>
          <a:off x="4262510" y="1673352"/>
          <a:ext cx="7085193" cy="4334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427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C84D85-F510-E60A-A1DA-0B1CA5525442}"/>
              </a:ext>
            </a:extLst>
          </p:cNvPr>
          <p:cNvSpPr>
            <a:spLocks noGrp="1"/>
          </p:cNvSpPr>
          <p:nvPr>
            <p:ph type="title"/>
          </p:nvPr>
        </p:nvSpPr>
        <p:spPr>
          <a:xfrm>
            <a:off x="1115568" y="509521"/>
            <a:ext cx="10232136" cy="1014984"/>
          </a:xfrm>
        </p:spPr>
        <p:txBody>
          <a:bodyPr>
            <a:normAutofit/>
          </a:bodyPr>
          <a:lstStyle/>
          <a:p>
            <a:r>
              <a:rPr lang="en-US" sz="4000">
                <a:latin typeface="Times New Roman" panose="02020603050405020304" pitchFamily="18" charset="0"/>
                <a:cs typeface="Times New Roman" panose="02020603050405020304" pitchFamily="18" charset="0"/>
              </a:rPr>
              <a:t>Insights of B</a:t>
            </a:r>
            <a:endParaRPr lang="en-IN" sz="4000"/>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262E2C-B410-6DCB-1A31-FE5AA7FBBF77}"/>
              </a:ext>
            </a:extLst>
          </p:cNvPr>
          <p:cNvSpPr>
            <a:spLocks noGrp="1"/>
          </p:cNvSpPr>
          <p:nvPr>
            <p:ph idx="1"/>
          </p:nvPr>
        </p:nvSpPr>
        <p:spPr>
          <a:xfrm>
            <a:off x="1944486" y="2459577"/>
            <a:ext cx="8574299" cy="3548031"/>
          </a:xfrm>
        </p:spPr>
        <p:txBody>
          <a:bodyPr/>
          <a:lstStyle/>
          <a:p>
            <a:pPr marL="185166" indent="-185166" defTabSz="740664">
              <a:spcBef>
                <a:spcPts val="810"/>
              </a:spcBef>
            </a:pPr>
            <a:r>
              <a:rPr lang="en-US" sz="2187" kern="1200">
                <a:solidFill>
                  <a:schemeClr val="tx1"/>
                </a:solidFill>
                <a:latin typeface="Times New Roman" panose="02020603050405020304" pitchFamily="18" charset="0"/>
                <a:ea typeface="+mn-ea"/>
                <a:cs typeface="Times New Roman" panose="02020603050405020304" pitchFamily="18" charset="0"/>
              </a:rPr>
              <a:t>Time bucket 11-12 received the highest percentage of calls, comprising 12.40% of total calls.</a:t>
            </a:r>
          </a:p>
          <a:p>
            <a:pPr marL="185166" indent="-185166" defTabSz="740664">
              <a:spcBef>
                <a:spcPts val="810"/>
              </a:spcBef>
            </a:pPr>
            <a:r>
              <a:rPr lang="en-US" sz="2187" kern="1200">
                <a:solidFill>
                  <a:schemeClr val="tx1"/>
                </a:solidFill>
                <a:latin typeface="Times New Roman" panose="02020603050405020304" pitchFamily="18" charset="0"/>
                <a:ea typeface="+mn-ea"/>
                <a:cs typeface="Times New Roman" panose="02020603050405020304" pitchFamily="18" charset="0"/>
              </a:rPr>
              <a:t>Following closely, time bucket 10-11 accounted for 11.28% of the calls.</a:t>
            </a:r>
          </a:p>
          <a:p>
            <a:pPr marL="185166" indent="-185166" defTabSz="740664">
              <a:spcBef>
                <a:spcPts val="810"/>
              </a:spcBef>
            </a:pPr>
            <a:r>
              <a:rPr lang="en-US" sz="2187" kern="1200">
                <a:solidFill>
                  <a:schemeClr val="tx1"/>
                </a:solidFill>
                <a:latin typeface="Times New Roman" panose="02020603050405020304" pitchFamily="18" charset="0"/>
                <a:ea typeface="+mn-ea"/>
                <a:cs typeface="Times New Roman" panose="02020603050405020304" pitchFamily="18" charset="0"/>
              </a:rPr>
              <a:t>In contrast, time buckets 20-21 and 19-20 had the lowest call volumes, with percentages of 4.67% and 5.48%, respectively.</a:t>
            </a:r>
          </a:p>
          <a:p>
            <a:endParaRPr lang="en-IN" b="1" dirty="0"/>
          </a:p>
        </p:txBody>
      </p:sp>
      <p:sp>
        <p:nvSpPr>
          <p:cNvPr id="4" name="TextBox 3">
            <a:extLst>
              <a:ext uri="{FF2B5EF4-FFF2-40B4-BE49-F238E27FC236}">
                <a16:creationId xmlns:a16="http://schemas.microsoft.com/office/drawing/2014/main" id="{D689720B-3CCC-4BEF-2E50-1B03591A4B42}"/>
              </a:ext>
            </a:extLst>
          </p:cNvPr>
          <p:cNvSpPr txBox="1"/>
          <p:nvPr/>
        </p:nvSpPr>
        <p:spPr>
          <a:xfrm>
            <a:off x="1650072" y="1667559"/>
            <a:ext cx="4581563" cy="441339"/>
          </a:xfrm>
          <a:prstGeom prst="rect">
            <a:avLst/>
          </a:prstGeom>
          <a:noFill/>
        </p:spPr>
        <p:txBody>
          <a:bodyPr wrap="square" rtlCol="0">
            <a:spAutoFit/>
          </a:bodyPr>
          <a:lstStyle/>
          <a:p>
            <a:pPr marL="370332" indent="-370332" defTabSz="740664">
              <a:spcAft>
                <a:spcPts val="600"/>
              </a:spcAft>
              <a:buFont typeface="Wingdings" panose="05000000000000000000" pitchFamily="2" charset="2"/>
              <a:buChar char="v"/>
            </a:pPr>
            <a:r>
              <a:rPr lang="en-US" sz="2268" kern="1200" dirty="0">
                <a:solidFill>
                  <a:schemeClr val="tx1"/>
                </a:solidFill>
                <a:latin typeface="Times New Roman" panose="02020603050405020304" pitchFamily="18" charset="0"/>
                <a:ea typeface="+mn-ea"/>
                <a:cs typeface="Times New Roman" panose="02020603050405020304" pitchFamily="18" charset="0"/>
              </a:rPr>
              <a:t>Number of Calls Per Time Bucket: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33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20FB0-129E-C573-E86D-9E0AAC103140}"/>
              </a:ext>
            </a:extLst>
          </p:cNvPr>
          <p:cNvSpPr>
            <a:spLocks noGrp="1"/>
          </p:cNvSpPr>
          <p:nvPr>
            <p:ph type="title"/>
          </p:nvPr>
        </p:nvSpPr>
        <p:spPr>
          <a:xfrm>
            <a:off x="841248" y="251311"/>
            <a:ext cx="10506456" cy="1426247"/>
          </a:xfrm>
        </p:spPr>
        <p:txBody>
          <a:bodyPr vert="horz" lIns="91440" tIns="45720" rIns="91440" bIns="45720" rtlCol="0" anchor="ctr">
            <a:normAutofit/>
          </a:bodyPr>
          <a:lstStyle/>
          <a:p>
            <a:r>
              <a:rPr lang="en-US" sz="2000" kern="1200" dirty="0">
                <a:solidFill>
                  <a:schemeClr val="tx1"/>
                </a:solidFill>
                <a:latin typeface="Times New Roman" panose="02020603050405020304" pitchFamily="18" charset="0"/>
                <a:cs typeface="Times New Roman" panose="02020603050405020304" pitchFamily="18" charset="0"/>
              </a:rPr>
              <a:t>C. </a:t>
            </a:r>
            <a:r>
              <a:rPr lang="en-US" sz="2000" b="0" i="0" kern="1200" dirty="0">
                <a:solidFill>
                  <a:schemeClr val="tx1"/>
                </a:solidFill>
                <a:effectLst/>
                <a:latin typeface="Times New Roman" panose="02020603050405020304" pitchFamily="18" charset="0"/>
                <a:cs typeface="Times New Roman" panose="02020603050405020304" pitchFamily="18" charset="0"/>
              </a:rPr>
              <a:t>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a:t>
            </a:r>
            <a:br>
              <a:rPr lang="en-US" sz="1400" b="0" i="0" kern="1200" dirty="0">
                <a:solidFill>
                  <a:schemeClr val="tx1"/>
                </a:solidFill>
                <a:effectLst/>
                <a:latin typeface="+mj-lt"/>
                <a:ea typeface="+mj-ea"/>
                <a:cs typeface="+mj-cs"/>
              </a:rPr>
            </a:br>
            <a:endParaRPr lang="en-US" sz="14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a:extLst>
              <a:ext uri="{FF2B5EF4-FFF2-40B4-BE49-F238E27FC236}">
                <a16:creationId xmlns:a16="http://schemas.microsoft.com/office/drawing/2014/main" id="{76D38199-979E-BF0C-5E48-4F7BBB8BC2BF}"/>
              </a:ext>
            </a:extLst>
          </p:cNvPr>
          <p:cNvPicPr>
            <a:picLocks noGrp="1" noChangeAspect="1"/>
          </p:cNvPicPr>
          <p:nvPr>
            <p:ph sz="half" idx="1"/>
          </p:nvPr>
        </p:nvPicPr>
        <p:blipFill>
          <a:blip r:embed="rId2"/>
          <a:stretch>
            <a:fillRect/>
          </a:stretch>
        </p:blipFill>
        <p:spPr>
          <a:xfrm>
            <a:off x="838200" y="2592237"/>
            <a:ext cx="3080326" cy="2588204"/>
          </a:xfrm>
        </p:spPr>
      </p:pic>
      <p:graphicFrame>
        <p:nvGraphicFramePr>
          <p:cNvPr id="8" name="Content Placeholder 7">
            <a:extLst>
              <a:ext uri="{FF2B5EF4-FFF2-40B4-BE49-F238E27FC236}">
                <a16:creationId xmlns:a16="http://schemas.microsoft.com/office/drawing/2014/main" id="{28A7A9CE-D5A1-F115-E61E-ACE8E9CAB72D}"/>
              </a:ext>
            </a:extLst>
          </p:cNvPr>
          <p:cNvGraphicFramePr>
            <a:graphicFrameLocks noGrp="1"/>
          </p:cNvGraphicFramePr>
          <p:nvPr>
            <p:ph sz="half" idx="2"/>
            <p:extLst>
              <p:ext uri="{D42A27DB-BD31-4B8C-83A1-F6EECF244321}">
                <p14:modId xmlns:p14="http://schemas.microsoft.com/office/powerpoint/2010/main" val="1877215901"/>
              </p:ext>
            </p:extLst>
          </p:nvPr>
        </p:nvGraphicFramePr>
        <p:xfrm>
          <a:off x="4392612" y="1804978"/>
          <a:ext cx="6952044" cy="42754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961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1033</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Söhne</vt:lpstr>
      <vt:lpstr>Times New Roman</vt:lpstr>
      <vt:lpstr>Wingdings</vt:lpstr>
      <vt:lpstr>Office Theme</vt:lpstr>
      <vt:lpstr>ABC Call Volume Trend Analysis</vt:lpstr>
      <vt:lpstr>Project Description</vt:lpstr>
      <vt:lpstr>Approach</vt:lpstr>
      <vt:lpstr>Tech-Stack Used:</vt:lpstr>
      <vt:lpstr> A. Calculate the average call time duration for all incoming calls received by agents (in each Time Bucket). </vt:lpstr>
      <vt:lpstr>Insights of A</vt:lpstr>
      <vt:lpstr>B. Show the total volume/ number of calls coming in via charts/ graphs [Number of calls v/s Time]. You can select time in a bucket form (i.e. 1-2, 2-3, …..) </vt:lpstr>
      <vt:lpstr>Insights of B</vt:lpstr>
      <vt:lpstr>C. 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vt:lpstr>
      <vt:lpstr>Insights of C</vt:lpstr>
      <vt:lpstr>D. 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 </vt:lpstr>
      <vt:lpstr>PowerPoint Presentation</vt:lpstr>
      <vt:lpstr>Insights of D</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Nayan Jain</dc:creator>
  <cp:lastModifiedBy>Nayan Jain</cp:lastModifiedBy>
  <cp:revision>9</cp:revision>
  <dcterms:created xsi:type="dcterms:W3CDTF">2023-07-17T14:58:17Z</dcterms:created>
  <dcterms:modified xsi:type="dcterms:W3CDTF">2023-07-19T10:14:35Z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2023-07-17T18:28:39Z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aa482237-6f46-4c79-a5e3-abdabbe18461</vt:lpwstr>
  </property>
  <property fmtid="{D5CDD505-2E9C-101B-9397-08002B2CF9AE}" pid="7" name="MSIP_Label_defa4170-0d19-0005-0004-bc88714345d2_ActionId">
    <vt:lpwstr>b5d646cf-da35-4939-af87-c315708050dd</vt:lpwstr>
  </property>
  <property fmtid="{D5CDD505-2E9C-101B-9397-08002B2CF9AE}" pid="8" name="MSIP_Label_defa4170-0d19-0005-0004-bc88714345d2_ContentBits">
    <vt:lpwstr>0</vt:lpwstr>
  </property>
</Properties>
</file>