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Hiring%20proces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Hiring%20proces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Hiring%20proces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Hiring%20proces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esktop\Hiring%20proces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process.xlsx]Q1!PivotTable7</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'Q1'!$B$1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DDB-418A-9626-C0AB7D2378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DDB-418A-9626-C0AB7D2378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DDB-418A-9626-C0AB7D23788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'Q1'!$A$2:$A$4</c:f>
              <c:strCache>
                <c:ptCount val="3"/>
                <c:pt idx="0">
                  <c:v>Don’t want to say</c:v>
                </c:pt>
                <c:pt idx="1">
                  <c:v>Female</c:v>
                </c:pt>
                <c:pt idx="2">
                  <c:v>Male</c:v>
                </c:pt>
              </c:strCache>
            </c:strRef>
          </c:cat>
          <c:val>
            <c:numRef>
              <c:f>'Q1'!$B$2:$B$4</c:f>
              <c:numCache>
                <c:formatCode>General</c:formatCode>
                <c:ptCount val="3"/>
                <c:pt idx="0">
                  <c:v>268</c:v>
                </c:pt>
                <c:pt idx="1">
                  <c:v>1854</c:v>
                </c:pt>
                <c:pt idx="2">
                  <c:v>2561</c:v>
                </c:pt>
              </c:numCache>
            </c:numRef>
          </c:val>
          <c:extLst>
            <c:ext xmlns:c16="http://schemas.microsoft.com/office/drawing/2014/chart" uri="{C3380CC4-5D6E-409C-BE32-E72D297353CC}">
              <c16:uniqueId val="{00000006-EDDB-418A-9626-C0AB7D23788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process.xlsx]Q2!PivotTable2</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0"/>
              <c:y val="1.8518518518518517E-2"/>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5.0925337632079971E-17"/>
              <c:y val="9.2592592592592587E-3"/>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0"/>
              <c:y val="9.2592592592592379E-3"/>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1.0185067526415994E-16"/>
              <c:y val="9.2592592592592813E-3"/>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layout>
            <c:manualLayout>
              <c:x val="-1.0185067526415994E-16"/>
              <c:y val="1.3888888888888867E-2"/>
            </c:manualLayout>
          </c:layout>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0"/>
              <c:y val="1.8518518518518517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5.0925337632079971E-17"/>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0"/>
              <c:y val="9.2592592592592379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1.0185067526415994E-16"/>
              <c:y val="9.2592592592592813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1.0185067526415994E-16"/>
              <c:y val="1.3888888888888867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
              <c:y val="1.8518518518518517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dLbl>
          <c:idx val="0"/>
          <c:layout>
            <c:manualLayout>
              <c:x val="-5.0925337632079971E-17"/>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layout>
            <c:manualLayout>
              <c:x val="0"/>
              <c:y val="9.2592592592592587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dLbl>
          <c:idx val="0"/>
          <c:layout>
            <c:manualLayout>
              <c:x val="0"/>
              <c:y val="9.2592592592592379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layout>
            <c:manualLayout>
              <c:x val="0"/>
              <c:y val="1.3888888888888888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layout>
            <c:manualLayout>
              <c:x val="-1.0185067526415994E-16"/>
              <c:y val="9.2592592592592813E-3"/>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layout>
            <c:manualLayout>
              <c:x val="-1.0185067526415994E-16"/>
              <c:y val="1.3888888888888867E-2"/>
            </c:manualLayout>
          </c:layout>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'Q2'!$B$1</c:f>
              <c:strCache>
                <c:ptCount val="1"/>
                <c:pt idx="0">
                  <c:v>Total</c:v>
                </c:pt>
              </c:strCache>
            </c:strRef>
          </c:tx>
          <c:spPr>
            <a:solidFill>
              <a:schemeClr val="accent1"/>
            </a:solidFill>
            <a:ln>
              <a:noFill/>
            </a:ln>
            <a:effectLst/>
          </c:spPr>
          <c:invertIfNegative val="0"/>
          <c:dLbls>
            <c:dLbl>
              <c:idx val="0"/>
              <c:layout>
                <c:manualLayout>
                  <c:x val="0"/>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D63-4650-BE1D-DBEC854C0230}"/>
                </c:ext>
              </c:extLst>
            </c:dLbl>
            <c:dLbl>
              <c:idx val="1"/>
              <c:layout>
                <c:manualLayout>
                  <c:x val="-5.0925337632079971E-17"/>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D63-4650-BE1D-DBEC854C0230}"/>
                </c:ext>
              </c:extLst>
            </c:dLbl>
            <c:dLbl>
              <c:idx val="2"/>
              <c:layout>
                <c:manualLayout>
                  <c:x val="0"/>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63-4650-BE1D-DBEC854C0230}"/>
                </c:ext>
              </c:extLst>
            </c:dLbl>
            <c:dLbl>
              <c:idx val="3"/>
              <c:layout>
                <c:manualLayout>
                  <c:x val="0"/>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D63-4650-BE1D-DBEC854C0230}"/>
                </c:ext>
              </c:extLst>
            </c:dLbl>
            <c:dLbl>
              <c:idx val="4"/>
              <c:layout>
                <c:manualLayout>
                  <c:x val="0"/>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D63-4650-BE1D-DBEC854C0230}"/>
                </c:ext>
              </c:extLst>
            </c:dLbl>
            <c:dLbl>
              <c:idx val="5"/>
              <c:layout>
                <c:manualLayout>
                  <c:x val="0"/>
                  <c:y val="9.259259259259237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D63-4650-BE1D-DBEC854C0230}"/>
                </c:ext>
              </c:extLst>
            </c:dLbl>
            <c:dLbl>
              <c:idx val="6"/>
              <c:layout>
                <c:manualLayout>
                  <c:x val="0"/>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D63-4650-BE1D-DBEC854C0230}"/>
                </c:ext>
              </c:extLst>
            </c:dLbl>
            <c:dLbl>
              <c:idx val="7"/>
              <c:layout>
                <c:manualLayout>
                  <c:x val="-1.0185067526415994E-16"/>
                  <c:y val="9.259259259259281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D63-4650-BE1D-DBEC854C0230}"/>
                </c:ext>
              </c:extLst>
            </c:dLbl>
            <c:dLbl>
              <c:idx val="8"/>
              <c:layout>
                <c:manualLayout>
                  <c:x val="-1.0185067526415994E-16"/>
                  <c:y val="1.38888888888888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D63-4650-BE1D-DBEC854C0230}"/>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'Q2'!$A$2:$A$10</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'Q2'!$B$2:$B$10</c:f>
              <c:numCache>
                <c:formatCode>0.0</c:formatCode>
                <c:ptCount val="9"/>
                <c:pt idx="0">
                  <c:v>49628.006944444445</c:v>
                </c:pt>
                <c:pt idx="1">
                  <c:v>58722.093023255817</c:v>
                </c:pt>
                <c:pt idx="2">
                  <c:v>49002.278350515466</c:v>
                </c:pt>
                <c:pt idx="3">
                  <c:v>48489.935384615383</c:v>
                </c:pt>
                <c:pt idx="4">
                  <c:v>49151.354384698665</c:v>
                </c:pt>
                <c:pt idx="5">
                  <c:v>49448.484210526316</c:v>
                </c:pt>
                <c:pt idx="6">
                  <c:v>52564.774774774778</c:v>
                </c:pt>
                <c:pt idx="7">
                  <c:v>49310.380697050939</c:v>
                </c:pt>
                <c:pt idx="8">
                  <c:v>50629.884184914845</c:v>
                </c:pt>
              </c:numCache>
            </c:numRef>
          </c:val>
          <c:extLst>
            <c:ext xmlns:c16="http://schemas.microsoft.com/office/drawing/2014/chart" uri="{C3380CC4-5D6E-409C-BE32-E72D297353CC}">
              <c16:uniqueId val="{00000009-7D63-4650-BE1D-DBEC854C0230}"/>
            </c:ext>
          </c:extLst>
        </c:ser>
        <c:dLbls>
          <c:showLegendKey val="0"/>
          <c:showVal val="0"/>
          <c:showCatName val="0"/>
          <c:showSerName val="0"/>
          <c:showPercent val="0"/>
          <c:showBubbleSize val="0"/>
        </c:dLbls>
        <c:gapWidth val="219"/>
        <c:overlap val="-27"/>
        <c:axId val="555136232"/>
        <c:axId val="555136592"/>
      </c:barChart>
      <c:catAx>
        <c:axId val="555136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136592"/>
        <c:crosses val="autoZero"/>
        <c:auto val="1"/>
        <c:lblAlgn val="ctr"/>
        <c:lblOffset val="100"/>
        <c:noMultiLvlLbl val="0"/>
      </c:catAx>
      <c:valAx>
        <c:axId val="55513659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51362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process.xlsx]Q3!PivotTable5</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s>
    <c:plotArea>
      <c:layout/>
      <c:barChart>
        <c:barDir val="col"/>
        <c:grouping val="clustered"/>
        <c:varyColors val="1"/>
        <c:ser>
          <c:idx val="0"/>
          <c:order val="0"/>
          <c:tx>
            <c:strRef>
              <c:f>'Q3'!$B$1</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383D-4922-AC5F-7651EDC383DC}"/>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383D-4922-AC5F-7651EDC383DC}"/>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383D-4922-AC5F-7651EDC383DC}"/>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383D-4922-AC5F-7651EDC383DC}"/>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383D-4922-AC5F-7651EDC383DC}"/>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383D-4922-AC5F-7651EDC383DC}"/>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383D-4922-AC5F-7651EDC383DC}"/>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383D-4922-AC5F-7651EDC383DC}"/>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383D-4922-AC5F-7651EDC383DC}"/>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383D-4922-AC5F-7651EDC383D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'Q3'!$A$2:$A$12</c:f>
              <c:strCache>
                <c:ptCount val="10"/>
                <c:pt idx="0">
                  <c:v>800-10799</c:v>
                </c:pt>
                <c:pt idx="1">
                  <c:v>10800-20799</c:v>
                </c:pt>
                <c:pt idx="2">
                  <c:v>20800-30799</c:v>
                </c:pt>
                <c:pt idx="3">
                  <c:v>30800-40799</c:v>
                </c:pt>
                <c:pt idx="4">
                  <c:v>40800-50799</c:v>
                </c:pt>
                <c:pt idx="5">
                  <c:v>50800-60799</c:v>
                </c:pt>
                <c:pt idx="6">
                  <c:v>60800-70799</c:v>
                </c:pt>
                <c:pt idx="7">
                  <c:v>70800-80799</c:v>
                </c:pt>
                <c:pt idx="8">
                  <c:v>80800-90799</c:v>
                </c:pt>
                <c:pt idx="9">
                  <c:v>90800-100799</c:v>
                </c:pt>
              </c:strCache>
            </c:strRef>
          </c:cat>
          <c:val>
            <c:numRef>
              <c:f>'Q3'!$B$2:$B$12</c:f>
              <c:numCache>
                <c:formatCode>General</c:formatCode>
                <c:ptCount val="10"/>
                <c:pt idx="0">
                  <c:v>738</c:v>
                </c:pt>
                <c:pt idx="1">
                  <c:v>709</c:v>
                </c:pt>
                <c:pt idx="2">
                  <c:v>724</c:v>
                </c:pt>
                <c:pt idx="3">
                  <c:v>717</c:v>
                </c:pt>
                <c:pt idx="4">
                  <c:v>767</c:v>
                </c:pt>
                <c:pt idx="5">
                  <c:v>760</c:v>
                </c:pt>
                <c:pt idx="6">
                  <c:v>693</c:v>
                </c:pt>
                <c:pt idx="7">
                  <c:v>744</c:v>
                </c:pt>
                <c:pt idx="8">
                  <c:v>692</c:v>
                </c:pt>
                <c:pt idx="9">
                  <c:v>604</c:v>
                </c:pt>
              </c:numCache>
            </c:numRef>
          </c:val>
          <c:extLst>
            <c:ext xmlns:c16="http://schemas.microsoft.com/office/drawing/2014/chart" uri="{C3380CC4-5D6E-409C-BE32-E72D297353CC}">
              <c16:uniqueId val="{00000014-383D-4922-AC5F-7651EDC383DC}"/>
            </c:ext>
          </c:extLst>
        </c:ser>
        <c:dLbls>
          <c:showLegendKey val="0"/>
          <c:showVal val="0"/>
          <c:showCatName val="0"/>
          <c:showSerName val="0"/>
          <c:showPercent val="0"/>
          <c:showBubbleSize val="0"/>
        </c:dLbls>
        <c:gapWidth val="219"/>
        <c:overlap val="-27"/>
        <c:axId val="572509080"/>
        <c:axId val="572506920"/>
      </c:barChart>
      <c:catAx>
        <c:axId val="57250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506920"/>
        <c:crosses val="autoZero"/>
        <c:auto val="1"/>
        <c:lblAlgn val="ctr"/>
        <c:lblOffset val="100"/>
        <c:noMultiLvlLbl val="0"/>
      </c:catAx>
      <c:valAx>
        <c:axId val="572506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509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process.xlsx]Q4!PivotTable8</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s>
    <c:plotArea>
      <c:layout/>
      <c:pieChart>
        <c:varyColors val="1"/>
        <c:ser>
          <c:idx val="0"/>
          <c:order val="0"/>
          <c:tx>
            <c:strRef>
              <c:f>'Q4'!$C$2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A8-4D25-BB58-FE9F926C9C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0A8-4D25-BB58-FE9F926C9C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A8-4D25-BB58-FE9F926C9C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0A8-4D25-BB58-FE9F926C9C1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0A8-4D25-BB58-FE9F926C9C1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0A8-4D25-BB58-FE9F926C9C1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0A8-4D25-BB58-FE9F926C9C1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0A8-4D25-BB58-FE9F926C9C1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0A8-4D25-BB58-FE9F926C9C1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'Q4'!$B$3:$B$12</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'Q4'!$C$3:$C$12</c:f>
              <c:numCache>
                <c:formatCode>General</c:formatCode>
                <c:ptCount val="9"/>
                <c:pt idx="0">
                  <c:v>176</c:v>
                </c:pt>
                <c:pt idx="1">
                  <c:v>111</c:v>
                </c:pt>
                <c:pt idx="2">
                  <c:v>70</c:v>
                </c:pt>
                <c:pt idx="3">
                  <c:v>201</c:v>
                </c:pt>
                <c:pt idx="4">
                  <c:v>1840</c:v>
                </c:pt>
                <c:pt idx="5">
                  <c:v>246</c:v>
                </c:pt>
                <c:pt idx="6">
                  <c:v>230</c:v>
                </c:pt>
                <c:pt idx="7">
                  <c:v>483</c:v>
                </c:pt>
                <c:pt idx="8">
                  <c:v>1326</c:v>
                </c:pt>
              </c:numCache>
            </c:numRef>
          </c:val>
          <c:extLst>
            <c:ext xmlns:c16="http://schemas.microsoft.com/office/drawing/2014/chart" uri="{C3380CC4-5D6E-409C-BE32-E72D297353CC}">
              <c16:uniqueId val="{00000012-60A8-4D25-BB58-FE9F926C9C1E}"/>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9238385826771653"/>
          <c:y val="7.4858923884514442E-2"/>
          <c:w val="0.2909494750656168"/>
          <c:h val="0.8681966316710411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[Hiring process.xlsx]Q5!PivotTable10</c:name>
    <c:fmtId val="8"/>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'Q5'!$B$1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'Q5'!$A$2:$A$18</c:f>
              <c:strCache>
                <c:ptCount val="16"/>
                <c:pt idx="0">
                  <c:v>-</c:v>
                </c:pt>
                <c:pt idx="1">
                  <c:v>b9</c:v>
                </c:pt>
                <c:pt idx="2">
                  <c:v>c10</c:v>
                </c:pt>
                <c:pt idx="3">
                  <c:v>c5</c:v>
                </c:pt>
                <c:pt idx="4">
                  <c:v>c8</c:v>
                </c:pt>
                <c:pt idx="5">
                  <c:v>c9</c:v>
                </c:pt>
                <c:pt idx="6">
                  <c:v>i1</c:v>
                </c:pt>
                <c:pt idx="7">
                  <c:v>i4</c:v>
                </c:pt>
                <c:pt idx="8">
                  <c:v>i5</c:v>
                </c:pt>
                <c:pt idx="9">
                  <c:v>i6</c:v>
                </c:pt>
                <c:pt idx="10">
                  <c:v>i7</c:v>
                </c:pt>
                <c:pt idx="11">
                  <c:v>m6</c:v>
                </c:pt>
                <c:pt idx="12">
                  <c:v>m7</c:v>
                </c:pt>
                <c:pt idx="13">
                  <c:v>n10</c:v>
                </c:pt>
                <c:pt idx="14">
                  <c:v>n6</c:v>
                </c:pt>
                <c:pt idx="15">
                  <c:v>n9</c:v>
                </c:pt>
              </c:strCache>
            </c:strRef>
          </c:cat>
          <c:val>
            <c:numRef>
              <c:f>'Q5'!$B$2:$B$18</c:f>
              <c:numCache>
                <c:formatCode>General</c:formatCode>
                <c:ptCount val="16"/>
                <c:pt idx="0">
                  <c:v>1</c:v>
                </c:pt>
                <c:pt idx="1">
                  <c:v>463</c:v>
                </c:pt>
                <c:pt idx="2">
                  <c:v>232</c:v>
                </c:pt>
                <c:pt idx="3">
                  <c:v>1747</c:v>
                </c:pt>
                <c:pt idx="4">
                  <c:v>320</c:v>
                </c:pt>
                <c:pt idx="5">
                  <c:v>1792</c:v>
                </c:pt>
                <c:pt idx="6">
                  <c:v>222</c:v>
                </c:pt>
                <c:pt idx="7">
                  <c:v>88</c:v>
                </c:pt>
                <c:pt idx="8">
                  <c:v>787</c:v>
                </c:pt>
                <c:pt idx="9">
                  <c:v>527</c:v>
                </c:pt>
                <c:pt idx="10">
                  <c:v>982</c:v>
                </c:pt>
                <c:pt idx="11">
                  <c:v>3</c:v>
                </c:pt>
                <c:pt idx="12">
                  <c:v>1</c:v>
                </c:pt>
                <c:pt idx="13">
                  <c:v>1</c:v>
                </c:pt>
                <c:pt idx="14">
                  <c:v>1</c:v>
                </c:pt>
                <c:pt idx="15">
                  <c:v>1</c:v>
                </c:pt>
              </c:numCache>
            </c:numRef>
          </c:val>
          <c:extLst>
            <c:ext xmlns:c16="http://schemas.microsoft.com/office/drawing/2014/chart" uri="{C3380CC4-5D6E-409C-BE32-E72D297353CC}">
              <c16:uniqueId val="{00000000-709E-4503-95D6-DD8680884449}"/>
            </c:ext>
          </c:extLst>
        </c:ser>
        <c:dLbls>
          <c:showLegendKey val="0"/>
          <c:showVal val="0"/>
          <c:showCatName val="0"/>
          <c:showSerName val="0"/>
          <c:showPercent val="0"/>
          <c:showBubbleSize val="0"/>
        </c:dLbls>
        <c:gapWidth val="219"/>
        <c:overlap val="-27"/>
        <c:axId val="558544648"/>
        <c:axId val="558547528"/>
      </c:barChart>
      <c:catAx>
        <c:axId val="558544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547528"/>
        <c:crosses val="autoZero"/>
        <c:auto val="1"/>
        <c:lblAlgn val="ctr"/>
        <c:lblOffset val="100"/>
        <c:noMultiLvlLbl val="0"/>
      </c:catAx>
      <c:valAx>
        <c:axId val="558547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544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216880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372756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1313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405791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0287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471401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944792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246176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372111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BA528-A7C8-4454-B603-555449B8C942}" type="datetimeFigureOut">
              <a:rPr lang="en-IN" smtClean="0"/>
              <a:t>27-05-2023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74493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6BA528-A7C8-4454-B603-555449B8C942}"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173806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BA528-A7C8-4454-B603-555449B8C942}" type="datetimeFigureOut">
              <a:rPr lang="en-IN" smtClean="0"/>
              <a:t>27-05-2023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138385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BA528-A7C8-4454-B603-555449B8C942}" type="datetimeFigureOut">
              <a:rPr lang="en-IN" smtClean="0"/>
              <a:t>27-05-2023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118010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BA528-A7C8-4454-B603-555449B8C942}" type="datetimeFigureOut">
              <a:rPr lang="en-IN" smtClean="0"/>
              <a:t>27-05-2023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19307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BA528-A7C8-4454-B603-555449B8C942}"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272562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BA528-A7C8-4454-B603-555449B8C942}" type="datetimeFigureOut">
              <a:rPr lang="en-IN" smtClean="0"/>
              <a:t>27-05-2023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FA5F1-7EA7-4A5F-B195-7061C8162822}" type="slidenum">
              <a:rPr lang="en-IN" smtClean="0"/>
              <a:t>‹#›</a:t>
            </a:fld>
            <a:endParaRPr lang="en-IN"/>
          </a:p>
        </p:txBody>
      </p:sp>
    </p:spTree>
    <p:extLst>
      <p:ext uri="{BB962C8B-B14F-4D97-AF65-F5344CB8AC3E}">
        <p14:creationId xmlns:p14="http://schemas.microsoft.com/office/powerpoint/2010/main" val="271727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6BA528-A7C8-4454-B603-555449B8C942}" type="datetimeFigureOut">
              <a:rPr lang="en-IN" smtClean="0"/>
              <a:t>27-05-2023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5FA5F1-7EA7-4A5F-B195-7061C8162822}" type="slidenum">
              <a:rPr lang="en-IN" smtClean="0"/>
              <a:t>‹#›</a:t>
            </a:fld>
            <a:endParaRPr lang="en-IN"/>
          </a:p>
        </p:txBody>
      </p:sp>
    </p:spTree>
    <p:extLst>
      <p:ext uri="{BB962C8B-B14F-4D97-AF65-F5344CB8AC3E}">
        <p14:creationId xmlns:p14="http://schemas.microsoft.com/office/powerpoint/2010/main" val="2080698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vmZC0n5_4wdJdQhWq31W1xdLcL06XKqL/edit?usp=sharing&amp;ouid=102725852097216668817&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41F3-2004-3E51-E5C6-02572CCE827F}"/>
              </a:ext>
            </a:extLst>
          </p:cNvPr>
          <p:cNvSpPr>
            <a:spLocks noGrp="1"/>
          </p:cNvSpPr>
          <p:nvPr>
            <p:ph type="title"/>
          </p:nvPr>
        </p:nvSpPr>
        <p:spPr>
          <a:xfrm>
            <a:off x="862864" y="2768600"/>
            <a:ext cx="8596668" cy="1320800"/>
          </a:xfrm>
        </p:spPr>
        <p:txBody>
          <a:bodyPr>
            <a:normAutofit fontScale="90000"/>
          </a:bodyPr>
          <a:lstStyle/>
          <a:p>
            <a:pPr algn="ctr"/>
            <a:r>
              <a:rPr lang="en-IN" sz="5400" b="1" i="0" dirty="0">
                <a:solidFill>
                  <a:srgbClr val="3C4858"/>
                </a:solidFill>
                <a:effectLst/>
                <a:latin typeface="Times New Roman" panose="02020603050405020304" pitchFamily="18" charset="0"/>
                <a:cs typeface="Times New Roman" panose="02020603050405020304" pitchFamily="18" charset="0"/>
              </a:rPr>
              <a:t>Hiring Process Analytics</a:t>
            </a:r>
            <a:br>
              <a:rPr lang="en-IN" b="1" i="0" dirty="0">
                <a:solidFill>
                  <a:srgbClr val="3C4858"/>
                </a:solidFill>
                <a:effectLst/>
                <a:latin typeface="Manrope"/>
              </a:rPr>
            </a:br>
            <a:endParaRPr lang="en-IN" dirty="0"/>
          </a:p>
        </p:txBody>
      </p:sp>
      <p:sp>
        <p:nvSpPr>
          <p:cNvPr id="3" name="TextBox 2">
            <a:extLst>
              <a:ext uri="{FF2B5EF4-FFF2-40B4-BE49-F238E27FC236}">
                <a16:creationId xmlns:a16="http://schemas.microsoft.com/office/drawing/2014/main" id="{102AB557-A2B2-C6FE-17D9-1A377F1E46A2}"/>
              </a:ext>
            </a:extLst>
          </p:cNvPr>
          <p:cNvSpPr txBox="1"/>
          <p:nvPr/>
        </p:nvSpPr>
        <p:spPr>
          <a:xfrm>
            <a:off x="7686260" y="6188766"/>
            <a:ext cx="1309974" cy="369332"/>
          </a:xfrm>
          <a:prstGeom prst="rect">
            <a:avLst/>
          </a:prstGeom>
          <a:noFill/>
        </p:spPr>
        <p:txBody>
          <a:bodyPr wrap="none" rtlCol="0">
            <a:spAutoFit/>
          </a:bodyPr>
          <a:lstStyle/>
          <a:p>
            <a:r>
              <a:rPr lang="en-US" dirty="0"/>
              <a:t>Nayan Jain</a:t>
            </a:r>
            <a:endParaRPr lang="en-IN" dirty="0"/>
          </a:p>
        </p:txBody>
      </p:sp>
    </p:spTree>
    <p:extLst>
      <p:ext uri="{BB962C8B-B14F-4D97-AF65-F5344CB8AC3E}">
        <p14:creationId xmlns:p14="http://schemas.microsoft.com/office/powerpoint/2010/main" val="8015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A22D-C15A-946F-D36D-E3A86E7997C1}"/>
              </a:ext>
            </a:extLst>
          </p:cNvPr>
          <p:cNvSpPr>
            <a:spLocks noGrp="1"/>
          </p:cNvSpPr>
          <p:nvPr>
            <p:ph type="title"/>
          </p:nvPr>
        </p:nvSpPr>
        <p:spPr>
          <a:xfrm>
            <a:off x="677334" y="260047"/>
            <a:ext cx="8596668" cy="556591"/>
          </a:xfrm>
        </p:spPr>
        <p:txBody>
          <a:bodyPr>
            <a:normAutofit/>
          </a:bodyPr>
          <a:lstStyle/>
          <a:p>
            <a:r>
              <a:rPr lang="en-US" sz="2800" dirty="0">
                <a:latin typeface="Times New Roman" panose="02020603050405020304" pitchFamily="18" charset="0"/>
                <a:cs typeface="Times New Roman" panose="02020603050405020304" pitchFamily="18" charset="0"/>
              </a:rPr>
              <a:t>Charts: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738A99-622A-ACEB-4F21-1D2D8B79336B}"/>
              </a:ext>
            </a:extLst>
          </p:cNvPr>
          <p:cNvSpPr>
            <a:spLocks noGrp="1"/>
          </p:cNvSpPr>
          <p:nvPr>
            <p:ph idx="1"/>
          </p:nvPr>
        </p:nvSpPr>
        <p:spPr>
          <a:xfrm>
            <a:off x="677334" y="816639"/>
            <a:ext cx="8596668" cy="5224724"/>
          </a:xfrm>
        </p:spPr>
        <p:txBody>
          <a:bodyPr/>
          <a:lstStyle/>
          <a:p>
            <a:pPr marL="0" indent="0">
              <a:buNone/>
            </a:pPr>
            <a:r>
              <a:rPr lang="en-US" dirty="0"/>
              <a:t>5) </a:t>
            </a:r>
            <a:r>
              <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Represent different post tiers using chart/graph?</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194C72CA-2810-2C5B-60E1-9E7F39D66AE9}"/>
              </a:ext>
            </a:extLst>
          </p:cNvPr>
          <p:cNvGraphicFramePr>
            <a:graphicFrameLocks/>
          </p:cNvGraphicFramePr>
          <p:nvPr>
            <p:extLst>
              <p:ext uri="{D42A27DB-BD31-4B8C-83A1-F6EECF244321}">
                <p14:modId xmlns:p14="http://schemas.microsoft.com/office/powerpoint/2010/main" val="3738347908"/>
              </p:ext>
            </p:extLst>
          </p:nvPr>
        </p:nvGraphicFramePr>
        <p:xfrm>
          <a:off x="3810000" y="1709497"/>
          <a:ext cx="5595394" cy="3091103"/>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7F255C32-497C-ECAC-50ED-E78985F0B4B6}"/>
              </a:ext>
            </a:extLst>
          </p:cNvPr>
          <p:cNvPicPr>
            <a:picLocks noChangeAspect="1"/>
          </p:cNvPicPr>
          <p:nvPr/>
        </p:nvPicPr>
        <p:blipFill>
          <a:blip r:embed="rId3"/>
          <a:stretch>
            <a:fillRect/>
          </a:stretch>
        </p:blipFill>
        <p:spPr>
          <a:xfrm>
            <a:off x="3810000" y="1709496"/>
            <a:ext cx="1675562" cy="165260"/>
          </a:xfrm>
          <a:prstGeom prst="rect">
            <a:avLst/>
          </a:prstGeom>
        </p:spPr>
      </p:pic>
      <p:pic>
        <p:nvPicPr>
          <p:cNvPr id="9" name="Picture 8">
            <a:extLst>
              <a:ext uri="{FF2B5EF4-FFF2-40B4-BE49-F238E27FC236}">
                <a16:creationId xmlns:a16="http://schemas.microsoft.com/office/drawing/2014/main" id="{BE3B8930-1BF4-825C-0BA8-805793931510}"/>
              </a:ext>
            </a:extLst>
          </p:cNvPr>
          <p:cNvPicPr>
            <a:picLocks noChangeAspect="1"/>
          </p:cNvPicPr>
          <p:nvPr/>
        </p:nvPicPr>
        <p:blipFill>
          <a:blip r:embed="rId4"/>
          <a:stretch>
            <a:fillRect/>
          </a:stretch>
        </p:blipFill>
        <p:spPr>
          <a:xfrm>
            <a:off x="3923780" y="4719626"/>
            <a:ext cx="847003" cy="189462"/>
          </a:xfrm>
          <a:prstGeom prst="rect">
            <a:avLst/>
          </a:prstGeom>
        </p:spPr>
      </p:pic>
      <p:pic>
        <p:nvPicPr>
          <p:cNvPr id="11" name="Picture 10">
            <a:extLst>
              <a:ext uri="{FF2B5EF4-FFF2-40B4-BE49-F238E27FC236}">
                <a16:creationId xmlns:a16="http://schemas.microsoft.com/office/drawing/2014/main" id="{DDC7CD2E-8BB2-76AF-E883-96EF958D152E}"/>
              </a:ext>
            </a:extLst>
          </p:cNvPr>
          <p:cNvPicPr>
            <a:picLocks noChangeAspect="1"/>
          </p:cNvPicPr>
          <p:nvPr/>
        </p:nvPicPr>
        <p:blipFill>
          <a:blip r:embed="rId5"/>
          <a:stretch>
            <a:fillRect/>
          </a:stretch>
        </p:blipFill>
        <p:spPr>
          <a:xfrm>
            <a:off x="677334" y="1709496"/>
            <a:ext cx="2353003" cy="3419952"/>
          </a:xfrm>
          <a:prstGeom prst="rect">
            <a:avLst/>
          </a:prstGeom>
        </p:spPr>
      </p:pic>
      <p:sp>
        <p:nvSpPr>
          <p:cNvPr id="12" name="TextBox 11">
            <a:extLst>
              <a:ext uri="{FF2B5EF4-FFF2-40B4-BE49-F238E27FC236}">
                <a16:creationId xmlns:a16="http://schemas.microsoft.com/office/drawing/2014/main" id="{C8DF0AAF-6BF2-3391-D25B-364B012A4002}"/>
              </a:ext>
            </a:extLst>
          </p:cNvPr>
          <p:cNvSpPr txBox="1"/>
          <p:nvPr/>
        </p:nvSpPr>
        <p:spPr>
          <a:xfrm>
            <a:off x="1073426" y="5718198"/>
            <a:ext cx="6877878"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C9 and C5 have the maximum count and  m7,n10,n6 and n9 have the minimum.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18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2AEB-87D2-814B-1A0C-9FA0696829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and Drive Link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000509-FECB-C4A8-1B30-9A8868B10D86}"/>
              </a:ext>
            </a:extLst>
          </p:cNvPr>
          <p:cNvSpPr>
            <a:spLocks noGrp="1"/>
          </p:cNvSpPr>
          <p:nvPr>
            <p:ph idx="1"/>
          </p:nvPr>
        </p:nvSpPr>
        <p:spPr/>
        <p:txBody>
          <a:bodyPr/>
          <a:lstStyle/>
          <a:p>
            <a:pPr>
              <a:buFont typeface="Wingdings" panose="05000000000000000000" pitchFamily="2" charset="2"/>
              <a:buChar char="§"/>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Through this project, I gained practical experience in utilizing Excel for various tasks in a corporate setting. This included hands-on practice in data cleaning, handling outliers, summarizing data, and creating data visualizations. </a:t>
            </a:r>
          </a:p>
          <a:p>
            <a:pPr>
              <a:buFont typeface="Wingdings" panose="05000000000000000000" pitchFamily="2" charset="2"/>
              <a:buChar char="§"/>
            </a:pP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Specifically, I learned essential techniques such as creating class intervals, utilizing quartiles and the interquartile range (IQR) to identify outliers.</a:t>
            </a:r>
            <a:endParaRPr lang="en-IN"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Link: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hlinkClick r:id="rId2"/>
              </a:rPr>
              <a:t>https://docs.google.com/spreadsheets/d/1vmZC0n5_4wdJdQhWq31W1xdLcL06XKqL/edit?usp=sharing&amp;ouid=102725852097216668817&amp;rtpof=true&amp;sd=true</a:t>
            </a:r>
            <a:endPar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59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3BF6-157E-8242-58D7-7835E7DF222D}"/>
              </a:ext>
            </a:extLst>
          </p:cNvPr>
          <p:cNvSpPr>
            <a:spLocks noGrp="1"/>
          </p:cNvSpPr>
          <p:nvPr>
            <p:ph type="title"/>
          </p:nvPr>
        </p:nvSpPr>
        <p:spPr>
          <a:xfrm>
            <a:off x="717090" y="384313"/>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Project Description</a:t>
            </a:r>
            <a:endParaRPr lang="en-IN" sz="40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17FBC39-90ED-B85C-65F0-E6674FF400E8}"/>
              </a:ext>
            </a:extLst>
          </p:cNvPr>
          <p:cNvSpPr>
            <a:spLocks noGrp="1" noChangeArrowheads="1"/>
          </p:cNvSpPr>
          <p:nvPr>
            <p:ph idx="1"/>
          </p:nvPr>
        </p:nvSpPr>
        <p:spPr>
          <a:xfrm>
            <a:off x="717090" y="1515118"/>
            <a:ext cx="8596668" cy="2566552"/>
          </a:xfrm>
        </p:spPr>
        <p:txBody>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Conducted data analysis on hiring process to uncover insights on gender distribution, average salary trends, salary distribution intervals, departmental composition, and post tier representation.</a:t>
            </a:r>
          </a:p>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Employed visualizations, such as charts and graphs, to facilitate comprehensive understanding and deliver actionable recommendations for enhancing the hiring process.</a:t>
            </a:r>
          </a:p>
          <a:p>
            <a:pPr lvl="0"/>
            <a:endParaRPr lang="en-US" altLang="en-US" dirty="0"/>
          </a:p>
        </p:txBody>
      </p:sp>
      <p:sp>
        <p:nvSpPr>
          <p:cNvPr id="7" name="TextBox 6">
            <a:extLst>
              <a:ext uri="{FF2B5EF4-FFF2-40B4-BE49-F238E27FC236}">
                <a16:creationId xmlns:a16="http://schemas.microsoft.com/office/drawing/2014/main" id="{C549823A-3522-7616-C8D5-2271622E267B}"/>
              </a:ext>
            </a:extLst>
          </p:cNvPr>
          <p:cNvSpPr txBox="1"/>
          <p:nvPr/>
        </p:nvSpPr>
        <p:spPr>
          <a:xfrm>
            <a:off x="717090" y="4858532"/>
            <a:ext cx="3829318" cy="707886"/>
          </a:xfrm>
          <a:prstGeom prst="rect">
            <a:avLst/>
          </a:prstGeom>
          <a:noFill/>
        </p:spPr>
        <p:txBody>
          <a:bodyPr wrap="none" rtlCol="0">
            <a:spAutoFit/>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rPr>
              <a:t>Tech-Stack Used</a:t>
            </a:r>
            <a:endParaRPr lang="en-IN" sz="4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1ED16E7-8EA2-DBB0-518D-9BFD8C0F6B26}"/>
              </a:ext>
            </a:extLst>
          </p:cNvPr>
          <p:cNvSpPr txBox="1"/>
          <p:nvPr/>
        </p:nvSpPr>
        <p:spPr>
          <a:xfrm>
            <a:off x="1152938" y="5759123"/>
            <a:ext cx="91563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Excel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69D9-2A3B-2560-DA4A-184024FF209A}"/>
              </a:ext>
            </a:extLst>
          </p:cNvPr>
          <p:cNvSpPr>
            <a:spLocks noGrp="1"/>
          </p:cNvSpPr>
          <p:nvPr>
            <p:ph type="title"/>
          </p:nvPr>
        </p:nvSpPr>
        <p:spPr>
          <a:xfrm>
            <a:off x="452047" y="394777"/>
            <a:ext cx="8596668" cy="1320800"/>
          </a:xfrm>
        </p:spPr>
        <p:txBody>
          <a:bodyPr>
            <a:normAutofit/>
          </a:bodyPr>
          <a:lstStyle/>
          <a:p>
            <a:r>
              <a:rPr lang="en-US" sz="4000" b="1" dirty="0">
                <a:latin typeface="Times New Roman" panose="02020603050405020304" pitchFamily="18" charset="0"/>
                <a:cs typeface="Times New Roman" panose="02020603050405020304" pitchFamily="18" charset="0"/>
              </a:rPr>
              <a:t>Approach</a:t>
            </a:r>
            <a:endParaRPr lang="en-IN" sz="40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925BCD1-FBE7-B7A6-B3A5-51535DCA1421}"/>
              </a:ext>
            </a:extLst>
          </p:cNvPr>
          <p:cNvSpPr>
            <a:spLocks noGrp="1"/>
          </p:cNvSpPr>
          <p:nvPr>
            <p:ph idx="1"/>
          </p:nvPr>
        </p:nvSpPr>
        <p:spPr>
          <a:xfrm>
            <a:off x="452047" y="1488613"/>
            <a:ext cx="8596668" cy="3880773"/>
          </a:xfrm>
        </p:spPr>
        <p:txBody>
          <a:bodyPr>
            <a:normAutofit/>
          </a:bodyPr>
          <a:lstStyle/>
          <a:p>
            <a:pPr>
              <a:buFont typeface="Wingdings" panose="05000000000000000000" pitchFamily="2" charset="2"/>
              <a:buChar char="§"/>
            </a:pPr>
            <a:r>
              <a:rPr lang="en-US" sz="2000" b="1" i="0" dirty="0">
                <a:solidFill>
                  <a:srgbClr val="374151"/>
                </a:solidFill>
                <a:effectLst/>
                <a:latin typeface="Times New Roman" panose="02020603050405020304" pitchFamily="18" charset="0"/>
                <a:cs typeface="Times New Roman" panose="02020603050405020304" pitchFamily="18" charset="0"/>
              </a:rPr>
              <a:t>Dataset Understanding: </a:t>
            </a:r>
            <a:r>
              <a:rPr lang="en-US" sz="2000" b="0" i="0" dirty="0">
                <a:solidFill>
                  <a:srgbClr val="374151"/>
                </a:solidFill>
                <a:effectLst/>
                <a:latin typeface="Times New Roman" panose="02020603050405020304" pitchFamily="18" charset="0"/>
                <a:cs typeface="Times New Roman" panose="02020603050405020304" pitchFamily="18" charset="0"/>
              </a:rPr>
              <a:t>Explored variables including application ID, interview dates, status, event names, departments, post names, and offered salaries.</a:t>
            </a:r>
          </a:p>
          <a:p>
            <a:pPr>
              <a:buFont typeface="Wingdings" panose="05000000000000000000" pitchFamily="2" charset="2"/>
              <a:buChar char="§"/>
            </a:pPr>
            <a:r>
              <a:rPr lang="en-US" sz="2000" b="1" i="0" dirty="0">
                <a:solidFill>
                  <a:srgbClr val="374151"/>
                </a:solidFill>
                <a:effectLst/>
                <a:latin typeface="Times New Roman" panose="02020603050405020304" pitchFamily="18" charset="0"/>
                <a:cs typeface="Times New Roman" panose="02020603050405020304" pitchFamily="18" charset="0"/>
              </a:rPr>
              <a:t>Data Cleaning with EDA: </a:t>
            </a:r>
            <a:r>
              <a:rPr lang="en-US" sz="2000" b="0" i="0" dirty="0">
                <a:solidFill>
                  <a:srgbClr val="374151"/>
                </a:solidFill>
                <a:effectLst/>
                <a:latin typeface="Times New Roman" panose="02020603050405020304" pitchFamily="18" charset="0"/>
                <a:cs typeface="Times New Roman" panose="02020603050405020304" pitchFamily="18" charset="0"/>
              </a:rPr>
              <a:t>Conducted EDA techniques to clean and preprocess the data, ensuring its quality and integrity.</a:t>
            </a:r>
          </a:p>
          <a:p>
            <a:pPr>
              <a:buFont typeface="Wingdings" panose="05000000000000000000" pitchFamily="2" charset="2"/>
              <a:buChar char="§"/>
            </a:pPr>
            <a:r>
              <a:rPr lang="en-US" sz="2000" b="1" i="0" dirty="0">
                <a:solidFill>
                  <a:srgbClr val="374151"/>
                </a:solidFill>
                <a:effectLst/>
                <a:latin typeface="Times New Roman" panose="02020603050405020304" pitchFamily="18" charset="0"/>
                <a:cs typeface="Times New Roman" panose="02020603050405020304" pitchFamily="18" charset="0"/>
              </a:rPr>
              <a:t>Problem and Question Analysis: </a:t>
            </a:r>
            <a:r>
              <a:rPr lang="en-US" sz="2000" b="0" i="0" dirty="0">
                <a:solidFill>
                  <a:srgbClr val="374151"/>
                </a:solidFill>
                <a:effectLst/>
                <a:latin typeface="Times New Roman" panose="02020603050405020304" pitchFamily="18" charset="0"/>
                <a:cs typeface="Times New Roman" panose="02020603050405020304" pitchFamily="18" charset="0"/>
              </a:rPr>
              <a:t>Examined and comprehended the provided problems and questions for further analysis.</a:t>
            </a:r>
          </a:p>
          <a:p>
            <a:pPr>
              <a:buFont typeface="Wingdings" panose="05000000000000000000" pitchFamily="2" charset="2"/>
              <a:buChar char="§"/>
            </a:pPr>
            <a:r>
              <a:rPr lang="en-US" sz="2000" b="1" i="0" dirty="0">
                <a:solidFill>
                  <a:srgbClr val="374151"/>
                </a:solidFill>
                <a:effectLst/>
                <a:latin typeface="Times New Roman" panose="02020603050405020304" pitchFamily="18" charset="0"/>
                <a:cs typeface="Times New Roman" panose="02020603050405020304" pitchFamily="18" charset="0"/>
              </a:rPr>
              <a:t>Statistical Analysis and Visualization: </a:t>
            </a:r>
            <a:r>
              <a:rPr lang="en-US" sz="2000" b="0" i="0" dirty="0">
                <a:solidFill>
                  <a:srgbClr val="374151"/>
                </a:solidFill>
                <a:effectLst/>
                <a:latin typeface="Times New Roman" panose="02020603050405020304" pitchFamily="18" charset="0"/>
                <a:cs typeface="Times New Roman" panose="02020603050405020304" pitchFamily="18" charset="0"/>
              </a:rPr>
              <a:t>Utilized diverse statistical methods and visualization tools to analyze the data and extract meaningful insights.</a:t>
            </a:r>
          </a:p>
          <a:p>
            <a:pPr marL="0" indent="0">
              <a:buNone/>
            </a:pPr>
            <a:endParaRPr lang="en-IN" dirty="0"/>
          </a:p>
        </p:txBody>
      </p:sp>
    </p:spTree>
    <p:extLst>
      <p:ext uri="{BB962C8B-B14F-4D97-AF65-F5344CB8AC3E}">
        <p14:creationId xmlns:p14="http://schemas.microsoft.com/office/powerpoint/2010/main" val="284092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25E2D-8252-314B-24F7-0A5B88D501C8}"/>
              </a:ext>
            </a:extLst>
          </p:cNvPr>
          <p:cNvSpPr>
            <a:spLocks noGrp="1"/>
          </p:cNvSpPr>
          <p:nvPr>
            <p:ph type="title"/>
          </p:nvPr>
        </p:nvSpPr>
        <p:spPr>
          <a:xfrm>
            <a:off x="1283280" y="419854"/>
            <a:ext cx="10197494" cy="1099457"/>
          </a:xfrm>
        </p:spPr>
        <p:txBody>
          <a:bodyPr>
            <a:normAutofit/>
          </a:bodyPr>
          <a:lstStyle/>
          <a:p>
            <a:r>
              <a:rPr lang="en-US" b="1" dirty="0">
                <a:latin typeface="Times New Roman" panose="02020603050405020304" pitchFamily="18" charset="0"/>
                <a:cs typeface="Times New Roman" panose="02020603050405020304" pitchFamily="18" charset="0"/>
              </a:rPr>
              <a:t>Checking for Missing Data</a:t>
            </a:r>
            <a:endParaRPr lang="en-IN" b="1" dirty="0">
              <a:latin typeface="Times New Roman" panose="02020603050405020304" pitchFamily="18" charset="0"/>
              <a:cs typeface="Times New Roman" panose="02020603050405020304" pitchFamily="18" charset="0"/>
            </a:endParaRPr>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Content Placeholder 5">
            <a:extLst>
              <a:ext uri="{FF2B5EF4-FFF2-40B4-BE49-F238E27FC236}">
                <a16:creationId xmlns:a16="http://schemas.microsoft.com/office/drawing/2014/main" id="{0B57E9F6-E745-B2A0-6F14-0CD1EDABA84F}"/>
              </a:ext>
            </a:extLst>
          </p:cNvPr>
          <p:cNvGraphicFramePr>
            <a:graphicFrameLocks noGrp="1"/>
          </p:cNvGraphicFramePr>
          <p:nvPr>
            <p:ph idx="1"/>
            <p:extLst>
              <p:ext uri="{D42A27DB-BD31-4B8C-83A1-F6EECF244321}">
                <p14:modId xmlns:p14="http://schemas.microsoft.com/office/powerpoint/2010/main" val="3931220463"/>
              </p:ext>
            </p:extLst>
          </p:nvPr>
        </p:nvGraphicFramePr>
        <p:xfrm>
          <a:off x="1991572" y="1519311"/>
          <a:ext cx="8038693" cy="3460656"/>
        </p:xfrm>
        <a:graphic>
          <a:graphicData uri="http://schemas.openxmlformats.org/drawingml/2006/table">
            <a:tbl>
              <a:tblPr/>
              <a:tblGrid>
                <a:gridCol w="2922486">
                  <a:extLst>
                    <a:ext uri="{9D8B030D-6E8A-4147-A177-3AD203B41FA5}">
                      <a16:colId xmlns:a16="http://schemas.microsoft.com/office/drawing/2014/main" val="3268038268"/>
                    </a:ext>
                  </a:extLst>
                </a:gridCol>
                <a:gridCol w="5116207">
                  <a:extLst>
                    <a:ext uri="{9D8B030D-6E8A-4147-A177-3AD203B41FA5}">
                      <a16:colId xmlns:a16="http://schemas.microsoft.com/office/drawing/2014/main" val="3534446893"/>
                    </a:ext>
                  </a:extLst>
                </a:gridCol>
              </a:tblGrid>
              <a:tr h="432582">
                <a:tc>
                  <a:txBody>
                    <a:bodyPr/>
                    <a:lstStyle/>
                    <a:p>
                      <a:pPr algn="l" fontAlgn="b">
                        <a:spcBef>
                          <a:spcPts val="0"/>
                        </a:spcBef>
                        <a:spcAft>
                          <a:spcPts val="0"/>
                        </a:spcAft>
                      </a:pPr>
                      <a:r>
                        <a:rPr lang="en-IN" sz="2600" b="1" i="0" u="none" strike="noStrike">
                          <a:solidFill>
                            <a:srgbClr val="FFFFFF"/>
                          </a:solidFill>
                          <a:effectLst/>
                          <a:latin typeface="Times New Roman" panose="02020603050405020304" pitchFamily="18" charset="0"/>
                          <a:cs typeface="Times New Roman" panose="02020603050405020304" pitchFamily="18" charset="0"/>
                        </a:rPr>
                        <a:t>Column Name</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tc>
                  <a:txBody>
                    <a:bodyPr/>
                    <a:lstStyle/>
                    <a:p>
                      <a:pPr algn="l" fontAlgn="b">
                        <a:spcBef>
                          <a:spcPts val="0"/>
                        </a:spcBef>
                        <a:spcAft>
                          <a:spcPts val="0"/>
                        </a:spcAft>
                      </a:pPr>
                      <a:r>
                        <a:rPr lang="en-IN" sz="2600" b="1" i="0" u="none" strike="noStrike" dirty="0">
                          <a:solidFill>
                            <a:srgbClr val="FFFFFF"/>
                          </a:solidFill>
                          <a:effectLst/>
                          <a:latin typeface="Times New Roman" panose="02020603050405020304" pitchFamily="18" charset="0"/>
                          <a:cs typeface="Times New Roman" panose="02020603050405020304" pitchFamily="18" charset="0"/>
                        </a:rPr>
                        <a:t>Missing Data if any</a:t>
                      </a:r>
                      <a:endParaRPr lang="en-IN" sz="4300" b="0" i="0" u="none" strike="noStrike" dirty="0">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BB59"/>
                    </a:solidFill>
                  </a:tcPr>
                </a:tc>
                <a:extLst>
                  <a:ext uri="{0D108BD9-81ED-4DB2-BD59-A6C34878D82A}">
                    <a16:rowId xmlns:a16="http://schemas.microsoft.com/office/drawing/2014/main" val="2734083256"/>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Application_id</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No missing data </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627640979"/>
                  </a:ext>
                </a:extLst>
              </a:tr>
              <a:tr h="432582">
                <a:tc>
                  <a:txBody>
                    <a:bodyPr/>
                    <a:lstStyle/>
                    <a:p>
                      <a:pPr algn="l" fontAlgn="b">
                        <a:spcBef>
                          <a:spcPts val="0"/>
                        </a:spcBef>
                        <a:spcAft>
                          <a:spcPts val="0"/>
                        </a:spcAft>
                      </a:pPr>
                      <a:r>
                        <a:rPr lang="en-IN" sz="2600" b="0" i="0" u="none" strike="noStrike" dirty="0">
                          <a:solidFill>
                            <a:srgbClr val="000000"/>
                          </a:solidFill>
                          <a:effectLst/>
                          <a:latin typeface="Times New Roman" panose="02020603050405020304" pitchFamily="18" charset="0"/>
                          <a:cs typeface="Times New Roman" panose="02020603050405020304" pitchFamily="18" charset="0"/>
                        </a:rPr>
                        <a:t>Interview Taken on</a:t>
                      </a:r>
                      <a:endParaRPr lang="en-IN" sz="4300" b="0" i="0" u="none" strike="noStrike" dirty="0">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No missing data </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6666263"/>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Status</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No missing data </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173748261"/>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Event_name</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600" b="0" i="0" u="none" strike="noStrike">
                          <a:solidFill>
                            <a:srgbClr val="000000"/>
                          </a:solidFill>
                          <a:effectLst/>
                          <a:latin typeface="Times New Roman" panose="02020603050405020304" pitchFamily="18" charset="0"/>
                          <a:cs typeface="Times New Roman" panose="02020603050405020304" pitchFamily="18" charset="0"/>
                        </a:rPr>
                        <a:t>15 rows where the data is missing</a:t>
                      </a:r>
                      <a:endParaRPr lang="en-US"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45539"/>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Department</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No missing data </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658060414"/>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Post Name</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600" b="0" i="0" u="none" strike="noStrike">
                          <a:solidFill>
                            <a:srgbClr val="000000"/>
                          </a:solidFill>
                          <a:effectLst/>
                          <a:latin typeface="Times New Roman" panose="02020603050405020304" pitchFamily="18" charset="0"/>
                          <a:cs typeface="Times New Roman" panose="02020603050405020304" pitchFamily="18" charset="0"/>
                        </a:rPr>
                        <a:t>1 rows where the data is missing</a:t>
                      </a:r>
                      <a:endParaRPr lang="en-US"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198981"/>
                  </a:ext>
                </a:extLst>
              </a:tr>
              <a:tr h="432582">
                <a:tc>
                  <a:txBody>
                    <a:bodyPr/>
                    <a:lstStyle/>
                    <a:p>
                      <a:pPr algn="l" fontAlgn="b">
                        <a:spcBef>
                          <a:spcPts val="0"/>
                        </a:spcBef>
                        <a:spcAft>
                          <a:spcPts val="0"/>
                        </a:spcAft>
                      </a:pPr>
                      <a:r>
                        <a:rPr lang="en-IN" sz="2600" b="0" i="0" u="none" strike="noStrike">
                          <a:solidFill>
                            <a:srgbClr val="000000"/>
                          </a:solidFill>
                          <a:effectLst/>
                          <a:latin typeface="Times New Roman" panose="02020603050405020304" pitchFamily="18" charset="0"/>
                          <a:cs typeface="Times New Roman" panose="02020603050405020304" pitchFamily="18" charset="0"/>
                        </a:rPr>
                        <a:t>Offered Salary</a:t>
                      </a:r>
                      <a:endParaRPr lang="en-IN" sz="4300" b="0" i="0" u="none" strike="noStrike">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tc>
                  <a:txBody>
                    <a:bodyPr/>
                    <a:lstStyle/>
                    <a:p>
                      <a:pPr algn="l" fontAlgn="b">
                        <a:spcBef>
                          <a:spcPts val="0"/>
                        </a:spcBef>
                        <a:spcAft>
                          <a:spcPts val="0"/>
                        </a:spcAft>
                      </a:pPr>
                      <a:r>
                        <a:rPr lang="en-US" sz="2600" b="0" i="0" u="none" strike="noStrike" dirty="0">
                          <a:solidFill>
                            <a:srgbClr val="000000"/>
                          </a:solidFill>
                          <a:effectLst/>
                          <a:latin typeface="Times New Roman" panose="02020603050405020304" pitchFamily="18" charset="0"/>
                          <a:cs typeface="Times New Roman" panose="02020603050405020304" pitchFamily="18" charset="0"/>
                        </a:rPr>
                        <a:t>1 rows where the data is missing</a:t>
                      </a:r>
                      <a:endParaRPr lang="en-US" sz="4300" b="0" i="0" u="none" strike="noStrike" dirty="0">
                        <a:effectLst/>
                        <a:latin typeface="Times New Roman" panose="02020603050405020304" pitchFamily="18" charset="0"/>
                        <a:cs typeface="Times New Roman" panose="02020603050405020304" pitchFamily="18" charset="0"/>
                      </a:endParaRPr>
                    </a:p>
                  </a:txBody>
                  <a:tcPr marL="22802" marR="22802" marT="228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1750941724"/>
                  </a:ext>
                </a:extLst>
              </a:tr>
            </a:tbl>
          </a:graphicData>
        </a:graphic>
      </p:graphicFrame>
      <p:sp>
        <p:nvSpPr>
          <p:cNvPr id="7" name="TextBox 6">
            <a:extLst>
              <a:ext uri="{FF2B5EF4-FFF2-40B4-BE49-F238E27FC236}">
                <a16:creationId xmlns:a16="http://schemas.microsoft.com/office/drawing/2014/main" id="{59A4A246-B907-13E2-B205-02CC9869C5C7}"/>
              </a:ext>
            </a:extLst>
          </p:cNvPr>
          <p:cNvSpPr txBox="1"/>
          <p:nvPr/>
        </p:nvSpPr>
        <p:spPr>
          <a:xfrm>
            <a:off x="842597" y="5245293"/>
            <a:ext cx="9504866" cy="1200329"/>
          </a:xfrm>
          <a:prstGeom prst="rect">
            <a:avLst/>
          </a:prstGeom>
          <a:noFill/>
        </p:spPr>
        <p:txBody>
          <a:bodyPr wrap="square" rtlCol="0">
            <a:spAutoFit/>
          </a:bodyPr>
          <a:lstStyle/>
          <a:p>
            <a:br>
              <a:rPr lang="en-US" dirty="0"/>
            </a:br>
            <a:r>
              <a:rPr lang="en-US" b="1" i="0" dirty="0">
                <a:solidFill>
                  <a:srgbClr val="374151"/>
                </a:solidFill>
                <a:effectLst/>
                <a:latin typeface="Times New Roman" panose="02020603050405020304" pitchFamily="18" charset="0"/>
                <a:cs typeface="Times New Roman" panose="02020603050405020304" pitchFamily="18" charset="0"/>
              </a:rPr>
              <a:t>Note:</a:t>
            </a:r>
            <a:r>
              <a:rPr lang="en-US" b="0" i="0" dirty="0">
                <a:solidFill>
                  <a:srgbClr val="374151"/>
                </a:solidFill>
                <a:effectLst/>
                <a:latin typeface="Times New Roman" panose="02020603050405020304" pitchFamily="18" charset="0"/>
                <a:cs typeface="Times New Roman" panose="02020603050405020304" pitchFamily="18" charset="0"/>
              </a:rPr>
              <a:t> As the number of rows with missing values is minimal, we will apply Missing Value Treatment. To exclude these rows from the final sheet and do visualization, we can conveniently utilize Excel's filtering functionality.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01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8D4F-B561-7154-A6BA-783ED238B4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Finding Outliers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65043-E8A1-0AF6-DF45-0BD910F7DEE8}"/>
              </a:ext>
            </a:extLst>
          </p:cNvPr>
          <p:cNvSpPr>
            <a:spLocks noGrp="1"/>
          </p:cNvSpPr>
          <p:nvPr>
            <p:ph sz="half" idx="1"/>
          </p:nvPr>
        </p:nvSpPr>
        <p:spPr/>
        <p:txBody>
          <a:bodyPr>
            <a:normAutofit/>
          </a:bodyPr>
          <a:lstStyle/>
          <a:p>
            <a:pPr>
              <a:buFont typeface="Wingdings" panose="05000000000000000000" pitchFamily="2" charset="2"/>
              <a:buChar char="§"/>
            </a:pPr>
            <a:r>
              <a:rPr lang="en-US" sz="2000" b="0" i="0" dirty="0">
                <a:solidFill>
                  <a:srgbClr val="374151"/>
                </a:solidFill>
                <a:effectLst/>
                <a:latin typeface="Times New Roman" panose="02020603050405020304" pitchFamily="18" charset="0"/>
                <a:cs typeface="Times New Roman" panose="02020603050405020304" pitchFamily="18" charset="0"/>
              </a:rPr>
              <a:t>To ensure a cleaner and more accurate dataset, we will remove rows with Offered salary values that are considered outliers, specifically those above 147,694 and below -72,506.5.</a:t>
            </a:r>
          </a:p>
          <a:p>
            <a:pPr>
              <a:buFont typeface="Wingdings" panose="05000000000000000000" pitchFamily="2" charset="2"/>
              <a:buChar char="§"/>
            </a:pPr>
            <a:r>
              <a:rPr lang="en-US" sz="2000" dirty="0">
                <a:solidFill>
                  <a:srgbClr val="374151"/>
                </a:solidFill>
                <a:latin typeface="Times New Roman" panose="02020603050405020304" pitchFamily="18" charset="0"/>
                <a:cs typeface="Times New Roman" panose="02020603050405020304" pitchFamily="18" charset="0"/>
              </a:rPr>
              <a:t>3 outliers in offered salary (200000, 300000, 400000)</a:t>
            </a:r>
            <a:endParaRPr lang="en-IN" sz="20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995BA6D0-8736-68B0-5018-54968B6B9EAA}"/>
              </a:ext>
            </a:extLst>
          </p:cNvPr>
          <p:cNvGraphicFramePr>
            <a:graphicFrameLocks noGrp="1"/>
          </p:cNvGraphicFramePr>
          <p:nvPr>
            <p:ph sz="half" idx="2"/>
            <p:extLst>
              <p:ext uri="{D42A27DB-BD31-4B8C-83A1-F6EECF244321}">
                <p14:modId xmlns:p14="http://schemas.microsoft.com/office/powerpoint/2010/main" val="3487410841"/>
              </p:ext>
            </p:extLst>
          </p:nvPr>
        </p:nvGraphicFramePr>
        <p:xfrm>
          <a:off x="4824881" y="1775792"/>
          <a:ext cx="5011503" cy="4055165"/>
        </p:xfrm>
        <a:graphic>
          <a:graphicData uri="http://schemas.openxmlformats.org/drawingml/2006/table">
            <a:tbl>
              <a:tblPr>
                <a:tableStyleId>{5C22544A-7EE6-4342-B048-85BDC9FD1C3A}</a:tableStyleId>
              </a:tblPr>
              <a:tblGrid>
                <a:gridCol w="715929">
                  <a:extLst>
                    <a:ext uri="{9D8B030D-6E8A-4147-A177-3AD203B41FA5}">
                      <a16:colId xmlns:a16="http://schemas.microsoft.com/office/drawing/2014/main" val="1053509522"/>
                    </a:ext>
                  </a:extLst>
                </a:gridCol>
                <a:gridCol w="715929">
                  <a:extLst>
                    <a:ext uri="{9D8B030D-6E8A-4147-A177-3AD203B41FA5}">
                      <a16:colId xmlns:a16="http://schemas.microsoft.com/office/drawing/2014/main" val="1729510672"/>
                    </a:ext>
                  </a:extLst>
                </a:gridCol>
                <a:gridCol w="715929">
                  <a:extLst>
                    <a:ext uri="{9D8B030D-6E8A-4147-A177-3AD203B41FA5}">
                      <a16:colId xmlns:a16="http://schemas.microsoft.com/office/drawing/2014/main" val="449596549"/>
                    </a:ext>
                  </a:extLst>
                </a:gridCol>
                <a:gridCol w="715929">
                  <a:extLst>
                    <a:ext uri="{9D8B030D-6E8A-4147-A177-3AD203B41FA5}">
                      <a16:colId xmlns:a16="http://schemas.microsoft.com/office/drawing/2014/main" val="2669316524"/>
                    </a:ext>
                  </a:extLst>
                </a:gridCol>
                <a:gridCol w="715929">
                  <a:extLst>
                    <a:ext uri="{9D8B030D-6E8A-4147-A177-3AD203B41FA5}">
                      <a16:colId xmlns:a16="http://schemas.microsoft.com/office/drawing/2014/main" val="1144470435"/>
                    </a:ext>
                  </a:extLst>
                </a:gridCol>
                <a:gridCol w="715929">
                  <a:extLst>
                    <a:ext uri="{9D8B030D-6E8A-4147-A177-3AD203B41FA5}">
                      <a16:colId xmlns:a16="http://schemas.microsoft.com/office/drawing/2014/main" val="1638587651"/>
                    </a:ext>
                  </a:extLst>
                </a:gridCol>
                <a:gridCol w="715929">
                  <a:extLst>
                    <a:ext uri="{9D8B030D-6E8A-4147-A177-3AD203B41FA5}">
                      <a16:colId xmlns:a16="http://schemas.microsoft.com/office/drawing/2014/main" val="2740591557"/>
                    </a:ext>
                  </a:extLst>
                </a:gridCol>
              </a:tblGrid>
              <a:tr h="282591">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414659083"/>
                  </a:ext>
                </a:extLst>
              </a:tr>
              <a:tr h="296720">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Salary</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Salary</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3773066545"/>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Min</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800</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IQR</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48871</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2206570128"/>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q1</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25516.5</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2753331716"/>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Median</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49625</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Values</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3843375405"/>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q3</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74387.5</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Upper bound</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147694</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2924364552"/>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Max</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400000</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r>
                        <a:rPr lang="en-IN" sz="1100" u="none" strike="noStrike">
                          <a:effectLst/>
                        </a:rPr>
                        <a:t>Lower Bound</a:t>
                      </a:r>
                      <a:endParaRPr lang="en-IN" sz="1100" b="1" i="0" u="none" strike="noStrike">
                        <a:solidFill>
                          <a:srgbClr val="000000"/>
                        </a:solidFill>
                        <a:effectLst/>
                        <a:latin typeface="Calibri" panose="020F0502020204030204" pitchFamily="34" charset="0"/>
                      </a:endParaRPr>
                    </a:p>
                  </a:txBody>
                  <a:tcPr marL="9341" marR="9341" marT="9341" marB="0" anchor="b"/>
                </a:tc>
                <a:tc>
                  <a:txBody>
                    <a:bodyPr/>
                    <a:lstStyle/>
                    <a:p>
                      <a:pPr algn="r" fontAlgn="b"/>
                      <a:r>
                        <a:rPr lang="en-IN" sz="1100" u="none" strike="noStrike">
                          <a:effectLst/>
                        </a:rPr>
                        <a:t>-72506.5</a:t>
                      </a:r>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2665054115"/>
                  </a:ext>
                </a:extLst>
              </a:tr>
              <a:tr h="579309">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341" marR="9341" marT="9341"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341" marR="9341" marT="9341" marB="0" anchor="b"/>
                </a:tc>
                <a:extLst>
                  <a:ext uri="{0D108BD9-81ED-4DB2-BD59-A6C34878D82A}">
                    <a16:rowId xmlns:a16="http://schemas.microsoft.com/office/drawing/2014/main" val="1768286169"/>
                  </a:ext>
                </a:extLst>
              </a:tr>
            </a:tbl>
          </a:graphicData>
        </a:graphic>
      </p:graphicFrame>
    </p:spTree>
    <p:extLst>
      <p:ext uri="{BB962C8B-B14F-4D97-AF65-F5344CB8AC3E}">
        <p14:creationId xmlns:p14="http://schemas.microsoft.com/office/powerpoint/2010/main" val="1577484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EBAF-91C5-4DEC-5A7D-A71FABE57AFD}"/>
              </a:ext>
            </a:extLst>
          </p:cNvPr>
          <p:cNvSpPr>
            <a:spLocks noGrp="1"/>
          </p:cNvSpPr>
          <p:nvPr>
            <p:ph type="title"/>
          </p:nvPr>
        </p:nvSpPr>
        <p:spPr>
          <a:xfrm>
            <a:off x="677334" y="609600"/>
            <a:ext cx="8596668" cy="702365"/>
          </a:xfrm>
        </p:spPr>
        <p:txBody>
          <a:bodyPr>
            <a:normAutofit/>
          </a:bodyPr>
          <a:lstStyle/>
          <a:p>
            <a:r>
              <a:rPr lang="en-US" sz="2800" dirty="0">
                <a:latin typeface="Times New Roman" panose="02020603050405020304" pitchFamily="18" charset="0"/>
                <a:cs typeface="Times New Roman" panose="02020603050405020304" pitchFamily="18" charset="0"/>
              </a:rPr>
              <a:t>Hiring: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74131-EE2F-1778-1EFB-D6A39D63C896}"/>
              </a:ext>
            </a:extLst>
          </p:cNvPr>
          <p:cNvSpPr>
            <a:spLocks noGrp="1"/>
          </p:cNvSpPr>
          <p:nvPr>
            <p:ph idx="1"/>
          </p:nvPr>
        </p:nvSpPr>
        <p:spPr>
          <a:xfrm>
            <a:off x="677334" y="1311965"/>
            <a:ext cx="8596668" cy="472939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 How many males and females are Hired?</a:t>
            </a:r>
            <a:endParaRPr lang="en-IN" sz="2000"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346A5E28-50B4-7FD0-1998-94992F035269}"/>
              </a:ext>
            </a:extLst>
          </p:cNvPr>
          <p:cNvGraphicFramePr>
            <a:graphicFrameLocks/>
          </p:cNvGraphicFramePr>
          <p:nvPr>
            <p:extLst>
              <p:ext uri="{D42A27DB-BD31-4B8C-83A1-F6EECF244321}">
                <p14:modId xmlns:p14="http://schemas.microsoft.com/office/powerpoint/2010/main" val="3314146345"/>
              </p:ext>
            </p:extLst>
          </p:nvPr>
        </p:nvGraphicFramePr>
        <p:xfrm>
          <a:off x="4340086" y="1895061"/>
          <a:ext cx="4817165" cy="3650974"/>
        </p:xfrm>
        <a:graphic>
          <a:graphicData uri="http://schemas.openxmlformats.org/drawingml/2006/chart">
            <c:chart xmlns:c="http://schemas.openxmlformats.org/drawingml/2006/chart" xmlns:r="http://schemas.openxmlformats.org/officeDocument/2006/relationships" r:id="rId2"/>
          </a:graphicData>
        </a:graphic>
      </p:graphicFrame>
      <p:pic>
        <p:nvPicPr>
          <p:cNvPr id="20" name="Picture 19">
            <a:extLst>
              <a:ext uri="{FF2B5EF4-FFF2-40B4-BE49-F238E27FC236}">
                <a16:creationId xmlns:a16="http://schemas.microsoft.com/office/drawing/2014/main" id="{67D8DCCB-5C17-8AA7-4E04-D518E6CD9C00}"/>
              </a:ext>
            </a:extLst>
          </p:cNvPr>
          <p:cNvPicPr>
            <a:picLocks noChangeAspect="1"/>
          </p:cNvPicPr>
          <p:nvPr/>
        </p:nvPicPr>
        <p:blipFill>
          <a:blip r:embed="rId3"/>
          <a:stretch>
            <a:fillRect/>
          </a:stretch>
        </p:blipFill>
        <p:spPr>
          <a:xfrm>
            <a:off x="914400" y="2885978"/>
            <a:ext cx="2743200" cy="1036665"/>
          </a:xfrm>
          <a:prstGeom prst="rect">
            <a:avLst/>
          </a:prstGeom>
        </p:spPr>
      </p:pic>
      <p:pic>
        <p:nvPicPr>
          <p:cNvPr id="22" name="Picture 21">
            <a:extLst>
              <a:ext uri="{FF2B5EF4-FFF2-40B4-BE49-F238E27FC236}">
                <a16:creationId xmlns:a16="http://schemas.microsoft.com/office/drawing/2014/main" id="{40A91A83-27BE-5F16-A143-446D17ED78B6}"/>
              </a:ext>
            </a:extLst>
          </p:cNvPr>
          <p:cNvPicPr>
            <a:picLocks noChangeAspect="1"/>
          </p:cNvPicPr>
          <p:nvPr/>
        </p:nvPicPr>
        <p:blipFill>
          <a:blip r:embed="rId4"/>
          <a:stretch>
            <a:fillRect/>
          </a:stretch>
        </p:blipFill>
        <p:spPr>
          <a:xfrm>
            <a:off x="8086270" y="3313043"/>
            <a:ext cx="1162680" cy="206457"/>
          </a:xfrm>
          <a:prstGeom prst="rect">
            <a:avLst/>
          </a:prstGeom>
        </p:spPr>
      </p:pic>
      <p:pic>
        <p:nvPicPr>
          <p:cNvPr id="24" name="Picture 23">
            <a:extLst>
              <a:ext uri="{FF2B5EF4-FFF2-40B4-BE49-F238E27FC236}">
                <a16:creationId xmlns:a16="http://schemas.microsoft.com/office/drawing/2014/main" id="{967AE787-C370-E7A5-E90B-EAF587B7BA96}"/>
              </a:ext>
            </a:extLst>
          </p:cNvPr>
          <p:cNvPicPr>
            <a:picLocks noChangeAspect="1"/>
          </p:cNvPicPr>
          <p:nvPr/>
        </p:nvPicPr>
        <p:blipFill>
          <a:blip r:embed="rId5"/>
          <a:stretch>
            <a:fillRect/>
          </a:stretch>
        </p:blipFill>
        <p:spPr>
          <a:xfrm>
            <a:off x="4580325" y="2150567"/>
            <a:ext cx="1082794" cy="234823"/>
          </a:xfrm>
          <a:prstGeom prst="rect">
            <a:avLst/>
          </a:prstGeom>
        </p:spPr>
      </p:pic>
    </p:spTree>
    <p:extLst>
      <p:ext uri="{BB962C8B-B14F-4D97-AF65-F5344CB8AC3E}">
        <p14:creationId xmlns:p14="http://schemas.microsoft.com/office/powerpoint/2010/main" val="1174552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D0FD-E62F-15E4-A721-0078804714A8}"/>
              </a:ext>
            </a:extLst>
          </p:cNvPr>
          <p:cNvSpPr>
            <a:spLocks noGrp="1"/>
          </p:cNvSpPr>
          <p:nvPr>
            <p:ph type="title"/>
          </p:nvPr>
        </p:nvSpPr>
        <p:spPr>
          <a:xfrm>
            <a:off x="562694" y="284922"/>
            <a:ext cx="8596668" cy="649357"/>
          </a:xfrm>
        </p:spPr>
        <p:txBody>
          <a:bodyPr>
            <a:normAutofit/>
          </a:bodyPr>
          <a:lstStyle/>
          <a:p>
            <a:r>
              <a:rPr lang="en-US" sz="2800" dirty="0">
                <a:latin typeface="Times New Roman" panose="02020603050405020304" pitchFamily="18" charset="0"/>
                <a:cs typeface="Times New Roman" panose="02020603050405020304" pitchFamily="18" charset="0"/>
              </a:rPr>
              <a:t>Average Salary: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728D96-C116-DDC0-751B-44DAC49F58A3}"/>
              </a:ext>
            </a:extLst>
          </p:cNvPr>
          <p:cNvSpPr>
            <a:spLocks noGrp="1"/>
          </p:cNvSpPr>
          <p:nvPr>
            <p:ph idx="1"/>
          </p:nvPr>
        </p:nvSpPr>
        <p:spPr>
          <a:xfrm>
            <a:off x="562694" y="815822"/>
            <a:ext cx="8596668" cy="478240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2) What is the average salary offered in this company?</a:t>
            </a:r>
            <a:endParaRPr lang="en-IN" sz="2000" dirty="0">
              <a:latin typeface="Times New Roman" panose="02020603050405020304" pitchFamily="18"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22407170-8D77-2DC0-99AD-0A0F7EC430DE}"/>
              </a:ext>
            </a:extLst>
          </p:cNvPr>
          <p:cNvGraphicFramePr>
            <a:graphicFrameLocks/>
          </p:cNvGraphicFramePr>
          <p:nvPr>
            <p:extLst>
              <p:ext uri="{D42A27DB-BD31-4B8C-83A1-F6EECF244321}">
                <p14:modId xmlns:p14="http://schemas.microsoft.com/office/powerpoint/2010/main" val="4120251874"/>
              </p:ext>
            </p:extLst>
          </p:nvPr>
        </p:nvGraphicFramePr>
        <p:xfrm>
          <a:off x="4572000" y="1259773"/>
          <a:ext cx="5976729" cy="386881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33214DA7-C5A7-1379-1BFF-41EA47C38C93}"/>
              </a:ext>
            </a:extLst>
          </p:cNvPr>
          <p:cNvSpPr txBox="1"/>
          <p:nvPr/>
        </p:nvSpPr>
        <p:spPr>
          <a:xfrm>
            <a:off x="379827" y="5329436"/>
            <a:ext cx="9158068" cy="923330"/>
          </a:xfrm>
          <a:prstGeom prst="rect">
            <a:avLst/>
          </a:prstGeom>
          <a:noFill/>
        </p:spPr>
        <p:txBody>
          <a:bodyPr wrap="square">
            <a:spAutoFit/>
          </a:bodyPr>
          <a:lstStyle/>
          <a:p>
            <a:pPr marL="285750" indent="-285750">
              <a:buFont typeface="Wingdings" panose="05000000000000000000" pitchFamily="2" charset="2"/>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Total Average Salary</a:t>
            </a:r>
            <a:r>
              <a:rPr lang="en-IN" dirty="0">
                <a:latin typeface="Times New Roman" panose="02020603050405020304" pitchFamily="18" charset="0"/>
                <a:cs typeface="Times New Roman" panose="02020603050405020304" pitchFamily="18" charset="0"/>
              </a:rPr>
              <a:t> –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49983</a:t>
            </a:r>
          </a:p>
          <a:p>
            <a:pPr marL="285750" indent="-285750">
              <a:buFont typeface="Wingdings" panose="05000000000000000000" pitchFamily="2" charset="2"/>
              <a:buChar char="§"/>
            </a:pPr>
            <a:r>
              <a:rPr lang="en-IN" dirty="0">
                <a:solidFill>
                  <a:srgbClr val="000000"/>
                </a:solidFill>
                <a:latin typeface="Times New Roman" panose="02020603050405020304" pitchFamily="18" charset="0"/>
                <a:cs typeface="Times New Roman" panose="02020603050405020304" pitchFamily="18" charset="0"/>
              </a:rPr>
              <a:t>Highest average salary is of General Management and lowest is of Human Resource Department.</a:t>
            </a:r>
            <a:r>
              <a:rPr lang="en-IN"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26348EAC-5514-2B38-2F47-9FF598F97BD9}"/>
              </a:ext>
            </a:extLst>
          </p:cNvPr>
          <p:cNvPicPr>
            <a:picLocks noChangeAspect="1"/>
          </p:cNvPicPr>
          <p:nvPr/>
        </p:nvPicPr>
        <p:blipFill>
          <a:blip r:embed="rId3"/>
          <a:stretch>
            <a:fillRect/>
          </a:stretch>
        </p:blipFill>
        <p:spPr>
          <a:xfrm>
            <a:off x="379827" y="1775791"/>
            <a:ext cx="3687031" cy="2398644"/>
          </a:xfrm>
          <a:prstGeom prst="rect">
            <a:avLst/>
          </a:prstGeom>
        </p:spPr>
      </p:pic>
      <p:pic>
        <p:nvPicPr>
          <p:cNvPr id="14" name="Picture 13">
            <a:extLst>
              <a:ext uri="{FF2B5EF4-FFF2-40B4-BE49-F238E27FC236}">
                <a16:creationId xmlns:a16="http://schemas.microsoft.com/office/drawing/2014/main" id="{F1F2C0E0-F915-D9DE-9EAC-E1F5264C1E4A}"/>
              </a:ext>
            </a:extLst>
          </p:cNvPr>
          <p:cNvPicPr>
            <a:picLocks noChangeAspect="1"/>
          </p:cNvPicPr>
          <p:nvPr/>
        </p:nvPicPr>
        <p:blipFill>
          <a:blip r:embed="rId4"/>
          <a:stretch>
            <a:fillRect/>
          </a:stretch>
        </p:blipFill>
        <p:spPr>
          <a:xfrm>
            <a:off x="6436364" y="4976580"/>
            <a:ext cx="998106" cy="223261"/>
          </a:xfrm>
          <a:prstGeom prst="rect">
            <a:avLst/>
          </a:prstGeom>
        </p:spPr>
      </p:pic>
      <p:pic>
        <p:nvPicPr>
          <p:cNvPr id="16" name="Picture 15">
            <a:extLst>
              <a:ext uri="{FF2B5EF4-FFF2-40B4-BE49-F238E27FC236}">
                <a16:creationId xmlns:a16="http://schemas.microsoft.com/office/drawing/2014/main" id="{A2FC1ABB-9153-22D5-9CA2-BD1921B89D3A}"/>
              </a:ext>
            </a:extLst>
          </p:cNvPr>
          <p:cNvPicPr>
            <a:picLocks noChangeAspect="1"/>
          </p:cNvPicPr>
          <p:nvPr/>
        </p:nvPicPr>
        <p:blipFill>
          <a:blip r:embed="rId5"/>
          <a:stretch>
            <a:fillRect/>
          </a:stretch>
        </p:blipFill>
        <p:spPr>
          <a:xfrm>
            <a:off x="4580783" y="1266300"/>
            <a:ext cx="1714950" cy="211070"/>
          </a:xfrm>
          <a:prstGeom prst="rect">
            <a:avLst/>
          </a:prstGeom>
        </p:spPr>
      </p:pic>
    </p:spTree>
    <p:extLst>
      <p:ext uri="{BB962C8B-B14F-4D97-AF65-F5344CB8AC3E}">
        <p14:creationId xmlns:p14="http://schemas.microsoft.com/office/powerpoint/2010/main" val="35921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CA-CFF8-2D50-A6B9-0A07E3A74491}"/>
              </a:ext>
            </a:extLst>
          </p:cNvPr>
          <p:cNvSpPr>
            <a:spLocks noGrp="1"/>
          </p:cNvSpPr>
          <p:nvPr>
            <p:ph type="title"/>
          </p:nvPr>
        </p:nvSpPr>
        <p:spPr>
          <a:xfrm>
            <a:off x="677334" y="278297"/>
            <a:ext cx="8596668" cy="582604"/>
          </a:xfrm>
        </p:spPr>
        <p:txBody>
          <a:bodyPr>
            <a:normAutofit/>
          </a:bodyPr>
          <a:lstStyle/>
          <a:p>
            <a:r>
              <a:rPr lang="en-US" sz="2800" dirty="0">
                <a:latin typeface="Times New Roman" panose="02020603050405020304" pitchFamily="18" charset="0"/>
                <a:cs typeface="Times New Roman" panose="02020603050405020304" pitchFamily="18" charset="0"/>
              </a:rPr>
              <a:t>Class Intervals: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E8944C-557D-AC91-13EE-A5AF3ED39E0F}"/>
              </a:ext>
            </a:extLst>
          </p:cNvPr>
          <p:cNvSpPr>
            <a:spLocks noGrp="1"/>
          </p:cNvSpPr>
          <p:nvPr>
            <p:ph idx="1"/>
          </p:nvPr>
        </p:nvSpPr>
        <p:spPr>
          <a:xfrm>
            <a:off x="677334" y="860901"/>
            <a:ext cx="8596668" cy="518046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3) Draw the class intervals for salary in the company? </a:t>
            </a:r>
            <a:endParaRPr lang="en-IN" sz="2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3274CBEB-9F49-1024-0B52-EA94EB2C173C}"/>
              </a:ext>
            </a:extLst>
          </p:cNvPr>
          <p:cNvGraphicFramePr>
            <a:graphicFrameLocks/>
          </p:cNvGraphicFramePr>
          <p:nvPr>
            <p:extLst>
              <p:ext uri="{D42A27DB-BD31-4B8C-83A1-F6EECF244321}">
                <p14:modId xmlns:p14="http://schemas.microsoft.com/office/powerpoint/2010/main" val="789694912"/>
              </p:ext>
            </p:extLst>
          </p:nvPr>
        </p:nvGraphicFramePr>
        <p:xfrm>
          <a:off x="3776869" y="1603514"/>
          <a:ext cx="5883965" cy="3290250"/>
        </p:xfrm>
        <a:graphic>
          <a:graphicData uri="http://schemas.openxmlformats.org/drawingml/2006/chart">
            <c:chart xmlns:c="http://schemas.openxmlformats.org/drawingml/2006/chart" xmlns:r="http://schemas.openxmlformats.org/officeDocument/2006/relationships" r:id="rId2"/>
          </a:graphicData>
        </a:graphic>
      </p:graphicFrame>
      <p:pic>
        <p:nvPicPr>
          <p:cNvPr id="5" name="chart">
            <a:extLst>
              <a:ext uri="{FF2B5EF4-FFF2-40B4-BE49-F238E27FC236}">
                <a16:creationId xmlns:a16="http://schemas.microsoft.com/office/drawing/2014/main" id="{8309FC9E-43B5-A7D0-2AC0-F4FD9CBC4164}"/>
              </a:ext>
            </a:extLst>
          </p:cNvPr>
          <p:cNvPicPr>
            <a:picLocks noChangeAspect="1"/>
          </p:cNvPicPr>
          <p:nvPr/>
        </p:nvPicPr>
        <p:blipFill>
          <a:blip r:embed="rId3"/>
          <a:stretch>
            <a:fillRect/>
          </a:stretch>
        </p:blipFill>
        <p:spPr>
          <a:xfrm>
            <a:off x="463826" y="2292627"/>
            <a:ext cx="2350151" cy="2459072"/>
          </a:xfrm>
          <a:prstGeom prst="rect">
            <a:avLst/>
          </a:prstGeom>
        </p:spPr>
      </p:pic>
      <p:sp>
        <p:nvSpPr>
          <p:cNvPr id="6" name="TextBox 5">
            <a:extLst>
              <a:ext uri="{FF2B5EF4-FFF2-40B4-BE49-F238E27FC236}">
                <a16:creationId xmlns:a16="http://schemas.microsoft.com/office/drawing/2014/main" id="{FFB099A5-449D-D240-1C4D-DFCC963389EF}"/>
              </a:ext>
            </a:extLst>
          </p:cNvPr>
          <p:cNvSpPr txBox="1"/>
          <p:nvPr/>
        </p:nvSpPr>
        <p:spPr>
          <a:xfrm>
            <a:off x="677334" y="5444761"/>
            <a:ext cx="8810176"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To effectively visualize the salaries, The intervals taken of 10,000 to identify the predominant salary range.</a:t>
            </a:r>
          </a:p>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salary distribution appears to be fairly balanced across different classes, indicating a relatively equal distribution of salaries.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A59A7FB-746F-5EF9-1BE9-D576FCF1797B}"/>
              </a:ext>
            </a:extLst>
          </p:cNvPr>
          <p:cNvPicPr>
            <a:picLocks noChangeAspect="1"/>
          </p:cNvPicPr>
          <p:nvPr/>
        </p:nvPicPr>
        <p:blipFill>
          <a:blip r:embed="rId4"/>
          <a:stretch>
            <a:fillRect/>
          </a:stretch>
        </p:blipFill>
        <p:spPr>
          <a:xfrm>
            <a:off x="3941447" y="4832295"/>
            <a:ext cx="1134136" cy="209209"/>
          </a:xfrm>
          <a:prstGeom prst="rect">
            <a:avLst/>
          </a:prstGeom>
        </p:spPr>
      </p:pic>
      <p:pic>
        <p:nvPicPr>
          <p:cNvPr id="10" name="Picture 9">
            <a:extLst>
              <a:ext uri="{FF2B5EF4-FFF2-40B4-BE49-F238E27FC236}">
                <a16:creationId xmlns:a16="http://schemas.microsoft.com/office/drawing/2014/main" id="{3AC8EF1A-7AA8-1987-DBF2-75935A3167ED}"/>
              </a:ext>
            </a:extLst>
          </p:cNvPr>
          <p:cNvPicPr>
            <a:picLocks noChangeAspect="1"/>
          </p:cNvPicPr>
          <p:nvPr/>
        </p:nvPicPr>
        <p:blipFill>
          <a:blip r:embed="rId5"/>
          <a:stretch>
            <a:fillRect/>
          </a:stretch>
        </p:blipFill>
        <p:spPr>
          <a:xfrm>
            <a:off x="3941447" y="1577153"/>
            <a:ext cx="1243630" cy="209209"/>
          </a:xfrm>
          <a:prstGeom prst="rect">
            <a:avLst/>
          </a:prstGeom>
        </p:spPr>
      </p:pic>
    </p:spTree>
    <p:extLst>
      <p:ext uri="{BB962C8B-B14F-4D97-AF65-F5344CB8AC3E}">
        <p14:creationId xmlns:p14="http://schemas.microsoft.com/office/powerpoint/2010/main" val="2467296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28AA0-E862-D9DC-0699-31F03C737E36}"/>
              </a:ext>
            </a:extLst>
          </p:cNvPr>
          <p:cNvSpPr>
            <a:spLocks noGrp="1"/>
          </p:cNvSpPr>
          <p:nvPr>
            <p:ph type="title"/>
          </p:nvPr>
        </p:nvSpPr>
        <p:spPr>
          <a:xfrm>
            <a:off x="677334" y="238539"/>
            <a:ext cx="8596668" cy="1691861"/>
          </a:xfrm>
        </p:spPr>
        <p:txBody>
          <a:bodyPr>
            <a:normAutofit/>
          </a:bodyPr>
          <a:lstStyle/>
          <a:p>
            <a:r>
              <a:rPr lang="en-US" sz="2800" dirty="0">
                <a:latin typeface="Times New Roman" panose="02020603050405020304" pitchFamily="18" charset="0"/>
                <a:cs typeface="Times New Roman" panose="02020603050405020304" pitchFamily="18" charset="0"/>
              </a:rPr>
              <a:t>Charts and Plots: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DDAF0F-B273-3C55-D318-21C07E3203EF}"/>
              </a:ext>
            </a:extLst>
          </p:cNvPr>
          <p:cNvSpPr>
            <a:spLocks noGrp="1"/>
          </p:cNvSpPr>
          <p:nvPr>
            <p:ph idx="1"/>
          </p:nvPr>
        </p:nvSpPr>
        <p:spPr>
          <a:xfrm>
            <a:off x="677334" y="821635"/>
            <a:ext cx="8596668" cy="5219728"/>
          </a:xfrm>
        </p:spPr>
        <p:txBody>
          <a:bodyPr/>
          <a:lstStyle/>
          <a:p>
            <a:pPr marL="0" indent="0">
              <a:buNone/>
            </a:pPr>
            <a:r>
              <a:rPr lang="en-US" dirty="0"/>
              <a:t>4)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Draw Pie Chart / Bar Graph ( or any other graph ) to show proportion of people working different department ?</a:t>
            </a:r>
            <a:endParaRPr lang="en-IN"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3B1687-F8FB-CDF8-7D32-BF5117F7DEF7}"/>
              </a:ext>
            </a:extLst>
          </p:cNvPr>
          <p:cNvPicPr>
            <a:picLocks noChangeAspect="1"/>
          </p:cNvPicPr>
          <p:nvPr/>
        </p:nvPicPr>
        <p:blipFill>
          <a:blip r:embed="rId2"/>
          <a:stretch>
            <a:fillRect/>
          </a:stretch>
        </p:blipFill>
        <p:spPr>
          <a:xfrm>
            <a:off x="303753" y="2176120"/>
            <a:ext cx="3305636" cy="2152950"/>
          </a:xfrm>
          <a:prstGeom prst="rect">
            <a:avLst/>
          </a:prstGeom>
        </p:spPr>
      </p:pic>
      <p:graphicFrame>
        <p:nvGraphicFramePr>
          <p:cNvPr id="6" name="Chart 5">
            <a:extLst>
              <a:ext uri="{FF2B5EF4-FFF2-40B4-BE49-F238E27FC236}">
                <a16:creationId xmlns:a16="http://schemas.microsoft.com/office/drawing/2014/main" id="{B6973D5B-FCF0-70B9-F97D-6C73E7577083}"/>
              </a:ext>
            </a:extLst>
          </p:cNvPr>
          <p:cNvGraphicFramePr>
            <a:graphicFrameLocks/>
          </p:cNvGraphicFramePr>
          <p:nvPr>
            <p:extLst>
              <p:ext uri="{D42A27DB-BD31-4B8C-83A1-F6EECF244321}">
                <p14:modId xmlns:p14="http://schemas.microsoft.com/office/powerpoint/2010/main" val="718858241"/>
              </p:ext>
            </p:extLst>
          </p:nvPr>
        </p:nvGraphicFramePr>
        <p:xfrm>
          <a:off x="3982970" y="1603513"/>
          <a:ext cx="5876647" cy="36204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FC09B35-1C2B-81D6-79B3-1C00FD9E6531}"/>
              </a:ext>
            </a:extLst>
          </p:cNvPr>
          <p:cNvSpPr txBox="1"/>
          <p:nvPr/>
        </p:nvSpPr>
        <p:spPr>
          <a:xfrm>
            <a:off x="895258" y="5487199"/>
            <a:ext cx="8160819"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The Operation Department shows the highest proportion of employees, while the HR Department has the lowest workforce representation.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CF9F45B-6AFF-08ED-2AB7-15418B0C7FA7}"/>
              </a:ext>
            </a:extLst>
          </p:cNvPr>
          <p:cNvPicPr>
            <a:picLocks noChangeAspect="1"/>
          </p:cNvPicPr>
          <p:nvPr/>
        </p:nvPicPr>
        <p:blipFill>
          <a:blip r:embed="rId4"/>
          <a:stretch>
            <a:fillRect/>
          </a:stretch>
        </p:blipFill>
        <p:spPr>
          <a:xfrm>
            <a:off x="4036115" y="1765139"/>
            <a:ext cx="1675562" cy="165260"/>
          </a:xfrm>
          <a:prstGeom prst="rect">
            <a:avLst/>
          </a:prstGeom>
        </p:spPr>
      </p:pic>
      <p:pic>
        <p:nvPicPr>
          <p:cNvPr id="12" name="Picture 11">
            <a:extLst>
              <a:ext uri="{FF2B5EF4-FFF2-40B4-BE49-F238E27FC236}">
                <a16:creationId xmlns:a16="http://schemas.microsoft.com/office/drawing/2014/main" id="{EDE3D50C-4E29-37F6-0F8F-F1B96505C082}"/>
              </a:ext>
            </a:extLst>
          </p:cNvPr>
          <p:cNvPicPr>
            <a:picLocks noChangeAspect="1"/>
          </p:cNvPicPr>
          <p:nvPr/>
        </p:nvPicPr>
        <p:blipFill>
          <a:blip r:embed="rId5"/>
          <a:stretch>
            <a:fillRect/>
          </a:stretch>
        </p:blipFill>
        <p:spPr>
          <a:xfrm>
            <a:off x="7983935" y="1765139"/>
            <a:ext cx="1343212" cy="161948"/>
          </a:xfrm>
          <a:prstGeom prst="rect">
            <a:avLst/>
          </a:prstGeom>
        </p:spPr>
      </p:pic>
    </p:spTree>
    <p:extLst>
      <p:ext uri="{BB962C8B-B14F-4D97-AF65-F5344CB8AC3E}">
        <p14:creationId xmlns:p14="http://schemas.microsoft.com/office/powerpoint/2010/main" val="39196604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1702</TotalTime>
  <Words>611</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Manrope</vt:lpstr>
      <vt:lpstr>Times New Roman</vt:lpstr>
      <vt:lpstr>Trebuchet MS</vt:lpstr>
      <vt:lpstr>Wingdings</vt:lpstr>
      <vt:lpstr>Wingdings 3</vt:lpstr>
      <vt:lpstr>Facet</vt:lpstr>
      <vt:lpstr>Hiring Process Analytics </vt:lpstr>
      <vt:lpstr>Project Description</vt:lpstr>
      <vt:lpstr>Approach</vt:lpstr>
      <vt:lpstr>Checking for Missing Data</vt:lpstr>
      <vt:lpstr>Finding Outliers</vt:lpstr>
      <vt:lpstr>Hiring:</vt:lpstr>
      <vt:lpstr>Average Salary:</vt:lpstr>
      <vt:lpstr>Class Intervals:</vt:lpstr>
      <vt:lpstr>Charts and Plots:</vt:lpstr>
      <vt:lpstr>Charts:</vt:lpstr>
      <vt:lpstr>Result and Drive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 </dc:title>
  <dc:creator>Nayan Jain</dc:creator>
  <cp:lastModifiedBy>Nayan Jain</cp:lastModifiedBy>
  <cp:revision>1</cp:revision>
  <dcterms:created xsi:type="dcterms:W3CDTF">2023-05-27T08:31:20Z</dcterms:created>
  <dcterms:modified xsi:type="dcterms:W3CDTF">2023-05-28T12:53:39Z</dcterms:modified>
</cp:coreProperties>
</file>