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578DE2-FF1D-41FC-9772-13662410E010}" v="48" dt="2023-06-13T11:37:57.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file:///E:\sql\Trainity\IMDB\IMDB%20Movie%20Analytics\IMDB_Movies%20(version%201).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E:\sql\Trainity\IMDB\IMDB%20Movie%20Analytics\IMDB_Movies%20(version%201).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file:///E:\sql\Trainity\IMDB\IMDB%20Movie%20Analytics\IMDB_Movies%20(version%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sql\Trainity\IMDB\IMDB%20Movie%20Analytics\IMDB_Movies%20(version%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sql\Trainity\IMDB\IMDB%20Movie%20Analytics\IMDB_Movies%20(version%201).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[IMDB_Movies (version 1).xlsx]Highest profit!PivotTable1</c:name>
    <c:fmtId val="1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'Highest profit'!$B$3</c:f>
              <c:strCache>
                <c:ptCount val="1"/>
                <c:pt idx="0">
                  <c:v>Total</c:v>
                </c:pt>
              </c:strCache>
            </c:strRef>
          </c:tx>
          <c:spPr>
            <a:solidFill>
              <a:schemeClr val="accent1"/>
            </a:solidFill>
            <a:ln>
              <a:noFill/>
            </a:ln>
            <a:effectLst/>
          </c:spPr>
          <c:invertIfNegative val="0"/>
          <c:cat>
            <c:strRef>
              <c:f>'Highest profit'!$A$4:$A$13</c:f>
              <c:strCache>
                <c:ptCount val="10"/>
                <c:pt idx="0">
                  <c:v>AvatarÂ </c:v>
                </c:pt>
                <c:pt idx="1">
                  <c:v>E.T. the Extra-TerrestrialÂ </c:v>
                </c:pt>
                <c:pt idx="2">
                  <c:v>Jurassic WorldÂ </c:v>
                </c:pt>
                <c:pt idx="3">
                  <c:v>Star Wars: Episode I - The Phantom MenaceÂ </c:v>
                </c:pt>
                <c:pt idx="4">
                  <c:v>Star Wars: Episode IV - A New HopeÂ </c:v>
                </c:pt>
                <c:pt idx="5">
                  <c:v>The AvengersÂ </c:v>
                </c:pt>
                <c:pt idx="6">
                  <c:v>The Dark KnightÂ </c:v>
                </c:pt>
                <c:pt idx="7">
                  <c:v>The Hunger GamesÂ </c:v>
                </c:pt>
                <c:pt idx="8">
                  <c:v>The Lion KingÂ </c:v>
                </c:pt>
                <c:pt idx="9">
                  <c:v>TitanicÂ </c:v>
                </c:pt>
              </c:strCache>
            </c:strRef>
          </c:cat>
          <c:val>
            <c:numRef>
              <c:f>'Highest profit'!$B$4:$B$13</c:f>
              <c:numCache>
                <c:formatCode>General</c:formatCode>
                <c:ptCount val="10"/>
                <c:pt idx="0">
                  <c:v>523505847</c:v>
                </c:pt>
                <c:pt idx="1">
                  <c:v>424449459</c:v>
                </c:pt>
                <c:pt idx="2">
                  <c:v>502177271</c:v>
                </c:pt>
                <c:pt idx="3">
                  <c:v>359544677</c:v>
                </c:pt>
                <c:pt idx="4">
                  <c:v>449935665</c:v>
                </c:pt>
                <c:pt idx="5">
                  <c:v>403279547</c:v>
                </c:pt>
                <c:pt idx="6">
                  <c:v>348316061</c:v>
                </c:pt>
                <c:pt idx="7">
                  <c:v>329999255</c:v>
                </c:pt>
                <c:pt idx="8">
                  <c:v>377783777</c:v>
                </c:pt>
                <c:pt idx="9">
                  <c:v>458672302</c:v>
                </c:pt>
              </c:numCache>
            </c:numRef>
          </c:val>
          <c:extLst>
            <c:ext xmlns:c16="http://schemas.microsoft.com/office/drawing/2014/chart" uri="{C3380CC4-5D6E-409C-BE32-E72D297353CC}">
              <c16:uniqueId val="{00000000-CC8C-4414-AE5F-ADACB9C4EEB2}"/>
            </c:ext>
          </c:extLst>
        </c:ser>
        <c:dLbls>
          <c:showLegendKey val="0"/>
          <c:showVal val="0"/>
          <c:showCatName val="0"/>
          <c:showSerName val="0"/>
          <c:showPercent val="0"/>
          <c:showBubbleSize val="0"/>
        </c:dLbls>
        <c:gapWidth val="219"/>
        <c:overlap val="-27"/>
        <c:axId val="1251369375"/>
        <c:axId val="1251354495"/>
      </c:barChart>
      <c:catAx>
        <c:axId val="1251369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1354495"/>
        <c:crosses val="autoZero"/>
        <c:auto val="1"/>
        <c:lblAlgn val="ctr"/>
        <c:lblOffset val="100"/>
        <c:noMultiLvlLbl val="0"/>
      </c:catAx>
      <c:valAx>
        <c:axId val="1251354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13693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[IMDB_Movies (version 1).xlsx]Best directors!PivotTable1</c:name>
    <c:fmtId val="7"/>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'Best directors'!$B$1</c:f>
              <c:strCache>
                <c:ptCount val="1"/>
                <c:pt idx="0">
                  <c:v>Total</c:v>
                </c:pt>
              </c:strCache>
            </c:strRef>
          </c:tx>
          <c:spPr>
            <a:solidFill>
              <a:schemeClr val="accent1"/>
            </a:solidFill>
            <a:ln>
              <a:noFill/>
            </a:ln>
            <a:effectLst/>
          </c:spPr>
          <c:invertIfNegative val="0"/>
          <c:cat>
            <c:strRef>
              <c:f>'Best directors'!$A$2:$A$12</c:f>
              <c:strCache>
                <c:ptCount val="11"/>
                <c:pt idx="0">
                  <c:v>Akira Kurosawa</c:v>
                </c:pt>
                <c:pt idx="1">
                  <c:v>Tony Kaye</c:v>
                </c:pt>
                <c:pt idx="2">
                  <c:v>Charles Chaplin</c:v>
                </c:pt>
                <c:pt idx="3">
                  <c:v>Alfred Hitchcock</c:v>
                </c:pt>
                <c:pt idx="4">
                  <c:v>Ron Fricke</c:v>
                </c:pt>
                <c:pt idx="5">
                  <c:v>Majid Majidi</c:v>
                </c:pt>
                <c:pt idx="6">
                  <c:v>Damien Chazelle</c:v>
                </c:pt>
                <c:pt idx="7">
                  <c:v>Sergio Leone</c:v>
                </c:pt>
                <c:pt idx="8">
                  <c:v>Christopher Nolan</c:v>
                </c:pt>
                <c:pt idx="9">
                  <c:v>Richard Marquand</c:v>
                </c:pt>
                <c:pt idx="10">
                  <c:v>Asghar Farhadi</c:v>
                </c:pt>
              </c:strCache>
            </c:strRef>
          </c:cat>
          <c:val>
            <c:numRef>
              <c:f>'Best directors'!$B$2:$B$12</c:f>
              <c:numCache>
                <c:formatCode>General</c:formatCode>
                <c:ptCount val="11"/>
                <c:pt idx="0">
                  <c:v>8.6999999999999993</c:v>
                </c:pt>
                <c:pt idx="1">
                  <c:v>8.6</c:v>
                </c:pt>
                <c:pt idx="2">
                  <c:v>8.6</c:v>
                </c:pt>
                <c:pt idx="3">
                  <c:v>8.5</c:v>
                </c:pt>
                <c:pt idx="4">
                  <c:v>8.5</c:v>
                </c:pt>
                <c:pt idx="5">
                  <c:v>8.5</c:v>
                </c:pt>
                <c:pt idx="6">
                  <c:v>8.5</c:v>
                </c:pt>
                <c:pt idx="7">
                  <c:v>8.4333333333333318</c:v>
                </c:pt>
                <c:pt idx="8">
                  <c:v>8.4250000000000007</c:v>
                </c:pt>
                <c:pt idx="9">
                  <c:v>8.4</c:v>
                </c:pt>
                <c:pt idx="10">
                  <c:v>8.4</c:v>
                </c:pt>
              </c:numCache>
            </c:numRef>
          </c:val>
          <c:extLst>
            <c:ext xmlns:c16="http://schemas.microsoft.com/office/drawing/2014/chart" uri="{C3380CC4-5D6E-409C-BE32-E72D297353CC}">
              <c16:uniqueId val="{00000000-CD8D-473B-A121-DD06558294FC}"/>
            </c:ext>
          </c:extLst>
        </c:ser>
        <c:dLbls>
          <c:showLegendKey val="0"/>
          <c:showVal val="0"/>
          <c:showCatName val="0"/>
          <c:showSerName val="0"/>
          <c:showPercent val="0"/>
          <c:showBubbleSize val="0"/>
        </c:dLbls>
        <c:gapWidth val="219"/>
        <c:overlap val="-27"/>
        <c:axId val="591846536"/>
        <c:axId val="591845816"/>
      </c:barChart>
      <c:catAx>
        <c:axId val="591846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1845816"/>
        <c:crosses val="autoZero"/>
        <c:auto val="1"/>
        <c:lblAlgn val="ctr"/>
        <c:lblOffset val="100"/>
        <c:noMultiLvlLbl val="0"/>
      </c:catAx>
      <c:valAx>
        <c:axId val="591845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18465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[IMDB_Movies (version 1).xlsx]Popular genres!PivotTable2</c:name>
    <c:fmtId val="14"/>
  </c:pivotSource>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2"/>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3"/>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4"/>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5"/>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6"/>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7"/>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8"/>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9"/>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10"/>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11"/>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12"/>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14"/>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15"/>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16"/>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17"/>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18"/>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19"/>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20"/>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21"/>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22"/>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23"/>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24"/>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26"/>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27"/>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28"/>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29"/>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30"/>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31"/>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32"/>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33"/>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34"/>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35"/>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s>
    <c:plotArea>
      <c:layout/>
      <c:lineChart>
        <c:grouping val="standard"/>
        <c:varyColors val="0"/>
        <c:ser>
          <c:idx val="0"/>
          <c:order val="0"/>
          <c:tx>
            <c:strRef>
              <c:f>'Popular genres'!$B$1</c:f>
              <c:strCache>
                <c:ptCount val="1"/>
                <c:pt idx="0">
                  <c:v>Total</c:v>
                </c:pt>
              </c:strCache>
            </c:strRef>
          </c:tx>
          <c:spPr>
            <a:ln w="31750" cap="rnd">
              <a:solidFill>
                <a:schemeClr val="accent1"/>
              </a:solidFill>
              <a:round/>
            </a:ln>
            <a:effectLst/>
          </c:spPr>
          <c:marker>
            <c:symbol val="circle"/>
            <c:size val="17"/>
            <c:spPr>
              <a:solidFill>
                <a:schemeClr val="accent1"/>
              </a:solidFill>
              <a:ln>
                <a:noFill/>
              </a:ln>
              <a:effectLst/>
            </c:spPr>
          </c:marker>
          <c:dPt>
            <c:idx val="0"/>
            <c:marker>
              <c:symbol val="circle"/>
              <c:size val="17"/>
              <c:spPr>
                <a:solidFill>
                  <a:schemeClr val="accent1"/>
                </a:solidFill>
                <a:ln>
                  <a:noFill/>
                </a:ln>
                <a:effectLst/>
              </c:spPr>
            </c:marker>
            <c:bubble3D val="0"/>
            <c:extLst>
              <c:ext xmlns:c16="http://schemas.microsoft.com/office/drawing/2014/chart" uri="{C3380CC4-5D6E-409C-BE32-E72D297353CC}">
                <c16:uniqueId val="{00000000-9022-488B-B1E9-9C8692E0353E}"/>
              </c:ext>
            </c:extLst>
          </c:dPt>
          <c:dPt>
            <c:idx val="1"/>
            <c:marker>
              <c:symbol val="circle"/>
              <c:size val="17"/>
              <c:spPr>
                <a:solidFill>
                  <a:schemeClr val="accent1"/>
                </a:solidFill>
                <a:ln>
                  <a:noFill/>
                </a:ln>
                <a:effectLst/>
              </c:spPr>
            </c:marker>
            <c:bubble3D val="0"/>
            <c:extLst>
              <c:ext xmlns:c16="http://schemas.microsoft.com/office/drawing/2014/chart" uri="{C3380CC4-5D6E-409C-BE32-E72D297353CC}">
                <c16:uniqueId val="{00000001-9022-488B-B1E9-9C8692E0353E}"/>
              </c:ext>
            </c:extLst>
          </c:dPt>
          <c:dPt>
            <c:idx val="2"/>
            <c:marker>
              <c:symbol val="circle"/>
              <c:size val="17"/>
              <c:spPr>
                <a:solidFill>
                  <a:schemeClr val="accent1"/>
                </a:solidFill>
                <a:ln>
                  <a:noFill/>
                </a:ln>
                <a:effectLst/>
              </c:spPr>
            </c:marker>
            <c:bubble3D val="0"/>
            <c:extLst>
              <c:ext xmlns:c16="http://schemas.microsoft.com/office/drawing/2014/chart" uri="{C3380CC4-5D6E-409C-BE32-E72D297353CC}">
                <c16:uniqueId val="{00000002-9022-488B-B1E9-9C8692E0353E}"/>
              </c:ext>
            </c:extLst>
          </c:dPt>
          <c:dPt>
            <c:idx val="3"/>
            <c:marker>
              <c:symbol val="circle"/>
              <c:size val="17"/>
              <c:spPr>
                <a:solidFill>
                  <a:schemeClr val="accent1"/>
                </a:solidFill>
                <a:ln>
                  <a:noFill/>
                </a:ln>
                <a:effectLst/>
              </c:spPr>
            </c:marker>
            <c:bubble3D val="0"/>
            <c:extLst>
              <c:ext xmlns:c16="http://schemas.microsoft.com/office/drawing/2014/chart" uri="{C3380CC4-5D6E-409C-BE32-E72D297353CC}">
                <c16:uniqueId val="{00000003-9022-488B-B1E9-9C8692E0353E}"/>
              </c:ext>
            </c:extLst>
          </c:dPt>
          <c:dPt>
            <c:idx val="4"/>
            <c:marker>
              <c:symbol val="circle"/>
              <c:size val="17"/>
              <c:spPr>
                <a:solidFill>
                  <a:schemeClr val="accent1"/>
                </a:solidFill>
                <a:ln>
                  <a:noFill/>
                </a:ln>
                <a:effectLst/>
              </c:spPr>
            </c:marker>
            <c:bubble3D val="0"/>
            <c:extLst>
              <c:ext xmlns:c16="http://schemas.microsoft.com/office/drawing/2014/chart" uri="{C3380CC4-5D6E-409C-BE32-E72D297353CC}">
                <c16:uniqueId val="{00000004-9022-488B-B1E9-9C8692E0353E}"/>
              </c:ext>
            </c:extLst>
          </c:dPt>
          <c:dPt>
            <c:idx val="5"/>
            <c:marker>
              <c:symbol val="circle"/>
              <c:size val="17"/>
              <c:spPr>
                <a:solidFill>
                  <a:schemeClr val="accent1"/>
                </a:solidFill>
                <a:ln>
                  <a:noFill/>
                </a:ln>
                <a:effectLst/>
              </c:spPr>
            </c:marker>
            <c:bubble3D val="0"/>
            <c:extLst>
              <c:ext xmlns:c16="http://schemas.microsoft.com/office/drawing/2014/chart" uri="{C3380CC4-5D6E-409C-BE32-E72D297353CC}">
                <c16:uniqueId val="{00000005-9022-488B-B1E9-9C8692E0353E}"/>
              </c:ext>
            </c:extLst>
          </c:dPt>
          <c:dPt>
            <c:idx val="6"/>
            <c:marker>
              <c:symbol val="circle"/>
              <c:size val="17"/>
              <c:spPr>
                <a:solidFill>
                  <a:schemeClr val="accent1"/>
                </a:solidFill>
                <a:ln>
                  <a:noFill/>
                </a:ln>
                <a:effectLst/>
              </c:spPr>
            </c:marker>
            <c:bubble3D val="0"/>
            <c:extLst>
              <c:ext xmlns:c16="http://schemas.microsoft.com/office/drawing/2014/chart" uri="{C3380CC4-5D6E-409C-BE32-E72D297353CC}">
                <c16:uniqueId val="{00000006-9022-488B-B1E9-9C8692E0353E}"/>
              </c:ext>
            </c:extLst>
          </c:dPt>
          <c:dPt>
            <c:idx val="7"/>
            <c:marker>
              <c:symbol val="circle"/>
              <c:size val="17"/>
              <c:spPr>
                <a:solidFill>
                  <a:schemeClr val="accent1"/>
                </a:solidFill>
                <a:ln>
                  <a:noFill/>
                </a:ln>
                <a:effectLst/>
              </c:spPr>
            </c:marker>
            <c:bubble3D val="0"/>
            <c:extLst>
              <c:ext xmlns:c16="http://schemas.microsoft.com/office/drawing/2014/chart" uri="{C3380CC4-5D6E-409C-BE32-E72D297353CC}">
                <c16:uniqueId val="{00000007-9022-488B-B1E9-9C8692E0353E}"/>
              </c:ext>
            </c:extLst>
          </c:dPt>
          <c:dPt>
            <c:idx val="8"/>
            <c:marker>
              <c:symbol val="circle"/>
              <c:size val="17"/>
              <c:spPr>
                <a:solidFill>
                  <a:schemeClr val="accent1"/>
                </a:solidFill>
                <a:ln>
                  <a:noFill/>
                </a:ln>
                <a:effectLst/>
              </c:spPr>
            </c:marker>
            <c:bubble3D val="0"/>
            <c:extLst>
              <c:ext xmlns:c16="http://schemas.microsoft.com/office/drawing/2014/chart" uri="{C3380CC4-5D6E-409C-BE32-E72D297353CC}">
                <c16:uniqueId val="{00000008-9022-488B-B1E9-9C8692E0353E}"/>
              </c:ext>
            </c:extLst>
          </c:dPt>
          <c:dPt>
            <c:idx val="9"/>
            <c:marker>
              <c:symbol val="circle"/>
              <c:size val="17"/>
              <c:spPr>
                <a:solidFill>
                  <a:schemeClr val="accent1"/>
                </a:solidFill>
                <a:ln>
                  <a:noFill/>
                </a:ln>
                <a:effectLst/>
              </c:spPr>
            </c:marker>
            <c:bubble3D val="0"/>
            <c:extLst>
              <c:ext xmlns:c16="http://schemas.microsoft.com/office/drawing/2014/chart" uri="{C3380CC4-5D6E-409C-BE32-E72D297353CC}">
                <c16:uniqueId val="{00000009-9022-488B-B1E9-9C8692E0353E}"/>
              </c:ext>
            </c:extLst>
          </c:dPt>
          <c:dPt>
            <c:idx val="10"/>
            <c:marker>
              <c:symbol val="circle"/>
              <c:size val="17"/>
              <c:spPr>
                <a:solidFill>
                  <a:schemeClr val="accent1"/>
                </a:solidFill>
                <a:ln>
                  <a:noFill/>
                </a:ln>
                <a:effectLst/>
              </c:spPr>
            </c:marker>
            <c:bubble3D val="0"/>
            <c:extLst>
              <c:ext xmlns:c16="http://schemas.microsoft.com/office/drawing/2014/chart" uri="{C3380CC4-5D6E-409C-BE32-E72D297353CC}">
                <c16:uniqueId val="{0000000A-9022-488B-B1E9-9C8692E0353E}"/>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'Popular genres'!$A$2:$A$12</c:f>
              <c:strCache>
                <c:ptCount val="11"/>
                <c:pt idx="0">
                  <c:v>Crime|Drama|Fantasy|Mystery</c:v>
                </c:pt>
                <c:pt idx="1">
                  <c:v>Adventure|Animation|Drama|Family|Musical</c:v>
                </c:pt>
                <c:pt idx="2">
                  <c:v>Adventure|Animation|Fantasy</c:v>
                </c:pt>
                <c:pt idx="3">
                  <c:v>Adventure|Drama|Thriller|War</c:v>
                </c:pt>
                <c:pt idx="4">
                  <c:v>Adventure|Animation|Comedy|Drama|Family|Fantasy</c:v>
                </c:pt>
                <c:pt idx="5">
                  <c:v>Documentary|Drama|Sport</c:v>
                </c:pt>
                <c:pt idx="6">
                  <c:v>Biography|Drama|History|Music</c:v>
                </c:pt>
                <c:pt idx="7">
                  <c:v>Adventure|Drama|War</c:v>
                </c:pt>
                <c:pt idx="8">
                  <c:v>Drama|Fantasy|War</c:v>
                </c:pt>
                <c:pt idx="9">
                  <c:v>Drama|Mystery|War</c:v>
                </c:pt>
                <c:pt idx="10">
                  <c:v>Biography|Crime|Documentary|History</c:v>
                </c:pt>
              </c:strCache>
            </c:strRef>
          </c:cat>
          <c:val>
            <c:numRef>
              <c:f>'Popular genres'!$B$2:$B$12</c:f>
              <c:numCache>
                <c:formatCode>General</c:formatCode>
                <c:ptCount val="11"/>
                <c:pt idx="0">
                  <c:v>8.5</c:v>
                </c:pt>
                <c:pt idx="1">
                  <c:v>8.5</c:v>
                </c:pt>
                <c:pt idx="2">
                  <c:v>8.4</c:v>
                </c:pt>
                <c:pt idx="3">
                  <c:v>8.4</c:v>
                </c:pt>
                <c:pt idx="4">
                  <c:v>8.3000000000000007</c:v>
                </c:pt>
                <c:pt idx="5">
                  <c:v>8.3000000000000007</c:v>
                </c:pt>
                <c:pt idx="6">
                  <c:v>8.3000000000000007</c:v>
                </c:pt>
                <c:pt idx="7">
                  <c:v>8.25</c:v>
                </c:pt>
                <c:pt idx="8">
                  <c:v>8.1999999999999993</c:v>
                </c:pt>
                <c:pt idx="9">
                  <c:v>8.1999999999999993</c:v>
                </c:pt>
                <c:pt idx="10">
                  <c:v>8.1999999999999993</c:v>
                </c:pt>
              </c:numCache>
            </c:numRef>
          </c:val>
          <c:smooth val="0"/>
          <c:extLst>
            <c:ext xmlns:c16="http://schemas.microsoft.com/office/drawing/2014/chart" uri="{C3380CC4-5D6E-409C-BE32-E72D297353CC}">
              <c16:uniqueId val="{0000000B-9022-488B-B1E9-9C8692E0353E}"/>
            </c:ext>
          </c:extLst>
        </c:ser>
        <c:dLbls>
          <c:dLblPos val="ctr"/>
          <c:showLegendKey val="0"/>
          <c:showVal val="1"/>
          <c:showCatName val="0"/>
          <c:showSerName val="0"/>
          <c:showPercent val="0"/>
          <c:showBubbleSize val="0"/>
        </c:dLbls>
        <c:marker val="1"/>
        <c:smooth val="0"/>
        <c:axId val="339198760"/>
        <c:axId val="339206320"/>
      </c:lineChart>
      <c:catAx>
        <c:axId val="33919876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339206320"/>
        <c:crosses val="autoZero"/>
        <c:auto val="1"/>
        <c:lblAlgn val="ctr"/>
        <c:lblOffset val="100"/>
        <c:noMultiLvlLbl val="0"/>
      </c:catAx>
      <c:valAx>
        <c:axId val="33920632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339198760"/>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[IMDB_Movies (version 1).xlsx]3 Actor data!PivotTable3</c:name>
    <c:fmtId val="6"/>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'3 Actor data'!$B$1</c:f>
              <c:strCache>
                <c:ptCount val="1"/>
                <c:pt idx="0">
                  <c:v>Average of num_user_for_reviews</c:v>
                </c:pt>
              </c:strCache>
            </c:strRef>
          </c:tx>
          <c:spPr>
            <a:solidFill>
              <a:schemeClr val="accent1"/>
            </a:solidFill>
            <a:ln>
              <a:noFill/>
            </a:ln>
            <a:effectLst/>
          </c:spPr>
          <c:invertIfNegative val="0"/>
          <c:cat>
            <c:strRef>
              <c:f>'3 Actor data'!$A$2:$A$4</c:f>
              <c:strCache>
                <c:ptCount val="3"/>
                <c:pt idx="0">
                  <c:v>Brad Pitt</c:v>
                </c:pt>
                <c:pt idx="1">
                  <c:v>Leonardo DiCaprio</c:v>
                </c:pt>
                <c:pt idx="2">
                  <c:v>Meryl Streep</c:v>
                </c:pt>
              </c:strCache>
            </c:strRef>
          </c:cat>
          <c:val>
            <c:numRef>
              <c:f>'3 Actor data'!$B$2:$B$4</c:f>
              <c:numCache>
                <c:formatCode>General</c:formatCode>
                <c:ptCount val="3"/>
                <c:pt idx="0">
                  <c:v>742.35294117647061</c:v>
                </c:pt>
                <c:pt idx="1">
                  <c:v>922.55</c:v>
                </c:pt>
                <c:pt idx="2">
                  <c:v>297.18181818181819</c:v>
                </c:pt>
              </c:numCache>
            </c:numRef>
          </c:val>
          <c:extLst>
            <c:ext xmlns:c16="http://schemas.microsoft.com/office/drawing/2014/chart" uri="{C3380CC4-5D6E-409C-BE32-E72D297353CC}">
              <c16:uniqueId val="{00000000-C3C0-4C6F-A37F-813D4895CD05}"/>
            </c:ext>
          </c:extLst>
        </c:ser>
        <c:ser>
          <c:idx val="1"/>
          <c:order val="1"/>
          <c:tx>
            <c:strRef>
              <c:f>'3 Actor data'!$C$1</c:f>
              <c:strCache>
                <c:ptCount val="1"/>
                <c:pt idx="0">
                  <c:v>Average of num_critic_for_reviews</c:v>
                </c:pt>
              </c:strCache>
            </c:strRef>
          </c:tx>
          <c:spPr>
            <a:solidFill>
              <a:schemeClr val="accent2"/>
            </a:solidFill>
            <a:ln>
              <a:noFill/>
            </a:ln>
            <a:effectLst/>
          </c:spPr>
          <c:invertIfNegative val="0"/>
          <c:cat>
            <c:strRef>
              <c:f>'3 Actor data'!$A$2:$A$4</c:f>
              <c:strCache>
                <c:ptCount val="3"/>
                <c:pt idx="0">
                  <c:v>Brad Pitt</c:v>
                </c:pt>
                <c:pt idx="1">
                  <c:v>Leonardo DiCaprio</c:v>
                </c:pt>
                <c:pt idx="2">
                  <c:v>Meryl Streep</c:v>
                </c:pt>
              </c:strCache>
            </c:strRef>
          </c:cat>
          <c:val>
            <c:numRef>
              <c:f>'3 Actor data'!$C$2:$C$4</c:f>
              <c:numCache>
                <c:formatCode>General</c:formatCode>
                <c:ptCount val="3"/>
                <c:pt idx="0">
                  <c:v>245</c:v>
                </c:pt>
                <c:pt idx="1">
                  <c:v>322.2</c:v>
                </c:pt>
                <c:pt idx="2">
                  <c:v>181.45454545454547</c:v>
                </c:pt>
              </c:numCache>
            </c:numRef>
          </c:val>
          <c:extLst>
            <c:ext xmlns:c16="http://schemas.microsoft.com/office/drawing/2014/chart" uri="{C3380CC4-5D6E-409C-BE32-E72D297353CC}">
              <c16:uniqueId val="{00000001-C3C0-4C6F-A37F-813D4895CD05}"/>
            </c:ext>
          </c:extLst>
        </c:ser>
        <c:dLbls>
          <c:showLegendKey val="0"/>
          <c:showVal val="0"/>
          <c:showCatName val="0"/>
          <c:showSerName val="0"/>
          <c:showPercent val="0"/>
          <c:showBubbleSize val="0"/>
        </c:dLbls>
        <c:gapWidth val="219"/>
        <c:overlap val="-27"/>
        <c:axId val="694874152"/>
        <c:axId val="694875232"/>
      </c:barChart>
      <c:catAx>
        <c:axId val="694874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4875232"/>
        <c:crosses val="autoZero"/>
        <c:auto val="1"/>
        <c:lblAlgn val="ctr"/>
        <c:lblOffset val="100"/>
        <c:noMultiLvlLbl val="0"/>
      </c:catAx>
      <c:valAx>
        <c:axId val="694875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48741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[IMDB_Movies (version 1).xlsx]Sheet8!PivotTable4</c:name>
    <c:fmtId val="32"/>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Sheet8!$B$1</c:f>
              <c:strCache>
                <c:ptCount val="1"/>
                <c:pt idx="0">
                  <c:v>Total</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Sheet8!$A$2:$A$12</c:f>
              <c:strCache>
                <c:ptCount val="10"/>
                <c:pt idx="0">
                  <c:v>1921-1930</c:v>
                </c:pt>
                <c:pt idx="1">
                  <c:v>1931-1940</c:v>
                </c:pt>
                <c:pt idx="2">
                  <c:v>1941-1950</c:v>
                </c:pt>
                <c:pt idx="3">
                  <c:v>1951-1960</c:v>
                </c:pt>
                <c:pt idx="4">
                  <c:v>1961-1970</c:v>
                </c:pt>
                <c:pt idx="5">
                  <c:v>1971-1980</c:v>
                </c:pt>
                <c:pt idx="6">
                  <c:v>1981-1990</c:v>
                </c:pt>
                <c:pt idx="7">
                  <c:v>1991-2000</c:v>
                </c:pt>
                <c:pt idx="8">
                  <c:v>2001-2010</c:v>
                </c:pt>
                <c:pt idx="9">
                  <c:v>2011-2020</c:v>
                </c:pt>
              </c:strCache>
            </c:strRef>
          </c:cat>
          <c:val>
            <c:numRef>
              <c:f>Sheet8!$B$2:$B$12</c:f>
              <c:numCache>
                <c:formatCode>General</c:formatCode>
                <c:ptCount val="10"/>
                <c:pt idx="0">
                  <c:v>116387</c:v>
                </c:pt>
                <c:pt idx="1">
                  <c:v>895199</c:v>
                </c:pt>
                <c:pt idx="2">
                  <c:v>72324</c:v>
                </c:pt>
                <c:pt idx="3">
                  <c:v>1097601</c:v>
                </c:pt>
                <c:pt idx="4">
                  <c:v>2606900</c:v>
                </c:pt>
                <c:pt idx="5">
                  <c:v>9895304</c:v>
                </c:pt>
                <c:pt idx="6">
                  <c:v>21503913</c:v>
                </c:pt>
                <c:pt idx="7">
                  <c:v>78447583</c:v>
                </c:pt>
                <c:pt idx="8">
                  <c:v>172342703</c:v>
                </c:pt>
                <c:pt idx="9">
                  <c:v>95640654</c:v>
                </c:pt>
              </c:numCache>
            </c:numRef>
          </c:val>
          <c:extLst>
            <c:ext xmlns:c16="http://schemas.microsoft.com/office/drawing/2014/chart" uri="{C3380CC4-5D6E-409C-BE32-E72D297353CC}">
              <c16:uniqueId val="{00000001-0FCB-4D7F-A6A5-CD44DFE1905F}"/>
            </c:ext>
          </c:extLst>
        </c:ser>
        <c:dLbls>
          <c:showLegendKey val="0"/>
          <c:showVal val="0"/>
          <c:showCatName val="0"/>
          <c:showSerName val="0"/>
          <c:showPercent val="0"/>
          <c:showBubbleSize val="0"/>
        </c:dLbls>
        <c:gapWidth val="219"/>
        <c:overlap val="-27"/>
        <c:axId val="863566704"/>
        <c:axId val="863565624"/>
      </c:barChart>
      <c:catAx>
        <c:axId val="863566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3565624"/>
        <c:crosses val="autoZero"/>
        <c:auto val="1"/>
        <c:lblAlgn val="ctr"/>
        <c:lblOffset val="100"/>
        <c:noMultiLvlLbl val="0"/>
      </c:catAx>
      <c:valAx>
        <c:axId val="863565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35667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rawings/_rels/drawing2.xml.rels><?xml version="1.0" encoding="UTF-8" standalone="yes"?>
<Relationships xmlns="http://schemas.openxmlformats.org/package/2006/relationships"><Relationship Id="rId1" Type="http://schemas.openxmlformats.org/officeDocument/2006/relationships/image" Target="../media/image8.png"/></Relationships>
</file>

<file path=ppt/drawings/drawing1.xml><?xml version="1.0" encoding="utf-8"?>
<c:userShapes xmlns:c="http://schemas.openxmlformats.org/drawingml/2006/chart">
  <cdr:relSizeAnchor xmlns:cdr="http://schemas.openxmlformats.org/drawingml/2006/chartDrawing">
    <cdr:from>
      <cdr:x>0</cdr:x>
      <cdr:y>0</cdr:y>
    </cdr:from>
    <cdr:to>
      <cdr:x>0.1116</cdr:x>
      <cdr:y>0.03941</cdr:y>
    </cdr:to>
    <cdr:pic>
      <cdr:nvPicPr>
        <cdr:cNvPr id="2" name="chart">
          <a:extLst xmlns:a="http://schemas.openxmlformats.org/drawingml/2006/main">
            <a:ext uri="{FF2B5EF4-FFF2-40B4-BE49-F238E27FC236}">
              <a16:creationId xmlns:a16="http://schemas.microsoft.com/office/drawing/2014/main" id="{7073B976-8D36-7450-0C39-7CC258935EB5}"/>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657317" cy="171474"/>
        </a:xfrm>
        <a:prstGeom xmlns:a="http://schemas.openxmlformats.org/drawingml/2006/main" prst="rect">
          <a:avLst/>
        </a:prstGeom>
      </cdr:spPr>
    </cdr:pic>
  </cdr:relSizeAnchor>
  <cdr:relSizeAnchor xmlns:cdr="http://schemas.openxmlformats.org/drawingml/2006/chartDrawing">
    <cdr:from>
      <cdr:x>0</cdr:x>
      <cdr:y>0.86643</cdr:y>
    </cdr:from>
    <cdr:to>
      <cdr:x>0.13587</cdr:x>
      <cdr:y>0.90803</cdr:y>
    </cdr:to>
    <cdr:pic>
      <cdr:nvPicPr>
        <cdr:cNvPr id="3" name="chart">
          <a:extLst xmlns:a="http://schemas.openxmlformats.org/drawingml/2006/main">
            <a:ext uri="{FF2B5EF4-FFF2-40B4-BE49-F238E27FC236}">
              <a16:creationId xmlns:a16="http://schemas.microsoft.com/office/drawing/2014/main" id="{36980F68-9740-6A94-C90A-08A5178F6603}"/>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5387926" y="3770142"/>
          <a:ext cx="800212" cy="181000"/>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0.25067</cdr:x>
      <cdr:y>0.04504</cdr:y>
    </cdr:to>
    <cdr:pic>
      <cdr:nvPicPr>
        <cdr:cNvPr id="2" name="chart">
          <a:extLst xmlns:a="http://schemas.openxmlformats.org/drawingml/2006/main">
            <a:ext uri="{FF2B5EF4-FFF2-40B4-BE49-F238E27FC236}">
              <a16:creationId xmlns:a16="http://schemas.microsoft.com/office/drawing/2014/main" id="{A4E80B36-77DA-7C78-3758-B2A94A882203}"/>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502536" cy="195983"/>
        </a:xfrm>
        <a:prstGeom xmlns:a="http://schemas.openxmlformats.org/drawingml/2006/main" prst="rect">
          <a:avLst/>
        </a:prstGeom>
      </cdr:spPr>
    </cdr:pic>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EB56B90-DFA9-4C91-96F8-D4B078C3B34B}" type="datetimeFigureOut">
              <a:rPr lang="en-IN" smtClean="0"/>
              <a:t>14-06-2023</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DA23B0F-9EA4-4E3E-9537-71258A163C91}"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12193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B56B90-DFA9-4C91-96F8-D4B078C3B34B}"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A23B0F-9EA4-4E3E-9537-71258A163C91}" type="slidenum">
              <a:rPr lang="en-IN" smtClean="0"/>
              <a:t>‹#›</a:t>
            </a:fld>
            <a:endParaRPr lang="en-IN"/>
          </a:p>
        </p:txBody>
      </p:sp>
    </p:spTree>
    <p:extLst>
      <p:ext uri="{BB962C8B-B14F-4D97-AF65-F5344CB8AC3E}">
        <p14:creationId xmlns:p14="http://schemas.microsoft.com/office/powerpoint/2010/main" val="714224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B56B90-DFA9-4C91-96F8-D4B078C3B34B}"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A23B0F-9EA4-4E3E-9537-71258A163C91}" type="slidenum">
              <a:rPr lang="en-IN" smtClean="0"/>
              <a:t>‹#›</a:t>
            </a:fld>
            <a:endParaRPr lang="en-IN"/>
          </a:p>
        </p:txBody>
      </p:sp>
    </p:spTree>
    <p:extLst>
      <p:ext uri="{BB962C8B-B14F-4D97-AF65-F5344CB8AC3E}">
        <p14:creationId xmlns:p14="http://schemas.microsoft.com/office/powerpoint/2010/main" val="2412573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B56B90-DFA9-4C91-96F8-D4B078C3B34B}"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A23B0F-9EA4-4E3E-9537-71258A163C91}" type="slidenum">
              <a:rPr lang="en-IN" smtClean="0"/>
              <a:t>‹#›</a:t>
            </a:fld>
            <a:endParaRPr lang="en-IN"/>
          </a:p>
        </p:txBody>
      </p:sp>
    </p:spTree>
    <p:extLst>
      <p:ext uri="{BB962C8B-B14F-4D97-AF65-F5344CB8AC3E}">
        <p14:creationId xmlns:p14="http://schemas.microsoft.com/office/powerpoint/2010/main" val="3457048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B56B90-DFA9-4C91-96F8-D4B078C3B34B}"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A23B0F-9EA4-4E3E-9537-71258A163C91}"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4489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B56B90-DFA9-4C91-96F8-D4B078C3B34B}" type="datetimeFigureOut">
              <a:rPr lang="en-IN" smtClean="0"/>
              <a:t>14-06-2023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A23B0F-9EA4-4E3E-9537-71258A163C91}" type="slidenum">
              <a:rPr lang="en-IN" smtClean="0"/>
              <a:t>‹#›</a:t>
            </a:fld>
            <a:endParaRPr lang="en-IN"/>
          </a:p>
        </p:txBody>
      </p:sp>
    </p:spTree>
    <p:extLst>
      <p:ext uri="{BB962C8B-B14F-4D97-AF65-F5344CB8AC3E}">
        <p14:creationId xmlns:p14="http://schemas.microsoft.com/office/powerpoint/2010/main" val="3257867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B56B90-DFA9-4C91-96F8-D4B078C3B34B}" type="datetimeFigureOut">
              <a:rPr lang="en-IN" smtClean="0"/>
              <a:t>14-06-2023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A23B0F-9EA4-4E3E-9537-71258A163C91}" type="slidenum">
              <a:rPr lang="en-IN" smtClean="0"/>
              <a:t>‹#›</a:t>
            </a:fld>
            <a:endParaRPr lang="en-IN"/>
          </a:p>
        </p:txBody>
      </p:sp>
    </p:spTree>
    <p:extLst>
      <p:ext uri="{BB962C8B-B14F-4D97-AF65-F5344CB8AC3E}">
        <p14:creationId xmlns:p14="http://schemas.microsoft.com/office/powerpoint/2010/main" val="144606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B56B90-DFA9-4C91-96F8-D4B078C3B34B}" type="datetimeFigureOut">
              <a:rPr lang="en-IN" smtClean="0"/>
              <a:t>14-06-2023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A23B0F-9EA4-4E3E-9537-71258A163C91}" type="slidenum">
              <a:rPr lang="en-IN" smtClean="0"/>
              <a:t>‹#›</a:t>
            </a:fld>
            <a:endParaRPr lang="en-IN"/>
          </a:p>
        </p:txBody>
      </p:sp>
    </p:spTree>
    <p:extLst>
      <p:ext uri="{BB962C8B-B14F-4D97-AF65-F5344CB8AC3E}">
        <p14:creationId xmlns:p14="http://schemas.microsoft.com/office/powerpoint/2010/main" val="100610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6B90-DFA9-4C91-96F8-D4B078C3B34B}" type="datetimeFigureOut">
              <a:rPr lang="en-IN" smtClean="0"/>
              <a:t>14-06-2023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A23B0F-9EA4-4E3E-9537-71258A163C91}" type="slidenum">
              <a:rPr lang="en-IN" smtClean="0"/>
              <a:t>‹#›</a:t>
            </a:fld>
            <a:endParaRPr lang="en-IN"/>
          </a:p>
        </p:txBody>
      </p:sp>
    </p:spTree>
    <p:extLst>
      <p:ext uri="{BB962C8B-B14F-4D97-AF65-F5344CB8AC3E}">
        <p14:creationId xmlns:p14="http://schemas.microsoft.com/office/powerpoint/2010/main" val="371545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B56B90-DFA9-4C91-96F8-D4B078C3B34B}" type="datetimeFigureOut">
              <a:rPr lang="en-IN" smtClean="0"/>
              <a:t>14-06-2023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A23B0F-9EA4-4E3E-9537-71258A163C91}" type="slidenum">
              <a:rPr lang="en-IN" smtClean="0"/>
              <a:t>‹#›</a:t>
            </a:fld>
            <a:endParaRPr lang="en-IN"/>
          </a:p>
        </p:txBody>
      </p:sp>
    </p:spTree>
    <p:extLst>
      <p:ext uri="{BB962C8B-B14F-4D97-AF65-F5344CB8AC3E}">
        <p14:creationId xmlns:p14="http://schemas.microsoft.com/office/powerpoint/2010/main" val="541897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B56B90-DFA9-4C91-96F8-D4B078C3B34B}" type="datetimeFigureOut">
              <a:rPr lang="en-IN" smtClean="0"/>
              <a:t>14-06-2023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A23B0F-9EA4-4E3E-9537-71258A163C91}" type="slidenum">
              <a:rPr lang="en-IN" smtClean="0"/>
              <a:t>‹#›</a:t>
            </a:fld>
            <a:endParaRPr lang="en-IN"/>
          </a:p>
        </p:txBody>
      </p:sp>
    </p:spTree>
    <p:extLst>
      <p:ext uri="{BB962C8B-B14F-4D97-AF65-F5344CB8AC3E}">
        <p14:creationId xmlns:p14="http://schemas.microsoft.com/office/powerpoint/2010/main" val="4045020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EB56B90-DFA9-4C91-96F8-D4B078C3B34B}" type="datetimeFigureOut">
              <a:rPr lang="en-IN" smtClean="0"/>
              <a:t>14-06-2023</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DA23B0F-9EA4-4E3E-9537-71258A163C91}" type="slidenum">
              <a:rPr lang="en-IN" smtClean="0"/>
              <a:t>‹#›</a:t>
            </a:fld>
            <a:endParaRPr lang="en-IN"/>
          </a:p>
        </p:txBody>
      </p:sp>
    </p:spTree>
    <p:extLst>
      <p:ext uri="{BB962C8B-B14F-4D97-AF65-F5344CB8AC3E}">
        <p14:creationId xmlns:p14="http://schemas.microsoft.com/office/powerpoint/2010/main" val="20211482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IMDbPro"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ABC13-EC61-2FC8-874C-C1488787303A}"/>
              </a:ext>
            </a:extLst>
          </p:cNvPr>
          <p:cNvSpPr>
            <a:spLocks noGrp="1"/>
          </p:cNvSpPr>
          <p:nvPr>
            <p:ph type="ctrTitle"/>
          </p:nvPr>
        </p:nvSpPr>
        <p:spPr>
          <a:xfrm>
            <a:off x="1523999" y="292369"/>
            <a:ext cx="9144000" cy="2387600"/>
          </a:xfrm>
        </p:spPr>
        <p:txBody>
          <a:bodyPr/>
          <a:lstStyle/>
          <a:p>
            <a:r>
              <a:rPr lang="en-IN" b="1" dirty="0">
                <a:latin typeface="Times New Roman" panose="02020603050405020304" pitchFamily="18" charset="0"/>
                <a:cs typeface="Times New Roman" panose="02020603050405020304" pitchFamily="18" charset="0"/>
              </a:rPr>
              <a:t>IMDB Movie Analysis</a:t>
            </a:r>
          </a:p>
        </p:txBody>
      </p:sp>
      <p:pic>
        <p:nvPicPr>
          <p:cNvPr id="5" name="Picture 4" descr="A yellow sign with black letters">
            <a:extLst>
              <a:ext uri="{FF2B5EF4-FFF2-40B4-BE49-F238E27FC236}">
                <a16:creationId xmlns:a16="http://schemas.microsoft.com/office/drawing/2014/main" id="{E2CABE58-EE09-3B8A-9489-A07E22A080C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839914" y="3148988"/>
            <a:ext cx="6512169" cy="2387600"/>
          </a:xfrm>
          <a:prstGeom prst="rect">
            <a:avLst/>
          </a:prstGeom>
        </p:spPr>
      </p:pic>
      <p:sp>
        <p:nvSpPr>
          <p:cNvPr id="7" name="TextBox 6">
            <a:extLst>
              <a:ext uri="{FF2B5EF4-FFF2-40B4-BE49-F238E27FC236}">
                <a16:creationId xmlns:a16="http://schemas.microsoft.com/office/drawing/2014/main" id="{9A0CAA9E-509A-2AD9-FC60-53AFCFC7104A}"/>
              </a:ext>
            </a:extLst>
          </p:cNvPr>
          <p:cNvSpPr txBox="1"/>
          <p:nvPr/>
        </p:nvSpPr>
        <p:spPr>
          <a:xfrm>
            <a:off x="5022166" y="5908431"/>
            <a:ext cx="2222696"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By Nayan Jain</a:t>
            </a:r>
          </a:p>
        </p:txBody>
      </p:sp>
    </p:spTree>
    <p:extLst>
      <p:ext uri="{BB962C8B-B14F-4D97-AF65-F5344CB8AC3E}">
        <p14:creationId xmlns:p14="http://schemas.microsoft.com/office/powerpoint/2010/main" val="4102635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D6F76-297C-3B8E-184D-D5DABBE6BDFA}"/>
              </a:ext>
            </a:extLst>
          </p:cNvPr>
          <p:cNvSpPr>
            <a:spLocks noGrp="1"/>
          </p:cNvSpPr>
          <p:nvPr>
            <p:ph type="title"/>
          </p:nvPr>
        </p:nvSpPr>
        <p:spPr>
          <a:xfrm>
            <a:off x="613117" y="0"/>
            <a:ext cx="10515600" cy="1325563"/>
          </a:xfrm>
        </p:spPr>
        <p:txBody>
          <a:bodyPr/>
          <a:lstStyle/>
          <a:p>
            <a:r>
              <a:rPr lang="en-IN" dirty="0">
                <a:latin typeface="Times New Roman" panose="02020603050405020304" pitchFamily="18" charset="0"/>
                <a:cs typeface="Times New Roman" panose="02020603050405020304" pitchFamily="18" charset="0"/>
              </a:rPr>
              <a:t>F) Charts</a:t>
            </a:r>
          </a:p>
        </p:txBody>
      </p:sp>
      <p:pic>
        <p:nvPicPr>
          <p:cNvPr id="4" name="Picture 3">
            <a:extLst>
              <a:ext uri="{FF2B5EF4-FFF2-40B4-BE49-F238E27FC236}">
                <a16:creationId xmlns:a16="http://schemas.microsoft.com/office/drawing/2014/main" id="{E70485AD-6984-49DD-070A-4228970FFBAB}"/>
              </a:ext>
            </a:extLst>
          </p:cNvPr>
          <p:cNvPicPr>
            <a:picLocks noChangeAspect="1"/>
          </p:cNvPicPr>
          <p:nvPr/>
        </p:nvPicPr>
        <p:blipFill>
          <a:blip r:embed="rId2"/>
          <a:stretch>
            <a:fillRect/>
          </a:stretch>
        </p:blipFill>
        <p:spPr>
          <a:xfrm>
            <a:off x="382044" y="1325563"/>
            <a:ext cx="3943900" cy="4048690"/>
          </a:xfrm>
          <a:prstGeom prst="rect">
            <a:avLst/>
          </a:prstGeom>
        </p:spPr>
      </p:pic>
      <p:pic>
        <p:nvPicPr>
          <p:cNvPr id="6" name="Picture 5">
            <a:extLst>
              <a:ext uri="{FF2B5EF4-FFF2-40B4-BE49-F238E27FC236}">
                <a16:creationId xmlns:a16="http://schemas.microsoft.com/office/drawing/2014/main" id="{F26F8793-4C10-9939-1AD4-EEDB4350BBC2}"/>
              </a:ext>
            </a:extLst>
          </p:cNvPr>
          <p:cNvPicPr>
            <a:picLocks noChangeAspect="1"/>
          </p:cNvPicPr>
          <p:nvPr/>
        </p:nvPicPr>
        <p:blipFill>
          <a:blip r:embed="rId3"/>
          <a:stretch>
            <a:fillRect/>
          </a:stretch>
        </p:blipFill>
        <p:spPr>
          <a:xfrm>
            <a:off x="5547571" y="1325563"/>
            <a:ext cx="2076740" cy="4096322"/>
          </a:xfrm>
          <a:prstGeom prst="rect">
            <a:avLst/>
          </a:prstGeom>
        </p:spPr>
      </p:pic>
      <p:pic>
        <p:nvPicPr>
          <p:cNvPr id="8" name="Picture 7">
            <a:extLst>
              <a:ext uri="{FF2B5EF4-FFF2-40B4-BE49-F238E27FC236}">
                <a16:creationId xmlns:a16="http://schemas.microsoft.com/office/drawing/2014/main" id="{981EAEE6-85B4-25EF-6E90-A5A891BD193E}"/>
              </a:ext>
            </a:extLst>
          </p:cNvPr>
          <p:cNvPicPr>
            <a:picLocks noChangeAspect="1"/>
          </p:cNvPicPr>
          <p:nvPr/>
        </p:nvPicPr>
        <p:blipFill>
          <a:blip r:embed="rId4"/>
          <a:stretch>
            <a:fillRect/>
          </a:stretch>
        </p:blipFill>
        <p:spPr>
          <a:xfrm>
            <a:off x="8845938" y="1933039"/>
            <a:ext cx="2152950" cy="2429214"/>
          </a:xfrm>
          <a:prstGeom prst="rect">
            <a:avLst/>
          </a:prstGeom>
        </p:spPr>
      </p:pic>
      <p:sp>
        <p:nvSpPr>
          <p:cNvPr id="9" name="TextBox 8">
            <a:extLst>
              <a:ext uri="{FF2B5EF4-FFF2-40B4-BE49-F238E27FC236}">
                <a16:creationId xmlns:a16="http://schemas.microsoft.com/office/drawing/2014/main" id="{3093E455-9354-114A-7B65-CB5B28E1BFDB}"/>
              </a:ext>
            </a:extLst>
          </p:cNvPr>
          <p:cNvSpPr txBox="1"/>
          <p:nvPr/>
        </p:nvSpPr>
        <p:spPr>
          <a:xfrm>
            <a:off x="492369" y="5795889"/>
            <a:ext cx="10747717" cy="64633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Here we select 2 Actors and 1 Actress : Brad Pitt, Leonardo DiCaprio, and Meryl Streep</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So, using pivot table we put their movies under them in which they work as a lead actor or actress  </a:t>
            </a:r>
          </a:p>
        </p:txBody>
      </p:sp>
    </p:spTree>
    <p:extLst>
      <p:ext uri="{BB962C8B-B14F-4D97-AF65-F5344CB8AC3E}">
        <p14:creationId xmlns:p14="http://schemas.microsoft.com/office/powerpoint/2010/main" val="2249368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8B13A-C7FF-2462-2940-3BD7865B11A0}"/>
              </a:ext>
            </a:extLst>
          </p:cNvPr>
          <p:cNvSpPr>
            <a:spLocks noGrp="1"/>
          </p:cNvSpPr>
          <p:nvPr>
            <p:ph type="title"/>
          </p:nvPr>
        </p:nvSpPr>
        <p:spPr>
          <a:xfrm>
            <a:off x="1261872" y="365760"/>
            <a:ext cx="9692640" cy="737308"/>
          </a:xfrm>
        </p:spPr>
        <p:txBody>
          <a:bodyPr>
            <a:normAutofit/>
          </a:bodyPr>
          <a:lstStyle/>
          <a:p>
            <a:r>
              <a:rPr lang="en-IN" sz="3600" dirty="0">
                <a:latin typeface="Times New Roman" panose="02020603050405020304" pitchFamily="18" charset="0"/>
                <a:cs typeface="Times New Roman" panose="02020603050405020304" pitchFamily="18" charset="0"/>
              </a:rPr>
              <a:t>Aggregate ratings of both critics and audience </a:t>
            </a:r>
          </a:p>
        </p:txBody>
      </p:sp>
      <p:pic>
        <p:nvPicPr>
          <p:cNvPr id="6" name="Content Placeholder 5">
            <a:extLst>
              <a:ext uri="{FF2B5EF4-FFF2-40B4-BE49-F238E27FC236}">
                <a16:creationId xmlns:a16="http://schemas.microsoft.com/office/drawing/2014/main" id="{11F1D885-CCFC-B290-C533-EDA170657C21}"/>
              </a:ext>
            </a:extLst>
          </p:cNvPr>
          <p:cNvPicPr>
            <a:picLocks noGrp="1" noChangeAspect="1"/>
          </p:cNvPicPr>
          <p:nvPr>
            <p:ph sz="half" idx="1"/>
          </p:nvPr>
        </p:nvPicPr>
        <p:blipFill>
          <a:blip r:embed="rId2"/>
          <a:stretch>
            <a:fillRect/>
          </a:stretch>
        </p:blipFill>
        <p:spPr>
          <a:xfrm>
            <a:off x="321211" y="1648645"/>
            <a:ext cx="5181600" cy="805033"/>
          </a:xfrm>
        </p:spPr>
      </p:pic>
      <p:graphicFrame>
        <p:nvGraphicFramePr>
          <p:cNvPr id="7" name="Content Placeholder 6">
            <a:extLst>
              <a:ext uri="{FF2B5EF4-FFF2-40B4-BE49-F238E27FC236}">
                <a16:creationId xmlns:a16="http://schemas.microsoft.com/office/drawing/2014/main" id="{9C40B031-13C1-8A12-8B69-E353F2B6B6F2}"/>
              </a:ext>
            </a:extLst>
          </p:cNvPr>
          <p:cNvGraphicFramePr>
            <a:graphicFrameLocks noGrp="1"/>
          </p:cNvGraphicFramePr>
          <p:nvPr>
            <p:ph sz="half" idx="2"/>
            <p:extLst>
              <p:ext uri="{D42A27DB-BD31-4B8C-83A1-F6EECF244321}">
                <p14:modId xmlns:p14="http://schemas.microsoft.com/office/powerpoint/2010/main" val="2771186180"/>
              </p:ext>
            </p:extLst>
          </p:nvPr>
        </p:nvGraphicFramePr>
        <p:xfrm>
          <a:off x="6228356" y="1403594"/>
          <a:ext cx="5181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EA96C089-3F89-AF18-431B-A8DF44FF93F8}"/>
              </a:ext>
            </a:extLst>
          </p:cNvPr>
          <p:cNvSpPr txBox="1"/>
          <p:nvPr/>
        </p:nvSpPr>
        <p:spPr>
          <a:xfrm>
            <a:off x="229657" y="3248240"/>
            <a:ext cx="5998699"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a:t>
            </a:r>
            <a:r>
              <a:rPr lang="en-US" sz="2400" b="0" i="0" dirty="0">
                <a:effectLst/>
                <a:latin typeface="Times New Roman" panose="02020603050405020304" pitchFamily="18" charset="0"/>
                <a:cs typeface="Times New Roman" panose="02020603050405020304" pitchFamily="18" charset="0"/>
              </a:rPr>
              <a:t>e Calculate the aggregate ratings of both critics and audience reviews for movies featuring different actors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Leonardo DiCaprio gets the highest number of user reviews and critic reviews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7680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D2B6-1F69-4A29-951A-C65914590C60}"/>
              </a:ext>
            </a:extLst>
          </p:cNvPr>
          <p:cNvSpPr>
            <a:spLocks noGrp="1"/>
          </p:cNvSpPr>
          <p:nvPr>
            <p:ph type="title"/>
          </p:nvPr>
        </p:nvSpPr>
        <p:spPr>
          <a:xfrm>
            <a:off x="0" y="0"/>
            <a:ext cx="6012766" cy="815926"/>
          </a:xfrm>
        </p:spPr>
        <p:txBody>
          <a:bodyPr/>
          <a:lstStyle/>
          <a:p>
            <a:r>
              <a:rPr lang="en-IN" dirty="0">
                <a:latin typeface="Times New Roman" panose="02020603050405020304" pitchFamily="18" charset="0"/>
                <a:cs typeface="Times New Roman" panose="02020603050405020304" pitchFamily="18" charset="0"/>
              </a:rPr>
              <a:t>User Votes Over Decades</a:t>
            </a:r>
          </a:p>
        </p:txBody>
      </p:sp>
      <p:pic>
        <p:nvPicPr>
          <p:cNvPr id="6" name="Content Placeholder 5">
            <a:extLst>
              <a:ext uri="{FF2B5EF4-FFF2-40B4-BE49-F238E27FC236}">
                <a16:creationId xmlns:a16="http://schemas.microsoft.com/office/drawing/2014/main" id="{44F57F7E-0DF7-7ACF-7779-A154B2BE2E54}"/>
              </a:ext>
            </a:extLst>
          </p:cNvPr>
          <p:cNvPicPr>
            <a:picLocks noGrp="1" noChangeAspect="1"/>
          </p:cNvPicPr>
          <p:nvPr>
            <p:ph sz="half" idx="1"/>
          </p:nvPr>
        </p:nvPicPr>
        <p:blipFill>
          <a:blip r:embed="rId2"/>
          <a:stretch>
            <a:fillRect/>
          </a:stretch>
        </p:blipFill>
        <p:spPr>
          <a:xfrm>
            <a:off x="1330568" y="1325563"/>
            <a:ext cx="2805333" cy="2802646"/>
          </a:xfrm>
        </p:spPr>
      </p:pic>
      <p:graphicFrame>
        <p:nvGraphicFramePr>
          <p:cNvPr id="7" name="Content Placeholder 6">
            <a:extLst>
              <a:ext uri="{FF2B5EF4-FFF2-40B4-BE49-F238E27FC236}">
                <a16:creationId xmlns:a16="http://schemas.microsoft.com/office/drawing/2014/main" id="{0CFFDD2A-8570-BDC2-C9F3-DC2C81FE922F}"/>
              </a:ext>
            </a:extLst>
          </p:cNvPr>
          <p:cNvGraphicFramePr>
            <a:graphicFrameLocks noGrp="1"/>
          </p:cNvGraphicFramePr>
          <p:nvPr>
            <p:ph sz="half" idx="2"/>
            <p:extLst>
              <p:ext uri="{D42A27DB-BD31-4B8C-83A1-F6EECF244321}">
                <p14:modId xmlns:p14="http://schemas.microsoft.com/office/powerpoint/2010/main" val="1255939844"/>
              </p:ext>
            </p:extLst>
          </p:nvPr>
        </p:nvGraphicFramePr>
        <p:xfrm>
          <a:off x="5790502" y="375898"/>
          <a:ext cx="5431301" cy="476762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3463840E-B9E1-6BFB-D3B0-29B224028127}"/>
              </a:ext>
            </a:extLst>
          </p:cNvPr>
          <p:cNvSpPr txBox="1"/>
          <p:nvPr/>
        </p:nvSpPr>
        <p:spPr>
          <a:xfrm>
            <a:off x="329417" y="4968873"/>
            <a:ext cx="11197883" cy="1631216"/>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We calculate the number of votes movies are getting over the decades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Here we can see that number of votes are increasing over the decades and here we can see the trendline going upward</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2011-2020 number of votes are lesser than previous decade because the data is from 1921 to 2016 that’s it’s lesser than its previous decade</a:t>
            </a:r>
          </a:p>
        </p:txBody>
      </p:sp>
    </p:spTree>
    <p:extLst>
      <p:ext uri="{BB962C8B-B14F-4D97-AF65-F5344CB8AC3E}">
        <p14:creationId xmlns:p14="http://schemas.microsoft.com/office/powerpoint/2010/main" val="2553747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89DEF-25C5-8D12-8BD4-5361A05D7DE2}"/>
              </a:ext>
            </a:extLst>
          </p:cNvPr>
          <p:cNvSpPr>
            <a:spLocks noGrp="1"/>
          </p:cNvSpPr>
          <p:nvPr>
            <p:ph type="title"/>
          </p:nvPr>
        </p:nvSpPr>
        <p:spPr>
          <a:xfrm>
            <a:off x="1229032" y="365760"/>
            <a:ext cx="5997678" cy="1325562"/>
          </a:xfrm>
        </p:spPr>
        <p:txBody>
          <a:bodyPr>
            <a:normAutofit/>
          </a:bodyPr>
          <a:lstStyle/>
          <a:p>
            <a:r>
              <a:rPr lang="en-IN" dirty="0">
                <a:latin typeface="Times New Roman" panose="02020603050405020304" pitchFamily="18" charset="0"/>
                <a:cs typeface="Times New Roman" panose="02020603050405020304" pitchFamily="18" charset="0"/>
              </a:rPr>
              <a:t>Result</a:t>
            </a:r>
          </a:p>
        </p:txBody>
      </p:sp>
      <p:sp>
        <p:nvSpPr>
          <p:cNvPr id="9" name="Rectangle 8">
            <a:extLst>
              <a:ext uri="{FF2B5EF4-FFF2-40B4-BE49-F238E27FC236}">
                <a16:creationId xmlns:a16="http://schemas.microsoft.com/office/drawing/2014/main" id="{60C2BF78-EE5B-49C7-ADD9-58CDBD13E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25B2AEE-C34D-2B4B-F98B-E1354397D65E}"/>
              </a:ext>
            </a:extLst>
          </p:cNvPr>
          <p:cNvSpPr>
            <a:spLocks noGrp="1"/>
          </p:cNvSpPr>
          <p:nvPr>
            <p:ph idx="1"/>
          </p:nvPr>
        </p:nvSpPr>
        <p:spPr>
          <a:xfrm>
            <a:off x="1211139" y="2005739"/>
            <a:ext cx="6015571" cy="4174398"/>
          </a:xfrm>
        </p:spPr>
        <p:txBody>
          <a:bodyPr>
            <a:normAutofit/>
          </a:bodyPr>
          <a:lstStyle/>
          <a:p>
            <a:pPr>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Analysis plays a crucial role in both the pre-production and post-production stages of a movie. It's important to note that the movie's financial success is not solely determined by its IMDB rating.</a:t>
            </a:r>
          </a:p>
          <a:p>
            <a:pPr>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actual profit of a movie is based on the number of tickets sold in theaters worldwide, which serves as the primary metric for calculating profitability.</a:t>
            </a:r>
          </a:p>
          <a:p>
            <a:pPr>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 conclusion, IMDB Movie Analysis, or similar analyses, are conducted not only by movie producers but also by various financiers, stakeholders, and cinema owners as part of the decision-making process prior to film production.</a:t>
            </a:r>
          </a:p>
          <a:p>
            <a:endParaRPr lang="en-IN" dirty="0"/>
          </a:p>
        </p:txBody>
      </p:sp>
      <p:pic>
        <p:nvPicPr>
          <p:cNvPr id="5" name="Picture 4" descr="Film reel and slate">
            <a:extLst>
              <a:ext uri="{FF2B5EF4-FFF2-40B4-BE49-F238E27FC236}">
                <a16:creationId xmlns:a16="http://schemas.microsoft.com/office/drawing/2014/main" id="{87CBC626-20C2-B259-2FA2-BBAA7A812683}"/>
              </a:ext>
            </a:extLst>
          </p:cNvPr>
          <p:cNvPicPr>
            <a:picLocks noChangeAspect="1"/>
          </p:cNvPicPr>
          <p:nvPr/>
        </p:nvPicPr>
        <p:blipFill rotWithShape="1">
          <a:blip r:embed="rId2"/>
          <a:srcRect l="17527" r="37181" b="-1"/>
          <a:stretch/>
        </p:blipFill>
        <p:spPr>
          <a:xfrm>
            <a:off x="7538689" y="10"/>
            <a:ext cx="4653311" cy="6857990"/>
          </a:xfrm>
          <a:prstGeom prst="rect">
            <a:avLst/>
          </a:prstGeom>
        </p:spPr>
      </p:pic>
    </p:spTree>
    <p:extLst>
      <p:ext uri="{BB962C8B-B14F-4D97-AF65-F5344CB8AC3E}">
        <p14:creationId xmlns:p14="http://schemas.microsoft.com/office/powerpoint/2010/main" val="1218196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1136-AEA9-4803-0967-CA0AA3B33FA9}"/>
              </a:ext>
            </a:extLst>
          </p:cNvPr>
          <p:cNvSpPr>
            <a:spLocks noGrp="1"/>
          </p:cNvSpPr>
          <p:nvPr>
            <p:ph type="title"/>
          </p:nvPr>
        </p:nvSpPr>
        <p:spPr>
          <a:xfrm>
            <a:off x="838200" y="1"/>
            <a:ext cx="10515600" cy="914399"/>
          </a:xfrm>
        </p:spPr>
        <p:txBody>
          <a:bodyPr/>
          <a:lstStyle/>
          <a:p>
            <a:r>
              <a:rPr lang="en-IN" dirty="0">
                <a:latin typeface="Times New Roman" panose="02020603050405020304" pitchFamily="18" charset="0"/>
                <a:cs typeface="Times New Roman" panose="02020603050405020304" pitchFamily="18" charset="0"/>
              </a:rPr>
              <a:t>Project Description</a:t>
            </a:r>
          </a:p>
        </p:txBody>
      </p:sp>
      <p:sp>
        <p:nvSpPr>
          <p:cNvPr id="3" name="Content Placeholder 2">
            <a:extLst>
              <a:ext uri="{FF2B5EF4-FFF2-40B4-BE49-F238E27FC236}">
                <a16:creationId xmlns:a16="http://schemas.microsoft.com/office/drawing/2014/main" id="{2C0B6A95-7A2F-1354-664A-05D8488D4E96}"/>
              </a:ext>
            </a:extLst>
          </p:cNvPr>
          <p:cNvSpPr>
            <a:spLocks noGrp="1"/>
          </p:cNvSpPr>
          <p:nvPr>
            <p:ph idx="1"/>
          </p:nvPr>
        </p:nvSpPr>
        <p:spPr>
          <a:xfrm>
            <a:off x="697523" y="1094496"/>
            <a:ext cx="10515600" cy="4110941"/>
          </a:xfrm>
        </p:spPr>
        <p:txBody>
          <a:bodyPr>
            <a:normAutofit/>
          </a:bodyPr>
          <a:lstStyle/>
          <a:p>
            <a:pPr marL="0" indent="0" algn="l">
              <a:buNone/>
            </a:pPr>
            <a:r>
              <a:rPr lang="en-US" sz="2000" b="0" i="0" dirty="0">
                <a:effectLst/>
                <a:latin typeface="Times New Roman" panose="02020603050405020304" pitchFamily="18" charset="0"/>
                <a:cs typeface="Times New Roman" panose="02020603050405020304" pitchFamily="18" charset="0"/>
              </a:rPr>
              <a:t>1) The project focuses on analyzing global IMDb movies to uncover valuable insights. Through careful examination of data, we delve into various criteria including directors, actors, and more. The analysis aims to reveal:</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Movies with the highest profitability</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Top 250 movies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Outstanding directors</a:t>
            </a:r>
          </a:p>
          <a:p>
            <a:pPr marL="0" indent="0" algn="l">
              <a:buNone/>
            </a:pPr>
            <a:r>
              <a:rPr lang="en-US" sz="2000" b="0" i="0" dirty="0">
                <a:effectLst/>
                <a:latin typeface="Times New Roman" panose="02020603050405020304" pitchFamily="18" charset="0"/>
                <a:cs typeface="Times New Roman" panose="02020603050405020304" pitchFamily="18" charset="0"/>
              </a:rPr>
              <a:t>2) Popular genres Utilizing these findings, we create insightful charts to visualize the data effectively. By leveraging this project, we gain a deeper understanding of the movie industry and its key factors for success.</a:t>
            </a:r>
          </a:p>
          <a:p>
            <a:endParaRPr lang="en-IN" dirty="0"/>
          </a:p>
        </p:txBody>
      </p:sp>
      <p:sp>
        <p:nvSpPr>
          <p:cNvPr id="4" name="TextBox 3">
            <a:extLst>
              <a:ext uri="{FF2B5EF4-FFF2-40B4-BE49-F238E27FC236}">
                <a16:creationId xmlns:a16="http://schemas.microsoft.com/office/drawing/2014/main" id="{BB199524-6F94-63C7-61EC-73296DDBC33E}"/>
              </a:ext>
            </a:extLst>
          </p:cNvPr>
          <p:cNvSpPr txBox="1"/>
          <p:nvPr/>
        </p:nvSpPr>
        <p:spPr>
          <a:xfrm>
            <a:off x="838200" y="5117173"/>
            <a:ext cx="3452446"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Tech-Stack Used</a:t>
            </a:r>
          </a:p>
        </p:txBody>
      </p:sp>
      <p:sp>
        <p:nvSpPr>
          <p:cNvPr id="5" name="TextBox 4">
            <a:extLst>
              <a:ext uri="{FF2B5EF4-FFF2-40B4-BE49-F238E27FC236}">
                <a16:creationId xmlns:a16="http://schemas.microsoft.com/office/drawing/2014/main" id="{A278A0CD-B200-D96F-2D5F-837577A47A62}"/>
              </a:ext>
            </a:extLst>
          </p:cNvPr>
          <p:cNvSpPr txBox="1"/>
          <p:nvPr/>
        </p:nvSpPr>
        <p:spPr>
          <a:xfrm>
            <a:off x="1009943" y="5838267"/>
            <a:ext cx="310896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MS Excel</a:t>
            </a:r>
          </a:p>
        </p:txBody>
      </p:sp>
    </p:spTree>
    <p:extLst>
      <p:ext uri="{BB962C8B-B14F-4D97-AF65-F5344CB8AC3E}">
        <p14:creationId xmlns:p14="http://schemas.microsoft.com/office/powerpoint/2010/main" val="3256518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C7E13-D0A7-2B74-7101-D241F8765498}"/>
              </a:ext>
            </a:extLst>
          </p:cNvPr>
          <p:cNvSpPr>
            <a:spLocks noGrp="1"/>
          </p:cNvSpPr>
          <p:nvPr>
            <p:ph type="title"/>
          </p:nvPr>
        </p:nvSpPr>
        <p:spPr>
          <a:xfrm>
            <a:off x="1261872" y="365760"/>
            <a:ext cx="9692640" cy="956603"/>
          </a:xfrm>
        </p:spPr>
        <p:txBody>
          <a:bodyPr>
            <a:normAutofit/>
          </a:bodyPr>
          <a:lstStyle/>
          <a:p>
            <a:r>
              <a:rPr lang="en-IN" dirty="0">
                <a:latin typeface="Times New Roman" panose="02020603050405020304" pitchFamily="18" charset="0"/>
                <a:cs typeface="Times New Roman" panose="02020603050405020304" pitchFamily="18" charset="0"/>
              </a:rPr>
              <a:t>Approach</a:t>
            </a:r>
          </a:p>
        </p:txBody>
      </p:sp>
      <p:sp>
        <p:nvSpPr>
          <p:cNvPr id="3" name="Content Placeholder 2">
            <a:extLst>
              <a:ext uri="{FF2B5EF4-FFF2-40B4-BE49-F238E27FC236}">
                <a16:creationId xmlns:a16="http://schemas.microsoft.com/office/drawing/2014/main" id="{6DA47984-3279-A38E-D548-9A0319CEAA44}"/>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It starts with</a:t>
            </a:r>
            <a:r>
              <a:rPr lang="en-US" sz="2400" b="0" i="0" dirty="0">
                <a:effectLst/>
                <a:latin typeface="Times New Roman" panose="02020603050405020304" pitchFamily="18" charset="0"/>
                <a:cs typeface="Times New Roman" panose="02020603050405020304" pitchFamily="18" charset="0"/>
              </a:rPr>
              <a:t> data cleaning to ensure accuracy and reliability.</a:t>
            </a:r>
          </a:p>
          <a:p>
            <a:r>
              <a:rPr lang="en-US" sz="2400" b="0" i="0" dirty="0">
                <a:effectLst/>
                <a:latin typeface="Times New Roman" panose="02020603050405020304" pitchFamily="18" charset="0"/>
                <a:cs typeface="Times New Roman" panose="02020603050405020304" pitchFamily="18" charset="0"/>
              </a:rPr>
              <a:t> By applying relevant formulas and data manipulation techniques, we extract specific information from the dataset based on the team's requirements. Understanding the data's context, we identify key steps to extract meaningful insights.</a:t>
            </a:r>
          </a:p>
          <a:p>
            <a:r>
              <a:rPr lang="en-US" sz="2400" b="0" i="0" dirty="0">
                <a:effectLst/>
                <a:latin typeface="Times New Roman" panose="02020603050405020304" pitchFamily="18" charset="0"/>
                <a:cs typeface="Times New Roman" panose="02020603050405020304" pitchFamily="18" charset="0"/>
              </a:rPr>
              <a:t> Statistical analysis plays a crucial role in drawing insights from the data, and we leverage charts and visualizations to effectively communicate findings to the company teams.</a:t>
            </a:r>
          </a:p>
          <a:p>
            <a:r>
              <a:rPr lang="en-US" sz="2400" b="0" i="0" dirty="0">
                <a:effectLst/>
                <a:latin typeface="Times New Roman" panose="02020603050405020304" pitchFamily="18" charset="0"/>
                <a:cs typeface="Times New Roman" panose="02020603050405020304" pitchFamily="18" charset="0"/>
              </a:rPr>
              <a:t> This approach enables a clear understanding of areas for improvement and facilitates data-driven decision-making.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6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F023A-BB91-E90C-02CF-C341BBD0D5FB}"/>
              </a:ext>
            </a:extLst>
          </p:cNvPr>
          <p:cNvSpPr>
            <a:spLocks noGrp="1"/>
          </p:cNvSpPr>
          <p:nvPr>
            <p:ph type="title"/>
          </p:nvPr>
        </p:nvSpPr>
        <p:spPr>
          <a:xfrm>
            <a:off x="1064925" y="319137"/>
            <a:ext cx="9692640" cy="717452"/>
          </a:xfrm>
        </p:spPr>
        <p:txBody>
          <a:bodyPr/>
          <a:lstStyle/>
          <a:p>
            <a:r>
              <a:rPr lang="en-IN" dirty="0">
                <a:latin typeface="Times New Roman" panose="02020603050405020304" pitchFamily="18" charset="0"/>
                <a:cs typeface="Times New Roman" panose="02020603050405020304" pitchFamily="18" charset="0"/>
              </a:rPr>
              <a:t>A) Cleaning the Data</a:t>
            </a:r>
          </a:p>
        </p:txBody>
      </p:sp>
      <p:sp>
        <p:nvSpPr>
          <p:cNvPr id="3" name="Content Placeholder 2">
            <a:extLst>
              <a:ext uri="{FF2B5EF4-FFF2-40B4-BE49-F238E27FC236}">
                <a16:creationId xmlns:a16="http://schemas.microsoft.com/office/drawing/2014/main" id="{34AAC03F-4F27-D395-A745-CEAD61715744}"/>
              </a:ext>
            </a:extLst>
          </p:cNvPr>
          <p:cNvSpPr>
            <a:spLocks noGrp="1"/>
          </p:cNvSpPr>
          <p:nvPr>
            <p:ph idx="1"/>
          </p:nvPr>
        </p:nvSpPr>
        <p:spPr>
          <a:xfrm>
            <a:off x="1064925" y="1645920"/>
            <a:ext cx="8595360" cy="4351337"/>
          </a:xfrm>
        </p:spPr>
        <p:txBody>
          <a:bodyPr>
            <a:normAutofit/>
          </a:bodyPr>
          <a:lstStyle/>
          <a:p>
            <a:pPr algn="l"/>
            <a:r>
              <a:rPr lang="en-US" sz="2000" b="0" i="0" dirty="0">
                <a:effectLst/>
                <a:latin typeface="Times New Roman" panose="02020603050405020304" pitchFamily="18" charset="0"/>
                <a:cs typeface="Times New Roman" panose="02020603050405020304" pitchFamily="18" charset="0"/>
              </a:rPr>
              <a:t>In the data cleaning process, we ensure optimal data organization and quality through the following steps:</a:t>
            </a:r>
          </a:p>
          <a:p>
            <a:pPr>
              <a:buFont typeface="+mj-lt"/>
              <a:buAutoNum type="arabicPeriod"/>
            </a:pPr>
            <a:r>
              <a:rPr lang="en-US" sz="2000" b="0" i="0" dirty="0">
                <a:effectLst/>
                <a:latin typeface="Times New Roman" panose="02020603050405020304" pitchFamily="18" charset="0"/>
                <a:cs typeface="Times New Roman" panose="02020603050405020304" pitchFamily="18" charset="0"/>
              </a:rPr>
              <a:t>Arranging the data in a logical order for easier analysis.</a:t>
            </a: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Adjusting column alignment to match row data for consistency.</a:t>
            </a: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Removing duplicates using the "Remove Duplicates" option.</a:t>
            </a: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Utilizing Filter to select and delete any blank cells in the dataset.</a:t>
            </a: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Successfully eliminating around 1500 rows through this meticulous cleaning process.</a:t>
            </a:r>
          </a:p>
          <a:p>
            <a:pPr algn="l"/>
            <a:r>
              <a:rPr lang="en-US" sz="2000" b="0" i="0" dirty="0">
                <a:effectLst/>
                <a:latin typeface="Times New Roman" panose="02020603050405020304" pitchFamily="18" charset="0"/>
                <a:cs typeface="Times New Roman" panose="02020603050405020304" pitchFamily="18" charset="0"/>
              </a:rPr>
              <a:t>By implementing these streamlined techniques, we enhance data integrity and prepare a clean dataset for further analysis and insights.</a:t>
            </a:r>
          </a:p>
          <a:p>
            <a:endParaRPr lang="en-IN" dirty="0"/>
          </a:p>
        </p:txBody>
      </p:sp>
    </p:spTree>
    <p:extLst>
      <p:ext uri="{BB962C8B-B14F-4D97-AF65-F5344CB8AC3E}">
        <p14:creationId xmlns:p14="http://schemas.microsoft.com/office/powerpoint/2010/main" val="3059647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E8E6-A07B-38A9-37B5-3DF6513D4511}"/>
              </a:ext>
            </a:extLst>
          </p:cNvPr>
          <p:cNvSpPr>
            <a:spLocks noGrp="1"/>
          </p:cNvSpPr>
          <p:nvPr>
            <p:ph type="title"/>
          </p:nvPr>
        </p:nvSpPr>
        <p:spPr>
          <a:xfrm>
            <a:off x="838200" y="1"/>
            <a:ext cx="10515600" cy="900331"/>
          </a:xfrm>
        </p:spPr>
        <p:txBody>
          <a:bodyPr>
            <a:normAutofit/>
          </a:bodyPr>
          <a:lstStyle/>
          <a:p>
            <a:r>
              <a:rPr lang="en-IN" sz="4000" dirty="0">
                <a:latin typeface="Times New Roman" panose="02020603050405020304" pitchFamily="18" charset="0"/>
                <a:cs typeface="Times New Roman" panose="02020603050405020304" pitchFamily="18" charset="0"/>
              </a:rPr>
              <a:t>B) Movies with Highest Profit</a:t>
            </a:r>
          </a:p>
        </p:txBody>
      </p:sp>
      <p:pic>
        <p:nvPicPr>
          <p:cNvPr id="6" name="Content Placeholder 5">
            <a:extLst>
              <a:ext uri="{FF2B5EF4-FFF2-40B4-BE49-F238E27FC236}">
                <a16:creationId xmlns:a16="http://schemas.microsoft.com/office/drawing/2014/main" id="{27F84F06-6371-A20B-5DD5-AAD9BF90E0FD}"/>
              </a:ext>
            </a:extLst>
          </p:cNvPr>
          <p:cNvPicPr>
            <a:picLocks noGrp="1" noChangeAspect="1"/>
          </p:cNvPicPr>
          <p:nvPr>
            <p:ph sz="half" idx="1"/>
          </p:nvPr>
        </p:nvPicPr>
        <p:blipFill>
          <a:blip r:embed="rId2"/>
          <a:stretch>
            <a:fillRect/>
          </a:stretch>
        </p:blipFill>
        <p:spPr>
          <a:xfrm>
            <a:off x="717452" y="1631853"/>
            <a:ext cx="3759806" cy="2369442"/>
          </a:xfrm>
        </p:spPr>
      </p:pic>
      <p:graphicFrame>
        <p:nvGraphicFramePr>
          <p:cNvPr id="7" name="Content Placeholder 6">
            <a:extLst>
              <a:ext uri="{FF2B5EF4-FFF2-40B4-BE49-F238E27FC236}">
                <a16:creationId xmlns:a16="http://schemas.microsoft.com/office/drawing/2014/main" id="{57CD4399-7E0F-BF08-E3A5-D2D158E4DC2B}"/>
              </a:ext>
            </a:extLst>
          </p:cNvPr>
          <p:cNvGraphicFramePr>
            <a:graphicFrameLocks noGrp="1"/>
          </p:cNvGraphicFramePr>
          <p:nvPr>
            <p:ph sz="half" idx="2"/>
            <p:extLst>
              <p:ext uri="{D42A27DB-BD31-4B8C-83A1-F6EECF244321}">
                <p14:modId xmlns:p14="http://schemas.microsoft.com/office/powerpoint/2010/main" val="3960402512"/>
              </p:ext>
            </p:extLst>
          </p:nvPr>
        </p:nvGraphicFramePr>
        <p:xfrm>
          <a:off x="5387926" y="900332"/>
          <a:ext cx="5889674"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676AF255-F5B5-482B-CD14-BF2D9ECECFA8}"/>
              </a:ext>
            </a:extLst>
          </p:cNvPr>
          <p:cNvSpPr txBox="1"/>
          <p:nvPr/>
        </p:nvSpPr>
        <p:spPr>
          <a:xfrm>
            <a:off x="717452" y="5251670"/>
            <a:ext cx="10636348" cy="1015663"/>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Here we calculated Profit = Gross - Budget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Then using pivot table these are Top 10 Highest Profit Movies. So, the number one is Avatar with the highest profit </a:t>
            </a:r>
          </a:p>
        </p:txBody>
      </p:sp>
    </p:spTree>
    <p:extLst>
      <p:ext uri="{BB962C8B-B14F-4D97-AF65-F5344CB8AC3E}">
        <p14:creationId xmlns:p14="http://schemas.microsoft.com/office/powerpoint/2010/main" val="4226925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E29A-BD4A-4D7C-C3E9-EC3C2370E790}"/>
              </a:ext>
            </a:extLst>
          </p:cNvPr>
          <p:cNvSpPr>
            <a:spLocks noGrp="1"/>
          </p:cNvSpPr>
          <p:nvPr>
            <p:ph type="title"/>
          </p:nvPr>
        </p:nvSpPr>
        <p:spPr>
          <a:xfrm>
            <a:off x="417342" y="316523"/>
            <a:ext cx="3932237" cy="1202788"/>
          </a:xfrm>
        </p:spPr>
        <p:txBody>
          <a:bodyPr>
            <a:normAutofit/>
          </a:bodyPr>
          <a:lstStyle/>
          <a:p>
            <a:r>
              <a:rPr lang="en-IN" dirty="0">
                <a:latin typeface="Times New Roman" panose="02020603050405020304" pitchFamily="18" charset="0"/>
                <a:cs typeface="Times New Roman" panose="02020603050405020304" pitchFamily="18" charset="0"/>
              </a:rPr>
              <a:t>C) Top 250 Movies (Part 1)</a:t>
            </a:r>
          </a:p>
        </p:txBody>
      </p:sp>
      <p:pic>
        <p:nvPicPr>
          <p:cNvPr id="6" name="Content Placeholder 5">
            <a:extLst>
              <a:ext uri="{FF2B5EF4-FFF2-40B4-BE49-F238E27FC236}">
                <a16:creationId xmlns:a16="http://schemas.microsoft.com/office/drawing/2014/main" id="{4D9B0FC8-49EC-9DF0-F32D-200B41492662}"/>
              </a:ext>
            </a:extLst>
          </p:cNvPr>
          <p:cNvPicPr>
            <a:picLocks noGrp="1" noChangeAspect="1"/>
          </p:cNvPicPr>
          <p:nvPr>
            <p:ph idx="1"/>
          </p:nvPr>
        </p:nvPicPr>
        <p:blipFill>
          <a:blip r:embed="rId2"/>
          <a:stretch>
            <a:fillRect/>
          </a:stretch>
        </p:blipFill>
        <p:spPr>
          <a:xfrm>
            <a:off x="3938954" y="1519311"/>
            <a:ext cx="6850966" cy="4698609"/>
          </a:xfrm>
        </p:spPr>
      </p:pic>
      <p:sp>
        <p:nvSpPr>
          <p:cNvPr id="4" name="Text Placeholder 3">
            <a:extLst>
              <a:ext uri="{FF2B5EF4-FFF2-40B4-BE49-F238E27FC236}">
                <a16:creationId xmlns:a16="http://schemas.microsoft.com/office/drawing/2014/main" id="{B3D83538-67EC-4B6B-B223-7CD50B7C0E69}"/>
              </a:ext>
            </a:extLst>
          </p:cNvPr>
          <p:cNvSpPr>
            <a:spLocks noGrp="1"/>
          </p:cNvSpPr>
          <p:nvPr>
            <p:ph type="body" sz="half" idx="2"/>
          </p:nvPr>
        </p:nvSpPr>
        <p:spPr>
          <a:xfrm>
            <a:off x="417342" y="1705839"/>
            <a:ext cx="3200400" cy="4554284"/>
          </a:xfrm>
        </p:spPr>
        <p:txBody>
          <a:bodyPr>
            <a:noAutofit/>
          </a:bodyPr>
          <a:lstStyle/>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Select those movies which have greater than 25000 users of votes </a:t>
            </a: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Then Rank them using Rank() function</a:t>
            </a: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1</a:t>
            </a:r>
            <a:r>
              <a:rPr lang="en-IN" sz="1800" baseline="30000" dirty="0">
                <a:latin typeface="Times New Roman" panose="02020603050405020304" pitchFamily="18" charset="0"/>
                <a:cs typeface="Times New Roman" panose="02020603050405020304" pitchFamily="18" charset="0"/>
              </a:rPr>
              <a:t>st</a:t>
            </a:r>
            <a:r>
              <a:rPr lang="en-IN" sz="1800" dirty="0">
                <a:latin typeface="Times New Roman" panose="02020603050405020304" pitchFamily="18" charset="0"/>
                <a:cs typeface="Times New Roman" panose="02020603050405020304" pitchFamily="18" charset="0"/>
              </a:rPr>
              <a:t> movie is “The Shawshank Redemption” with highest number of voted users and with 9.3 IMDB rating</a:t>
            </a: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250</a:t>
            </a:r>
            <a:r>
              <a:rPr lang="en-IN" sz="1800" baseline="30000" dirty="0">
                <a:latin typeface="Times New Roman" panose="02020603050405020304" pitchFamily="18" charset="0"/>
                <a:cs typeface="Times New Roman" panose="02020603050405020304" pitchFamily="18" charset="0"/>
              </a:rPr>
              <a:t>th</a:t>
            </a:r>
            <a:r>
              <a:rPr lang="en-IN" sz="1800" dirty="0">
                <a:latin typeface="Times New Roman" panose="02020603050405020304" pitchFamily="18" charset="0"/>
                <a:cs typeface="Times New Roman" panose="02020603050405020304" pitchFamily="18" charset="0"/>
              </a:rPr>
              <a:t> movie is “Nine Queens” with 7.9 IMDB rating</a:t>
            </a:r>
          </a:p>
        </p:txBody>
      </p:sp>
    </p:spTree>
    <p:extLst>
      <p:ext uri="{BB962C8B-B14F-4D97-AF65-F5344CB8AC3E}">
        <p14:creationId xmlns:p14="http://schemas.microsoft.com/office/powerpoint/2010/main" val="2365606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C4EA5-B533-624D-6CFA-52E779C952C5}"/>
              </a:ext>
            </a:extLst>
          </p:cNvPr>
          <p:cNvSpPr>
            <a:spLocks noGrp="1"/>
          </p:cNvSpPr>
          <p:nvPr>
            <p:ph type="title"/>
          </p:nvPr>
        </p:nvSpPr>
        <p:spPr>
          <a:xfrm>
            <a:off x="474028" y="253218"/>
            <a:ext cx="4140175" cy="851095"/>
          </a:xfrm>
        </p:spPr>
        <p:txBody>
          <a:bodyPr/>
          <a:lstStyle/>
          <a:p>
            <a:r>
              <a:rPr lang="en-IN" dirty="0">
                <a:latin typeface="Times New Roman" panose="02020603050405020304" pitchFamily="18" charset="0"/>
                <a:cs typeface="Times New Roman" panose="02020603050405020304" pitchFamily="18" charset="0"/>
              </a:rPr>
              <a:t>Top 250 Movie (Part 2) </a:t>
            </a:r>
          </a:p>
        </p:txBody>
      </p:sp>
      <p:pic>
        <p:nvPicPr>
          <p:cNvPr id="6" name="Content Placeholder 5">
            <a:extLst>
              <a:ext uri="{FF2B5EF4-FFF2-40B4-BE49-F238E27FC236}">
                <a16:creationId xmlns:a16="http://schemas.microsoft.com/office/drawing/2014/main" id="{A35B75CE-6E3B-86FF-906C-199F8317CB57}"/>
              </a:ext>
            </a:extLst>
          </p:cNvPr>
          <p:cNvPicPr>
            <a:picLocks noGrp="1" noChangeAspect="1"/>
          </p:cNvPicPr>
          <p:nvPr>
            <p:ph idx="1"/>
          </p:nvPr>
        </p:nvPicPr>
        <p:blipFill>
          <a:blip r:embed="rId2"/>
          <a:stretch>
            <a:fillRect/>
          </a:stretch>
        </p:blipFill>
        <p:spPr>
          <a:xfrm>
            <a:off x="4503738" y="1330346"/>
            <a:ext cx="6080125" cy="4197307"/>
          </a:xfrm>
        </p:spPr>
      </p:pic>
      <p:sp>
        <p:nvSpPr>
          <p:cNvPr id="4" name="Text Placeholder 3">
            <a:extLst>
              <a:ext uri="{FF2B5EF4-FFF2-40B4-BE49-F238E27FC236}">
                <a16:creationId xmlns:a16="http://schemas.microsoft.com/office/drawing/2014/main" id="{B5F387BD-CED7-6A7F-1695-0C91141B7799}"/>
              </a:ext>
            </a:extLst>
          </p:cNvPr>
          <p:cNvSpPr>
            <a:spLocks noGrp="1"/>
          </p:cNvSpPr>
          <p:nvPr>
            <p:ph type="body" sz="half" idx="2"/>
          </p:nvPr>
        </p:nvSpPr>
        <p:spPr>
          <a:xfrm>
            <a:off x="361487" y="1831366"/>
            <a:ext cx="3932237" cy="3696287"/>
          </a:xfrm>
        </p:spPr>
        <p:txBody>
          <a:bodyPr>
            <a:normAutofit fontScale="70000" lnSpcReduction="20000"/>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Select those movies which have greater than 25000 users of votes </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Then Rank them using Rank() function</a:t>
            </a:r>
            <a:endParaRPr lang="en-US" sz="2400" b="0"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Foreign movies can be curated by filtering out Hindi-language films from the selection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1</a:t>
            </a:r>
            <a:r>
              <a:rPr lang="en-IN" sz="2400" baseline="30000" dirty="0">
                <a:latin typeface="Times New Roman" panose="02020603050405020304" pitchFamily="18" charset="0"/>
                <a:cs typeface="Times New Roman" panose="02020603050405020304" pitchFamily="18" charset="0"/>
              </a:rPr>
              <a:t>st</a:t>
            </a:r>
            <a:r>
              <a:rPr lang="en-IN" sz="2400" dirty="0">
                <a:latin typeface="Times New Roman" panose="02020603050405020304" pitchFamily="18" charset="0"/>
                <a:cs typeface="Times New Roman" panose="02020603050405020304" pitchFamily="18" charset="0"/>
              </a:rPr>
              <a:t> movie is “The Shawshank Redemption” with highest number of voted users and with 9.3 IMDB rating</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250</a:t>
            </a:r>
            <a:r>
              <a:rPr lang="en-IN" sz="2400" baseline="30000" dirty="0">
                <a:latin typeface="Times New Roman" panose="02020603050405020304" pitchFamily="18" charset="0"/>
                <a:cs typeface="Times New Roman" panose="02020603050405020304" pitchFamily="18" charset="0"/>
              </a:rPr>
              <a:t>th</a:t>
            </a:r>
            <a:r>
              <a:rPr lang="en-IN" sz="2400" dirty="0">
                <a:latin typeface="Times New Roman" panose="02020603050405020304" pitchFamily="18" charset="0"/>
                <a:cs typeface="Times New Roman" panose="02020603050405020304" pitchFamily="18" charset="0"/>
              </a:rPr>
              <a:t> movie is “Twilight” with 5.2 IMDB rating</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4082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38F9-1822-1AE0-85E8-856B6F850941}"/>
              </a:ext>
            </a:extLst>
          </p:cNvPr>
          <p:cNvSpPr>
            <a:spLocks noGrp="1"/>
          </p:cNvSpPr>
          <p:nvPr>
            <p:ph type="title"/>
          </p:nvPr>
        </p:nvSpPr>
        <p:spPr>
          <a:xfrm>
            <a:off x="838200" y="88947"/>
            <a:ext cx="4097919" cy="815926"/>
          </a:xfrm>
        </p:spPr>
        <p:txBody>
          <a:bodyPr/>
          <a:lstStyle/>
          <a:p>
            <a:r>
              <a:rPr lang="en-IN" dirty="0">
                <a:latin typeface="Times New Roman" panose="02020603050405020304" pitchFamily="18" charset="0"/>
                <a:cs typeface="Times New Roman" panose="02020603050405020304" pitchFamily="18" charset="0"/>
              </a:rPr>
              <a:t>D) Best Directors</a:t>
            </a:r>
          </a:p>
        </p:txBody>
      </p:sp>
      <p:pic>
        <p:nvPicPr>
          <p:cNvPr id="7" name="Content Placeholder 6">
            <a:extLst>
              <a:ext uri="{FF2B5EF4-FFF2-40B4-BE49-F238E27FC236}">
                <a16:creationId xmlns:a16="http://schemas.microsoft.com/office/drawing/2014/main" id="{CE32E356-E9E1-BBA9-68AF-A9A6A2F3ACF1}"/>
              </a:ext>
            </a:extLst>
          </p:cNvPr>
          <p:cNvPicPr>
            <a:picLocks noGrp="1" noChangeAspect="1"/>
          </p:cNvPicPr>
          <p:nvPr>
            <p:ph sz="half" idx="1"/>
          </p:nvPr>
        </p:nvPicPr>
        <p:blipFill>
          <a:blip r:embed="rId2"/>
          <a:stretch>
            <a:fillRect/>
          </a:stretch>
        </p:blipFill>
        <p:spPr>
          <a:xfrm>
            <a:off x="838200" y="1944074"/>
            <a:ext cx="3114822" cy="2519001"/>
          </a:xfrm>
          <a:prstGeom prst="rect">
            <a:avLst/>
          </a:prstGeom>
        </p:spPr>
      </p:pic>
      <p:graphicFrame>
        <p:nvGraphicFramePr>
          <p:cNvPr id="8" name="Content Placeholder 7">
            <a:extLst>
              <a:ext uri="{FF2B5EF4-FFF2-40B4-BE49-F238E27FC236}">
                <a16:creationId xmlns:a16="http://schemas.microsoft.com/office/drawing/2014/main" id="{E5AAB2FB-E9DC-0CCD-A92B-52381A9D2E37}"/>
              </a:ext>
            </a:extLst>
          </p:cNvPr>
          <p:cNvGraphicFramePr>
            <a:graphicFrameLocks noGrp="1"/>
          </p:cNvGraphicFramePr>
          <p:nvPr>
            <p:ph sz="half" idx="2"/>
            <p:extLst>
              <p:ext uri="{D42A27DB-BD31-4B8C-83A1-F6EECF244321}">
                <p14:modId xmlns:p14="http://schemas.microsoft.com/office/powerpoint/2010/main" val="4237714698"/>
              </p:ext>
            </p:extLst>
          </p:nvPr>
        </p:nvGraphicFramePr>
        <p:xfrm>
          <a:off x="5359791" y="1027906"/>
          <a:ext cx="5994009" cy="4351338"/>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7CC12811-4AA6-7C37-6490-9D2DE504213A}"/>
              </a:ext>
            </a:extLst>
          </p:cNvPr>
          <p:cNvPicPr>
            <a:picLocks noChangeAspect="1"/>
          </p:cNvPicPr>
          <p:nvPr/>
        </p:nvPicPr>
        <p:blipFill>
          <a:blip r:embed="rId4"/>
          <a:stretch>
            <a:fillRect/>
          </a:stretch>
        </p:blipFill>
        <p:spPr>
          <a:xfrm>
            <a:off x="5493297" y="5217296"/>
            <a:ext cx="924054" cy="161948"/>
          </a:xfrm>
          <a:prstGeom prst="rect">
            <a:avLst/>
          </a:prstGeom>
        </p:spPr>
      </p:pic>
      <p:sp>
        <p:nvSpPr>
          <p:cNvPr id="11" name="TextBox 10">
            <a:extLst>
              <a:ext uri="{FF2B5EF4-FFF2-40B4-BE49-F238E27FC236}">
                <a16:creationId xmlns:a16="http://schemas.microsoft.com/office/drawing/2014/main" id="{252426FD-CA37-237D-B629-B47E40DA220B}"/>
              </a:ext>
            </a:extLst>
          </p:cNvPr>
          <p:cNvSpPr txBox="1"/>
          <p:nvPr/>
        </p:nvSpPr>
        <p:spPr>
          <a:xfrm>
            <a:off x="838200" y="5725551"/>
            <a:ext cx="10655105"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These are the best Directors with their average IMDB score and the Top director is Akira Kurosawa.   </a:t>
            </a:r>
          </a:p>
        </p:txBody>
      </p:sp>
    </p:spTree>
    <p:extLst>
      <p:ext uri="{BB962C8B-B14F-4D97-AF65-F5344CB8AC3E}">
        <p14:creationId xmlns:p14="http://schemas.microsoft.com/office/powerpoint/2010/main" val="2140548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36F24-9BC9-EF04-9775-1D40FAF624C9}"/>
              </a:ext>
            </a:extLst>
          </p:cNvPr>
          <p:cNvSpPr>
            <a:spLocks noGrp="1"/>
          </p:cNvSpPr>
          <p:nvPr>
            <p:ph type="title"/>
          </p:nvPr>
        </p:nvSpPr>
        <p:spPr>
          <a:xfrm>
            <a:off x="106680" y="158990"/>
            <a:ext cx="4549726" cy="815400"/>
          </a:xfrm>
        </p:spPr>
        <p:txBody>
          <a:bodyPr/>
          <a:lstStyle/>
          <a:p>
            <a:r>
              <a:rPr lang="en-IN" dirty="0">
                <a:latin typeface="Times New Roman" panose="02020603050405020304" pitchFamily="18" charset="0"/>
                <a:cs typeface="Times New Roman" panose="02020603050405020304" pitchFamily="18" charset="0"/>
              </a:rPr>
              <a:t>E) Popular Genres</a:t>
            </a:r>
          </a:p>
        </p:txBody>
      </p:sp>
      <p:pic>
        <p:nvPicPr>
          <p:cNvPr id="6" name="Content Placeholder 5">
            <a:extLst>
              <a:ext uri="{FF2B5EF4-FFF2-40B4-BE49-F238E27FC236}">
                <a16:creationId xmlns:a16="http://schemas.microsoft.com/office/drawing/2014/main" id="{BD5C0EF8-0B65-26B8-3CBD-A5158A5C5724}"/>
              </a:ext>
            </a:extLst>
          </p:cNvPr>
          <p:cNvPicPr>
            <a:picLocks noGrp="1" noChangeAspect="1"/>
          </p:cNvPicPr>
          <p:nvPr>
            <p:ph sz="half" idx="1"/>
          </p:nvPr>
        </p:nvPicPr>
        <p:blipFill>
          <a:blip r:embed="rId2"/>
          <a:stretch>
            <a:fillRect/>
          </a:stretch>
        </p:blipFill>
        <p:spPr>
          <a:xfrm>
            <a:off x="106681" y="1666640"/>
            <a:ext cx="4817012" cy="2314898"/>
          </a:xfrm>
        </p:spPr>
      </p:pic>
      <p:graphicFrame>
        <p:nvGraphicFramePr>
          <p:cNvPr id="12" name="Content Placeholder 11">
            <a:extLst>
              <a:ext uri="{FF2B5EF4-FFF2-40B4-BE49-F238E27FC236}">
                <a16:creationId xmlns:a16="http://schemas.microsoft.com/office/drawing/2014/main" id="{E46D2468-CA7E-31D1-4B91-045D136E6C5D}"/>
              </a:ext>
            </a:extLst>
          </p:cNvPr>
          <p:cNvGraphicFramePr>
            <a:graphicFrameLocks noGrp="1"/>
          </p:cNvGraphicFramePr>
          <p:nvPr>
            <p:ph sz="half" idx="2"/>
            <p:extLst>
              <p:ext uri="{D42A27DB-BD31-4B8C-83A1-F6EECF244321}">
                <p14:modId xmlns:p14="http://schemas.microsoft.com/office/powerpoint/2010/main" val="1611366062"/>
              </p:ext>
            </p:extLst>
          </p:nvPr>
        </p:nvGraphicFramePr>
        <p:xfrm>
          <a:off x="5015623" y="229328"/>
          <a:ext cx="6062492" cy="4657652"/>
        </p:xfrm>
        <a:graphic>
          <a:graphicData uri="http://schemas.openxmlformats.org/drawingml/2006/chart">
            <c:chart xmlns:c="http://schemas.openxmlformats.org/drawingml/2006/chart" xmlns:r="http://schemas.openxmlformats.org/officeDocument/2006/relationships" r:id="rId3"/>
          </a:graphicData>
        </a:graphic>
      </p:graphicFrame>
      <p:pic>
        <p:nvPicPr>
          <p:cNvPr id="14" name="Picture 13">
            <a:extLst>
              <a:ext uri="{FF2B5EF4-FFF2-40B4-BE49-F238E27FC236}">
                <a16:creationId xmlns:a16="http://schemas.microsoft.com/office/drawing/2014/main" id="{6472E2FA-F545-6F26-15B8-A1374555D2D7}"/>
              </a:ext>
            </a:extLst>
          </p:cNvPr>
          <p:cNvPicPr>
            <a:picLocks noChangeAspect="1"/>
          </p:cNvPicPr>
          <p:nvPr/>
        </p:nvPicPr>
        <p:blipFill>
          <a:blip r:embed="rId4"/>
          <a:stretch>
            <a:fillRect/>
          </a:stretch>
        </p:blipFill>
        <p:spPr>
          <a:xfrm>
            <a:off x="5842782" y="393273"/>
            <a:ext cx="1241334" cy="183502"/>
          </a:xfrm>
          <a:prstGeom prst="rect">
            <a:avLst/>
          </a:prstGeom>
        </p:spPr>
      </p:pic>
      <p:pic>
        <p:nvPicPr>
          <p:cNvPr id="16" name="Picture 15">
            <a:extLst>
              <a:ext uri="{FF2B5EF4-FFF2-40B4-BE49-F238E27FC236}">
                <a16:creationId xmlns:a16="http://schemas.microsoft.com/office/drawing/2014/main" id="{5C0A9C15-4784-62FA-F429-F2AAF2D2BECA}"/>
              </a:ext>
            </a:extLst>
          </p:cNvPr>
          <p:cNvPicPr>
            <a:picLocks noChangeAspect="1"/>
          </p:cNvPicPr>
          <p:nvPr/>
        </p:nvPicPr>
        <p:blipFill>
          <a:blip r:embed="rId5"/>
          <a:stretch>
            <a:fillRect/>
          </a:stretch>
        </p:blipFill>
        <p:spPr>
          <a:xfrm>
            <a:off x="9824044" y="805376"/>
            <a:ext cx="698590" cy="169014"/>
          </a:xfrm>
          <a:prstGeom prst="rect">
            <a:avLst/>
          </a:prstGeom>
        </p:spPr>
      </p:pic>
      <p:sp>
        <p:nvSpPr>
          <p:cNvPr id="17" name="TextBox 16">
            <a:extLst>
              <a:ext uri="{FF2B5EF4-FFF2-40B4-BE49-F238E27FC236}">
                <a16:creationId xmlns:a16="http://schemas.microsoft.com/office/drawing/2014/main" id="{3235A926-A0EA-8AE5-3C9E-ED839546EA35}"/>
              </a:ext>
            </a:extLst>
          </p:cNvPr>
          <p:cNvSpPr txBox="1"/>
          <p:nvPr/>
        </p:nvSpPr>
        <p:spPr>
          <a:xfrm>
            <a:off x="319551" y="5319780"/>
            <a:ext cx="11328498" cy="1015663"/>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Using genres and IMDb score we create a pivot table and then we find the mean of IMDB score.</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Then sort this as a largest to smallest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Score ranges from 8.5 to 8.2 </a:t>
            </a:r>
          </a:p>
        </p:txBody>
      </p:sp>
    </p:spTree>
    <p:extLst>
      <p:ext uri="{BB962C8B-B14F-4D97-AF65-F5344CB8AC3E}">
        <p14:creationId xmlns:p14="http://schemas.microsoft.com/office/powerpoint/2010/main" val="27605686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EBC39431C1F2438455044110E8BD79" ma:contentTypeVersion="0" ma:contentTypeDescription="Create a new document." ma:contentTypeScope="" ma:versionID="caf3e5765ca1d67005a42d69209685f7">
  <xsd:schema xmlns:xsd="http://www.w3.org/2001/XMLSchema" xmlns:xs="http://www.w3.org/2001/XMLSchema" xmlns:p="http://schemas.microsoft.com/office/2006/metadata/properties" targetNamespace="http://schemas.microsoft.com/office/2006/metadata/properties" ma:root="true" ma:fieldsID="4b07dfa836352c8ba8cb83f79285ad6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9A4731-B86B-4FD6-ABF4-7BD60DA822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B598873-B575-4C0E-BBB3-98FFA04354BD}">
  <ds:schemaRefs>
    <ds:schemaRef ds:uri="http://schemas.microsoft.com/sharepoint/v3/contenttype/forms"/>
  </ds:schemaRefs>
</ds:datastoreItem>
</file>

<file path=customXml/itemProps3.xml><?xml version="1.0" encoding="utf-8"?>
<ds:datastoreItem xmlns:ds="http://schemas.openxmlformats.org/officeDocument/2006/customXml" ds:itemID="{1C6F4DC8-2C0F-4B65-8808-01BE4F70CCC6}">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TM03457515[[fn=View]]</Template>
  <TotalTime>3167</TotalTime>
  <Words>764</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Schoolbook</vt:lpstr>
      <vt:lpstr>Times New Roman</vt:lpstr>
      <vt:lpstr>Wingdings 2</vt:lpstr>
      <vt:lpstr>View</vt:lpstr>
      <vt:lpstr>IMDB Movie Analysis</vt:lpstr>
      <vt:lpstr>Project Description</vt:lpstr>
      <vt:lpstr>Approach</vt:lpstr>
      <vt:lpstr>A) Cleaning the Data</vt:lpstr>
      <vt:lpstr>B) Movies with Highest Profit</vt:lpstr>
      <vt:lpstr>C) Top 250 Movies (Part 1)</vt:lpstr>
      <vt:lpstr>Top 250 Movie (Part 2) </vt:lpstr>
      <vt:lpstr>D) Best Directors</vt:lpstr>
      <vt:lpstr>E) Popular Genres</vt:lpstr>
      <vt:lpstr>F) Charts</vt:lpstr>
      <vt:lpstr>Aggregate ratings of both critics and audience </vt:lpstr>
      <vt:lpstr>User Votes Over Decades</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Nayan Jain</dc:creator>
  <cp:lastModifiedBy>Nayan Jain</cp:lastModifiedBy>
  <cp:revision>3</cp:revision>
  <dcterms:created xsi:type="dcterms:W3CDTF">2023-06-11T07:41:57Z</dcterms:created>
  <dcterms:modified xsi:type="dcterms:W3CDTF">2023-06-14T16:55:10Z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2023-06-11T07:57:38Z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aa482237-6f46-4c79-a5e3-abdabbe18461</vt:lpwstr>
  </property>
  <property fmtid="{D5CDD505-2E9C-101B-9397-08002B2CF9AE}" pid="7" name="MSIP_Label_defa4170-0d19-0005-0004-bc88714345d2_ActionId">
    <vt:lpwstr>916490a4-bf8c-4da6-87f5-bb37fe37016c</vt:lpwstr>
  </property>
  <property fmtid="{D5CDD505-2E9C-101B-9397-08002B2CF9AE}" pid="8" name="MSIP_Label_defa4170-0d19-0005-0004-bc88714345d2_ContentBits">
    <vt:lpwstr>0</vt:lpwstr>
  </property>
  <property fmtid="{D5CDD505-2E9C-101B-9397-08002B2CF9AE}" pid="9" name="ContentTypeId">
    <vt:lpwstr>0x0101005AEBC39431C1F2438455044110E8BD79</vt:lpwstr>
  </property>
</Properties>
</file>