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0PQp6aSIfRAgohrm/DVJY30cM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 name="Google Shape;2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3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 name="Google Shape;34;p3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5" name="Google Shape;3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7"/>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42" name="Google Shape;42;p1" descr="How to choose the best health insurance policy for your family? | Mint"/>
          <p:cNvPicPr preferRelativeResize="0"/>
          <p:nvPr/>
        </p:nvPicPr>
        <p:blipFill rotWithShape="1">
          <a:blip r:embed="rId3">
            <a:alphaModFix/>
          </a:blip>
          <a:srcRect/>
          <a:stretch/>
        </p:blipFill>
        <p:spPr>
          <a:xfrm>
            <a:off x="2157046" y="929298"/>
            <a:ext cx="5064978" cy="2845533"/>
          </a:xfrm>
          <a:prstGeom prst="rect">
            <a:avLst/>
          </a:prstGeom>
          <a:noFill/>
          <a:ln>
            <a:noFill/>
          </a:ln>
        </p:spPr>
      </p:pic>
      <p:sp>
        <p:nvSpPr>
          <p:cNvPr id="43" name="Google Shape;43;p1"/>
          <p:cNvSpPr txBox="1">
            <a:spLocks noGrp="1"/>
          </p:cNvSpPr>
          <p:nvPr>
            <p:ph type="ctrTitle"/>
          </p:nvPr>
        </p:nvSpPr>
        <p:spPr>
          <a:xfrm>
            <a:off x="0" y="417909"/>
            <a:ext cx="9144000" cy="430768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400" b="1">
                <a:solidFill>
                  <a:srgbClr val="C00000"/>
                </a:solidFill>
                <a:latin typeface="Times New Roman"/>
                <a:ea typeface="Times New Roman"/>
                <a:cs typeface="Times New Roman"/>
                <a:sym typeface="Times New Roman"/>
              </a:rPr>
              <a:t>Capstone Project</a:t>
            </a:r>
            <a:br>
              <a:rPr lang="en-US" sz="4400" b="1">
                <a:solidFill>
                  <a:srgbClr val="C00000"/>
                </a:solidFill>
                <a:latin typeface="Times New Roman"/>
                <a:ea typeface="Times New Roman"/>
                <a:cs typeface="Times New Roman"/>
                <a:sym typeface="Times New Roman"/>
              </a:rPr>
            </a:br>
            <a:r>
              <a:rPr lang="en-US" sz="4400" b="1">
                <a:solidFill>
                  <a:srgbClr val="C00000"/>
                </a:solidFill>
                <a:latin typeface="Times New Roman"/>
                <a:ea typeface="Times New Roman"/>
                <a:cs typeface="Times New Roman"/>
                <a:sym typeface="Times New Roman"/>
              </a:rPr>
              <a:t>Supervised ML - Classification</a:t>
            </a:r>
            <a:br>
              <a:rPr lang="en-US" sz="4400" b="1">
                <a:solidFill>
                  <a:srgbClr val="C00000"/>
                </a:solidFill>
                <a:latin typeface="Times New Roman"/>
                <a:ea typeface="Times New Roman"/>
                <a:cs typeface="Times New Roman"/>
                <a:sym typeface="Times New Roman"/>
              </a:rPr>
            </a:br>
            <a:r>
              <a:rPr lang="en-US" sz="4400" b="1">
                <a:solidFill>
                  <a:srgbClr val="C00000"/>
                </a:solidFill>
                <a:latin typeface="Times New Roman"/>
                <a:ea typeface="Times New Roman"/>
                <a:cs typeface="Times New Roman"/>
                <a:sym typeface="Times New Roman"/>
              </a:rPr>
              <a:t>Health Insurance Cross Sell Prediction </a:t>
            </a:r>
            <a:br>
              <a:rPr lang="en-US" sz="3600" b="1">
                <a:solidFill>
                  <a:srgbClr val="F80000"/>
                </a:solidFill>
                <a:latin typeface="Arial"/>
                <a:ea typeface="Arial"/>
                <a:cs typeface="Arial"/>
                <a:sym typeface="Arial"/>
              </a:rPr>
            </a:br>
            <a:br>
              <a:rPr lang="en-US" sz="2800" b="1">
                <a:solidFill>
                  <a:srgbClr val="004B53"/>
                </a:solidFill>
                <a:latin typeface="Arial"/>
                <a:ea typeface="Arial"/>
                <a:cs typeface="Arial"/>
                <a:sym typeface="Arial"/>
              </a:rPr>
            </a:br>
            <a:r>
              <a:rPr lang="en-US" sz="2800" b="1">
                <a:solidFill>
                  <a:srgbClr val="00637D"/>
                </a:solidFill>
                <a:latin typeface="Arial"/>
                <a:ea typeface="Arial"/>
                <a:cs typeface="Arial"/>
                <a:sym typeface="Arial"/>
              </a:rPr>
              <a:t>Completed By :</a:t>
            </a:r>
            <a:br>
              <a:rPr lang="en-US" sz="2800" b="1">
                <a:solidFill>
                  <a:srgbClr val="00637D"/>
                </a:solidFill>
                <a:latin typeface="Arial"/>
                <a:ea typeface="Arial"/>
                <a:cs typeface="Arial"/>
                <a:sym typeface="Arial"/>
              </a:rPr>
            </a:br>
            <a:r>
              <a:rPr lang="en-US" sz="2400" b="1">
                <a:solidFill>
                  <a:srgbClr val="00637D"/>
                </a:solidFill>
                <a:latin typeface="Arial"/>
                <a:ea typeface="Arial"/>
                <a:cs typeface="Arial"/>
                <a:sym typeface="Arial"/>
              </a:rPr>
              <a:t>Ankush Kumar | Nayan Kumar Jha | Pinky Thakur</a:t>
            </a: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body" idx="1"/>
          </p:nvPr>
        </p:nvSpPr>
        <p:spPr>
          <a:xfrm>
            <a:off x="399088" y="3261360"/>
            <a:ext cx="4172911" cy="9982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a:solidFill>
                  <a:srgbClr val="002732"/>
                </a:solidFill>
                <a:latin typeface="Times New Roman"/>
                <a:ea typeface="Times New Roman"/>
                <a:cs typeface="Times New Roman"/>
                <a:sym typeface="Times New Roman"/>
              </a:rPr>
              <a:t>T</a:t>
            </a:r>
            <a:r>
              <a:rPr lang="en-US" sz="1400" b="1" i="0">
                <a:solidFill>
                  <a:srgbClr val="002732"/>
                </a:solidFill>
                <a:latin typeface="Times New Roman"/>
                <a:ea typeface="Times New Roman"/>
                <a:cs typeface="Times New Roman"/>
                <a:sym typeface="Times New Roman"/>
              </a:rPr>
              <a:t>here is almost no effect on insurance buy if a person is already having a insuarance or not</a:t>
            </a:r>
            <a:endParaRPr/>
          </a:p>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But if we consider more about it then the person who doesn't have any insaurance previously than the person will more like to get an insaurance</a:t>
            </a:r>
            <a:endParaRPr sz="1400" b="1" i="0">
              <a:solidFill>
                <a:srgbClr val="002732"/>
              </a:solidFill>
              <a:latin typeface="Times New Roman"/>
              <a:ea typeface="Times New Roman"/>
              <a:cs typeface="Times New Roman"/>
              <a:sym typeface="Times New Roman"/>
            </a:endParaRPr>
          </a:p>
        </p:txBody>
      </p:sp>
      <p:sp>
        <p:nvSpPr>
          <p:cNvPr id="172" name="Google Shape;172;p10"/>
          <p:cNvSpPr txBox="1"/>
          <p:nvPr/>
        </p:nvSpPr>
        <p:spPr>
          <a:xfrm>
            <a:off x="200544" y="292788"/>
            <a:ext cx="49758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Analyzing Previously Insured</a:t>
            </a:r>
            <a:endParaRPr sz="1400" b="1" i="0" u="none" strike="noStrike" cap="none">
              <a:solidFill>
                <a:srgbClr val="002732"/>
              </a:solidFill>
              <a:latin typeface="Times New Roman"/>
              <a:ea typeface="Times New Roman"/>
              <a:cs typeface="Times New Roman"/>
              <a:sym typeface="Times New Roman"/>
            </a:endParaRPr>
          </a:p>
        </p:txBody>
      </p:sp>
      <p:sp>
        <p:nvSpPr>
          <p:cNvPr id="173" name="Google Shape;173;p10"/>
          <p:cNvSpPr txBox="1"/>
          <p:nvPr/>
        </p:nvSpPr>
        <p:spPr>
          <a:xfrm>
            <a:off x="4838700" y="542877"/>
            <a:ext cx="403479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Analyzing Vehicle Age </a:t>
            </a:r>
            <a:endParaRPr sz="1400" b="0" i="0" u="none" strike="noStrike" cap="none">
              <a:solidFill>
                <a:srgbClr val="000000"/>
              </a:solidFill>
              <a:latin typeface="Arial"/>
              <a:ea typeface="Arial"/>
              <a:cs typeface="Arial"/>
              <a:sym typeface="Arial"/>
            </a:endParaRPr>
          </a:p>
        </p:txBody>
      </p:sp>
      <p:sp>
        <p:nvSpPr>
          <p:cNvPr id="174" name="Google Shape;174;p10"/>
          <p:cNvSpPr txBox="1"/>
          <p:nvPr/>
        </p:nvSpPr>
        <p:spPr>
          <a:xfrm>
            <a:off x="5140011" y="3390900"/>
            <a:ext cx="3521078"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We can see that vechel age between 1-2 years have the most number of counts and vechile age less than 2 years has the least count.</a:t>
            </a:r>
            <a:endParaRPr/>
          </a:p>
        </p:txBody>
      </p:sp>
      <p:pic>
        <p:nvPicPr>
          <p:cNvPr id="175" name="Google Shape;175;p10"/>
          <p:cNvPicPr preferRelativeResize="0"/>
          <p:nvPr/>
        </p:nvPicPr>
        <p:blipFill rotWithShape="1">
          <a:blip r:embed="rId3">
            <a:alphaModFix/>
          </a:blip>
          <a:srcRect/>
          <a:stretch/>
        </p:blipFill>
        <p:spPr>
          <a:xfrm>
            <a:off x="200544" y="751241"/>
            <a:ext cx="4104757" cy="2203688"/>
          </a:xfrm>
          <a:prstGeom prst="rect">
            <a:avLst/>
          </a:prstGeom>
          <a:noFill/>
          <a:ln>
            <a:noFill/>
          </a:ln>
        </p:spPr>
      </p:pic>
      <p:pic>
        <p:nvPicPr>
          <p:cNvPr id="176" name="Google Shape;176;p10"/>
          <p:cNvPicPr preferRelativeResize="0"/>
          <p:nvPr/>
        </p:nvPicPr>
        <p:blipFill rotWithShape="1">
          <a:blip r:embed="rId4">
            <a:alphaModFix/>
          </a:blip>
          <a:srcRect/>
          <a:stretch/>
        </p:blipFill>
        <p:spPr>
          <a:xfrm>
            <a:off x="4571999" y="906996"/>
            <a:ext cx="4269717" cy="2292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body" idx="1"/>
          </p:nvPr>
        </p:nvSpPr>
        <p:spPr>
          <a:xfrm>
            <a:off x="399088" y="3261360"/>
            <a:ext cx="4172911" cy="9982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Here this count plot is shoeing that there is almost equal count for both the Vehicle property based on damage.</a:t>
            </a:r>
            <a:endParaRPr/>
          </a:p>
        </p:txBody>
      </p:sp>
      <p:sp>
        <p:nvSpPr>
          <p:cNvPr id="182" name="Google Shape;182;p11"/>
          <p:cNvSpPr txBox="1"/>
          <p:nvPr/>
        </p:nvSpPr>
        <p:spPr>
          <a:xfrm>
            <a:off x="399088" y="321749"/>
            <a:ext cx="49758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Analyzing Vehicle Column</a:t>
            </a:r>
            <a:endParaRPr sz="1400" b="0" i="0" u="none" strike="noStrike" cap="none">
              <a:solidFill>
                <a:srgbClr val="000000"/>
              </a:solidFill>
              <a:latin typeface="Arial"/>
              <a:ea typeface="Arial"/>
              <a:cs typeface="Arial"/>
              <a:sym typeface="Arial"/>
            </a:endParaRPr>
          </a:p>
        </p:txBody>
      </p:sp>
      <p:sp>
        <p:nvSpPr>
          <p:cNvPr id="183" name="Google Shape;183;p11"/>
          <p:cNvSpPr txBox="1"/>
          <p:nvPr/>
        </p:nvSpPr>
        <p:spPr>
          <a:xfrm>
            <a:off x="4838700" y="542877"/>
            <a:ext cx="403479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Analyzing Policy Sales Channel Column</a:t>
            </a:r>
            <a:endParaRPr sz="1400" b="0" i="0" u="none" strike="noStrike" cap="none">
              <a:solidFill>
                <a:srgbClr val="000000"/>
              </a:solidFill>
              <a:latin typeface="Arial"/>
              <a:ea typeface="Arial"/>
              <a:cs typeface="Arial"/>
              <a:sym typeface="Arial"/>
            </a:endParaRPr>
          </a:p>
        </p:txBody>
      </p:sp>
      <p:sp>
        <p:nvSpPr>
          <p:cNvPr id="184" name="Google Shape;184;p11"/>
          <p:cNvSpPr txBox="1"/>
          <p:nvPr/>
        </p:nvSpPr>
        <p:spPr>
          <a:xfrm>
            <a:off x="5140011" y="3390900"/>
            <a:ext cx="3521078"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Two channel clusters make up the majority of the policy sales channel. At 80, they are primarily divided</a:t>
            </a:r>
            <a:endParaRPr/>
          </a:p>
        </p:txBody>
      </p:sp>
      <p:pic>
        <p:nvPicPr>
          <p:cNvPr id="185" name="Google Shape;185;p11"/>
          <p:cNvPicPr preferRelativeResize="0"/>
          <p:nvPr/>
        </p:nvPicPr>
        <p:blipFill rotWithShape="1">
          <a:blip r:embed="rId3">
            <a:alphaModFix/>
          </a:blip>
          <a:srcRect/>
          <a:stretch/>
        </p:blipFill>
        <p:spPr>
          <a:xfrm>
            <a:off x="399088" y="927836"/>
            <a:ext cx="3716698" cy="1995354"/>
          </a:xfrm>
          <a:prstGeom prst="rect">
            <a:avLst/>
          </a:prstGeom>
          <a:noFill/>
          <a:ln>
            <a:noFill/>
          </a:ln>
        </p:spPr>
      </p:pic>
      <p:pic>
        <p:nvPicPr>
          <p:cNvPr id="186" name="Google Shape;186;p11"/>
          <p:cNvPicPr preferRelativeResize="0"/>
          <p:nvPr/>
        </p:nvPicPr>
        <p:blipFill rotWithShape="1">
          <a:blip r:embed="rId4">
            <a:alphaModFix/>
          </a:blip>
          <a:srcRect/>
          <a:stretch/>
        </p:blipFill>
        <p:spPr>
          <a:xfrm>
            <a:off x="4571999" y="1076535"/>
            <a:ext cx="4034790" cy="218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body" idx="1"/>
          </p:nvPr>
        </p:nvSpPr>
        <p:spPr>
          <a:xfrm>
            <a:off x="399088" y="3261360"/>
            <a:ext cx="8025009" cy="1161962"/>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Only 12% are interested in purchasing vehicle insurance.</a:t>
            </a:r>
            <a:endParaRPr/>
          </a:p>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This is also showing the data imbalance as our response as yes is very less i.e. 12% which will lead our model to a biased model.</a:t>
            </a:r>
            <a:endParaRPr/>
          </a:p>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We will use Resampling technique to over come this data imbalance.</a:t>
            </a:r>
            <a:endParaRPr/>
          </a:p>
        </p:txBody>
      </p:sp>
      <p:sp>
        <p:nvSpPr>
          <p:cNvPr id="192" name="Google Shape;192;p12"/>
          <p:cNvSpPr txBox="1"/>
          <p:nvPr/>
        </p:nvSpPr>
        <p:spPr>
          <a:xfrm>
            <a:off x="2222266" y="259448"/>
            <a:ext cx="539773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Analyzing Target Variable Response Code</a:t>
            </a:r>
            <a:endParaRPr sz="1400" b="0" i="0" u="none" strike="noStrike" cap="none">
              <a:solidFill>
                <a:srgbClr val="000000"/>
              </a:solidFill>
              <a:latin typeface="Arial"/>
              <a:ea typeface="Arial"/>
              <a:cs typeface="Arial"/>
              <a:sym typeface="Arial"/>
            </a:endParaRPr>
          </a:p>
        </p:txBody>
      </p:sp>
      <p:pic>
        <p:nvPicPr>
          <p:cNvPr id="193" name="Google Shape;193;p12"/>
          <p:cNvPicPr preferRelativeResize="0"/>
          <p:nvPr/>
        </p:nvPicPr>
        <p:blipFill rotWithShape="1">
          <a:blip r:embed="rId3">
            <a:alphaModFix/>
          </a:blip>
          <a:srcRect/>
          <a:stretch/>
        </p:blipFill>
        <p:spPr>
          <a:xfrm>
            <a:off x="399088" y="883920"/>
            <a:ext cx="4069621" cy="2184825"/>
          </a:xfrm>
          <a:prstGeom prst="rect">
            <a:avLst/>
          </a:prstGeom>
          <a:noFill/>
          <a:ln>
            <a:noFill/>
          </a:ln>
        </p:spPr>
      </p:pic>
      <p:pic>
        <p:nvPicPr>
          <p:cNvPr id="194" name="Google Shape;194;p12"/>
          <p:cNvPicPr preferRelativeResize="0"/>
          <p:nvPr/>
        </p:nvPicPr>
        <p:blipFill rotWithShape="1">
          <a:blip r:embed="rId4">
            <a:alphaModFix/>
          </a:blip>
          <a:srcRect/>
          <a:stretch/>
        </p:blipFill>
        <p:spPr>
          <a:xfrm>
            <a:off x="4708248" y="720178"/>
            <a:ext cx="3715849" cy="26751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body" idx="1"/>
          </p:nvPr>
        </p:nvSpPr>
        <p:spPr>
          <a:xfrm>
            <a:off x="178477" y="3511671"/>
            <a:ext cx="3665415" cy="1177559"/>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Compared to women, men are more likely to be interested in car insurance.</a:t>
            </a:r>
            <a:endParaRPr/>
          </a:p>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Male respondents make up 61% of the respondents who expressed interest.</a:t>
            </a:r>
            <a:endParaRPr/>
          </a:p>
        </p:txBody>
      </p:sp>
      <p:sp>
        <p:nvSpPr>
          <p:cNvPr id="200" name="Google Shape;200;p13"/>
          <p:cNvSpPr txBox="1"/>
          <p:nvPr/>
        </p:nvSpPr>
        <p:spPr>
          <a:xfrm>
            <a:off x="178477" y="121675"/>
            <a:ext cx="464439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Bivariate and Multivariate Analysis</a:t>
            </a:r>
            <a:endParaRPr sz="2000" b="1" i="0" u="none" strike="noStrike" cap="none">
              <a:solidFill>
                <a:srgbClr val="C00000"/>
              </a:solidFill>
              <a:latin typeface="Arial"/>
              <a:ea typeface="Arial"/>
              <a:cs typeface="Arial"/>
              <a:sym typeface="Arial"/>
            </a:endParaRPr>
          </a:p>
        </p:txBody>
      </p:sp>
      <p:sp>
        <p:nvSpPr>
          <p:cNvPr id="201" name="Google Shape;201;p13"/>
          <p:cNvSpPr txBox="1"/>
          <p:nvPr/>
        </p:nvSpPr>
        <p:spPr>
          <a:xfrm>
            <a:off x="273740" y="616870"/>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Comparing Gender and Response Column.</a:t>
            </a:r>
            <a:endParaRPr sz="1400" b="0" i="0" u="none" strike="noStrike" cap="none">
              <a:solidFill>
                <a:srgbClr val="000000"/>
              </a:solidFill>
              <a:latin typeface="Times New Roman"/>
              <a:ea typeface="Times New Roman"/>
              <a:cs typeface="Times New Roman"/>
              <a:sym typeface="Times New Roman"/>
            </a:endParaRPr>
          </a:p>
        </p:txBody>
      </p:sp>
      <p:sp>
        <p:nvSpPr>
          <p:cNvPr id="202" name="Google Shape;202;p13"/>
          <p:cNvSpPr txBox="1"/>
          <p:nvPr/>
        </p:nvSpPr>
        <p:spPr>
          <a:xfrm>
            <a:off x="4572000" y="677226"/>
            <a:ext cx="3880593"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Comparing Age and Response Column.</a:t>
            </a:r>
            <a:endParaRPr sz="1400" b="0" i="0" u="none" strike="noStrike" cap="none">
              <a:solidFill>
                <a:srgbClr val="000000"/>
              </a:solidFill>
              <a:latin typeface="Times New Roman"/>
              <a:ea typeface="Times New Roman"/>
              <a:cs typeface="Times New Roman"/>
              <a:sym typeface="Times New Roman"/>
            </a:endParaRPr>
          </a:p>
        </p:txBody>
      </p:sp>
      <p:sp>
        <p:nvSpPr>
          <p:cNvPr id="203" name="Google Shape;203;p13"/>
          <p:cNvSpPr txBox="1"/>
          <p:nvPr/>
        </p:nvSpPr>
        <p:spPr>
          <a:xfrm>
            <a:off x="3850430" y="3458758"/>
            <a:ext cx="4878077" cy="1441488"/>
          </a:xfrm>
          <a:prstGeom prst="rect">
            <a:avLst/>
          </a:prstGeom>
          <a:noFill/>
          <a:ln>
            <a:noFill/>
          </a:ln>
        </p:spPr>
        <p:txBody>
          <a:bodyPr spcFirstLastPara="1" wrap="square" lIns="91425" tIns="91425" rIns="91425" bIns="91425" anchor="t" anchorCtr="0">
            <a:noAutofit/>
          </a:bodyPr>
          <a:lstStyle/>
          <a:p>
            <a:pPr marL="114300" marR="0" lvl="0" indent="0" algn="just"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The average age of customers who are interested in vehicle insurance is 43 years old, while customers who are not interested are 38 years old.</a:t>
            </a:r>
            <a:endParaRPr/>
          </a:p>
          <a:p>
            <a:pPr marL="114300" marR="0" lvl="0" indent="0" algn="just"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Indicating that younger customers are not interested in vehicle insurance.</a:t>
            </a:r>
            <a:endParaRPr/>
          </a:p>
          <a:p>
            <a:pPr marL="114300" marR="0" lvl="0" indent="0" algn="just" rtl="0">
              <a:lnSpc>
                <a:spcPct val="115000"/>
              </a:lnSpc>
              <a:spcBef>
                <a:spcPts val="0"/>
              </a:spcBef>
              <a:spcAft>
                <a:spcPts val="0"/>
              </a:spcAft>
              <a:buClr>
                <a:schemeClr val="dk2"/>
              </a:buClr>
              <a:buSzPts val="1800"/>
              <a:buFont typeface="Arial"/>
              <a:buNone/>
            </a:pPr>
            <a:br>
              <a:rPr lang="en-US" sz="1400" b="1" i="0" u="none" strike="noStrike" cap="none">
                <a:solidFill>
                  <a:srgbClr val="002732"/>
                </a:solidFill>
                <a:latin typeface="Times New Roman"/>
                <a:ea typeface="Times New Roman"/>
                <a:cs typeface="Times New Roman"/>
                <a:sym typeface="Times New Roman"/>
              </a:rPr>
            </a:br>
            <a:endParaRPr sz="1400" b="1" i="0" u="none" strike="noStrike" cap="none">
              <a:solidFill>
                <a:srgbClr val="002732"/>
              </a:solidFill>
              <a:latin typeface="Times New Roman"/>
              <a:ea typeface="Times New Roman"/>
              <a:cs typeface="Times New Roman"/>
              <a:sym typeface="Times New Roman"/>
            </a:endParaRPr>
          </a:p>
        </p:txBody>
      </p:sp>
      <p:pic>
        <p:nvPicPr>
          <p:cNvPr id="204" name="Google Shape;204;p13"/>
          <p:cNvPicPr preferRelativeResize="0"/>
          <p:nvPr/>
        </p:nvPicPr>
        <p:blipFill rotWithShape="1">
          <a:blip r:embed="rId3">
            <a:alphaModFix/>
          </a:blip>
          <a:srcRect/>
          <a:stretch/>
        </p:blipFill>
        <p:spPr>
          <a:xfrm>
            <a:off x="331693" y="1250140"/>
            <a:ext cx="3512199" cy="1821486"/>
          </a:xfrm>
          <a:prstGeom prst="rect">
            <a:avLst/>
          </a:prstGeom>
          <a:noFill/>
          <a:ln>
            <a:noFill/>
          </a:ln>
        </p:spPr>
      </p:pic>
      <p:pic>
        <p:nvPicPr>
          <p:cNvPr id="205" name="Google Shape;205;p13"/>
          <p:cNvPicPr preferRelativeResize="0"/>
          <p:nvPr/>
        </p:nvPicPr>
        <p:blipFill rotWithShape="1">
          <a:blip r:embed="rId4">
            <a:alphaModFix/>
          </a:blip>
          <a:srcRect/>
          <a:stretch/>
        </p:blipFill>
        <p:spPr>
          <a:xfrm>
            <a:off x="4822867" y="1133496"/>
            <a:ext cx="3257431" cy="2378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body" idx="1"/>
          </p:nvPr>
        </p:nvSpPr>
        <p:spPr>
          <a:xfrm>
            <a:off x="78104" y="3093291"/>
            <a:ext cx="3665415" cy="523526"/>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The average age of customers with auto insurance is 34.5 while the average age of customers without auto insurance is 42.4.</a:t>
            </a:r>
            <a:endParaRPr/>
          </a:p>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It is indicating that younger customers are more likely to have auto insurance than older ones.</a:t>
            </a:r>
            <a:endParaRPr/>
          </a:p>
        </p:txBody>
      </p:sp>
      <p:sp>
        <p:nvSpPr>
          <p:cNvPr id="211" name="Google Shape;211;p14"/>
          <p:cNvSpPr txBox="1"/>
          <p:nvPr/>
        </p:nvSpPr>
        <p:spPr>
          <a:xfrm>
            <a:off x="78104" y="353363"/>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Comparing Age and Previously Insured Column.</a:t>
            </a:r>
            <a:endParaRPr sz="1400" b="0" i="0" u="none" strike="noStrike" cap="none">
              <a:solidFill>
                <a:srgbClr val="002732"/>
              </a:solidFill>
              <a:latin typeface="Times New Roman"/>
              <a:ea typeface="Times New Roman"/>
              <a:cs typeface="Times New Roman"/>
              <a:sym typeface="Times New Roman"/>
            </a:endParaRPr>
          </a:p>
        </p:txBody>
      </p:sp>
      <p:sp>
        <p:nvSpPr>
          <p:cNvPr id="212" name="Google Shape;212;p14"/>
          <p:cNvSpPr txBox="1"/>
          <p:nvPr/>
        </p:nvSpPr>
        <p:spPr>
          <a:xfrm>
            <a:off x="4349116" y="537408"/>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Comparing Response and Previously Insured Column.</a:t>
            </a:r>
            <a:endParaRPr sz="1400" b="0" i="0" u="none" strike="noStrike" cap="none">
              <a:solidFill>
                <a:srgbClr val="002732"/>
              </a:solidFill>
              <a:latin typeface="Times New Roman"/>
              <a:ea typeface="Times New Roman"/>
              <a:cs typeface="Times New Roman"/>
              <a:sym typeface="Times New Roman"/>
            </a:endParaRPr>
          </a:p>
        </p:txBody>
      </p:sp>
      <p:sp>
        <p:nvSpPr>
          <p:cNvPr id="213" name="Google Shape;213;p14"/>
          <p:cNvSpPr txBox="1"/>
          <p:nvPr/>
        </p:nvSpPr>
        <p:spPr>
          <a:xfrm>
            <a:off x="3843892" y="3422021"/>
            <a:ext cx="4587038" cy="1368115"/>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Almost all customers who currently have a car insurance are not interested in getting another one, compared to all customers who do not.</a:t>
            </a:r>
            <a:endParaRPr/>
          </a:p>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And roughly 25% of them are interested in buying car insurance.</a:t>
            </a:r>
            <a:endParaRPr/>
          </a:p>
        </p:txBody>
      </p:sp>
      <p:pic>
        <p:nvPicPr>
          <p:cNvPr id="214" name="Google Shape;214;p14"/>
          <p:cNvPicPr preferRelativeResize="0"/>
          <p:nvPr/>
        </p:nvPicPr>
        <p:blipFill rotWithShape="1">
          <a:blip r:embed="rId3">
            <a:alphaModFix/>
          </a:blip>
          <a:srcRect/>
          <a:stretch/>
        </p:blipFill>
        <p:spPr>
          <a:xfrm>
            <a:off x="167370" y="1233927"/>
            <a:ext cx="3168996" cy="1676107"/>
          </a:xfrm>
          <a:prstGeom prst="rect">
            <a:avLst/>
          </a:prstGeom>
          <a:noFill/>
          <a:ln>
            <a:noFill/>
          </a:ln>
        </p:spPr>
      </p:pic>
      <p:pic>
        <p:nvPicPr>
          <p:cNvPr id="215" name="Google Shape;215;p14"/>
          <p:cNvPicPr preferRelativeResize="0"/>
          <p:nvPr/>
        </p:nvPicPr>
        <p:blipFill rotWithShape="1">
          <a:blip r:embed="rId4">
            <a:alphaModFix/>
          </a:blip>
          <a:srcRect/>
          <a:stretch/>
        </p:blipFill>
        <p:spPr>
          <a:xfrm>
            <a:off x="3843892" y="1025274"/>
            <a:ext cx="4587038" cy="23789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body" idx="1"/>
          </p:nvPr>
        </p:nvSpPr>
        <p:spPr>
          <a:xfrm>
            <a:off x="78104" y="3199793"/>
            <a:ext cx="3665415" cy="523526"/>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Age range of vehicles Customers with newer cars are less likely to be interested in purchasing auto insurance.</a:t>
            </a:r>
            <a:endParaRPr/>
          </a:p>
          <a:p>
            <a:pPr marL="114300" lvl="0" indent="0" algn="just"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Customers with vehicles older than two years are more likely to be interested in purchasing auto insurance.</a:t>
            </a:r>
            <a:endParaRPr/>
          </a:p>
        </p:txBody>
      </p:sp>
      <p:sp>
        <p:nvSpPr>
          <p:cNvPr id="221" name="Google Shape;221;p15"/>
          <p:cNvSpPr txBox="1"/>
          <p:nvPr/>
        </p:nvSpPr>
        <p:spPr>
          <a:xfrm>
            <a:off x="78104" y="353363"/>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Comparing Response and Vehicle Age Column.</a:t>
            </a:r>
            <a:endParaRPr sz="1400" b="0" i="0" u="none" strike="noStrike" cap="none">
              <a:solidFill>
                <a:srgbClr val="000000"/>
              </a:solidFill>
              <a:latin typeface="Times New Roman"/>
              <a:ea typeface="Times New Roman"/>
              <a:cs typeface="Times New Roman"/>
              <a:sym typeface="Times New Roman"/>
            </a:endParaRPr>
          </a:p>
        </p:txBody>
      </p:sp>
      <p:sp>
        <p:nvSpPr>
          <p:cNvPr id="222" name="Google Shape;222;p15"/>
          <p:cNvSpPr txBox="1"/>
          <p:nvPr/>
        </p:nvSpPr>
        <p:spPr>
          <a:xfrm>
            <a:off x="4572000" y="619768"/>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Comparing Response and Vehicle Damage Column.</a:t>
            </a:r>
            <a:endParaRPr sz="1400" b="0" i="0" u="none" strike="noStrike" cap="none">
              <a:solidFill>
                <a:srgbClr val="000000"/>
              </a:solidFill>
              <a:latin typeface="Times New Roman"/>
              <a:ea typeface="Times New Roman"/>
              <a:cs typeface="Times New Roman"/>
              <a:sym typeface="Times New Roman"/>
            </a:endParaRPr>
          </a:p>
        </p:txBody>
      </p:sp>
      <p:sp>
        <p:nvSpPr>
          <p:cNvPr id="223" name="Google Shape;223;p15"/>
          <p:cNvSpPr txBox="1"/>
          <p:nvPr/>
        </p:nvSpPr>
        <p:spPr>
          <a:xfrm>
            <a:off x="4122953" y="3616817"/>
            <a:ext cx="4983565" cy="1173320"/>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Customers who own a newer car are more likely to get their vehicle insured, this could indicate that insurance companies should collaborate with dealerships to offer a vehicle and insurance bundle.</a:t>
            </a:r>
            <a:endParaRPr/>
          </a:p>
        </p:txBody>
      </p:sp>
      <p:pic>
        <p:nvPicPr>
          <p:cNvPr id="224" name="Google Shape;224;p15"/>
          <p:cNvPicPr preferRelativeResize="0"/>
          <p:nvPr/>
        </p:nvPicPr>
        <p:blipFill rotWithShape="1">
          <a:blip r:embed="rId3">
            <a:alphaModFix/>
          </a:blip>
          <a:srcRect/>
          <a:stretch/>
        </p:blipFill>
        <p:spPr>
          <a:xfrm>
            <a:off x="78104" y="852559"/>
            <a:ext cx="3962007" cy="2054764"/>
          </a:xfrm>
          <a:prstGeom prst="rect">
            <a:avLst/>
          </a:prstGeom>
          <a:noFill/>
          <a:ln>
            <a:noFill/>
          </a:ln>
        </p:spPr>
      </p:pic>
      <p:pic>
        <p:nvPicPr>
          <p:cNvPr id="225" name="Google Shape;225;p15"/>
          <p:cNvPicPr preferRelativeResize="0"/>
          <p:nvPr/>
        </p:nvPicPr>
        <p:blipFill rotWithShape="1">
          <a:blip r:embed="rId4">
            <a:alphaModFix/>
          </a:blip>
          <a:srcRect/>
          <a:stretch/>
        </p:blipFill>
        <p:spPr>
          <a:xfrm>
            <a:off x="4402015" y="1055302"/>
            <a:ext cx="4425442" cy="2295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p:nvPr/>
        </p:nvSpPr>
        <p:spPr>
          <a:xfrm>
            <a:off x="1897955" y="222474"/>
            <a:ext cx="471678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Comparing Annual_Premium with different columns and extract the relationship between them</a:t>
            </a:r>
            <a:endParaRPr sz="1400" b="0" i="0" u="none" strike="noStrike" cap="none">
              <a:solidFill>
                <a:srgbClr val="000000"/>
              </a:solidFill>
              <a:latin typeface="Times New Roman"/>
              <a:ea typeface="Times New Roman"/>
              <a:cs typeface="Times New Roman"/>
              <a:sym typeface="Times New Roman"/>
            </a:endParaRPr>
          </a:p>
        </p:txBody>
      </p:sp>
      <p:sp>
        <p:nvSpPr>
          <p:cNvPr id="231" name="Google Shape;231;p16"/>
          <p:cNvSpPr txBox="1"/>
          <p:nvPr/>
        </p:nvSpPr>
        <p:spPr>
          <a:xfrm>
            <a:off x="0" y="3862694"/>
            <a:ext cx="9143999" cy="1280806"/>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200" b="1" i="0" u="none" strike="noStrike" cap="none">
                <a:solidFill>
                  <a:srgbClr val="002732"/>
                </a:solidFill>
                <a:latin typeface="Times New Roman"/>
                <a:ea typeface="Times New Roman"/>
                <a:cs typeface="Times New Roman"/>
                <a:sym typeface="Times New Roman"/>
              </a:rPr>
              <a:t>we can see that there is almost same annual premium which is below 200000 in all age group but the premiums of higher values are done by the age group of 40 -60.</a:t>
            </a:r>
            <a:endParaRPr/>
          </a:p>
          <a:p>
            <a:pPr marL="114300" marR="0" lvl="0" indent="0" algn="l" rtl="0">
              <a:lnSpc>
                <a:spcPct val="115000"/>
              </a:lnSpc>
              <a:spcBef>
                <a:spcPts val="0"/>
              </a:spcBef>
              <a:spcAft>
                <a:spcPts val="0"/>
              </a:spcAft>
              <a:buClr>
                <a:schemeClr val="dk2"/>
              </a:buClr>
              <a:buSzPts val="1800"/>
              <a:buFont typeface="Arial"/>
              <a:buNone/>
            </a:pPr>
            <a:r>
              <a:rPr lang="en-US" sz="1200" b="1" i="0" u="none" strike="noStrike" cap="none">
                <a:solidFill>
                  <a:srgbClr val="002732"/>
                </a:solidFill>
                <a:latin typeface="Times New Roman"/>
                <a:ea typeface="Times New Roman"/>
                <a:cs typeface="Times New Roman"/>
                <a:sym typeface="Times New Roman"/>
              </a:rPr>
              <a:t>And there is not that much of difference in vintage almost every age group has customers of same rate.</a:t>
            </a:r>
            <a:endParaRPr/>
          </a:p>
          <a:p>
            <a:pPr marL="114300" marR="0" lvl="0" indent="0" algn="l" rtl="0">
              <a:lnSpc>
                <a:spcPct val="115000"/>
              </a:lnSpc>
              <a:spcBef>
                <a:spcPts val="0"/>
              </a:spcBef>
              <a:spcAft>
                <a:spcPts val="0"/>
              </a:spcAft>
              <a:buClr>
                <a:schemeClr val="dk2"/>
              </a:buClr>
              <a:buSzPts val="1800"/>
              <a:buFont typeface="Arial"/>
              <a:buNone/>
            </a:pPr>
            <a:r>
              <a:rPr lang="en-US" sz="1200" b="1" i="0" u="none" strike="noStrike" cap="none">
                <a:solidFill>
                  <a:srgbClr val="002732"/>
                </a:solidFill>
                <a:latin typeface="Times New Roman"/>
                <a:ea typeface="Times New Roman"/>
                <a:cs typeface="Times New Roman"/>
                <a:sym typeface="Times New Roman"/>
              </a:rPr>
              <a:t>Policy channel 26, 124, 152, 156, 160 has the most number of annual premium collections.</a:t>
            </a:r>
            <a:endParaRPr/>
          </a:p>
          <a:p>
            <a:pPr marL="114300" marR="0" lvl="0" indent="0" algn="l" rtl="0">
              <a:lnSpc>
                <a:spcPct val="115000"/>
              </a:lnSpc>
              <a:spcBef>
                <a:spcPts val="0"/>
              </a:spcBef>
              <a:spcAft>
                <a:spcPts val="0"/>
              </a:spcAft>
              <a:buClr>
                <a:schemeClr val="dk2"/>
              </a:buClr>
              <a:buSzPts val="1800"/>
              <a:buFont typeface="Arial"/>
              <a:buNone/>
            </a:pPr>
            <a:r>
              <a:rPr lang="en-US" sz="1200" b="1" i="0" u="none" strike="noStrike" cap="none">
                <a:solidFill>
                  <a:srgbClr val="002732"/>
                </a:solidFill>
                <a:latin typeface="Times New Roman"/>
                <a:ea typeface="Times New Roman"/>
                <a:cs typeface="Times New Roman"/>
                <a:sym typeface="Times New Roman"/>
              </a:rPr>
              <a:t>Region code 8, 28, 46 has the customers for the premium collections.</a:t>
            </a:r>
            <a:endParaRPr/>
          </a:p>
        </p:txBody>
      </p:sp>
      <p:pic>
        <p:nvPicPr>
          <p:cNvPr id="232" name="Google Shape;232;p16"/>
          <p:cNvPicPr preferRelativeResize="0"/>
          <p:nvPr/>
        </p:nvPicPr>
        <p:blipFill rotWithShape="1">
          <a:blip r:embed="rId3">
            <a:alphaModFix/>
          </a:blip>
          <a:srcRect/>
          <a:stretch/>
        </p:blipFill>
        <p:spPr>
          <a:xfrm>
            <a:off x="1300147" y="745694"/>
            <a:ext cx="6148566" cy="30283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311700" y="22404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Outlier Analysis</a:t>
            </a:r>
            <a:endParaRPr/>
          </a:p>
        </p:txBody>
      </p:sp>
      <p:sp>
        <p:nvSpPr>
          <p:cNvPr id="238" name="Google Shape;238;p17"/>
          <p:cNvSpPr txBox="1">
            <a:spLocks noGrp="1"/>
          </p:cNvSpPr>
          <p:nvPr>
            <p:ph type="body" idx="1"/>
          </p:nvPr>
        </p:nvSpPr>
        <p:spPr>
          <a:xfrm>
            <a:off x="2215662" y="3658281"/>
            <a:ext cx="6616638" cy="148521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US" b="1" i="0">
                <a:solidFill>
                  <a:srgbClr val="002732"/>
                </a:solidFill>
                <a:latin typeface="Times New Roman"/>
                <a:ea typeface="Times New Roman"/>
                <a:cs typeface="Times New Roman"/>
                <a:sym typeface="Times New Roman"/>
              </a:rPr>
              <a:t>There are some outliers in the age columns, but we won't deal with them because they won't have an impact on the outcome.</a:t>
            </a:r>
            <a:endParaRPr/>
          </a:p>
        </p:txBody>
      </p:sp>
      <p:pic>
        <p:nvPicPr>
          <p:cNvPr id="239" name="Google Shape;239;p17"/>
          <p:cNvPicPr preferRelativeResize="0"/>
          <p:nvPr/>
        </p:nvPicPr>
        <p:blipFill rotWithShape="1">
          <a:blip r:embed="rId3">
            <a:alphaModFix/>
          </a:blip>
          <a:srcRect/>
          <a:stretch/>
        </p:blipFill>
        <p:spPr>
          <a:xfrm>
            <a:off x="959337" y="970828"/>
            <a:ext cx="6824786" cy="39486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title"/>
          </p:nvPr>
        </p:nvSpPr>
        <p:spPr>
          <a:xfrm>
            <a:off x="373380" y="36900"/>
            <a:ext cx="6172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latin typeface="Times New Roman"/>
                <a:ea typeface="Times New Roman"/>
                <a:cs typeface="Times New Roman"/>
                <a:sym typeface="Times New Roman"/>
              </a:rPr>
              <a:t>Correlation Analysis – Using Heatmap</a:t>
            </a:r>
            <a:br>
              <a:rPr lang="en-US"/>
            </a:br>
            <a:endParaRPr/>
          </a:p>
        </p:txBody>
      </p:sp>
      <p:sp>
        <p:nvSpPr>
          <p:cNvPr id="245" name="Google Shape;245;p18"/>
          <p:cNvSpPr txBox="1"/>
          <p:nvPr/>
        </p:nvSpPr>
        <p:spPr>
          <a:xfrm>
            <a:off x="6668476" y="2110085"/>
            <a:ext cx="2209801" cy="923330"/>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2732"/>
                </a:solidFill>
                <a:latin typeface="Times New Roman"/>
                <a:ea typeface="Times New Roman"/>
                <a:cs typeface="Times New Roman"/>
                <a:sym typeface="Times New Roman"/>
              </a:rPr>
              <a:t>As we can see that there is no correlated features</a:t>
            </a:r>
            <a:endParaRPr/>
          </a:p>
        </p:txBody>
      </p:sp>
      <p:pic>
        <p:nvPicPr>
          <p:cNvPr id="246" name="Google Shape;246;p18"/>
          <p:cNvPicPr preferRelativeResize="0"/>
          <p:nvPr/>
        </p:nvPicPr>
        <p:blipFill rotWithShape="1">
          <a:blip r:embed="rId3">
            <a:alphaModFix/>
          </a:blip>
          <a:srcRect/>
          <a:stretch/>
        </p:blipFill>
        <p:spPr>
          <a:xfrm>
            <a:off x="0" y="902677"/>
            <a:ext cx="6573203" cy="39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311700" y="18450"/>
            <a:ext cx="432816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Feature Transformation</a:t>
            </a:r>
            <a:endParaRPr/>
          </a:p>
        </p:txBody>
      </p:sp>
      <p:sp>
        <p:nvSpPr>
          <p:cNvPr id="252" name="Google Shape;252;p19"/>
          <p:cNvSpPr txBox="1">
            <a:spLocks noGrp="1"/>
          </p:cNvSpPr>
          <p:nvPr>
            <p:ph type="body" idx="1"/>
          </p:nvPr>
        </p:nvSpPr>
        <p:spPr>
          <a:xfrm>
            <a:off x="311700" y="695275"/>
            <a:ext cx="8520600" cy="2040305"/>
          </a:xfrm>
          <a:prstGeom prst="rect">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We have many features that have some categorical values in them like ‘</a:t>
            </a:r>
            <a:r>
              <a:rPr lang="en-US" sz="1200" b="1">
                <a:solidFill>
                  <a:srgbClr val="000000"/>
                </a:solidFill>
                <a:latin typeface="Times New Roman"/>
                <a:ea typeface="Times New Roman"/>
                <a:cs typeface="Times New Roman"/>
                <a:sym typeface="Times New Roman"/>
              </a:rPr>
              <a:t>Gender</a:t>
            </a:r>
            <a:r>
              <a:rPr lang="en-US" sz="1200" b="1">
                <a:solidFill>
                  <a:srgbClr val="212121"/>
                </a:solidFill>
                <a:latin typeface="Times New Roman"/>
                <a:ea typeface="Times New Roman"/>
                <a:cs typeface="Times New Roman"/>
                <a:sym typeface="Times New Roman"/>
              </a:rPr>
              <a:t>', ‘Vehicle_Age’ and ‘Vehicle_Damage’</a:t>
            </a:r>
            <a:endParaRPr sz="1200" b="1">
              <a:latin typeface="Calibri"/>
              <a:ea typeface="Calibri"/>
              <a:cs typeface="Calibri"/>
              <a:sym typeface="Calibri"/>
            </a:endParaRPr>
          </a:p>
          <a:p>
            <a:pPr marL="0" lvl="0" indent="0" algn="l" rtl="0">
              <a:lnSpc>
                <a:spcPct val="115000"/>
              </a:lnSpc>
              <a:spcBef>
                <a:spcPts val="1000"/>
              </a:spcBef>
              <a:spcAft>
                <a:spcPts val="0"/>
              </a:spcAft>
              <a:buSzPts val="1800"/>
              <a:buNone/>
            </a:pPr>
            <a:r>
              <a:rPr lang="en-US" sz="1200">
                <a:solidFill>
                  <a:srgbClr val="000000"/>
                </a:solidFill>
                <a:latin typeface="Times New Roman"/>
                <a:ea typeface="Times New Roman"/>
                <a:cs typeface="Times New Roman"/>
                <a:sym typeface="Times New Roman"/>
              </a:rPr>
              <a:t>We have applied LabelEncoder from Scikit Learn and transformed these features to numeric format.</a:t>
            </a:r>
            <a:endParaRPr sz="1200">
              <a:latin typeface="Calibri"/>
              <a:ea typeface="Calibri"/>
              <a:cs typeface="Calibri"/>
              <a:sym typeface="Calibri"/>
            </a:endParaRPr>
          </a:p>
          <a:p>
            <a:pPr marL="0" lvl="0" indent="0" algn="l" rtl="0">
              <a:lnSpc>
                <a:spcPct val="115000"/>
              </a:lnSpc>
              <a:spcBef>
                <a:spcPts val="1000"/>
              </a:spcBef>
              <a:spcAft>
                <a:spcPts val="0"/>
              </a:spcAft>
              <a:buSzPts val="1800"/>
              <a:buNone/>
            </a:pPr>
            <a:r>
              <a:rPr lang="en-US" sz="1600" b="1">
                <a:solidFill>
                  <a:srgbClr val="000000"/>
                </a:solidFill>
                <a:latin typeface="Times New Roman"/>
                <a:ea typeface="Times New Roman"/>
                <a:cs typeface="Times New Roman"/>
                <a:sym typeface="Times New Roman"/>
              </a:rPr>
              <a:t>LabelEncoder:</a:t>
            </a:r>
            <a:endParaRPr sz="1600">
              <a:latin typeface="Calibri"/>
              <a:ea typeface="Calibri"/>
              <a:cs typeface="Calibri"/>
              <a:sym typeface="Calibri"/>
            </a:endParaRPr>
          </a:p>
          <a:p>
            <a:pPr marL="114300" lvl="0" indent="0" algn="l" rtl="0">
              <a:lnSpc>
                <a:spcPct val="115000"/>
              </a:lnSpc>
              <a:spcBef>
                <a:spcPts val="1000"/>
              </a:spcBef>
              <a:spcAft>
                <a:spcPts val="0"/>
              </a:spcAft>
              <a:buSzPts val="1800"/>
              <a:buNone/>
            </a:pPr>
            <a:r>
              <a:rPr lang="en-US" sz="1200">
                <a:solidFill>
                  <a:srgbClr val="000000"/>
                </a:solidFill>
                <a:latin typeface="Times New Roman"/>
                <a:ea typeface="Times New Roman"/>
                <a:cs typeface="Times New Roman"/>
                <a:sym typeface="Times New Roman"/>
              </a:rPr>
              <a:t>Sklearn is a very efficient tool for encoding categorical feature levels into numeric values. LabelEncoder encodes labels with values ranging from 0 to n classes-1, where n denotes the number of distinct labels.</a:t>
            </a:r>
            <a:endParaRPr sz="1200">
              <a:latin typeface="Calibri"/>
              <a:ea typeface="Calibri"/>
              <a:cs typeface="Calibri"/>
              <a:sym typeface="Calibri"/>
            </a:endParaRPr>
          </a:p>
          <a:p>
            <a:pPr marL="114300" lvl="0" indent="0" algn="l" rtl="0">
              <a:lnSpc>
                <a:spcPct val="115000"/>
              </a:lnSpc>
              <a:spcBef>
                <a:spcPts val="1000"/>
              </a:spcBef>
              <a:spcAft>
                <a:spcPts val="0"/>
              </a:spcAft>
              <a:buSzPts val="1800"/>
              <a:buNone/>
            </a:pPr>
            <a:endParaRPr sz="1200"/>
          </a:p>
        </p:txBody>
      </p:sp>
      <p:sp>
        <p:nvSpPr>
          <p:cNvPr id="253" name="Google Shape;253;p19"/>
          <p:cNvSpPr txBox="1"/>
          <p:nvPr/>
        </p:nvSpPr>
        <p:spPr>
          <a:xfrm>
            <a:off x="311700" y="2798395"/>
            <a:ext cx="8520600" cy="2040305"/>
          </a:xfrm>
          <a:prstGeom prst="rect">
            <a:avLst/>
          </a:prstGeom>
          <a:gradFill>
            <a:gsLst>
              <a:gs pos="0">
                <a:srgbClr val="FFFF7D"/>
              </a:gs>
              <a:gs pos="35000">
                <a:srgbClr val="FFFFA3"/>
              </a:gs>
              <a:gs pos="100000">
                <a:srgbClr val="FFFFD8"/>
              </a:gs>
            </a:gsLst>
            <a:lin ang="16200000" scaled="0"/>
          </a:gradFill>
          <a:ln w="9525" cap="flat" cmpd="sng">
            <a:solidFill>
              <a:srgbClr val="EBFD3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US" sz="1200" b="0" i="0" u="none" strike="noStrike" cap="none">
                <a:solidFill>
                  <a:srgbClr val="002732"/>
                </a:solidFill>
                <a:latin typeface="Times New Roman"/>
                <a:ea typeface="Times New Roman"/>
                <a:cs typeface="Times New Roman"/>
                <a:sym typeface="Times New Roman"/>
              </a:rPr>
              <a:t>We have used</a:t>
            </a:r>
            <a:r>
              <a:rPr lang="en-US" sz="1200" b="1" i="0" u="none" strike="noStrike" cap="none">
                <a:solidFill>
                  <a:srgbClr val="002732"/>
                </a:solidFill>
                <a:latin typeface="Times New Roman"/>
                <a:ea typeface="Times New Roman"/>
                <a:cs typeface="Times New Roman"/>
                <a:sym typeface="Times New Roman"/>
              </a:rPr>
              <a:t> Synthetic Minority Oversampling Technique (SMOTE)</a:t>
            </a:r>
            <a:r>
              <a:rPr lang="en-US" sz="1200" b="0" i="0" u="none" strike="noStrike" cap="none">
                <a:solidFill>
                  <a:srgbClr val="002732"/>
                </a:solidFill>
                <a:latin typeface="Times New Roman"/>
                <a:ea typeface="Times New Roman"/>
                <a:cs typeface="Times New Roman"/>
                <a:sym typeface="Times New Roman"/>
              </a:rPr>
              <a:t> from imblearn and Balanced our imbalanced class data to save our modelig to be biased</a:t>
            </a:r>
            <a:endParaRPr/>
          </a:p>
          <a:p>
            <a:pPr marL="0" marR="0" lvl="0" indent="0" algn="l" rtl="0">
              <a:lnSpc>
                <a:spcPct val="115000"/>
              </a:lnSpc>
              <a:spcBef>
                <a:spcPts val="1000"/>
              </a:spcBef>
              <a:spcAft>
                <a:spcPts val="0"/>
              </a:spcAft>
              <a:buClr>
                <a:schemeClr val="dk2"/>
              </a:buClr>
              <a:buSzPts val="1800"/>
              <a:buFont typeface="Arial"/>
              <a:buNone/>
            </a:pPr>
            <a:r>
              <a:rPr lang="en-US" sz="1600" b="1" i="0" u="none" strike="noStrike" cap="none">
                <a:solidFill>
                  <a:srgbClr val="002732"/>
                </a:solidFill>
                <a:latin typeface="Times New Roman"/>
                <a:ea typeface="Times New Roman"/>
                <a:cs typeface="Times New Roman"/>
                <a:sym typeface="Times New Roman"/>
              </a:rPr>
              <a:t>Synthetic Minority Oversampling Technique (SMOTE):</a:t>
            </a:r>
            <a:endParaRPr sz="1600" b="0" i="0" u="none" strike="noStrike" cap="none">
              <a:solidFill>
                <a:srgbClr val="002732"/>
              </a:solidFill>
              <a:latin typeface="Times New Roman"/>
              <a:ea typeface="Times New Roman"/>
              <a:cs typeface="Times New Roman"/>
              <a:sym typeface="Times New Roman"/>
            </a:endParaRPr>
          </a:p>
          <a:p>
            <a:pPr marL="114300" marR="0" lvl="0" indent="0" algn="l" rtl="0">
              <a:lnSpc>
                <a:spcPct val="115000"/>
              </a:lnSpc>
              <a:spcBef>
                <a:spcPts val="1000"/>
              </a:spcBef>
              <a:spcAft>
                <a:spcPts val="0"/>
              </a:spcAft>
              <a:buClr>
                <a:schemeClr val="dk2"/>
              </a:buClr>
              <a:buSzPts val="1800"/>
              <a:buFont typeface="Arial"/>
              <a:buNone/>
            </a:pPr>
            <a:r>
              <a:rPr lang="en-US" sz="1200" b="0" i="0" u="none" strike="noStrike" cap="none">
                <a:solidFill>
                  <a:srgbClr val="002732"/>
                </a:solidFill>
                <a:latin typeface="Times New Roman"/>
                <a:ea typeface="Times New Roman"/>
                <a:cs typeface="Times New Roman"/>
                <a:sym typeface="Times New Roman"/>
              </a:rPr>
              <a:t>A statistical method for expanding the number of cases in our dataset in a balanced manner. The component creates new instances from existing minority cases that you provide as input.</a:t>
            </a:r>
            <a:endParaRPr/>
          </a:p>
          <a:p>
            <a:pPr marL="114300" marR="0" lvl="0" indent="0" algn="l" rtl="0">
              <a:lnSpc>
                <a:spcPct val="115000"/>
              </a:lnSpc>
              <a:spcBef>
                <a:spcPts val="0"/>
              </a:spcBef>
              <a:spcAft>
                <a:spcPts val="0"/>
              </a:spcAft>
              <a:buClr>
                <a:schemeClr val="dk2"/>
              </a:buClr>
              <a:buSzPts val="1800"/>
              <a:buFont typeface="Arial"/>
              <a:buNone/>
            </a:pPr>
            <a:endParaRPr sz="1200" b="0" i="0" u="none" strike="noStrike" cap="none">
              <a:solidFill>
                <a:srgbClr val="00273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grpSp>
        <p:nvGrpSpPr>
          <p:cNvPr id="48" name="Google Shape;48;p2"/>
          <p:cNvGrpSpPr/>
          <p:nvPr/>
        </p:nvGrpSpPr>
        <p:grpSpPr>
          <a:xfrm>
            <a:off x="525780" y="1151390"/>
            <a:ext cx="8229600" cy="3574800"/>
            <a:chOff x="0" y="124654"/>
            <a:chExt cx="8229600" cy="3574800"/>
          </a:xfrm>
        </p:grpSpPr>
        <p:sp>
          <p:nvSpPr>
            <p:cNvPr id="49" name="Google Shape;49;p2"/>
            <p:cNvSpPr/>
            <p:nvPr/>
          </p:nvSpPr>
          <p:spPr>
            <a:xfrm>
              <a:off x="0" y="2722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1480" y="1246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txBox="1"/>
            <p:nvPr/>
          </p:nvSpPr>
          <p:spPr>
            <a:xfrm>
              <a:off x="425890" y="1390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Introduction</a:t>
              </a:r>
              <a:r>
                <a:rPr lang="en-US" sz="1800" b="1" i="0" u="none" strike="noStrike" cap="none" dirty="0">
                  <a:solidFill>
                    <a:schemeClr val="lt1"/>
                  </a:solidFill>
                  <a:latin typeface="Times New Roman"/>
                  <a:ea typeface="Times New Roman"/>
                  <a:cs typeface="Times New Roman"/>
                  <a:sym typeface="Times New Roman"/>
                </a:rPr>
                <a:t> and Problem Statement</a:t>
              </a:r>
              <a:endParaRPr dirty="0"/>
            </a:p>
          </p:txBody>
        </p:sp>
        <p:sp>
          <p:nvSpPr>
            <p:cNvPr id="52" name="Google Shape;52;p2"/>
            <p:cNvSpPr/>
            <p:nvPr/>
          </p:nvSpPr>
          <p:spPr>
            <a:xfrm>
              <a:off x="0" y="7258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1480" y="5782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txBox="1"/>
            <p:nvPr/>
          </p:nvSpPr>
          <p:spPr>
            <a:xfrm>
              <a:off x="425890" y="5926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Data Exploration</a:t>
              </a:r>
              <a:endParaRPr dirty="0">
                <a:solidFill>
                  <a:schemeClr val="bg2"/>
                </a:solidFill>
              </a:endParaRPr>
            </a:p>
          </p:txBody>
        </p:sp>
        <p:sp>
          <p:nvSpPr>
            <p:cNvPr id="55" name="Google Shape;55;p2"/>
            <p:cNvSpPr/>
            <p:nvPr/>
          </p:nvSpPr>
          <p:spPr>
            <a:xfrm>
              <a:off x="0" y="11794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txBox="1"/>
            <p:nvPr/>
          </p:nvSpPr>
          <p:spPr>
            <a:xfrm>
              <a:off x="0" y="1179454"/>
              <a:ext cx="8229600" cy="252000"/>
            </a:xfrm>
            <a:prstGeom prst="rect">
              <a:avLst/>
            </a:prstGeom>
            <a:noFill/>
            <a:ln>
              <a:noFill/>
            </a:ln>
          </p:spPr>
          <p:txBody>
            <a:bodyPr spcFirstLastPara="1" wrap="square" lIns="638700" tIns="208275" rIns="638700" bIns="227575" anchor="t" anchorCtr="0">
              <a:noAutofit/>
            </a:bodyPr>
            <a:lstStyle/>
            <a:p>
              <a:pPr marL="285750" marR="0" lvl="1" indent="-82550" algn="l" rtl="0">
                <a:lnSpc>
                  <a:spcPct val="90000"/>
                </a:lnSpc>
                <a:spcBef>
                  <a:spcPts val="0"/>
                </a:spcBef>
                <a:spcAft>
                  <a:spcPts val="0"/>
                </a:spcAft>
                <a:buClr>
                  <a:srgbClr val="000000"/>
                </a:buClr>
                <a:buSzPts val="3200"/>
                <a:buFont typeface="Arial"/>
                <a:buNone/>
              </a:pPr>
              <a:endParaRPr sz="3200" b="1" i="0" u="none" strike="noStrike" cap="none">
                <a:solidFill>
                  <a:schemeClr val="dk2"/>
                </a:solidFill>
                <a:latin typeface="Times New Roman"/>
                <a:ea typeface="Times New Roman"/>
                <a:cs typeface="Times New Roman"/>
                <a:sym typeface="Times New Roman"/>
              </a:endParaRPr>
            </a:p>
          </p:txBody>
        </p:sp>
        <p:sp>
          <p:nvSpPr>
            <p:cNvPr id="57" name="Google Shape;57;p2"/>
            <p:cNvSpPr/>
            <p:nvPr/>
          </p:nvSpPr>
          <p:spPr>
            <a:xfrm>
              <a:off x="411480" y="10318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txBox="1"/>
            <p:nvPr/>
          </p:nvSpPr>
          <p:spPr>
            <a:xfrm>
              <a:off x="425890" y="10462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Analysis Methodology</a:t>
              </a:r>
              <a:endParaRPr dirty="0">
                <a:solidFill>
                  <a:schemeClr val="bg2"/>
                </a:solidFill>
              </a:endParaRPr>
            </a:p>
          </p:txBody>
        </p:sp>
        <p:sp>
          <p:nvSpPr>
            <p:cNvPr id="59" name="Google Shape;59;p2"/>
            <p:cNvSpPr/>
            <p:nvPr/>
          </p:nvSpPr>
          <p:spPr>
            <a:xfrm>
              <a:off x="0" y="16330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1480" y="14854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txBox="1"/>
            <p:nvPr/>
          </p:nvSpPr>
          <p:spPr>
            <a:xfrm>
              <a:off x="425890" y="14998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Data Processing and Exploratory Data Analysis(EDA</a:t>
              </a:r>
              <a:endParaRPr dirty="0">
                <a:solidFill>
                  <a:schemeClr val="bg2"/>
                </a:solidFill>
              </a:endParaRPr>
            </a:p>
          </p:txBody>
        </p:sp>
        <p:sp>
          <p:nvSpPr>
            <p:cNvPr id="62" name="Google Shape;62;p2"/>
            <p:cNvSpPr/>
            <p:nvPr/>
          </p:nvSpPr>
          <p:spPr>
            <a:xfrm>
              <a:off x="0" y="20866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1480" y="19390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txBox="1"/>
            <p:nvPr/>
          </p:nvSpPr>
          <p:spPr>
            <a:xfrm>
              <a:off x="425890" y="19534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chemeClr val="dk2"/>
                  </a:solidFill>
                  <a:latin typeface="Times New Roman"/>
                  <a:ea typeface="Times New Roman"/>
                  <a:cs typeface="Times New Roman"/>
                  <a:sym typeface="Times New Roman"/>
                </a:rPr>
                <a:t>Modeling</a:t>
              </a:r>
              <a:endParaRPr sz="1800" b="1" i="0" u="none" strike="noStrike" cap="none">
                <a:solidFill>
                  <a:schemeClr val="dk2"/>
                </a:solidFill>
                <a:latin typeface="Times New Roman"/>
                <a:ea typeface="Times New Roman"/>
                <a:cs typeface="Times New Roman"/>
                <a:sym typeface="Times New Roman"/>
              </a:endParaRPr>
            </a:p>
          </p:txBody>
        </p:sp>
        <p:sp>
          <p:nvSpPr>
            <p:cNvPr id="65" name="Google Shape;65;p2"/>
            <p:cNvSpPr/>
            <p:nvPr/>
          </p:nvSpPr>
          <p:spPr>
            <a:xfrm>
              <a:off x="0" y="25402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1480" y="23926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txBox="1"/>
            <p:nvPr/>
          </p:nvSpPr>
          <p:spPr>
            <a:xfrm>
              <a:off x="425890" y="24070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chemeClr val="dk2"/>
                  </a:solidFill>
                  <a:latin typeface="Times New Roman"/>
                  <a:ea typeface="Times New Roman"/>
                  <a:cs typeface="Times New Roman"/>
                  <a:sym typeface="Times New Roman"/>
                </a:rPr>
                <a:t>Hyper Parameter Tuning</a:t>
              </a:r>
              <a:endParaRPr/>
            </a:p>
          </p:txBody>
        </p:sp>
        <p:sp>
          <p:nvSpPr>
            <p:cNvPr id="68" name="Google Shape;68;p2"/>
            <p:cNvSpPr/>
            <p:nvPr/>
          </p:nvSpPr>
          <p:spPr>
            <a:xfrm>
              <a:off x="0" y="29938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1480" y="28462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txBox="1"/>
            <p:nvPr/>
          </p:nvSpPr>
          <p:spPr>
            <a:xfrm>
              <a:off x="425890" y="28606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Final Modeling and Results</a:t>
              </a:r>
              <a:endParaRPr sz="1800" b="1" i="0" u="none" strike="noStrike" cap="none" dirty="0">
                <a:solidFill>
                  <a:schemeClr val="bg2"/>
                </a:solidFill>
                <a:latin typeface="Times New Roman"/>
                <a:ea typeface="Times New Roman"/>
                <a:cs typeface="Times New Roman"/>
                <a:sym typeface="Times New Roman"/>
              </a:endParaRPr>
            </a:p>
          </p:txBody>
        </p:sp>
        <p:sp>
          <p:nvSpPr>
            <p:cNvPr id="71" name="Google Shape;71;p2"/>
            <p:cNvSpPr/>
            <p:nvPr/>
          </p:nvSpPr>
          <p:spPr>
            <a:xfrm>
              <a:off x="0" y="3447454"/>
              <a:ext cx="8229600" cy="252000"/>
            </a:xfrm>
            <a:prstGeom prst="rect">
              <a:avLst/>
            </a:prstGeom>
            <a:solidFill>
              <a:srgbClr val="FBFEFF">
                <a:alpha val="89803"/>
              </a:srgbClr>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11480" y="3299854"/>
              <a:ext cx="5760720" cy="295200"/>
            </a:xfrm>
            <a:prstGeom prst="roundRect">
              <a:avLst>
                <a:gd name="adj" fmla="val 16667"/>
              </a:avLst>
            </a:prstGeom>
            <a:solidFill>
              <a:srgbClr val="104F5C"/>
            </a:solidFill>
            <a:ln w="25400" cap="flat" cmpd="sng">
              <a:solidFill>
                <a:srgbClr val="DBE4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p:nvPr/>
          </p:nvSpPr>
          <p:spPr>
            <a:xfrm>
              <a:off x="425890" y="3314264"/>
              <a:ext cx="5731900" cy="266380"/>
            </a:xfrm>
            <a:prstGeom prst="rect">
              <a:avLst/>
            </a:prstGeom>
            <a:noFill/>
            <a:ln>
              <a:noFill/>
            </a:ln>
          </p:spPr>
          <p:txBody>
            <a:bodyPr spcFirstLastPara="1" wrap="square" lIns="217725" tIns="0" rIns="217725"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chemeClr val="bg2"/>
                  </a:solidFill>
                  <a:latin typeface="Times New Roman"/>
                  <a:ea typeface="Times New Roman"/>
                  <a:cs typeface="Times New Roman"/>
                  <a:sym typeface="Times New Roman"/>
                </a:rPr>
                <a:t>Conclusions and Summary</a:t>
              </a:r>
              <a:endParaRPr sz="1800" b="1" i="0" u="none" strike="noStrike" cap="none" dirty="0">
                <a:solidFill>
                  <a:schemeClr val="bg2"/>
                </a:solidFill>
                <a:latin typeface="Times New Roman"/>
                <a:ea typeface="Times New Roman"/>
                <a:cs typeface="Times New Roman"/>
                <a:sym typeface="Times New Roman"/>
              </a:endParaRPr>
            </a:p>
          </p:txBody>
        </p:sp>
      </p:grpSp>
      <p:sp>
        <p:nvSpPr>
          <p:cNvPr id="74" name="Google Shape;74;p2"/>
          <p:cNvSpPr txBox="1"/>
          <p:nvPr/>
        </p:nvSpPr>
        <p:spPr>
          <a:xfrm>
            <a:off x="525780" y="292655"/>
            <a:ext cx="3268980" cy="58477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FFFFFF"/>
                </a:solidFill>
                <a:latin typeface="Times New Roman"/>
                <a:ea typeface="Times New Roman"/>
                <a:cs typeface="Times New Roman"/>
                <a:sym typeface="Times New Roman"/>
              </a:rPr>
              <a:t>Points to Discuss: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94799" y="847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Modeling</a:t>
            </a:r>
            <a:endParaRPr b="1">
              <a:latin typeface="Times New Roman"/>
              <a:ea typeface="Times New Roman"/>
              <a:cs typeface="Times New Roman"/>
              <a:sym typeface="Times New Roman"/>
            </a:endParaRPr>
          </a:p>
        </p:txBody>
      </p:sp>
      <p:sp>
        <p:nvSpPr>
          <p:cNvPr id="259" name="Google Shape;259;p20"/>
          <p:cNvSpPr txBox="1">
            <a:spLocks noGrp="1"/>
          </p:cNvSpPr>
          <p:nvPr>
            <p:ph type="body" idx="1"/>
          </p:nvPr>
        </p:nvSpPr>
        <p:spPr>
          <a:xfrm>
            <a:off x="228600" y="525731"/>
            <a:ext cx="1834661" cy="45500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a:solidFill>
                  <a:srgbClr val="002732"/>
                </a:solidFill>
                <a:latin typeface="Times New Roman"/>
                <a:ea typeface="Times New Roman"/>
                <a:cs typeface="Times New Roman"/>
                <a:sym typeface="Times New Roman"/>
              </a:rPr>
              <a:t>Logistic Regression</a:t>
            </a:r>
            <a:endParaRPr/>
          </a:p>
        </p:txBody>
      </p:sp>
      <p:sp>
        <p:nvSpPr>
          <p:cNvPr id="260" name="Google Shape;260;p20"/>
          <p:cNvSpPr txBox="1"/>
          <p:nvPr/>
        </p:nvSpPr>
        <p:spPr>
          <a:xfrm>
            <a:off x="240032" y="2813415"/>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KNN Classifier</a:t>
            </a:r>
            <a:endParaRPr/>
          </a:p>
        </p:txBody>
      </p:sp>
      <p:sp>
        <p:nvSpPr>
          <p:cNvPr id="261" name="Google Shape;261;p20"/>
          <p:cNvSpPr txBox="1"/>
          <p:nvPr/>
        </p:nvSpPr>
        <p:spPr>
          <a:xfrm>
            <a:off x="3719193" y="3040916"/>
            <a:ext cx="5196206" cy="738664"/>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As we can see that </a:t>
            </a:r>
            <a:r>
              <a:rPr lang="en-US" sz="1400" b="1" i="0" u="none" strike="noStrike" cap="none">
                <a:solidFill>
                  <a:srgbClr val="000000"/>
                </a:solidFill>
                <a:latin typeface="Arial"/>
                <a:ea typeface="Arial"/>
                <a:cs typeface="Arial"/>
                <a:sym typeface="Arial"/>
              </a:rPr>
              <a:t>recall rate of KNN is the highest among all the models</a:t>
            </a:r>
            <a:r>
              <a:rPr lang="en-US" sz="1400" b="0" i="0" u="none" strike="noStrike" cap="none">
                <a:solidFill>
                  <a:srgbClr val="000000"/>
                </a:solidFill>
                <a:latin typeface="Arial"/>
                <a:ea typeface="Arial"/>
                <a:cs typeface="Arial"/>
                <a:sym typeface="Arial"/>
              </a:rPr>
              <a:t> which is </a:t>
            </a:r>
            <a:r>
              <a:rPr lang="en-US" sz="1400" b="1" i="0" u="none" strike="noStrike" cap="none">
                <a:solidFill>
                  <a:srgbClr val="000000"/>
                </a:solidFill>
                <a:latin typeface="Arial"/>
                <a:ea typeface="Arial"/>
                <a:cs typeface="Arial"/>
                <a:sym typeface="Arial"/>
              </a:rPr>
              <a:t>more than 94%</a:t>
            </a:r>
            <a:r>
              <a:rPr lang="en-US" sz="1400" b="0" i="0" u="none" strike="noStrike" cap="none">
                <a:solidFill>
                  <a:srgbClr val="000000"/>
                </a:solidFill>
                <a:latin typeface="Arial"/>
                <a:ea typeface="Arial"/>
                <a:cs typeface="Arial"/>
                <a:sym typeface="Arial"/>
              </a:rPr>
              <a:t>.</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Logistic regression is not performing up to the mark.</a:t>
            </a:r>
            <a:endParaRPr/>
          </a:p>
        </p:txBody>
      </p:sp>
      <p:pic>
        <p:nvPicPr>
          <p:cNvPr id="262" name="Google Shape;262;p20"/>
          <p:cNvPicPr preferRelativeResize="0"/>
          <p:nvPr/>
        </p:nvPicPr>
        <p:blipFill rotWithShape="1">
          <a:blip r:embed="rId3">
            <a:alphaModFix/>
          </a:blip>
          <a:srcRect r="67222" b="51711"/>
          <a:stretch/>
        </p:blipFill>
        <p:spPr>
          <a:xfrm>
            <a:off x="394799" y="980733"/>
            <a:ext cx="2997200" cy="1510166"/>
          </a:xfrm>
          <a:prstGeom prst="rect">
            <a:avLst/>
          </a:prstGeom>
          <a:noFill/>
          <a:ln>
            <a:noFill/>
          </a:ln>
        </p:spPr>
      </p:pic>
      <p:pic>
        <p:nvPicPr>
          <p:cNvPr id="263" name="Google Shape;263;p20"/>
          <p:cNvPicPr preferRelativeResize="0"/>
          <p:nvPr/>
        </p:nvPicPr>
        <p:blipFill rotWithShape="1">
          <a:blip r:embed="rId3">
            <a:alphaModFix/>
          </a:blip>
          <a:srcRect l="34407" t="-875" r="32814" b="50001"/>
          <a:stretch/>
        </p:blipFill>
        <p:spPr>
          <a:xfrm>
            <a:off x="394799" y="3138158"/>
            <a:ext cx="2997201" cy="1591017"/>
          </a:xfrm>
          <a:prstGeom prst="rect">
            <a:avLst/>
          </a:prstGeom>
          <a:noFill/>
          <a:ln>
            <a:noFill/>
          </a:ln>
        </p:spPr>
      </p:pic>
      <p:pic>
        <p:nvPicPr>
          <p:cNvPr id="264" name="Google Shape;264;p20"/>
          <p:cNvPicPr preferRelativeResize="0"/>
          <p:nvPr/>
        </p:nvPicPr>
        <p:blipFill rotWithShape="1">
          <a:blip r:embed="rId4">
            <a:alphaModFix/>
          </a:blip>
          <a:srcRect/>
          <a:stretch/>
        </p:blipFill>
        <p:spPr>
          <a:xfrm>
            <a:off x="4284436" y="1015545"/>
            <a:ext cx="3695700" cy="15087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a:spLocks noGrp="1"/>
          </p:cNvSpPr>
          <p:nvPr>
            <p:ph type="title"/>
          </p:nvPr>
        </p:nvSpPr>
        <p:spPr>
          <a:xfrm>
            <a:off x="394799" y="1152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Modeling</a:t>
            </a:r>
            <a:endParaRPr b="1">
              <a:latin typeface="Times New Roman"/>
              <a:ea typeface="Times New Roman"/>
              <a:cs typeface="Times New Roman"/>
              <a:sym typeface="Times New Roman"/>
            </a:endParaRPr>
          </a:p>
        </p:txBody>
      </p:sp>
      <p:sp>
        <p:nvSpPr>
          <p:cNvPr id="270" name="Google Shape;270;p21"/>
          <p:cNvSpPr txBox="1">
            <a:spLocks noGrp="1"/>
          </p:cNvSpPr>
          <p:nvPr>
            <p:ph type="body" idx="1"/>
          </p:nvPr>
        </p:nvSpPr>
        <p:spPr>
          <a:xfrm>
            <a:off x="228601" y="525731"/>
            <a:ext cx="1699260" cy="45500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a:solidFill>
                  <a:srgbClr val="002732"/>
                </a:solidFill>
                <a:latin typeface="Times New Roman"/>
                <a:ea typeface="Times New Roman"/>
                <a:cs typeface="Times New Roman"/>
                <a:sym typeface="Times New Roman"/>
              </a:rPr>
              <a:t>Decision Tree</a:t>
            </a:r>
            <a:endParaRPr/>
          </a:p>
        </p:txBody>
      </p:sp>
      <p:sp>
        <p:nvSpPr>
          <p:cNvPr id="271" name="Google Shape;271;p21"/>
          <p:cNvSpPr txBox="1"/>
          <p:nvPr/>
        </p:nvSpPr>
        <p:spPr>
          <a:xfrm>
            <a:off x="346712" y="2744835"/>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XGBOOST</a:t>
            </a:r>
            <a:endParaRPr/>
          </a:p>
        </p:txBody>
      </p:sp>
      <p:sp>
        <p:nvSpPr>
          <p:cNvPr id="272" name="Google Shape;272;p21"/>
          <p:cNvSpPr txBox="1"/>
          <p:nvPr/>
        </p:nvSpPr>
        <p:spPr>
          <a:xfrm>
            <a:off x="3719193" y="3331203"/>
            <a:ext cx="5196206" cy="954107"/>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Random forest is doing a great job which is near to KNN in terms of Recall score.</a:t>
            </a: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Decision Tree is also doing a descent job</a:t>
            </a:r>
            <a:r>
              <a:rPr lang="en-US" sz="1400" b="0" i="0" u="none" strike="noStrike" cap="none">
                <a:solidFill>
                  <a:srgbClr val="000000"/>
                </a:solidFill>
                <a:latin typeface="Arial"/>
                <a:ea typeface="Arial"/>
                <a:cs typeface="Arial"/>
                <a:sym typeface="Arial"/>
              </a:rPr>
              <a:t> but still its </a:t>
            </a:r>
            <a:r>
              <a:rPr lang="en-US" sz="1400" b="1" i="0" u="none" strike="noStrike" cap="none">
                <a:solidFill>
                  <a:srgbClr val="000000"/>
                </a:solidFill>
                <a:latin typeface="Arial"/>
                <a:ea typeface="Arial"/>
                <a:cs typeface="Arial"/>
                <a:sym typeface="Arial"/>
              </a:rPr>
              <a:t>recall value is less than 90%.</a:t>
            </a:r>
            <a:endParaRPr sz="1400" b="0" i="0" u="none" strike="noStrike" cap="none">
              <a:solidFill>
                <a:srgbClr val="000000"/>
              </a:solidFill>
              <a:latin typeface="Arial"/>
              <a:ea typeface="Arial"/>
              <a:cs typeface="Arial"/>
              <a:sym typeface="Arial"/>
            </a:endParaRPr>
          </a:p>
        </p:txBody>
      </p:sp>
      <p:sp>
        <p:nvSpPr>
          <p:cNvPr id="273" name="Google Shape;273;p21"/>
          <p:cNvSpPr txBox="1"/>
          <p:nvPr/>
        </p:nvSpPr>
        <p:spPr>
          <a:xfrm>
            <a:off x="5145805" y="525731"/>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Random Forest</a:t>
            </a:r>
            <a:endParaRPr sz="1400" b="1" i="0" u="none" strike="noStrike" cap="none">
              <a:solidFill>
                <a:srgbClr val="002732"/>
              </a:solidFill>
              <a:latin typeface="Times New Roman"/>
              <a:ea typeface="Times New Roman"/>
              <a:cs typeface="Times New Roman"/>
              <a:sym typeface="Times New Roman"/>
            </a:endParaRPr>
          </a:p>
        </p:txBody>
      </p:sp>
      <p:pic>
        <p:nvPicPr>
          <p:cNvPr id="274" name="Google Shape;274;p21"/>
          <p:cNvPicPr preferRelativeResize="0"/>
          <p:nvPr/>
        </p:nvPicPr>
        <p:blipFill rotWithShape="1">
          <a:blip r:embed="rId3">
            <a:alphaModFix/>
          </a:blip>
          <a:srcRect l="67143" b="48231"/>
          <a:stretch/>
        </p:blipFill>
        <p:spPr>
          <a:xfrm>
            <a:off x="392875" y="980733"/>
            <a:ext cx="3004457" cy="1619023"/>
          </a:xfrm>
          <a:prstGeom prst="rect">
            <a:avLst/>
          </a:prstGeom>
          <a:noFill/>
          <a:ln>
            <a:noFill/>
          </a:ln>
        </p:spPr>
      </p:pic>
      <p:pic>
        <p:nvPicPr>
          <p:cNvPr id="275" name="Google Shape;275;p21"/>
          <p:cNvPicPr preferRelativeResize="0"/>
          <p:nvPr/>
        </p:nvPicPr>
        <p:blipFill rotWithShape="1">
          <a:blip r:embed="rId3">
            <a:alphaModFix/>
          </a:blip>
          <a:srcRect t="48231" r="67143"/>
          <a:stretch/>
        </p:blipFill>
        <p:spPr>
          <a:xfrm>
            <a:off x="4572000" y="980733"/>
            <a:ext cx="3004457" cy="1619023"/>
          </a:xfrm>
          <a:prstGeom prst="rect">
            <a:avLst/>
          </a:prstGeom>
          <a:noFill/>
          <a:ln>
            <a:noFill/>
          </a:ln>
        </p:spPr>
      </p:pic>
      <p:pic>
        <p:nvPicPr>
          <p:cNvPr id="276" name="Google Shape;276;p21"/>
          <p:cNvPicPr preferRelativeResize="0"/>
          <p:nvPr/>
        </p:nvPicPr>
        <p:blipFill rotWithShape="1">
          <a:blip r:embed="rId3">
            <a:alphaModFix/>
          </a:blip>
          <a:srcRect l="33333" t="48231" r="33174"/>
          <a:stretch/>
        </p:blipFill>
        <p:spPr>
          <a:xfrm>
            <a:off x="363846" y="2998746"/>
            <a:ext cx="3062514" cy="16190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title"/>
          </p:nvPr>
        </p:nvSpPr>
        <p:spPr>
          <a:xfrm>
            <a:off x="394799" y="847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Modeling with Hyperparameter Tuning</a:t>
            </a:r>
            <a:endParaRPr/>
          </a:p>
        </p:txBody>
      </p:sp>
      <p:sp>
        <p:nvSpPr>
          <p:cNvPr id="282" name="Google Shape;282;p22"/>
          <p:cNvSpPr txBox="1">
            <a:spLocks noGrp="1"/>
          </p:cNvSpPr>
          <p:nvPr>
            <p:ph type="body" idx="1"/>
          </p:nvPr>
        </p:nvSpPr>
        <p:spPr>
          <a:xfrm>
            <a:off x="228600" y="525731"/>
            <a:ext cx="1834661" cy="45500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a:solidFill>
                  <a:srgbClr val="002732"/>
                </a:solidFill>
                <a:latin typeface="Times New Roman"/>
                <a:ea typeface="Times New Roman"/>
                <a:cs typeface="Times New Roman"/>
                <a:sym typeface="Times New Roman"/>
              </a:rPr>
              <a:t>Logistic Regression</a:t>
            </a:r>
            <a:endParaRPr/>
          </a:p>
        </p:txBody>
      </p:sp>
      <p:sp>
        <p:nvSpPr>
          <p:cNvPr id="283" name="Google Shape;283;p22"/>
          <p:cNvSpPr txBox="1"/>
          <p:nvPr/>
        </p:nvSpPr>
        <p:spPr>
          <a:xfrm>
            <a:off x="240032" y="2813415"/>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KNN Classifier</a:t>
            </a:r>
            <a:endParaRPr/>
          </a:p>
        </p:txBody>
      </p:sp>
      <p:sp>
        <p:nvSpPr>
          <p:cNvPr id="284" name="Google Shape;284;p22"/>
          <p:cNvSpPr txBox="1"/>
          <p:nvPr/>
        </p:nvSpPr>
        <p:spPr>
          <a:xfrm>
            <a:off x="3719193" y="3040916"/>
            <a:ext cx="5196206" cy="1133195"/>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600" b="1" i="0" u="none" strike="noStrike" cap="none">
                <a:solidFill>
                  <a:srgbClr val="002732"/>
                </a:solidFill>
                <a:latin typeface="Times New Roman"/>
                <a:ea typeface="Times New Roman"/>
                <a:cs typeface="Times New Roman"/>
                <a:sym typeface="Times New Roman"/>
              </a:rPr>
              <a:t>KNN's recall rate is now slightly higher than before, but Decision Tree, after hyper parameter tuning, is doing an excellent job and gives us a recall score of 98 percent. And yet, logistic regression is still underperforming.</a:t>
            </a:r>
            <a:endParaRPr sz="1600" b="1" i="0" u="none" strike="noStrike" cap="none">
              <a:solidFill>
                <a:srgbClr val="002732"/>
              </a:solidFill>
              <a:latin typeface="Calibri"/>
              <a:ea typeface="Calibri"/>
              <a:cs typeface="Calibri"/>
              <a:sym typeface="Calibri"/>
            </a:endParaRPr>
          </a:p>
        </p:txBody>
      </p:sp>
      <p:pic>
        <p:nvPicPr>
          <p:cNvPr id="285" name="Google Shape;285;p22"/>
          <p:cNvPicPr preferRelativeResize="0"/>
          <p:nvPr/>
        </p:nvPicPr>
        <p:blipFill rotWithShape="1">
          <a:blip r:embed="rId3">
            <a:alphaModFix/>
          </a:blip>
          <a:srcRect r="66282" b="50000"/>
          <a:stretch/>
        </p:blipFill>
        <p:spPr>
          <a:xfrm>
            <a:off x="228600" y="1029200"/>
            <a:ext cx="3083169" cy="1563687"/>
          </a:xfrm>
          <a:prstGeom prst="rect">
            <a:avLst/>
          </a:prstGeom>
          <a:noFill/>
          <a:ln>
            <a:noFill/>
          </a:ln>
        </p:spPr>
      </p:pic>
      <p:pic>
        <p:nvPicPr>
          <p:cNvPr id="286" name="Google Shape;286;p22"/>
          <p:cNvPicPr preferRelativeResize="0"/>
          <p:nvPr/>
        </p:nvPicPr>
        <p:blipFill rotWithShape="1">
          <a:blip r:embed="rId3">
            <a:alphaModFix/>
          </a:blip>
          <a:srcRect l="34744" r="32948" b="48483"/>
          <a:stretch/>
        </p:blipFill>
        <p:spPr>
          <a:xfrm>
            <a:off x="293076" y="3268417"/>
            <a:ext cx="2954215" cy="1611133"/>
          </a:xfrm>
          <a:prstGeom prst="rect">
            <a:avLst/>
          </a:prstGeom>
          <a:noFill/>
          <a:ln>
            <a:noFill/>
          </a:ln>
        </p:spPr>
      </p:pic>
      <p:pic>
        <p:nvPicPr>
          <p:cNvPr id="287" name="Google Shape;287;p22"/>
          <p:cNvPicPr preferRelativeResize="0"/>
          <p:nvPr/>
        </p:nvPicPr>
        <p:blipFill rotWithShape="1">
          <a:blip r:embed="rId4">
            <a:alphaModFix/>
          </a:blip>
          <a:srcRect/>
          <a:stretch/>
        </p:blipFill>
        <p:spPr>
          <a:xfrm>
            <a:off x="4130947" y="956310"/>
            <a:ext cx="3741420" cy="16154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394799" y="1152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Modeling with Hyperparameter Tuning</a:t>
            </a:r>
            <a:endParaRPr/>
          </a:p>
        </p:txBody>
      </p:sp>
      <p:sp>
        <p:nvSpPr>
          <p:cNvPr id="293" name="Google Shape;293;p23"/>
          <p:cNvSpPr txBox="1">
            <a:spLocks noGrp="1"/>
          </p:cNvSpPr>
          <p:nvPr>
            <p:ph type="body" idx="1"/>
          </p:nvPr>
        </p:nvSpPr>
        <p:spPr>
          <a:xfrm>
            <a:off x="228601" y="525731"/>
            <a:ext cx="1699260" cy="45500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a:solidFill>
                  <a:srgbClr val="002732"/>
                </a:solidFill>
                <a:latin typeface="Times New Roman"/>
                <a:ea typeface="Times New Roman"/>
                <a:cs typeface="Times New Roman"/>
                <a:sym typeface="Times New Roman"/>
              </a:rPr>
              <a:t>Decision Tree</a:t>
            </a:r>
            <a:endParaRPr/>
          </a:p>
        </p:txBody>
      </p:sp>
      <p:sp>
        <p:nvSpPr>
          <p:cNvPr id="294" name="Google Shape;294;p23"/>
          <p:cNvSpPr txBox="1"/>
          <p:nvPr/>
        </p:nvSpPr>
        <p:spPr>
          <a:xfrm>
            <a:off x="346712" y="2744835"/>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XGBOOST</a:t>
            </a:r>
            <a:endParaRPr/>
          </a:p>
        </p:txBody>
      </p:sp>
      <p:sp>
        <p:nvSpPr>
          <p:cNvPr id="295" name="Google Shape;295;p23"/>
          <p:cNvSpPr txBox="1"/>
          <p:nvPr/>
        </p:nvSpPr>
        <p:spPr>
          <a:xfrm>
            <a:off x="3719193" y="3331203"/>
            <a:ext cx="5196206" cy="110562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After hyperparameter tuning, the recall rate of Random Forest drops from 93 percent to 90 percent.</a:t>
            </a:r>
            <a:endParaRPr sz="1400" b="1" i="0" u="none" strike="noStrike" cap="none">
              <a:solidFill>
                <a:srgbClr val="002732"/>
              </a:solidFill>
              <a:latin typeface="Calibri"/>
              <a:ea typeface="Calibri"/>
              <a:cs typeface="Calibri"/>
              <a:sym typeface="Calibri"/>
            </a:endParaRPr>
          </a:p>
          <a:p>
            <a:pPr marL="0" marR="0" lvl="0" indent="0" algn="just" rtl="0">
              <a:lnSpc>
                <a:spcPct val="107000"/>
              </a:lnSpc>
              <a:spcBef>
                <a:spcPts val="800"/>
              </a:spcBef>
              <a:spcAft>
                <a:spcPts val="0"/>
              </a:spcAft>
              <a:buNone/>
            </a:pPr>
            <a:r>
              <a:rPr lang="en-US" sz="1400" b="1" i="0" u="none" strike="noStrike" cap="none">
                <a:solidFill>
                  <a:srgbClr val="002732"/>
                </a:solidFill>
                <a:latin typeface="Times New Roman"/>
                <a:ea typeface="Times New Roman"/>
                <a:cs typeface="Times New Roman"/>
                <a:sym typeface="Times New Roman"/>
              </a:rPr>
              <a:t>When we compare KNN and XGBOOST classifiers, we can see that KNN still superior to XGBOOST.</a:t>
            </a:r>
            <a:endParaRPr sz="1400" b="1" i="0" u="none" strike="noStrike" cap="none">
              <a:solidFill>
                <a:srgbClr val="002732"/>
              </a:solidFill>
              <a:latin typeface="Calibri"/>
              <a:ea typeface="Calibri"/>
              <a:cs typeface="Calibri"/>
              <a:sym typeface="Calibri"/>
            </a:endParaRPr>
          </a:p>
        </p:txBody>
      </p:sp>
      <p:sp>
        <p:nvSpPr>
          <p:cNvPr id="296" name="Google Shape;296;p23"/>
          <p:cNvSpPr txBox="1"/>
          <p:nvPr/>
        </p:nvSpPr>
        <p:spPr>
          <a:xfrm>
            <a:off x="5145805" y="525731"/>
            <a:ext cx="1699260" cy="455002"/>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dk2"/>
              </a:buClr>
              <a:buSzPts val="1800"/>
              <a:buFont typeface="Arial"/>
              <a:buNone/>
            </a:pPr>
            <a:r>
              <a:rPr lang="en-US" sz="1400" b="1" i="0" u="none" strike="noStrike" cap="none">
                <a:solidFill>
                  <a:srgbClr val="002732"/>
                </a:solidFill>
                <a:latin typeface="Times New Roman"/>
                <a:ea typeface="Times New Roman"/>
                <a:cs typeface="Times New Roman"/>
                <a:sym typeface="Times New Roman"/>
              </a:rPr>
              <a:t>Random Forest</a:t>
            </a:r>
            <a:endParaRPr sz="1400" b="1" i="0" u="none" strike="noStrike" cap="none">
              <a:solidFill>
                <a:srgbClr val="002732"/>
              </a:solidFill>
              <a:latin typeface="Times New Roman"/>
              <a:ea typeface="Times New Roman"/>
              <a:cs typeface="Times New Roman"/>
              <a:sym typeface="Times New Roman"/>
            </a:endParaRPr>
          </a:p>
        </p:txBody>
      </p:sp>
      <p:pic>
        <p:nvPicPr>
          <p:cNvPr id="297" name="Google Shape;297;p23"/>
          <p:cNvPicPr preferRelativeResize="0"/>
          <p:nvPr/>
        </p:nvPicPr>
        <p:blipFill rotWithShape="1">
          <a:blip r:embed="rId3">
            <a:alphaModFix/>
          </a:blip>
          <a:srcRect l="66795" b="50000"/>
          <a:stretch/>
        </p:blipFill>
        <p:spPr>
          <a:xfrm>
            <a:off x="228601" y="1080940"/>
            <a:ext cx="3036277" cy="1563687"/>
          </a:xfrm>
          <a:prstGeom prst="rect">
            <a:avLst/>
          </a:prstGeom>
          <a:noFill/>
          <a:ln>
            <a:noFill/>
          </a:ln>
        </p:spPr>
      </p:pic>
      <p:pic>
        <p:nvPicPr>
          <p:cNvPr id="298" name="Google Shape;298;p23"/>
          <p:cNvPicPr preferRelativeResize="0"/>
          <p:nvPr/>
        </p:nvPicPr>
        <p:blipFill rotWithShape="1">
          <a:blip r:embed="rId3">
            <a:alphaModFix/>
          </a:blip>
          <a:srcRect t="50000" r="66795"/>
          <a:stretch/>
        </p:blipFill>
        <p:spPr>
          <a:xfrm>
            <a:off x="4655099" y="1080939"/>
            <a:ext cx="3036277" cy="1563688"/>
          </a:xfrm>
          <a:prstGeom prst="rect">
            <a:avLst/>
          </a:prstGeom>
          <a:noFill/>
          <a:ln>
            <a:noFill/>
          </a:ln>
        </p:spPr>
      </p:pic>
      <p:pic>
        <p:nvPicPr>
          <p:cNvPr id="299" name="Google Shape;299;p23"/>
          <p:cNvPicPr preferRelativeResize="0"/>
          <p:nvPr/>
        </p:nvPicPr>
        <p:blipFill rotWithShape="1">
          <a:blip r:embed="rId3">
            <a:alphaModFix/>
          </a:blip>
          <a:srcRect l="33077" t="50000" r="32563"/>
          <a:stretch/>
        </p:blipFill>
        <p:spPr>
          <a:xfrm>
            <a:off x="228601" y="3086462"/>
            <a:ext cx="3141784" cy="15636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Times New Roman"/>
                <a:ea typeface="Times New Roman"/>
                <a:cs typeface="Times New Roman"/>
                <a:sym typeface="Times New Roman"/>
              </a:rPr>
              <a:t>Conclusions</a:t>
            </a:r>
            <a:endParaRPr/>
          </a:p>
        </p:txBody>
      </p:sp>
      <p:sp>
        <p:nvSpPr>
          <p:cNvPr id="305" name="Google Shape;305;p24"/>
          <p:cNvSpPr txBox="1">
            <a:spLocks noGrp="1"/>
          </p:cNvSpPr>
          <p:nvPr>
            <p:ph type="body" idx="1"/>
          </p:nvPr>
        </p:nvSpPr>
        <p:spPr>
          <a:xfrm>
            <a:off x="311700" y="1000075"/>
            <a:ext cx="8520600" cy="34164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Clr>
                <a:srgbClr val="002732"/>
              </a:buClr>
              <a:buSzPts val="1200"/>
              <a:buFont typeface="Noto Sans Symbols"/>
              <a:buChar char="⮚"/>
            </a:pPr>
            <a:r>
              <a:rPr lang="en-US" sz="1400" b="1">
                <a:solidFill>
                  <a:srgbClr val="002732"/>
                </a:solidFill>
                <a:latin typeface="Times New Roman"/>
                <a:ea typeface="Times New Roman"/>
                <a:cs typeface="Times New Roman"/>
                <a:sym typeface="Times New Roman"/>
              </a:rPr>
              <a:t>We can see that after hyper parameter tuning, the False Negative rate of Logistic Regression is 11970, which is the highest among all models, and the False Positive rate of Random Forest is 9184, which is also high.</a:t>
            </a:r>
            <a:endParaRPr sz="1400" b="1">
              <a:solidFill>
                <a:srgbClr val="002732"/>
              </a:solidFill>
              <a:latin typeface="Calibri"/>
              <a:ea typeface="Calibri"/>
              <a:cs typeface="Calibri"/>
              <a:sym typeface="Calibri"/>
            </a:endParaRPr>
          </a:p>
          <a:p>
            <a:pPr marL="342900" lvl="0" indent="-342900" algn="just" rtl="0">
              <a:lnSpc>
                <a:spcPct val="115000"/>
              </a:lnSpc>
              <a:spcBef>
                <a:spcPts val="0"/>
              </a:spcBef>
              <a:spcAft>
                <a:spcPts val="0"/>
              </a:spcAft>
              <a:buClr>
                <a:srgbClr val="002732"/>
              </a:buClr>
              <a:buSzPts val="1200"/>
              <a:buFont typeface="Noto Sans Symbols"/>
              <a:buChar char="⮚"/>
            </a:pPr>
            <a:r>
              <a:rPr lang="en-US" sz="1400" b="1">
                <a:solidFill>
                  <a:srgbClr val="002732"/>
                </a:solidFill>
                <a:latin typeface="Times New Roman"/>
                <a:ea typeface="Times New Roman"/>
                <a:cs typeface="Times New Roman"/>
                <a:sym typeface="Times New Roman"/>
              </a:rPr>
              <a:t>When we compare the false positive rates of KNN and XGBOOST, we get 3080 and 5001 respectively, which is lower than the Logistic and Random Forest models but higher than the Decision Tree Decision Tree Classifier, which has the lowest False Positive Rate of 1818 of all the models.</a:t>
            </a:r>
            <a:endParaRPr sz="1400" b="1">
              <a:solidFill>
                <a:srgbClr val="002732"/>
              </a:solidFill>
              <a:latin typeface="Calibri"/>
              <a:ea typeface="Calibri"/>
              <a:cs typeface="Calibri"/>
              <a:sym typeface="Calibri"/>
            </a:endParaRPr>
          </a:p>
          <a:p>
            <a:pPr marL="342900" lvl="0" indent="-342900" algn="just" rtl="0">
              <a:lnSpc>
                <a:spcPct val="115000"/>
              </a:lnSpc>
              <a:spcBef>
                <a:spcPts val="0"/>
              </a:spcBef>
              <a:spcAft>
                <a:spcPts val="0"/>
              </a:spcAft>
              <a:buClr>
                <a:srgbClr val="002732"/>
              </a:buClr>
              <a:buSzPts val="1200"/>
              <a:buFont typeface="Noto Sans Symbols"/>
              <a:buChar char="⮚"/>
            </a:pPr>
            <a:r>
              <a:rPr lang="en-US" sz="1400" b="1">
                <a:solidFill>
                  <a:srgbClr val="002732"/>
                </a:solidFill>
                <a:latin typeface="Times New Roman"/>
                <a:ea typeface="Times New Roman"/>
                <a:cs typeface="Times New Roman"/>
                <a:sym typeface="Times New Roman"/>
              </a:rPr>
              <a:t>However, if we consider good recall, accuracy, and a low false positive rate, KNN does a great job with (96 percent recall, 83 percent accuracy, and a 3080 false positive rate) if all parameters are considered, our final model should be KNN Classifier.</a:t>
            </a:r>
            <a:endParaRPr sz="1400" b="1">
              <a:solidFill>
                <a:srgbClr val="002732"/>
              </a:solidFill>
              <a:latin typeface="Calibri"/>
              <a:ea typeface="Calibri"/>
              <a:cs typeface="Calibri"/>
              <a:sym typeface="Calibri"/>
            </a:endParaRPr>
          </a:p>
          <a:p>
            <a:pPr marL="342900" lvl="0" indent="-342900" algn="just" rtl="0">
              <a:lnSpc>
                <a:spcPct val="115000"/>
              </a:lnSpc>
              <a:spcBef>
                <a:spcPts val="0"/>
              </a:spcBef>
              <a:spcAft>
                <a:spcPts val="0"/>
              </a:spcAft>
              <a:buClr>
                <a:srgbClr val="002732"/>
              </a:buClr>
              <a:buSzPts val="1200"/>
              <a:buFont typeface="Noto Sans Symbols"/>
              <a:buChar char="⮚"/>
            </a:pPr>
            <a:r>
              <a:rPr lang="en-US" sz="1400" b="1">
                <a:solidFill>
                  <a:srgbClr val="002732"/>
                </a:solidFill>
                <a:latin typeface="Times New Roman"/>
                <a:ea typeface="Times New Roman"/>
                <a:cs typeface="Times New Roman"/>
                <a:sym typeface="Times New Roman"/>
              </a:rPr>
              <a:t>However, if we are only concerned with Recall Rate, we should use Decision Tree Regressor.</a:t>
            </a:r>
            <a:endParaRPr sz="1400" b="1">
              <a:solidFill>
                <a:srgbClr val="002732"/>
              </a:solidFill>
              <a:latin typeface="Calibri"/>
              <a:ea typeface="Calibri"/>
              <a:cs typeface="Calibri"/>
              <a:sym typeface="Calibri"/>
            </a:endParaRPr>
          </a:p>
          <a:p>
            <a:pPr marL="342900" lvl="0" indent="-342900" algn="just" rtl="0">
              <a:lnSpc>
                <a:spcPct val="115000"/>
              </a:lnSpc>
              <a:spcBef>
                <a:spcPts val="0"/>
              </a:spcBef>
              <a:spcAft>
                <a:spcPts val="0"/>
              </a:spcAft>
              <a:buClr>
                <a:srgbClr val="002732"/>
              </a:buClr>
              <a:buSzPts val="1200"/>
              <a:buFont typeface="Noto Sans Symbols"/>
              <a:buChar char="⮚"/>
            </a:pPr>
            <a:r>
              <a:rPr lang="en-US" sz="1400" b="1">
                <a:solidFill>
                  <a:srgbClr val="002732"/>
                </a:solidFill>
                <a:latin typeface="Times New Roman"/>
                <a:ea typeface="Times New Roman"/>
                <a:cs typeface="Times New Roman"/>
                <a:sym typeface="Times New Roman"/>
              </a:rPr>
              <a:t>As we improve the KNN Classifier Model with more hyper parameter tuning, we will get more desired results that will be more useful.</a:t>
            </a:r>
            <a:endParaRPr sz="1400" b="1">
              <a:solidFill>
                <a:srgbClr val="00273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Times New Roman"/>
                <a:ea typeface="Times New Roman"/>
                <a:cs typeface="Times New Roman"/>
                <a:sym typeface="Times New Roman"/>
              </a:rPr>
              <a:t>Conclusion Cont.</a:t>
            </a:r>
            <a:endParaRPr/>
          </a:p>
        </p:txBody>
      </p:sp>
      <p:sp>
        <p:nvSpPr>
          <p:cNvPr id="311" name="Google Shape;31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Clr>
                <a:srgbClr val="002732"/>
              </a:buClr>
              <a:buSzPts val="1200"/>
              <a:buFont typeface="Noto Sans Symbols"/>
              <a:buChar char="⮚"/>
            </a:pPr>
            <a:r>
              <a:rPr lang="en-US" sz="1800" b="1">
                <a:solidFill>
                  <a:srgbClr val="002732"/>
                </a:solidFill>
                <a:latin typeface="Times New Roman"/>
                <a:ea typeface="Times New Roman"/>
                <a:cs typeface="Times New Roman"/>
                <a:sym typeface="Times New Roman"/>
              </a:rPr>
              <a:t>We can conclude from our preliminary analysis of feature distribution, outlier detection, and overall, EDA analysis that: Customers who have never had a vehicle damaged are only 0.5 percent interested in vehicle insurance.</a:t>
            </a:r>
            <a:endParaRPr/>
          </a:p>
          <a:p>
            <a:pPr marL="285750" lvl="0" indent="-209550" algn="just" rtl="0">
              <a:lnSpc>
                <a:spcPct val="115000"/>
              </a:lnSpc>
              <a:spcBef>
                <a:spcPts val="0"/>
              </a:spcBef>
              <a:spcAft>
                <a:spcPts val="0"/>
              </a:spcAft>
              <a:buClr>
                <a:srgbClr val="002732"/>
              </a:buClr>
              <a:buSzPts val="1200"/>
              <a:buFont typeface="Noto Sans Symbols"/>
              <a:buNone/>
            </a:pPr>
            <a:endParaRPr sz="1800" b="1">
              <a:solidFill>
                <a:srgbClr val="002732"/>
              </a:solidFill>
              <a:latin typeface="Calibri"/>
              <a:ea typeface="Calibri"/>
              <a:cs typeface="Calibri"/>
              <a:sym typeface="Calibri"/>
            </a:endParaRPr>
          </a:p>
          <a:p>
            <a:pPr marL="285750" lvl="0" indent="-285750" algn="just" rtl="0">
              <a:lnSpc>
                <a:spcPct val="115000"/>
              </a:lnSpc>
              <a:spcBef>
                <a:spcPts val="0"/>
              </a:spcBef>
              <a:spcAft>
                <a:spcPts val="1000"/>
              </a:spcAft>
              <a:buClr>
                <a:srgbClr val="002732"/>
              </a:buClr>
              <a:buSzPts val="1200"/>
              <a:buFont typeface="Noto Sans Symbols"/>
              <a:buChar char="⮚"/>
            </a:pPr>
            <a:r>
              <a:rPr lang="en-US" sz="1800" b="1">
                <a:solidFill>
                  <a:srgbClr val="002732"/>
                </a:solidFill>
                <a:latin typeface="Times New Roman"/>
                <a:ea typeface="Times New Roman"/>
                <a:cs typeface="Times New Roman"/>
                <a:sym typeface="Times New Roman"/>
              </a:rPr>
              <a:t>Vehicles less than a year old are more likely to have insurance, with 66 percent insured, while vehicles older than a year but less than two years old are insured in 33 percent.</a:t>
            </a:r>
            <a:endParaRPr sz="1800" b="1">
              <a:solidFill>
                <a:srgbClr val="00273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6"/>
          <p:cNvSpPr txBox="1">
            <a:spLocks noGrp="1"/>
          </p:cNvSpPr>
          <p:nvPr>
            <p:ph type="subTitle" idx="1"/>
          </p:nvPr>
        </p:nvSpPr>
        <p:spPr>
          <a:xfrm>
            <a:off x="0" y="426720"/>
            <a:ext cx="9144000" cy="4716780"/>
          </a:xfrm>
          <a:prstGeom prst="rect">
            <a:avLst/>
          </a:prstGeom>
          <a:solidFill>
            <a:srgbClr val="C00000"/>
          </a:solid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endParaRPr sz="6600">
              <a:solidFill>
                <a:schemeClr val="dk2"/>
              </a:solidFill>
            </a:endParaRPr>
          </a:p>
          <a:p>
            <a:pPr marL="457200" lvl="0" indent="-342900" algn="ctr" rtl="0">
              <a:lnSpc>
                <a:spcPct val="100000"/>
              </a:lnSpc>
              <a:spcBef>
                <a:spcPts val="0"/>
              </a:spcBef>
              <a:spcAft>
                <a:spcPts val="0"/>
              </a:spcAft>
              <a:buSzPts val="2800"/>
              <a:buNone/>
            </a:pPr>
            <a:r>
              <a:rPr lang="en-US" sz="8000">
                <a:solidFill>
                  <a:schemeClr val="dk2"/>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3" descr="Health Insurance - Econlib"/>
          <p:cNvPicPr preferRelativeResize="0"/>
          <p:nvPr/>
        </p:nvPicPr>
        <p:blipFill rotWithShape="1">
          <a:blip r:embed="rId3">
            <a:alphaModFix/>
          </a:blip>
          <a:srcRect/>
          <a:stretch/>
        </p:blipFill>
        <p:spPr>
          <a:xfrm>
            <a:off x="2417515" y="1072213"/>
            <a:ext cx="4308970" cy="2873829"/>
          </a:xfrm>
          <a:prstGeom prst="rect">
            <a:avLst/>
          </a:prstGeom>
          <a:noFill/>
          <a:ln>
            <a:noFill/>
          </a:ln>
        </p:spPr>
      </p:pic>
      <p:sp>
        <p:nvSpPr>
          <p:cNvPr id="80" name="Google Shape;80;p3"/>
          <p:cNvSpPr txBox="1">
            <a:spLocks noGrp="1"/>
          </p:cNvSpPr>
          <p:nvPr>
            <p:ph type="title"/>
          </p:nvPr>
        </p:nvSpPr>
        <p:spPr>
          <a:xfrm>
            <a:off x="0" y="-1"/>
            <a:ext cx="9144000" cy="71470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b="1">
                <a:latin typeface="Times New Roman"/>
                <a:ea typeface="Times New Roman"/>
                <a:cs typeface="Times New Roman"/>
                <a:sym typeface="Times New Roman"/>
              </a:rPr>
              <a:t>Introduction and Problem Statement</a:t>
            </a:r>
            <a:endParaRPr/>
          </a:p>
        </p:txBody>
      </p:sp>
      <p:sp>
        <p:nvSpPr>
          <p:cNvPr id="81" name="Google Shape;81;p3"/>
          <p:cNvSpPr txBox="1">
            <a:spLocks noGrp="1"/>
          </p:cNvSpPr>
          <p:nvPr>
            <p:ph type="body" idx="1"/>
          </p:nvPr>
        </p:nvSpPr>
        <p:spPr>
          <a:xfrm>
            <a:off x="0" y="2929261"/>
            <a:ext cx="8922545" cy="1568228"/>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400" b="1">
                <a:solidFill>
                  <a:srgbClr val="004B53"/>
                </a:solidFill>
                <a:latin typeface="Times New Roman"/>
                <a:ea typeface="Times New Roman"/>
                <a:cs typeface="Times New Roman"/>
                <a:sym typeface="Times New Roman"/>
              </a:rPr>
              <a:t>Problem Statement:</a:t>
            </a:r>
            <a:endParaRPr sz="1400">
              <a:solidFill>
                <a:srgbClr val="000000"/>
              </a:solidFill>
              <a:latin typeface="Times New Roman"/>
              <a:ea typeface="Times New Roman"/>
              <a:cs typeface="Times New Roman"/>
              <a:sym typeface="Times New Roman"/>
            </a:endParaRPr>
          </a:p>
          <a:p>
            <a:pPr marL="114300" lvl="0" indent="0" algn="just" rtl="0">
              <a:lnSpc>
                <a:spcPct val="115000"/>
              </a:lnSpc>
              <a:spcBef>
                <a:spcPts val="1000"/>
              </a:spcBef>
              <a:spcAft>
                <a:spcPts val="1000"/>
              </a:spcAft>
              <a:buSzPts val="1800"/>
              <a:buNone/>
            </a:pPr>
            <a:r>
              <a:rPr lang="en-US" sz="1400">
                <a:solidFill>
                  <a:srgbClr val="000000"/>
                </a:solidFill>
                <a:latin typeface="Times New Roman"/>
                <a:ea typeface="Times New Roman"/>
                <a:cs typeface="Times New Roman"/>
                <a:sym typeface="Times New Roman"/>
              </a:rPr>
              <a:t>Determining whether a person with an insurance policy would be interested in purchasing car insurance as well. The company can then plan its communication strategy to reach out to those customers and optimise its business model and revenue by building a model to predict whether a customer would be interested in Vehicle Insurance.</a:t>
            </a:r>
            <a:endParaRPr sz="1400">
              <a:latin typeface="Calibri"/>
              <a:ea typeface="Calibri"/>
              <a:cs typeface="Calibri"/>
              <a:sym typeface="Calibri"/>
            </a:endParaRPr>
          </a:p>
        </p:txBody>
      </p:sp>
      <p:sp>
        <p:nvSpPr>
          <p:cNvPr id="82" name="Google Shape;82;p3"/>
          <p:cNvSpPr txBox="1"/>
          <p:nvPr/>
        </p:nvSpPr>
        <p:spPr>
          <a:xfrm>
            <a:off x="-1" y="788886"/>
            <a:ext cx="8922545" cy="1782864"/>
          </a:xfrm>
          <a:prstGeom prst="rect">
            <a:avLst/>
          </a:prstGeom>
          <a:noFill/>
          <a:ln>
            <a:noFill/>
          </a:ln>
        </p:spPr>
        <p:txBody>
          <a:bodyPr spcFirstLastPara="1" wrap="square" lIns="91425" tIns="91425" rIns="91425" bIns="91425" anchor="t" anchorCtr="0">
            <a:noAutofit/>
          </a:bodyPr>
          <a:lstStyle/>
          <a:p>
            <a:pPr marL="114300" marR="0" lvl="0" indent="0" algn="just" rtl="0">
              <a:lnSpc>
                <a:spcPct val="115000"/>
              </a:lnSpc>
              <a:spcBef>
                <a:spcPts val="0"/>
              </a:spcBef>
              <a:spcAft>
                <a:spcPts val="0"/>
              </a:spcAft>
              <a:buClr>
                <a:schemeClr val="dk2"/>
              </a:buClr>
              <a:buSzPts val="1800"/>
              <a:buFont typeface="Arial"/>
              <a:buNone/>
            </a:pPr>
            <a:r>
              <a:rPr lang="en-US" sz="1400" b="1" i="0" u="none" strike="noStrike" cap="none">
                <a:solidFill>
                  <a:srgbClr val="004B53"/>
                </a:solidFill>
                <a:latin typeface="Times New Roman"/>
                <a:ea typeface="Times New Roman"/>
                <a:cs typeface="Times New Roman"/>
                <a:sym typeface="Times New Roman"/>
              </a:rPr>
              <a:t>Introduction:</a:t>
            </a:r>
            <a:endParaRPr sz="1200" b="1" i="0" u="none" strike="noStrike" cap="none">
              <a:solidFill>
                <a:srgbClr val="004B53"/>
              </a:solidFill>
              <a:latin typeface="Times New Roman"/>
              <a:ea typeface="Times New Roman"/>
              <a:cs typeface="Times New Roman"/>
              <a:sym typeface="Times New Roman"/>
            </a:endParaRPr>
          </a:p>
          <a:p>
            <a:pPr marL="114300" marR="0" lvl="0" indent="0" algn="just" rtl="0">
              <a:lnSpc>
                <a:spcPct val="115000"/>
              </a:lnSpc>
              <a:spcBef>
                <a:spcPts val="1000"/>
              </a:spcBef>
              <a:spcAft>
                <a:spcPts val="0"/>
              </a:spcAft>
              <a:buClr>
                <a:schemeClr val="dk2"/>
              </a:buClr>
              <a:buSzPts val="1800"/>
              <a:buFont typeface="Arial"/>
              <a:buNone/>
            </a:pPr>
            <a:r>
              <a:rPr lang="en-US" sz="1400" b="0" i="0" u="none" strike="noStrike" cap="none">
                <a:solidFill>
                  <a:srgbClr val="000000"/>
                </a:solidFill>
                <a:latin typeface="Times New Roman"/>
                <a:ea typeface="Times New Roman"/>
                <a:cs typeface="Times New Roman"/>
                <a:sym typeface="Times New Roman"/>
              </a:rPr>
              <a:t>An insurance policy is a contract whereby a business agrees to guarantee compensation in the event of a specific loss, damage, illness, or death in exchange for the payment of a predetermined premium. </a:t>
            </a:r>
            <a:endParaRPr sz="1400" b="0" i="0" u="none" strike="noStrike" cap="none">
              <a:solidFill>
                <a:schemeClr val="dk2"/>
              </a:solidFill>
              <a:latin typeface="Calibri"/>
              <a:ea typeface="Calibri"/>
              <a:cs typeface="Calibri"/>
              <a:sym typeface="Calibri"/>
            </a:endParaRPr>
          </a:p>
          <a:p>
            <a:pPr marL="114300" marR="0" lvl="0" indent="0" algn="just" rtl="0">
              <a:lnSpc>
                <a:spcPct val="115000"/>
              </a:lnSpc>
              <a:spcBef>
                <a:spcPts val="1000"/>
              </a:spcBef>
              <a:spcAft>
                <a:spcPts val="1000"/>
              </a:spcAft>
              <a:buClr>
                <a:schemeClr val="dk2"/>
              </a:buClr>
              <a:buSzPts val="1800"/>
              <a:buFont typeface="Arial"/>
              <a:buNone/>
            </a:pPr>
            <a:r>
              <a:rPr lang="en-US" sz="1400" b="0" i="0" u="none" strike="noStrike" cap="none">
                <a:solidFill>
                  <a:srgbClr val="000000"/>
                </a:solidFill>
                <a:latin typeface="Times New Roman"/>
                <a:ea typeface="Times New Roman"/>
                <a:cs typeface="Times New Roman"/>
                <a:sym typeface="Times New Roman"/>
              </a:rPr>
              <a:t>The amount of money that the customer must consistently pay to an insurance company in exchange for this guarantee is known as a premium. Vehicle insurance works similarly to medical insurance in that customers must pay an annual premium to the insurance provider company in order for them to be compensated (referred to as "sum assured") in the event that their vehicle is responsible for an unfortunate accident</a:t>
            </a:r>
            <a:endParaRPr sz="14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381129" y="0"/>
            <a:ext cx="295630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u="sng">
                <a:solidFill>
                  <a:srgbClr val="C00000"/>
                </a:solidFill>
                <a:latin typeface="Times New Roman"/>
                <a:ea typeface="Times New Roman"/>
                <a:cs typeface="Times New Roman"/>
                <a:sym typeface="Times New Roman"/>
              </a:rPr>
              <a:t>Data Exploration</a:t>
            </a:r>
            <a:r>
              <a:rPr lang="en-US" sz="2800" b="1">
                <a:solidFill>
                  <a:srgbClr val="C00000"/>
                </a:solidFill>
                <a:latin typeface="Arial"/>
                <a:ea typeface="Arial"/>
                <a:cs typeface="Arial"/>
                <a:sym typeface="Arial"/>
              </a:rPr>
              <a:t>:</a:t>
            </a:r>
            <a:br>
              <a:rPr lang="en-US" sz="2800" b="1">
                <a:solidFill>
                  <a:srgbClr val="C00000"/>
                </a:solidFill>
                <a:latin typeface="Times New Roman"/>
                <a:ea typeface="Times New Roman"/>
                <a:cs typeface="Times New Roman"/>
                <a:sym typeface="Times New Roman"/>
              </a:rPr>
            </a:br>
            <a:endParaRPr>
              <a:solidFill>
                <a:srgbClr val="C00000"/>
              </a:solidFill>
            </a:endParaRPr>
          </a:p>
        </p:txBody>
      </p:sp>
      <p:sp>
        <p:nvSpPr>
          <p:cNvPr id="88" name="Google Shape;88;p4"/>
          <p:cNvSpPr txBox="1">
            <a:spLocks noGrp="1"/>
          </p:cNvSpPr>
          <p:nvPr>
            <p:ph type="body" idx="1"/>
          </p:nvPr>
        </p:nvSpPr>
        <p:spPr>
          <a:xfrm>
            <a:off x="60960" y="1146710"/>
            <a:ext cx="4382220" cy="3145205"/>
          </a:xfrm>
          <a:prstGeom prst="rect">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t" anchorCtr="0">
            <a:noAutofit/>
          </a:bodyPr>
          <a:lstStyle/>
          <a:p>
            <a:pPr marL="139700" lvl="0" indent="0" algn="l" rtl="0">
              <a:lnSpc>
                <a:spcPct val="115000"/>
              </a:lnSpc>
              <a:spcBef>
                <a:spcPts val="0"/>
              </a:spcBef>
              <a:spcAft>
                <a:spcPts val="0"/>
              </a:spcAft>
              <a:buSzPts val="1400"/>
              <a:buNone/>
            </a:pPr>
            <a:r>
              <a:rPr lang="en-US" b="1">
                <a:solidFill>
                  <a:srgbClr val="363636"/>
                </a:solidFill>
                <a:latin typeface="Times New Roman"/>
                <a:ea typeface="Times New Roman"/>
                <a:cs typeface="Times New Roman"/>
                <a:sym typeface="Times New Roman"/>
              </a:rPr>
              <a:t>Dataset fil format</a:t>
            </a:r>
            <a:r>
              <a:rPr lang="en-US">
                <a:solidFill>
                  <a:srgbClr val="363636"/>
                </a:solidFill>
                <a:latin typeface="Times New Roman"/>
                <a:ea typeface="Times New Roman"/>
                <a:cs typeface="Times New Roman"/>
                <a:sym typeface="Times New Roman"/>
              </a:rPr>
              <a:t>: CSV(Comma Separated) file is used</a:t>
            </a:r>
            <a:endParaRPr/>
          </a:p>
          <a:p>
            <a:pPr marL="139700" lvl="0" indent="0" algn="l" rtl="0">
              <a:lnSpc>
                <a:spcPct val="115000"/>
              </a:lnSpc>
              <a:spcBef>
                <a:spcPts val="0"/>
              </a:spcBef>
              <a:spcAft>
                <a:spcPts val="0"/>
              </a:spcAft>
              <a:buSzPts val="1400"/>
              <a:buNone/>
            </a:pPr>
            <a:endParaRPr>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r>
              <a:rPr lang="en-US" b="1">
                <a:solidFill>
                  <a:srgbClr val="363636"/>
                </a:solidFill>
                <a:latin typeface="Times New Roman"/>
                <a:ea typeface="Times New Roman"/>
                <a:cs typeface="Times New Roman"/>
                <a:sym typeface="Times New Roman"/>
              </a:rPr>
              <a:t>Name of the data-source file </a:t>
            </a:r>
            <a:r>
              <a:rPr lang="en-US">
                <a:solidFill>
                  <a:srgbClr val="363636"/>
                </a:solidFill>
                <a:latin typeface="Times New Roman"/>
                <a:ea typeface="Times New Roman"/>
                <a:cs typeface="Times New Roman"/>
                <a:sym typeface="Times New Roman"/>
              </a:rPr>
              <a:t>: </a:t>
            </a:r>
            <a:r>
              <a:rPr lang="en-US" b="0" i="0" u="none" strike="noStrike" cap="none">
                <a:solidFill>
                  <a:srgbClr val="212121"/>
                </a:solidFill>
                <a:latin typeface="Times New Roman"/>
                <a:ea typeface="Times New Roman"/>
                <a:cs typeface="Times New Roman"/>
                <a:sym typeface="Times New Roman"/>
              </a:rPr>
              <a:t>TRAIN-HEALTH INSURANCE CROSS SELL PREDICTION.csv</a:t>
            </a:r>
            <a:r>
              <a:rPr lang="en-US" b="0" i="0" u="none" strike="noStrike" cap="none">
                <a:solidFill>
                  <a:schemeClr val="dk1"/>
                </a:solidFill>
                <a:latin typeface="Times New Roman"/>
                <a:ea typeface="Times New Roman"/>
                <a:cs typeface="Times New Roman"/>
                <a:sym typeface="Times New Roman"/>
              </a:rPr>
              <a:t> </a:t>
            </a:r>
            <a:endParaRPr/>
          </a:p>
          <a:p>
            <a:pPr marL="139700" lvl="0" indent="0" algn="l" rtl="0">
              <a:lnSpc>
                <a:spcPct val="115000"/>
              </a:lnSpc>
              <a:spcBef>
                <a:spcPts val="0"/>
              </a:spcBef>
              <a:spcAft>
                <a:spcPts val="0"/>
              </a:spcAft>
              <a:buSzPts val="1400"/>
              <a:buNone/>
            </a:pPr>
            <a:endParaRPr>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r>
              <a:rPr lang="en-US" sz="1400" b="1" i="0" u="none" strike="noStrike" cap="none">
                <a:solidFill>
                  <a:srgbClr val="363636"/>
                </a:solidFill>
                <a:latin typeface="Times New Roman"/>
                <a:ea typeface="Times New Roman"/>
                <a:cs typeface="Times New Roman"/>
                <a:sym typeface="Times New Roman"/>
              </a:rPr>
              <a:t>Number of columns </a:t>
            </a:r>
            <a:r>
              <a:rPr lang="en-US" sz="1400" b="0" i="0" u="none" strike="noStrike" cap="none">
                <a:solidFill>
                  <a:srgbClr val="363636"/>
                </a:solidFill>
                <a:latin typeface="Times New Roman"/>
                <a:ea typeface="Times New Roman"/>
                <a:cs typeface="Times New Roman"/>
                <a:sym typeface="Times New Roman"/>
              </a:rPr>
              <a:t>: </a:t>
            </a:r>
            <a:r>
              <a:rPr lang="en-US">
                <a:solidFill>
                  <a:srgbClr val="363636"/>
                </a:solidFill>
                <a:latin typeface="Times New Roman"/>
                <a:ea typeface="Times New Roman"/>
                <a:cs typeface="Times New Roman"/>
                <a:sym typeface="Times New Roman"/>
              </a:rPr>
              <a:t>12</a:t>
            </a:r>
            <a:endParaRPr sz="1400" b="0"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r>
              <a:rPr lang="en-US" b="1">
                <a:solidFill>
                  <a:srgbClr val="363636"/>
                </a:solidFill>
                <a:latin typeface="Times New Roman"/>
                <a:ea typeface="Times New Roman"/>
                <a:cs typeface="Times New Roman"/>
                <a:sym typeface="Times New Roman"/>
              </a:rPr>
              <a:t>N</a:t>
            </a:r>
            <a:r>
              <a:rPr lang="en-US" sz="1400" b="1" i="0" u="none" strike="noStrike" cap="none">
                <a:solidFill>
                  <a:srgbClr val="363636"/>
                </a:solidFill>
                <a:latin typeface="Times New Roman"/>
                <a:ea typeface="Times New Roman"/>
                <a:cs typeface="Times New Roman"/>
                <a:sym typeface="Times New Roman"/>
              </a:rPr>
              <a:t>umber of rows </a:t>
            </a:r>
            <a:r>
              <a:rPr lang="en-US" sz="1400" b="0" i="0" u="none" strike="noStrike" cap="none">
                <a:solidFill>
                  <a:srgbClr val="363636"/>
                </a:solidFill>
                <a:latin typeface="Times New Roman"/>
                <a:ea typeface="Times New Roman"/>
                <a:cs typeface="Times New Roman"/>
                <a:sym typeface="Times New Roman"/>
              </a:rPr>
              <a:t>: 381109</a:t>
            </a:r>
            <a:endParaRPr sz="800" b="0"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sz="800" b="0"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sz="800">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r>
              <a:rPr lang="en-US" b="1">
                <a:solidFill>
                  <a:srgbClr val="363636"/>
                </a:solidFill>
                <a:latin typeface="Times New Roman"/>
                <a:ea typeface="Times New Roman"/>
                <a:cs typeface="Times New Roman"/>
                <a:sym typeface="Times New Roman"/>
              </a:rPr>
              <a:t>N</a:t>
            </a:r>
            <a:r>
              <a:rPr lang="en-US" b="1" i="0" u="none" strike="noStrike" cap="none">
                <a:solidFill>
                  <a:srgbClr val="363636"/>
                </a:solidFill>
                <a:latin typeface="Times New Roman"/>
                <a:ea typeface="Times New Roman"/>
                <a:cs typeface="Times New Roman"/>
                <a:sym typeface="Times New Roman"/>
              </a:rPr>
              <a:t>umber of Numerical columns are: </a:t>
            </a:r>
            <a:r>
              <a:rPr lang="en-US" b="1">
                <a:solidFill>
                  <a:srgbClr val="363636"/>
                </a:solidFill>
                <a:latin typeface="Times New Roman"/>
                <a:ea typeface="Times New Roman"/>
                <a:cs typeface="Times New Roman"/>
                <a:sym typeface="Times New Roman"/>
              </a:rPr>
              <a:t>9</a:t>
            </a:r>
            <a:endParaRPr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b="1">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r>
              <a:rPr lang="en-US" b="1">
                <a:solidFill>
                  <a:srgbClr val="363636"/>
                </a:solidFill>
                <a:latin typeface="Times New Roman"/>
                <a:ea typeface="Times New Roman"/>
                <a:cs typeface="Times New Roman"/>
                <a:sym typeface="Times New Roman"/>
              </a:rPr>
              <a:t>N</a:t>
            </a:r>
            <a:r>
              <a:rPr lang="en-US" b="1" i="0" u="none" strike="noStrike" cap="none">
                <a:solidFill>
                  <a:srgbClr val="363636"/>
                </a:solidFill>
                <a:latin typeface="Times New Roman"/>
                <a:ea typeface="Times New Roman"/>
                <a:cs typeface="Times New Roman"/>
                <a:sym typeface="Times New Roman"/>
              </a:rPr>
              <a:t>umber of Categorical columns are: </a:t>
            </a:r>
            <a:r>
              <a:rPr lang="en-US" b="1">
                <a:solidFill>
                  <a:srgbClr val="363636"/>
                </a:solidFill>
                <a:latin typeface="Times New Roman"/>
                <a:ea typeface="Times New Roman"/>
                <a:cs typeface="Times New Roman"/>
                <a:sym typeface="Times New Roman"/>
              </a:rPr>
              <a:t>3</a:t>
            </a:r>
            <a:endParaRPr b="1"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sz="800" b="0"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sz="3200" b="0" i="0" u="none" strike="noStrike" cap="none">
              <a:solidFill>
                <a:srgbClr val="363636"/>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a:solidFill>
                <a:srgbClr val="363636"/>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400"/>
              <a:buNone/>
            </a:pPr>
            <a:endParaRPr>
              <a:solidFill>
                <a:srgbClr val="363636"/>
              </a:solidFill>
              <a:latin typeface="Times New Roman"/>
              <a:ea typeface="Times New Roman"/>
              <a:cs typeface="Times New Roman"/>
              <a:sym typeface="Times New Roman"/>
            </a:endParaRPr>
          </a:p>
        </p:txBody>
      </p:sp>
      <p:sp>
        <p:nvSpPr>
          <p:cNvPr id="89" name="Google Shape;89;p4"/>
          <p:cNvSpPr/>
          <p:nvPr/>
        </p:nvSpPr>
        <p:spPr>
          <a:xfrm>
            <a:off x="0" y="90100"/>
            <a:ext cx="65" cy="276999"/>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4"/>
          <p:cNvSpPr txBox="1"/>
          <p:nvPr/>
        </p:nvSpPr>
        <p:spPr>
          <a:xfrm>
            <a:off x="4443180" y="1146710"/>
            <a:ext cx="4639860" cy="3145205"/>
          </a:xfrm>
          <a:prstGeom prst="rect">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63636"/>
              </a:buClr>
              <a:buSzPts val="1400"/>
              <a:buFont typeface="Arial"/>
              <a:buNone/>
            </a:pPr>
            <a:r>
              <a:rPr lang="en-US" sz="1400" b="1" i="0" u="none" strike="noStrike" cap="none">
                <a:solidFill>
                  <a:srgbClr val="363636"/>
                </a:solidFill>
                <a:latin typeface="Times New Roman"/>
                <a:ea typeface="Times New Roman"/>
                <a:cs typeface="Times New Roman"/>
                <a:sym typeface="Times New Roman"/>
              </a:rPr>
              <a:t>Missing Values in the dataset</a:t>
            </a:r>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400"/>
              <a:buFont typeface="Arial"/>
              <a:buNone/>
            </a:pPr>
            <a:endParaRPr sz="1400" b="1" i="0" u="none" strike="noStrike" cap="none">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363636"/>
              </a:buClr>
              <a:buSzPts val="1400"/>
              <a:buFont typeface="Arial"/>
              <a:buNone/>
            </a:pPr>
            <a:r>
              <a:rPr lang="en-US" sz="1400" b="1" i="0" u="none" strike="noStrike" cap="none">
                <a:solidFill>
                  <a:srgbClr val="363636"/>
                </a:solidFill>
                <a:latin typeface="Times New Roman"/>
                <a:ea typeface="Times New Roman"/>
                <a:cs typeface="Times New Roman"/>
                <a:sym typeface="Times New Roman"/>
              </a:rPr>
              <a:t>No missing value</a:t>
            </a:r>
            <a:r>
              <a:rPr lang="en-US" sz="1400" b="0" i="0" u="none" strike="noStrike" cap="none">
                <a:solidFill>
                  <a:srgbClr val="363636"/>
                </a:solidFill>
                <a:latin typeface="Times New Roman"/>
                <a:ea typeface="Times New Roman"/>
                <a:cs typeface="Times New Roman"/>
                <a:sym typeface="Times New Roman"/>
              </a:rPr>
              <a:t> in any feature of our data.</a:t>
            </a:r>
            <a:endParaRPr sz="1400" b="0" i="0" u="none" strike="noStrike" cap="none">
              <a:solidFill>
                <a:srgbClr val="363636"/>
              </a:solidFill>
              <a:latin typeface="Times New Roman"/>
              <a:ea typeface="Times New Roman"/>
              <a:cs typeface="Times New Roman"/>
              <a:sym typeface="Times New Roman"/>
            </a:endParaRPr>
          </a:p>
        </p:txBody>
      </p:sp>
      <p:pic>
        <p:nvPicPr>
          <p:cNvPr id="91" name="Google Shape;91;p4"/>
          <p:cNvPicPr preferRelativeResize="0"/>
          <p:nvPr/>
        </p:nvPicPr>
        <p:blipFill rotWithShape="1">
          <a:blip r:embed="rId3">
            <a:alphaModFix/>
          </a:blip>
          <a:srcRect/>
          <a:stretch/>
        </p:blipFill>
        <p:spPr>
          <a:xfrm>
            <a:off x="5802990" y="1545832"/>
            <a:ext cx="1920240" cy="2346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ctrTitle"/>
          </p:nvPr>
        </p:nvSpPr>
        <p:spPr>
          <a:xfrm>
            <a:off x="0" y="0"/>
            <a:ext cx="5730960" cy="60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000" b="1">
                <a:latin typeface="Times New Roman"/>
                <a:ea typeface="Times New Roman"/>
                <a:cs typeface="Times New Roman"/>
                <a:sym typeface="Times New Roman"/>
              </a:rPr>
              <a:t>Dataset Summary</a:t>
            </a:r>
            <a:endParaRPr/>
          </a:p>
        </p:txBody>
      </p:sp>
      <p:sp>
        <p:nvSpPr>
          <p:cNvPr id="97" name="Google Shape;97;p5"/>
          <p:cNvSpPr txBox="1"/>
          <p:nvPr/>
        </p:nvSpPr>
        <p:spPr>
          <a:xfrm>
            <a:off x="53340" y="732765"/>
            <a:ext cx="4518660" cy="4342155"/>
          </a:xfrm>
          <a:prstGeom prst="rect">
            <a:avLst/>
          </a:prstGeom>
          <a:solidFill>
            <a:schemeClr val="accent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637D"/>
                </a:solidFill>
                <a:latin typeface="Times New Roman"/>
                <a:ea typeface="Times New Roman"/>
                <a:cs typeface="Times New Roman"/>
                <a:sym typeface="Times New Roman"/>
              </a:rPr>
              <a:t>Feature Columns / Variables:</a:t>
            </a:r>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637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id</a:t>
            </a:r>
            <a:r>
              <a:rPr lang="en-US" sz="1400" b="0" i="0" u="none" strike="noStrike" cap="none">
                <a:solidFill>
                  <a:srgbClr val="000000"/>
                </a:solidFill>
                <a:latin typeface="Times New Roman"/>
                <a:ea typeface="Times New Roman"/>
                <a:cs typeface="Times New Roman"/>
                <a:sym typeface="Times New Roman"/>
              </a:rPr>
              <a:t> : Unique ID for the customer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Gender</a:t>
            </a:r>
            <a:r>
              <a:rPr lang="en-US" sz="1400" b="0" i="0" u="none" strike="noStrike" cap="none">
                <a:solidFill>
                  <a:srgbClr val="000000"/>
                </a:solidFill>
                <a:latin typeface="Times New Roman"/>
                <a:ea typeface="Times New Roman"/>
                <a:cs typeface="Times New Roman"/>
                <a:sym typeface="Times New Roman"/>
              </a:rPr>
              <a:t> : Gender of the customer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Age : Age of the customer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Driving_License</a:t>
            </a:r>
            <a:r>
              <a:rPr lang="en-US" sz="1400" b="0" i="0" u="none" strike="noStrike" cap="none">
                <a:solidFill>
                  <a:srgbClr val="000000"/>
                </a:solidFill>
                <a:latin typeface="Times New Roman"/>
                <a:ea typeface="Times New Roman"/>
                <a:cs typeface="Times New Roman"/>
                <a:sym typeface="Times New Roman"/>
              </a:rPr>
              <a:t> 0 : Customer does not have DL, 1 : Customer already has DL</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Region_Code</a:t>
            </a:r>
            <a:r>
              <a:rPr lang="en-US" sz="1400" b="0" i="0" u="none" strike="noStrike" cap="none">
                <a:solidFill>
                  <a:srgbClr val="000000"/>
                </a:solidFill>
                <a:latin typeface="Times New Roman"/>
                <a:ea typeface="Times New Roman"/>
                <a:cs typeface="Times New Roman"/>
                <a:sym typeface="Times New Roman"/>
              </a:rPr>
              <a:t> : Unique code for the region of the customer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Previously_Insured</a:t>
            </a:r>
            <a:r>
              <a:rPr lang="en-US" sz="1400" b="0" i="0" u="none" strike="noStrike" cap="none">
                <a:solidFill>
                  <a:srgbClr val="000000"/>
                </a:solidFill>
                <a:latin typeface="Times New Roman"/>
                <a:ea typeface="Times New Roman"/>
                <a:cs typeface="Times New Roman"/>
                <a:sym typeface="Times New Roman"/>
              </a:rPr>
              <a:t> : 1 : Customer already has Vehicle Insurance, 0 : Customer doesn't have Vehicle Insurance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Vehicle_Age</a:t>
            </a:r>
            <a:r>
              <a:rPr lang="en-US" sz="1400" b="0" i="0" u="none" strike="noStrike" cap="none">
                <a:solidFill>
                  <a:srgbClr val="000000"/>
                </a:solidFill>
                <a:latin typeface="Times New Roman"/>
                <a:ea typeface="Times New Roman"/>
                <a:cs typeface="Times New Roman"/>
                <a:sym typeface="Times New Roman"/>
              </a:rPr>
              <a:t> : Age of the Vehicle</a:t>
            </a:r>
            <a:endParaRPr/>
          </a:p>
          <a:p>
            <a:pPr marL="0" marR="0" lvl="0" indent="0" algn="l" rtl="0">
              <a:lnSpc>
                <a:spcPct val="100000"/>
              </a:lnSpc>
              <a:spcBef>
                <a:spcPts val="0"/>
              </a:spcBef>
              <a:spcAft>
                <a:spcPts val="0"/>
              </a:spcAft>
              <a:buNone/>
            </a:pPr>
            <a:endParaRPr sz="1100" b="1" i="0" u="none" strike="noStrike" cap="none">
              <a:solidFill>
                <a:srgbClr val="000000"/>
              </a:solidFill>
              <a:latin typeface="Times New Roman"/>
              <a:ea typeface="Times New Roman"/>
              <a:cs typeface="Times New Roman"/>
              <a:sym typeface="Times New Roman"/>
            </a:endParaRPr>
          </a:p>
        </p:txBody>
      </p:sp>
      <p:sp>
        <p:nvSpPr>
          <p:cNvPr id="98" name="Google Shape;98;p5"/>
          <p:cNvSpPr txBox="1"/>
          <p:nvPr/>
        </p:nvSpPr>
        <p:spPr>
          <a:xfrm>
            <a:off x="4572000" y="732764"/>
            <a:ext cx="4518660" cy="4342155"/>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637D"/>
                </a:solidFill>
                <a:latin typeface="Times New Roman"/>
                <a:ea typeface="Times New Roman"/>
                <a:cs typeface="Times New Roman"/>
                <a:sym typeface="Times New Roman"/>
              </a:rPr>
              <a:t>Feature Columns / Variables:</a:t>
            </a:r>
            <a:endParaRPr sz="16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None/>
            </a:pPr>
            <a:r>
              <a:rPr lang="en-US" sz="1400" b="1" i="0" u="none" strike="noStrike" cap="none">
                <a:solidFill>
                  <a:srgbClr val="000000"/>
                </a:solidFill>
                <a:latin typeface="Arial"/>
                <a:ea typeface="Arial"/>
                <a:cs typeface="Arial"/>
                <a:sym typeface="Arial"/>
              </a:rPr>
              <a:t>Vehicle_Damage </a:t>
            </a:r>
            <a:r>
              <a:rPr lang="en-US" sz="1400" b="0" i="0" u="none" strike="noStrike" cap="none">
                <a:solidFill>
                  <a:srgbClr val="000000"/>
                </a:solidFill>
                <a:latin typeface="Arial"/>
                <a:ea typeface="Arial"/>
                <a:cs typeface="Arial"/>
                <a:sym typeface="Arial"/>
              </a:rPr>
              <a:t>:1 : Customer got his/her vehicle damaged in the past. 0 : Customer didn't get his/her vehicle damaged in the past.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Annual_Premium </a:t>
            </a:r>
            <a:r>
              <a:rPr lang="en-US" sz="1400" b="0" i="0" u="none" strike="noStrike" cap="none">
                <a:solidFill>
                  <a:srgbClr val="000000"/>
                </a:solidFill>
                <a:latin typeface="Arial"/>
                <a:ea typeface="Arial"/>
                <a:cs typeface="Arial"/>
                <a:sym typeface="Arial"/>
              </a:rPr>
              <a:t>: The amount customer needs to pay as premium in the year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PolicySalesChannel </a:t>
            </a:r>
            <a:r>
              <a:rPr lang="en-US" sz="1400" b="0" i="0" u="none" strike="noStrike" cap="none">
                <a:solidFill>
                  <a:srgbClr val="000000"/>
                </a:solidFill>
                <a:latin typeface="Arial"/>
                <a:ea typeface="Arial"/>
                <a:cs typeface="Arial"/>
                <a:sym typeface="Arial"/>
              </a:rPr>
              <a:t>: Anonymized Code for the channel of outreaching to the customer ie. Different Agents, Over Mail, Over Phone, In Person, etc.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Vintage</a:t>
            </a:r>
            <a:r>
              <a:rPr lang="en-US" sz="1400" b="0" i="0" u="none" strike="noStrike" cap="none">
                <a:solidFill>
                  <a:srgbClr val="000000"/>
                </a:solidFill>
                <a:latin typeface="Arial"/>
                <a:ea typeface="Arial"/>
                <a:cs typeface="Arial"/>
                <a:sym typeface="Arial"/>
              </a:rPr>
              <a:t> : Number of Days, Customer has been associated with the company</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a:solidFill>
                  <a:srgbClr val="00637D"/>
                </a:solidFill>
                <a:latin typeface="Times New Roman"/>
                <a:ea typeface="Times New Roman"/>
                <a:cs typeface="Times New Roman"/>
                <a:sym typeface="Times New Roman"/>
              </a:rPr>
              <a:t>Target Column/Variable:</a:t>
            </a:r>
            <a:endParaRPr sz="1600" b="1" i="0" u="none" strike="noStrike" cap="none">
              <a:solidFill>
                <a:srgbClr val="00637D"/>
              </a:solidFill>
              <a:latin typeface="Calibri"/>
              <a:ea typeface="Calibri"/>
              <a:cs typeface="Calibri"/>
              <a:sym typeface="Calibri"/>
            </a:endParaRPr>
          </a:p>
          <a:p>
            <a:pPr marL="0" marR="0" lvl="0" indent="0" algn="l" rtl="0">
              <a:lnSpc>
                <a:spcPct val="100000"/>
              </a:lnSpc>
              <a:spcBef>
                <a:spcPts val="1000"/>
              </a:spcBef>
              <a:spcAft>
                <a:spcPts val="0"/>
              </a:spcAft>
              <a:buNone/>
            </a:pPr>
            <a:r>
              <a:rPr lang="en-US" sz="1400" b="1" i="0" u="none" strike="noStrike" cap="none">
                <a:solidFill>
                  <a:srgbClr val="000000"/>
                </a:solidFill>
                <a:latin typeface="Arial"/>
                <a:ea typeface="Arial"/>
                <a:cs typeface="Arial"/>
                <a:sym typeface="Arial"/>
              </a:rPr>
              <a:t>Response</a:t>
            </a:r>
            <a:r>
              <a:rPr lang="en-US" sz="1400" b="0" i="0" u="none" strike="noStrike" cap="none">
                <a:solidFill>
                  <a:srgbClr val="000000"/>
                </a:solidFill>
                <a:latin typeface="Arial"/>
                <a:ea typeface="Arial"/>
                <a:cs typeface="Arial"/>
                <a:sym typeface="Arial"/>
              </a:rPr>
              <a:t> : 1 : Customer is interested, 0 : Customer is not interested.</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381000" y="38002"/>
            <a:ext cx="685182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latin typeface="Times New Roman"/>
                <a:ea typeface="Times New Roman"/>
                <a:cs typeface="Times New Roman"/>
                <a:sym typeface="Times New Roman"/>
              </a:rPr>
              <a:t>Unique Values and Five Point Statistical Summary</a:t>
            </a:r>
            <a:endParaRPr/>
          </a:p>
        </p:txBody>
      </p:sp>
      <p:sp>
        <p:nvSpPr>
          <p:cNvPr id="104" name="Google Shape;104;p6"/>
          <p:cNvSpPr txBox="1">
            <a:spLocks noGrp="1"/>
          </p:cNvSpPr>
          <p:nvPr>
            <p:ph type="body" idx="1"/>
          </p:nvPr>
        </p:nvSpPr>
        <p:spPr>
          <a:xfrm>
            <a:off x="60960" y="863550"/>
            <a:ext cx="9029700" cy="3388410"/>
          </a:xfrm>
          <a:prstGeom prst="rect">
            <a:avLst/>
          </a:prstGeom>
          <a:gradFill>
            <a:gsLst>
              <a:gs pos="0">
                <a:srgbClr val="9CE7F5"/>
              </a:gs>
              <a:gs pos="35000">
                <a:srgbClr val="BBEAF6"/>
              </a:gs>
              <a:gs pos="100000">
                <a:srgbClr val="E4F9FC"/>
              </a:gs>
            </a:gsLst>
            <a:lin ang="16200000" scaled="0"/>
          </a:gradFill>
          <a:ln w="9525" cap="flat" cmpd="sng">
            <a:solidFill>
              <a:srgbClr val="0096A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05" name="Google Shape;105;p6"/>
          <p:cNvPicPr preferRelativeResize="0"/>
          <p:nvPr/>
        </p:nvPicPr>
        <p:blipFill rotWithShape="1">
          <a:blip r:embed="rId3">
            <a:alphaModFix/>
          </a:blip>
          <a:srcRect/>
          <a:stretch/>
        </p:blipFill>
        <p:spPr>
          <a:xfrm>
            <a:off x="179070" y="1019694"/>
            <a:ext cx="2674888" cy="3076121"/>
          </a:xfrm>
          <a:prstGeom prst="rect">
            <a:avLst/>
          </a:prstGeom>
          <a:noFill/>
          <a:ln>
            <a:noFill/>
          </a:ln>
        </p:spPr>
      </p:pic>
      <p:pic>
        <p:nvPicPr>
          <p:cNvPr id="106" name="Google Shape;106;p6"/>
          <p:cNvPicPr preferRelativeResize="0"/>
          <p:nvPr/>
        </p:nvPicPr>
        <p:blipFill rotWithShape="1">
          <a:blip r:embed="rId4">
            <a:alphaModFix/>
          </a:blip>
          <a:srcRect/>
          <a:stretch/>
        </p:blipFill>
        <p:spPr>
          <a:xfrm>
            <a:off x="3084018" y="1238405"/>
            <a:ext cx="5880912" cy="2518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265155" y="15240"/>
            <a:ext cx="420624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solidFill>
                  <a:srgbClr val="C00000"/>
                </a:solidFill>
                <a:latin typeface="Times New Roman"/>
                <a:ea typeface="Times New Roman"/>
                <a:cs typeface="Times New Roman"/>
                <a:sym typeface="Times New Roman"/>
              </a:rPr>
              <a:t>Analysis Methodology</a:t>
            </a:r>
            <a:br>
              <a:rPr lang="en-US" sz="3200" b="1">
                <a:solidFill>
                  <a:srgbClr val="C00000"/>
                </a:solidFill>
                <a:latin typeface="Times New Roman"/>
                <a:ea typeface="Times New Roman"/>
                <a:cs typeface="Times New Roman"/>
                <a:sym typeface="Times New Roman"/>
              </a:rPr>
            </a:br>
            <a:endParaRPr sz="3200"/>
          </a:p>
        </p:txBody>
      </p:sp>
      <p:grpSp>
        <p:nvGrpSpPr>
          <p:cNvPr id="112" name="Google Shape;112;p7"/>
          <p:cNvGrpSpPr/>
          <p:nvPr/>
        </p:nvGrpSpPr>
        <p:grpSpPr>
          <a:xfrm>
            <a:off x="288365" y="1086654"/>
            <a:ext cx="8567269" cy="3732151"/>
            <a:chOff x="23210" y="322769"/>
            <a:chExt cx="8567269" cy="3732151"/>
          </a:xfrm>
        </p:grpSpPr>
        <p:sp>
          <p:nvSpPr>
            <p:cNvPr id="113" name="Google Shape;113;p7"/>
            <p:cNvSpPr/>
            <p:nvPr/>
          </p:nvSpPr>
          <p:spPr>
            <a:xfrm>
              <a:off x="150290" y="1119813"/>
              <a:ext cx="2236603" cy="7370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p:nvPr/>
          </p:nvSpPr>
          <p:spPr>
            <a:xfrm>
              <a:off x="150290" y="1119813"/>
              <a:ext cx="2236603" cy="737062"/>
            </a:xfrm>
            <a:prstGeom prst="rect">
              <a:avLst/>
            </a:prstGeom>
            <a:noFill/>
            <a:ln>
              <a:noFill/>
            </a:ln>
          </p:spPr>
          <p:txBody>
            <a:bodyPr spcFirstLastPara="1" wrap="square" lIns="31750" tIns="31750" rIns="31750" bIns="317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en-US" sz="2500" b="1" i="0" u="none" strike="noStrike" cap="none">
                  <a:solidFill>
                    <a:srgbClr val="000000"/>
                  </a:solidFill>
                  <a:latin typeface="Times New Roman"/>
                  <a:ea typeface="Times New Roman"/>
                  <a:cs typeface="Times New Roman"/>
                  <a:sym typeface="Times New Roman"/>
                </a:rPr>
                <a:t>Data Processing</a:t>
              </a:r>
              <a:endParaRPr sz="2500" b="0" i="0" u="none" strike="noStrike" cap="none">
                <a:solidFill>
                  <a:srgbClr val="000000"/>
                </a:solidFill>
                <a:latin typeface="Arial"/>
                <a:ea typeface="Arial"/>
                <a:cs typeface="Arial"/>
                <a:sym typeface="Arial"/>
              </a:endParaRPr>
            </a:p>
          </p:txBody>
        </p:sp>
        <p:sp>
          <p:nvSpPr>
            <p:cNvPr id="115" name="Google Shape;115;p7"/>
            <p:cNvSpPr/>
            <p:nvPr/>
          </p:nvSpPr>
          <p:spPr>
            <a:xfrm>
              <a:off x="150290" y="2674024"/>
              <a:ext cx="2236603" cy="13808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txBox="1"/>
            <p:nvPr/>
          </p:nvSpPr>
          <p:spPr>
            <a:xfrm>
              <a:off x="150290" y="2674024"/>
              <a:ext cx="2236603" cy="1380896"/>
            </a:xfrm>
            <a:prstGeom prst="rect">
              <a:avLst/>
            </a:prstGeom>
            <a:noFill/>
            <a:ln>
              <a:noFill/>
            </a:ln>
          </p:spPr>
          <p:txBody>
            <a:bodyPr spcFirstLastPara="1" wrap="square" lIns="22850" tIns="22850" rIns="22850" bIns="2285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Exploratory Data Analysis (EDA)</a:t>
              </a:r>
              <a:endParaRPr/>
            </a:p>
            <a:p>
              <a:pPr marL="171450" marR="0" lvl="1" indent="-171450" algn="l" rtl="0">
                <a:lnSpc>
                  <a:spcPct val="90000"/>
                </a:lnSpc>
                <a:spcBef>
                  <a:spcPts val="27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Outlier Analysis</a:t>
              </a:r>
              <a:endParaRPr/>
            </a:p>
            <a:p>
              <a:pPr marL="171450" marR="0" lvl="1" indent="-171450" algn="l" rtl="0">
                <a:lnSpc>
                  <a:spcPct val="90000"/>
                </a:lnSpc>
                <a:spcBef>
                  <a:spcPts val="27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Correlation Analysis</a:t>
              </a:r>
              <a:endParaRPr sz="1800" b="0" i="0" u="none" strike="noStrike" cap="none">
                <a:solidFill>
                  <a:srgbClr val="000000"/>
                </a:solidFill>
                <a:latin typeface="Times New Roman"/>
                <a:ea typeface="Times New Roman"/>
                <a:cs typeface="Times New Roman"/>
                <a:sym typeface="Times New Roman"/>
              </a:endParaRPr>
            </a:p>
          </p:txBody>
        </p:sp>
        <p:sp>
          <p:nvSpPr>
            <p:cNvPr id="117" name="Google Shape;117;p7"/>
            <p:cNvSpPr/>
            <p:nvPr/>
          </p:nvSpPr>
          <p:spPr>
            <a:xfrm>
              <a:off x="147748" y="895644"/>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72287" y="646568"/>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571178" y="696383"/>
              <a:ext cx="279575" cy="27957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820255" y="422399"/>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144054" y="322769"/>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1542576" y="497122"/>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791652" y="621660"/>
              <a:ext cx="279575" cy="27957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2140359" y="895644"/>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2289805" y="1169628"/>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994608" y="646568"/>
              <a:ext cx="457487" cy="457487"/>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23210" y="1593058"/>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2656" y="1817227"/>
              <a:ext cx="279575" cy="27957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546271" y="2016488"/>
              <a:ext cx="406655" cy="40665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069331" y="2340287"/>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168961" y="2016488"/>
              <a:ext cx="279575" cy="27957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418038" y="2365195"/>
              <a:ext cx="177911" cy="177911"/>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642206" y="1966672"/>
              <a:ext cx="406655" cy="40665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190174" y="1867042"/>
              <a:ext cx="279575" cy="279575"/>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2469750" y="695969"/>
              <a:ext cx="821073" cy="1567518"/>
            </a:xfrm>
            <a:prstGeom prst="chevron">
              <a:avLst>
                <a:gd name="adj" fmla="val 62310"/>
              </a:avLst>
            </a:prstGeom>
            <a:solidFill>
              <a:srgbClr val="FFD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290823" y="696730"/>
              <a:ext cx="2239291" cy="15675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txBox="1"/>
            <p:nvPr/>
          </p:nvSpPr>
          <p:spPr>
            <a:xfrm>
              <a:off x="3290823" y="696730"/>
              <a:ext cx="2239291" cy="1567503"/>
            </a:xfrm>
            <a:prstGeom prst="rect">
              <a:avLst/>
            </a:prstGeom>
            <a:noFill/>
            <a:ln>
              <a:noFill/>
            </a:ln>
          </p:spPr>
          <p:txBody>
            <a:bodyPr spcFirstLastPara="1" wrap="square" lIns="31750" tIns="31750" rIns="31750" bIns="3175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en-US" sz="2500" b="1" i="0" u="none" strike="noStrike" cap="none">
                  <a:solidFill>
                    <a:srgbClr val="000000"/>
                  </a:solidFill>
                  <a:latin typeface="Times New Roman"/>
                  <a:ea typeface="Times New Roman"/>
                  <a:cs typeface="Times New Roman"/>
                  <a:sym typeface="Times New Roman"/>
                </a:rPr>
                <a:t>Feature Transformation</a:t>
              </a:r>
              <a:endParaRPr sz="2500" b="0" i="0" u="none" strike="noStrike" cap="none">
                <a:solidFill>
                  <a:srgbClr val="000000"/>
                </a:solidFill>
                <a:latin typeface="Arial"/>
                <a:ea typeface="Arial"/>
                <a:cs typeface="Arial"/>
                <a:sym typeface="Arial"/>
              </a:endParaRPr>
            </a:p>
          </p:txBody>
        </p:sp>
        <p:sp>
          <p:nvSpPr>
            <p:cNvPr id="138" name="Google Shape;138;p7"/>
            <p:cNvSpPr/>
            <p:nvPr/>
          </p:nvSpPr>
          <p:spPr>
            <a:xfrm>
              <a:off x="3290823" y="2674024"/>
              <a:ext cx="2239291" cy="13808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txBox="1"/>
            <p:nvPr/>
          </p:nvSpPr>
          <p:spPr>
            <a:xfrm>
              <a:off x="3290823" y="2674024"/>
              <a:ext cx="2239291" cy="1380896"/>
            </a:xfrm>
            <a:prstGeom prst="rect">
              <a:avLst/>
            </a:prstGeom>
            <a:noFill/>
            <a:ln>
              <a:noFill/>
            </a:ln>
          </p:spPr>
          <p:txBody>
            <a:bodyPr spcFirstLastPara="1" wrap="square" lIns="22850" tIns="22850" rIns="22850" bIns="2285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Label Encoding</a:t>
              </a:r>
              <a:endParaRPr/>
            </a:p>
            <a:p>
              <a:pPr marL="171450" marR="0" lvl="1" indent="-171450" algn="l" rtl="0">
                <a:lnSpc>
                  <a:spcPct val="90000"/>
                </a:lnSpc>
                <a:spcBef>
                  <a:spcPts val="270"/>
                </a:spcBef>
                <a:spcAft>
                  <a:spcPts val="0"/>
                </a:spcAft>
                <a:buClr>
                  <a:srgbClr val="000000"/>
                </a:buClr>
                <a:buSzPts val="1800"/>
                <a:buFont typeface="Arial"/>
                <a:buChar char="•"/>
              </a:pPr>
              <a:r>
                <a:rPr lang="en-US" sz="1800" b="1" i="0" u="none" strike="noStrike" cap="none">
                  <a:solidFill>
                    <a:schemeClr val="dk2"/>
                  </a:solidFill>
                  <a:latin typeface="Times New Roman"/>
                  <a:ea typeface="Times New Roman"/>
                  <a:cs typeface="Times New Roman"/>
                  <a:sym typeface="Times New Roman"/>
                </a:rPr>
                <a:t>Standardizing Features</a:t>
              </a:r>
              <a:endParaRPr/>
            </a:p>
          </p:txBody>
        </p:sp>
        <p:sp>
          <p:nvSpPr>
            <p:cNvPr id="140" name="Google Shape;140;p7"/>
            <p:cNvSpPr/>
            <p:nvPr/>
          </p:nvSpPr>
          <p:spPr>
            <a:xfrm>
              <a:off x="5530114" y="695969"/>
              <a:ext cx="821073" cy="1567518"/>
            </a:xfrm>
            <a:prstGeom prst="chevron">
              <a:avLst>
                <a:gd name="adj" fmla="val 62310"/>
              </a:avLst>
            </a:prstGeom>
            <a:solidFill>
              <a:srgbClr val="FFD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519135" y="584766"/>
              <a:ext cx="1903397" cy="1903397"/>
            </a:xfrm>
            <a:prstGeom prst="ellipse">
              <a:avLst/>
            </a:prstGeom>
            <a:solidFill>
              <a:srgbClr val="FFAA3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txBox="1"/>
            <p:nvPr/>
          </p:nvSpPr>
          <p:spPr>
            <a:xfrm>
              <a:off x="6797881" y="863512"/>
              <a:ext cx="1345905" cy="13459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500"/>
                <a:buFont typeface="Arial"/>
                <a:buNone/>
              </a:pPr>
              <a:r>
                <a:rPr lang="en-US" sz="2500" b="1" i="0" u="none" strike="noStrike" cap="none">
                  <a:solidFill>
                    <a:schemeClr val="lt1"/>
                  </a:solidFill>
                  <a:latin typeface="Times New Roman"/>
                  <a:ea typeface="Times New Roman"/>
                  <a:cs typeface="Times New Roman"/>
                  <a:sym typeface="Times New Roman"/>
                </a:rPr>
                <a:t>Modeling</a:t>
              </a:r>
              <a:endParaRPr sz="2500" b="0" i="0" u="none" strike="noStrike" cap="none">
                <a:solidFill>
                  <a:schemeClr val="lt1"/>
                </a:solidFill>
                <a:latin typeface="Arial"/>
                <a:ea typeface="Arial"/>
                <a:cs typeface="Arial"/>
                <a:sym typeface="Arial"/>
              </a:endParaRPr>
            </a:p>
          </p:txBody>
        </p:sp>
        <p:sp>
          <p:nvSpPr>
            <p:cNvPr id="143" name="Google Shape;143;p7"/>
            <p:cNvSpPr/>
            <p:nvPr/>
          </p:nvSpPr>
          <p:spPr>
            <a:xfrm>
              <a:off x="6351188" y="2674024"/>
              <a:ext cx="2239291" cy="13808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txBox="1"/>
            <p:nvPr/>
          </p:nvSpPr>
          <p:spPr>
            <a:xfrm>
              <a:off x="6351188" y="2674024"/>
              <a:ext cx="2239291" cy="1380896"/>
            </a:xfrm>
            <a:prstGeom prst="rect">
              <a:avLst/>
            </a:prstGeom>
            <a:noFill/>
            <a:ln>
              <a:noFill/>
            </a:ln>
          </p:spPr>
          <p:txBody>
            <a:bodyPr spcFirstLastPara="1" wrap="square" lIns="22850" tIns="22850" rIns="22850" bIns="22850" anchor="t" anchorCtr="0">
              <a:noAutofit/>
            </a:bodyPr>
            <a:lstStyle/>
            <a:p>
              <a:pPr marL="171450" marR="0" lvl="1" indent="-171450" algn="l" rtl="0">
                <a:lnSpc>
                  <a:spcPct val="90000"/>
                </a:lnSpc>
                <a:spcBef>
                  <a:spcPts val="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Hyperparameter Tuning</a:t>
              </a:r>
              <a:endParaRPr sz="1800" b="0" i="0" u="none" strike="noStrike" cap="none">
                <a:solidFill>
                  <a:srgbClr val="000000"/>
                </a:solidFill>
                <a:latin typeface="Arial"/>
                <a:ea typeface="Arial"/>
                <a:cs typeface="Arial"/>
                <a:sym typeface="Arial"/>
              </a:endParaRPr>
            </a:p>
            <a:p>
              <a:pPr marL="171450" marR="0" lvl="1" indent="-171450" algn="l" rtl="0">
                <a:lnSpc>
                  <a:spcPct val="90000"/>
                </a:lnSpc>
                <a:spcBef>
                  <a:spcPts val="270"/>
                </a:spcBef>
                <a:spcAft>
                  <a:spcPts val="0"/>
                </a:spcAft>
                <a:buClr>
                  <a:srgbClr val="000000"/>
                </a:buClr>
                <a:buSzPts val="1800"/>
                <a:buFont typeface="Arial"/>
                <a:buChar char="•"/>
              </a:pPr>
              <a:r>
                <a:rPr lang="en-US" sz="1800" b="1" i="0" u="none" strike="noStrike" cap="none">
                  <a:solidFill>
                    <a:srgbClr val="000000"/>
                  </a:solidFill>
                  <a:latin typeface="Times New Roman"/>
                  <a:ea typeface="Times New Roman"/>
                  <a:cs typeface="Times New Roman"/>
                  <a:sym typeface="Times New Roman"/>
                </a:rPr>
                <a:t>Final Modeling</a:t>
              </a: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13360" y="7620"/>
            <a:ext cx="5736550" cy="7672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000" b="1">
                <a:latin typeface="Times New Roman"/>
                <a:ea typeface="Times New Roman"/>
                <a:cs typeface="Times New Roman"/>
                <a:sym typeface="Times New Roman"/>
              </a:rPr>
              <a:t>Exploratory Data Analysis (EDA)</a:t>
            </a:r>
            <a:endParaRPr sz="3000"/>
          </a:p>
        </p:txBody>
      </p:sp>
      <p:sp>
        <p:nvSpPr>
          <p:cNvPr id="150" name="Google Shape;150;p8"/>
          <p:cNvSpPr txBox="1">
            <a:spLocks noGrp="1"/>
          </p:cNvSpPr>
          <p:nvPr>
            <p:ph type="body" idx="1"/>
          </p:nvPr>
        </p:nvSpPr>
        <p:spPr>
          <a:xfrm>
            <a:off x="213361" y="3776764"/>
            <a:ext cx="3770732" cy="599481"/>
          </a:xfrm>
          <a:prstGeom prst="rect">
            <a:avLst/>
          </a:prstGeom>
          <a:noFill/>
          <a:ln>
            <a:noFill/>
          </a:ln>
        </p:spPr>
        <p:txBody>
          <a:bodyPr spcFirstLastPara="1" wrap="square" lIns="91425" tIns="91425" rIns="91425" bIns="91425" anchor="t" anchorCtr="0">
            <a:noAutofit/>
          </a:bodyPr>
          <a:lstStyle/>
          <a:p>
            <a:pPr marL="457200" lvl="0" indent="-342900" algn="ctr" rtl="0">
              <a:lnSpc>
                <a:spcPct val="115000"/>
              </a:lnSpc>
              <a:spcBef>
                <a:spcPts val="0"/>
              </a:spcBef>
              <a:spcAft>
                <a:spcPts val="0"/>
              </a:spcAft>
              <a:buSzPts val="1800"/>
              <a:buChar char="●"/>
            </a:pPr>
            <a:r>
              <a:rPr lang="en-US" sz="1600" b="1" i="0">
                <a:solidFill>
                  <a:srgbClr val="002732"/>
                </a:solidFill>
                <a:latin typeface="Times New Roman"/>
                <a:ea typeface="Times New Roman"/>
                <a:cs typeface="Times New Roman"/>
                <a:sym typeface="Times New Roman"/>
              </a:rPr>
              <a:t> Males are more interested in buying a insurance rather than females</a:t>
            </a:r>
            <a:endParaRPr sz="1600" b="1">
              <a:solidFill>
                <a:srgbClr val="002732"/>
              </a:solidFill>
              <a:latin typeface="Times New Roman"/>
              <a:ea typeface="Times New Roman"/>
              <a:cs typeface="Times New Roman"/>
              <a:sym typeface="Times New Roman"/>
            </a:endParaRPr>
          </a:p>
        </p:txBody>
      </p:sp>
      <p:sp>
        <p:nvSpPr>
          <p:cNvPr id="151" name="Google Shape;151;p8"/>
          <p:cNvSpPr txBox="1"/>
          <p:nvPr/>
        </p:nvSpPr>
        <p:spPr>
          <a:xfrm>
            <a:off x="150495" y="767254"/>
            <a:ext cx="46443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2732"/>
                </a:solidFill>
                <a:latin typeface="Times New Roman"/>
                <a:ea typeface="Times New Roman"/>
                <a:cs typeface="Times New Roman"/>
                <a:sym typeface="Times New Roman"/>
              </a:rPr>
              <a:t>Univariate Analysis</a:t>
            </a:r>
            <a:endParaRPr sz="1800" b="1" i="0" u="none" strike="noStrike" cap="none">
              <a:solidFill>
                <a:srgbClr val="002732"/>
              </a:solidFill>
              <a:latin typeface="Arial"/>
              <a:ea typeface="Arial"/>
              <a:cs typeface="Arial"/>
              <a:sym typeface="Arial"/>
            </a:endParaRPr>
          </a:p>
        </p:txBody>
      </p:sp>
      <p:sp>
        <p:nvSpPr>
          <p:cNvPr id="152" name="Google Shape;152;p8"/>
          <p:cNvSpPr txBox="1"/>
          <p:nvPr/>
        </p:nvSpPr>
        <p:spPr>
          <a:xfrm>
            <a:off x="2213610" y="1105147"/>
            <a:ext cx="4716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Checked </a:t>
            </a:r>
            <a:r>
              <a:rPr lang="en-US" sz="1400" b="1" i="0" u="none" strike="noStrike" cap="none">
                <a:solidFill>
                  <a:srgbClr val="000000"/>
                </a:solidFill>
                <a:latin typeface="Arial"/>
                <a:ea typeface="Arial"/>
                <a:cs typeface="Arial"/>
                <a:sym typeface="Arial"/>
              </a:rPr>
              <a:t>Gender Column</a:t>
            </a:r>
            <a:endParaRPr/>
          </a:p>
        </p:txBody>
      </p:sp>
      <p:pic>
        <p:nvPicPr>
          <p:cNvPr id="153" name="Google Shape;153;p8"/>
          <p:cNvPicPr preferRelativeResize="0"/>
          <p:nvPr/>
        </p:nvPicPr>
        <p:blipFill rotWithShape="1">
          <a:blip r:embed="rId3">
            <a:alphaModFix/>
          </a:blip>
          <a:srcRect/>
          <a:stretch/>
        </p:blipFill>
        <p:spPr>
          <a:xfrm>
            <a:off x="213360" y="1499330"/>
            <a:ext cx="3770732" cy="2024363"/>
          </a:xfrm>
          <a:prstGeom prst="rect">
            <a:avLst/>
          </a:prstGeom>
          <a:noFill/>
          <a:ln>
            <a:noFill/>
          </a:ln>
        </p:spPr>
      </p:pic>
      <p:sp>
        <p:nvSpPr>
          <p:cNvPr id="154" name="Google Shape;154;p8"/>
          <p:cNvSpPr txBox="1"/>
          <p:nvPr/>
        </p:nvSpPr>
        <p:spPr>
          <a:xfrm>
            <a:off x="5486547" y="1105146"/>
            <a:ext cx="23679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Checked Gender</a:t>
            </a:r>
            <a:r>
              <a:rPr lang="en-US" sz="1400" b="1" i="0" u="none" strike="noStrike" cap="none">
                <a:solidFill>
                  <a:srgbClr val="000000"/>
                </a:solidFill>
                <a:latin typeface="Arial"/>
                <a:ea typeface="Arial"/>
                <a:cs typeface="Arial"/>
                <a:sym typeface="Arial"/>
              </a:rPr>
              <a:t> Column</a:t>
            </a:r>
            <a:endParaRPr/>
          </a:p>
        </p:txBody>
      </p:sp>
      <p:pic>
        <p:nvPicPr>
          <p:cNvPr id="155" name="Google Shape;155;p8"/>
          <p:cNvPicPr preferRelativeResize="0"/>
          <p:nvPr/>
        </p:nvPicPr>
        <p:blipFill rotWithShape="1">
          <a:blip r:embed="rId4">
            <a:alphaModFix/>
          </a:blip>
          <a:srcRect/>
          <a:stretch/>
        </p:blipFill>
        <p:spPr>
          <a:xfrm>
            <a:off x="4526864" y="1346583"/>
            <a:ext cx="4192099" cy="2329855"/>
          </a:xfrm>
          <a:prstGeom prst="rect">
            <a:avLst/>
          </a:prstGeom>
          <a:noFill/>
          <a:ln>
            <a:noFill/>
          </a:ln>
        </p:spPr>
      </p:pic>
      <p:sp>
        <p:nvSpPr>
          <p:cNvPr id="156" name="Google Shape;156;p8"/>
          <p:cNvSpPr txBox="1"/>
          <p:nvPr/>
        </p:nvSpPr>
        <p:spPr>
          <a:xfrm>
            <a:off x="4526864" y="3776764"/>
            <a:ext cx="45720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732"/>
                </a:solidFill>
                <a:latin typeface="Times New Roman"/>
                <a:ea typeface="Times New Roman"/>
                <a:cs typeface="Times New Roman"/>
                <a:sym typeface="Times New Roman"/>
              </a:rPr>
              <a:t>Age column is not following proper uniform distribution as it is skewed to the right and also it indicates that the people of older age are more wiling to buy an insurance</a:t>
            </a:r>
            <a:endParaRPr sz="1400" b="1" i="0" u="none" strike="noStrike" cap="none">
              <a:solidFill>
                <a:srgbClr val="00273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body" idx="1"/>
          </p:nvPr>
        </p:nvSpPr>
        <p:spPr>
          <a:xfrm>
            <a:off x="399088" y="3261360"/>
            <a:ext cx="4172911" cy="144018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If there is a license holder than it will be more likely to buy an insurance.</a:t>
            </a:r>
            <a:endParaRPr/>
          </a:p>
          <a:p>
            <a:pPr marL="114300" lvl="0" indent="0" algn="l" rtl="0">
              <a:lnSpc>
                <a:spcPct val="115000"/>
              </a:lnSpc>
              <a:spcBef>
                <a:spcPts val="0"/>
              </a:spcBef>
              <a:spcAft>
                <a:spcPts val="0"/>
              </a:spcAft>
              <a:buSzPts val="1800"/>
              <a:buNone/>
            </a:pPr>
            <a:r>
              <a:rPr lang="en-US" sz="1400" b="1" i="0">
                <a:solidFill>
                  <a:srgbClr val="002732"/>
                </a:solidFill>
                <a:latin typeface="Times New Roman"/>
                <a:ea typeface="Times New Roman"/>
                <a:cs typeface="Times New Roman"/>
                <a:sym typeface="Times New Roman"/>
              </a:rPr>
              <a:t>Also there is very less count of People who do not have driving license.</a:t>
            </a:r>
            <a:endParaRPr/>
          </a:p>
        </p:txBody>
      </p:sp>
      <p:sp>
        <p:nvSpPr>
          <p:cNvPr id="162" name="Google Shape;162;p9"/>
          <p:cNvSpPr txBox="1"/>
          <p:nvPr/>
        </p:nvSpPr>
        <p:spPr>
          <a:xfrm>
            <a:off x="0" y="129787"/>
            <a:ext cx="49758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Analysing Driving License Column</a:t>
            </a:r>
            <a:endParaRPr/>
          </a:p>
        </p:txBody>
      </p:sp>
      <p:sp>
        <p:nvSpPr>
          <p:cNvPr id="163" name="Google Shape;163;p9"/>
          <p:cNvSpPr txBox="1"/>
          <p:nvPr/>
        </p:nvSpPr>
        <p:spPr>
          <a:xfrm>
            <a:off x="4838700" y="542877"/>
            <a:ext cx="403479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Analyzing Region Code Column</a:t>
            </a:r>
            <a:endParaRPr/>
          </a:p>
        </p:txBody>
      </p:sp>
      <p:sp>
        <p:nvSpPr>
          <p:cNvPr id="164" name="Google Shape;164;p9"/>
          <p:cNvSpPr txBox="1"/>
          <p:nvPr/>
        </p:nvSpPr>
        <p:spPr>
          <a:xfrm>
            <a:off x="5140011" y="3367454"/>
            <a:ext cx="3521078"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Area code 28 has the most health insurance clients and region code 51 has the fewest.</a:t>
            </a:r>
            <a:endParaRPr/>
          </a:p>
          <a:p>
            <a:pPr marL="0" marR="0" lvl="0" indent="0" algn="l"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As this Region_Code column seems like an categorical column as it has different types of region codes so we will treat it into data_preprocessing part.</a:t>
            </a:r>
            <a:endParaRPr/>
          </a:p>
        </p:txBody>
      </p:sp>
      <p:pic>
        <p:nvPicPr>
          <p:cNvPr id="165" name="Google Shape;165;p9"/>
          <p:cNvPicPr preferRelativeResize="0"/>
          <p:nvPr/>
        </p:nvPicPr>
        <p:blipFill rotWithShape="1">
          <a:blip r:embed="rId3">
            <a:alphaModFix/>
          </a:blip>
          <a:srcRect/>
          <a:stretch/>
        </p:blipFill>
        <p:spPr>
          <a:xfrm>
            <a:off x="148158" y="766234"/>
            <a:ext cx="4157143" cy="2231812"/>
          </a:xfrm>
          <a:prstGeom prst="rect">
            <a:avLst/>
          </a:prstGeom>
          <a:noFill/>
          <a:ln>
            <a:noFill/>
          </a:ln>
        </p:spPr>
      </p:pic>
      <p:pic>
        <p:nvPicPr>
          <p:cNvPr id="166" name="Google Shape;166;p9"/>
          <p:cNvPicPr preferRelativeResize="0"/>
          <p:nvPr/>
        </p:nvPicPr>
        <p:blipFill rotWithShape="1">
          <a:blip r:embed="rId4">
            <a:alphaModFix/>
          </a:blip>
          <a:srcRect/>
          <a:stretch/>
        </p:blipFill>
        <p:spPr>
          <a:xfrm>
            <a:off x="4692482" y="1072369"/>
            <a:ext cx="3968607" cy="214898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1852</Words>
  <Application>Microsoft Office PowerPoint</Application>
  <PresentationFormat>On-screen Show (16:9)</PresentationFormat>
  <Paragraphs>178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Arial</vt:lpstr>
      <vt:lpstr>Montserrat</vt:lpstr>
      <vt:lpstr>Noto Sans Symbols</vt:lpstr>
      <vt:lpstr>Calibri</vt:lpstr>
      <vt:lpstr>Simple Light</vt:lpstr>
      <vt:lpstr>Capstone Project Supervised ML - Classification Health Insurance Cross Sell Prediction   Completed By : Ankush Kumar | Nayan Kumar Jha | Pinky Thakur </vt:lpstr>
      <vt:lpstr>PowerPoint Presentation</vt:lpstr>
      <vt:lpstr>Introduction and Problem Statement</vt:lpstr>
      <vt:lpstr>Data Exploration: </vt:lpstr>
      <vt:lpstr>Dataset Summary</vt:lpstr>
      <vt:lpstr>Unique Values and Five Point Statistical Summary</vt:lpstr>
      <vt:lpstr>Analysis Methodology </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 Analysis</vt:lpstr>
      <vt:lpstr>Correlation Analysis – Using Heatmap </vt:lpstr>
      <vt:lpstr>Feature Transformation</vt:lpstr>
      <vt:lpstr>Modeling</vt:lpstr>
      <vt:lpstr>Modeling</vt:lpstr>
      <vt:lpstr>Modeling with Hyperparameter Tuning</vt:lpstr>
      <vt:lpstr>Modeling with Hyperparameter Tuning</vt:lpstr>
      <vt:lpstr>Conclusions</vt:lpstr>
      <vt:lpstr>Conclusion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Supervised ML - Classification Health Insurance Cross Sell Prediction   Completed By : Ankush Kumar | Nayan Kumar Jha | Pinky Thakur </dc:title>
  <dc:creator>aspirex99</dc:creator>
  <cp:lastModifiedBy>nayan kumar</cp:lastModifiedBy>
  <cp:revision>1</cp:revision>
  <dcterms:modified xsi:type="dcterms:W3CDTF">2022-07-13T12:37:03Z</dcterms:modified>
</cp:coreProperties>
</file>