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257" r:id="rId2"/>
    <p:sldId id="258" r:id="rId3"/>
    <p:sldId id="259" r:id="rId4"/>
    <p:sldId id="260" r:id="rId5"/>
    <p:sldId id="261" r:id="rId6"/>
    <p:sldId id="264" r:id="rId7"/>
    <p:sldId id="265" r:id="rId8"/>
    <p:sldId id="266" r:id="rId9"/>
    <p:sldId id="267" r:id="rId10"/>
    <p:sldId id="268" r:id="rId11"/>
    <p:sldId id="269" r:id="rId12"/>
    <p:sldId id="270" r:id="rId13"/>
    <p:sldId id="272" r:id="rId14"/>
    <p:sldId id="271" r:id="rId15"/>
    <p:sldId id="273" r:id="rId16"/>
    <p:sldId id="274" r:id="rId17"/>
    <p:sldId id="275" r:id="rId18"/>
    <p:sldId id="282" r:id="rId19"/>
    <p:sldId id="276" r:id="rId20"/>
    <p:sldId id="283" r:id="rId21"/>
    <p:sldId id="262" r:id="rId22"/>
    <p:sldId id="263" r:id="rId23"/>
    <p:sldId id="281" r:id="rId24"/>
    <p:sldId id="280" r:id="rId25"/>
    <p:sldId id="279" r:id="rId26"/>
    <p:sldId id="278" r:id="rId2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29" autoAdjust="0"/>
    <p:restoredTop sz="86470" autoAdjust="0"/>
  </p:normalViewPr>
  <p:slideViewPr>
    <p:cSldViewPr showGuides="1">
      <p:cViewPr varScale="1">
        <p:scale>
          <a:sx n="83" d="100"/>
          <a:sy n="83" d="100"/>
        </p:scale>
        <p:origin x="629" y="67"/>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6/17/2023</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6/17/2023</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a:xfrm>
            <a:off x="1065213" y="6432551"/>
            <a:ext cx="5653087" cy="273049"/>
          </a:xfrm>
        </p:spPr>
        <p:txBody>
          <a:bodyPr/>
          <a:lstStyle>
            <a:lvl1pPr>
              <a:defRPr>
                <a:effectLst/>
              </a:defRPr>
            </a:lvl1pPr>
          </a:lstStyle>
          <a:p>
            <a:r>
              <a:rPr lang="en-US" dirty="0"/>
              <a:t>Add a footer</a:t>
            </a:r>
          </a:p>
        </p:txBody>
      </p:sp>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t>6/17/2023</a:t>
            </a:fld>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6/17/2023</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6/17/2023</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6/17/2023</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6/17/2023</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6/17/2023</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E0FA9E5-6744-4841-888F-9E7CC0C2B7EC}" type="datetimeFigureOut">
              <a:rPr lang="en-US" smtClean="0"/>
              <a:t>6/17/2023</a:t>
            </a:fld>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E0FA9E5-6744-4841-888F-9E7CC0C2B7EC}" type="datetimeFigureOut">
              <a:rPr lang="en-US" smtClean="0"/>
              <a:t>6/17/2023</a:t>
            </a:fld>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E0FA9E5-6744-4841-888F-9E7CC0C2B7EC}" type="datetimeFigureOut">
              <a:rPr lang="en-US" smtClean="0"/>
              <a:t>6/17/2023</a:t>
            </a:fld>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6/17/2023</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fld id="{3E0FA9E5-6744-4841-888F-9E7CC0C2B7EC}" type="datetimeFigureOut">
              <a:rPr lang="en-US" smtClean="0"/>
              <a:pPr/>
              <a:t>6/17/2023</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65212" y="620688"/>
            <a:ext cx="5029200" cy="2514601"/>
          </a:xfrm>
        </p:spPr>
        <p:txBody>
          <a:bodyPr>
            <a:normAutofit fontScale="90000"/>
          </a:bodyPr>
          <a:lstStyle/>
          <a:p>
            <a:r>
              <a:rPr lang="en-US" dirty="0"/>
              <a:t>Providing Insights to the Marketing Team in Food &amp; Beverage Industry </a:t>
            </a:r>
            <a:r>
              <a:rPr lang="en-US" dirty="0" err="1"/>
              <a:t>CodeX</a:t>
            </a:r>
            <a:br>
              <a:rPr lang="en-US" dirty="0"/>
            </a:br>
            <a:endParaRPr lang="en-US" dirty="0"/>
          </a:p>
        </p:txBody>
      </p:sp>
      <p:sp>
        <p:nvSpPr>
          <p:cNvPr id="3" name="Content Placeholder 2"/>
          <p:cNvSpPr>
            <a:spLocks noGrp="1"/>
          </p:cNvSpPr>
          <p:nvPr>
            <p:ph type="subTitle" idx="1"/>
          </p:nvPr>
        </p:nvSpPr>
        <p:spPr/>
        <p:txBody>
          <a:bodyPr/>
          <a:lstStyle/>
          <a:p>
            <a:r>
              <a:rPr lang="en-US" dirty="0"/>
              <a:t>Ideas for today and tomorrow</a:t>
            </a:r>
          </a:p>
          <a:p>
            <a:endParaRPr lang="en-US" dirty="0"/>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2DC2-F467-F00A-E965-5D2B1F903B2D}"/>
              </a:ext>
            </a:extLst>
          </p:cNvPr>
          <p:cNvSpPr>
            <a:spLocks noGrp="1"/>
          </p:cNvSpPr>
          <p:nvPr>
            <p:ph type="title"/>
          </p:nvPr>
        </p:nvSpPr>
        <p:spPr/>
        <p:txBody>
          <a:bodyPr/>
          <a:lstStyle/>
          <a:p>
            <a:r>
              <a:rPr lang="en-IN" dirty="0"/>
              <a:t>Competition Analysis</a:t>
            </a:r>
          </a:p>
        </p:txBody>
      </p:sp>
      <p:sp>
        <p:nvSpPr>
          <p:cNvPr id="3" name="Content Placeholder 2">
            <a:extLst>
              <a:ext uri="{FF2B5EF4-FFF2-40B4-BE49-F238E27FC236}">
                <a16:creationId xmlns:a16="http://schemas.microsoft.com/office/drawing/2014/main" id="{409CB07B-FE21-F209-08ED-A70B1781DB3D}"/>
              </a:ext>
            </a:extLst>
          </p:cNvPr>
          <p:cNvSpPr>
            <a:spLocks noGrp="1"/>
          </p:cNvSpPr>
          <p:nvPr>
            <p:ph idx="1"/>
          </p:nvPr>
        </p:nvSpPr>
        <p:spPr/>
        <p:txBody>
          <a:bodyPr/>
          <a:lstStyle/>
          <a:p>
            <a:r>
              <a:rPr lang="en-US" dirty="0"/>
              <a:t>Who are the </a:t>
            </a:r>
            <a:r>
              <a:rPr lang="en-US" u="sng" dirty="0"/>
              <a:t>current market leaders</a:t>
            </a:r>
            <a:r>
              <a:rPr lang="en-US" dirty="0"/>
              <a:t>?</a:t>
            </a:r>
            <a:endParaRPr lang="en-IN" dirty="0"/>
          </a:p>
        </p:txBody>
      </p:sp>
      <p:pic>
        <p:nvPicPr>
          <p:cNvPr id="5" name="Picture 4">
            <a:extLst>
              <a:ext uri="{FF2B5EF4-FFF2-40B4-BE49-F238E27FC236}">
                <a16:creationId xmlns:a16="http://schemas.microsoft.com/office/drawing/2014/main" id="{B1B932DC-DE09-BE2A-0B88-85ADB005F4F4}"/>
              </a:ext>
            </a:extLst>
          </p:cNvPr>
          <p:cNvPicPr>
            <a:picLocks noChangeAspect="1"/>
          </p:cNvPicPr>
          <p:nvPr/>
        </p:nvPicPr>
        <p:blipFill>
          <a:blip r:embed="rId2"/>
          <a:stretch>
            <a:fillRect/>
          </a:stretch>
        </p:blipFill>
        <p:spPr>
          <a:xfrm>
            <a:off x="1485900" y="2447925"/>
            <a:ext cx="3733800" cy="2952750"/>
          </a:xfrm>
          <a:prstGeom prst="rect">
            <a:avLst/>
          </a:prstGeom>
        </p:spPr>
      </p:pic>
      <p:sp>
        <p:nvSpPr>
          <p:cNvPr id="6" name="TextBox 5">
            <a:extLst>
              <a:ext uri="{FF2B5EF4-FFF2-40B4-BE49-F238E27FC236}">
                <a16:creationId xmlns:a16="http://schemas.microsoft.com/office/drawing/2014/main" id="{926D99CA-764D-76CD-EC2C-99271CB2BCC4}"/>
              </a:ext>
            </a:extLst>
          </p:cNvPr>
          <p:cNvSpPr txBox="1"/>
          <p:nvPr/>
        </p:nvSpPr>
        <p:spPr>
          <a:xfrm>
            <a:off x="5518348" y="2797478"/>
            <a:ext cx="3867150" cy="2031325"/>
          </a:xfrm>
          <a:prstGeom prst="rect">
            <a:avLst/>
          </a:prstGeom>
          <a:noFill/>
          <a:ln>
            <a:solidFill>
              <a:schemeClr val="bg2"/>
            </a:solidFill>
          </a:ln>
        </p:spPr>
        <p:txBody>
          <a:bodyPr wrap="square" rtlCol="0" anchor="ctr" anchorCtr="1">
            <a:spAutoFit/>
          </a:bodyPr>
          <a:lstStyle/>
          <a:p>
            <a:r>
              <a:rPr lang="en-IN" b="1" dirty="0"/>
              <a:t>Analysis: </a:t>
            </a:r>
            <a:r>
              <a:rPr lang="en-US" b="0" i="0" dirty="0">
                <a:effectLst/>
                <a:latin typeface="Söhne"/>
              </a:rPr>
              <a:t>The results suggests that </a:t>
            </a:r>
            <a:r>
              <a:rPr lang="en-US" b="0" i="0" u="sng" dirty="0">
                <a:effectLst/>
                <a:latin typeface="Söhne"/>
              </a:rPr>
              <a:t>Cola-</a:t>
            </a:r>
            <a:r>
              <a:rPr lang="en-US" b="0" i="0" u="sng" dirty="0" err="1">
                <a:effectLst/>
                <a:latin typeface="Söhne"/>
              </a:rPr>
              <a:t>Coka</a:t>
            </a:r>
            <a:r>
              <a:rPr lang="en-US" b="0" i="0" dirty="0">
                <a:effectLst/>
                <a:latin typeface="Söhne"/>
              </a:rPr>
              <a:t> holds the highest market share and consumer preference among the mentioned energy drink brands, followed by </a:t>
            </a:r>
            <a:r>
              <a:rPr lang="en-US" b="0" i="0" u="sng" dirty="0" err="1">
                <a:effectLst/>
                <a:latin typeface="Söhne"/>
              </a:rPr>
              <a:t>Bepsi</a:t>
            </a:r>
            <a:r>
              <a:rPr lang="en-US" b="0" i="0" u="sng" dirty="0">
                <a:effectLst/>
                <a:latin typeface="Söhne"/>
              </a:rPr>
              <a:t> and Gangster. </a:t>
            </a:r>
            <a:r>
              <a:rPr lang="en-US" b="0" i="0" dirty="0">
                <a:effectLst/>
                <a:latin typeface="Söhne"/>
              </a:rPr>
              <a:t>The ranking of these brands indicates their relative popularity in the market.</a:t>
            </a:r>
            <a:endParaRPr lang="en-IN" b="1" dirty="0"/>
          </a:p>
        </p:txBody>
      </p:sp>
    </p:spTree>
    <p:extLst>
      <p:ext uri="{BB962C8B-B14F-4D97-AF65-F5344CB8AC3E}">
        <p14:creationId xmlns:p14="http://schemas.microsoft.com/office/powerpoint/2010/main" val="3671269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249DB-6BEF-3E74-01A7-9DDCCDFB6CD6}"/>
              </a:ext>
            </a:extLst>
          </p:cNvPr>
          <p:cNvSpPr>
            <a:spLocks noGrp="1"/>
          </p:cNvSpPr>
          <p:nvPr>
            <p:ph type="title"/>
          </p:nvPr>
        </p:nvSpPr>
        <p:spPr/>
        <p:txBody>
          <a:bodyPr/>
          <a:lstStyle/>
          <a:p>
            <a:r>
              <a:rPr lang="en-IN" dirty="0"/>
              <a:t>Competition Analysis</a:t>
            </a:r>
          </a:p>
        </p:txBody>
      </p:sp>
      <p:sp>
        <p:nvSpPr>
          <p:cNvPr id="3" name="Content Placeholder 2">
            <a:extLst>
              <a:ext uri="{FF2B5EF4-FFF2-40B4-BE49-F238E27FC236}">
                <a16:creationId xmlns:a16="http://schemas.microsoft.com/office/drawing/2014/main" id="{E3EA3B74-EC21-4530-021A-7AA40070529F}"/>
              </a:ext>
            </a:extLst>
          </p:cNvPr>
          <p:cNvSpPr>
            <a:spLocks noGrp="1"/>
          </p:cNvSpPr>
          <p:nvPr>
            <p:ph idx="1"/>
          </p:nvPr>
        </p:nvSpPr>
        <p:spPr/>
        <p:txBody>
          <a:bodyPr/>
          <a:lstStyle/>
          <a:p>
            <a:r>
              <a:rPr lang="en-US" dirty="0"/>
              <a:t>What are the primary </a:t>
            </a:r>
            <a:r>
              <a:rPr lang="en-US" u="sng" dirty="0"/>
              <a:t>reasons </a:t>
            </a:r>
            <a:r>
              <a:rPr lang="en-US" dirty="0"/>
              <a:t>consumers </a:t>
            </a:r>
            <a:r>
              <a:rPr lang="en-US" u="sng" dirty="0"/>
              <a:t>prefer</a:t>
            </a:r>
            <a:r>
              <a:rPr lang="en-US" dirty="0"/>
              <a:t> those </a:t>
            </a:r>
            <a:r>
              <a:rPr lang="en-US" u="sng" dirty="0"/>
              <a:t>brands</a:t>
            </a:r>
            <a:r>
              <a:rPr lang="en-US" dirty="0"/>
              <a:t> over ours?</a:t>
            </a:r>
            <a:endParaRPr lang="en-IN" dirty="0"/>
          </a:p>
        </p:txBody>
      </p:sp>
      <p:pic>
        <p:nvPicPr>
          <p:cNvPr id="5" name="Picture 4">
            <a:extLst>
              <a:ext uri="{FF2B5EF4-FFF2-40B4-BE49-F238E27FC236}">
                <a16:creationId xmlns:a16="http://schemas.microsoft.com/office/drawing/2014/main" id="{36E9EB72-31B6-603E-93CB-6AD379B01B46}"/>
              </a:ext>
            </a:extLst>
          </p:cNvPr>
          <p:cNvPicPr>
            <a:picLocks noChangeAspect="1"/>
          </p:cNvPicPr>
          <p:nvPr/>
        </p:nvPicPr>
        <p:blipFill>
          <a:blip r:embed="rId2"/>
          <a:stretch>
            <a:fillRect/>
          </a:stretch>
        </p:blipFill>
        <p:spPr>
          <a:xfrm>
            <a:off x="1415870" y="2564904"/>
            <a:ext cx="4829175" cy="3009900"/>
          </a:xfrm>
          <a:prstGeom prst="rect">
            <a:avLst/>
          </a:prstGeom>
        </p:spPr>
      </p:pic>
      <p:sp>
        <p:nvSpPr>
          <p:cNvPr id="6" name="TextBox 5">
            <a:extLst>
              <a:ext uri="{FF2B5EF4-FFF2-40B4-BE49-F238E27FC236}">
                <a16:creationId xmlns:a16="http://schemas.microsoft.com/office/drawing/2014/main" id="{9B397DC3-7CC7-9416-EB6A-F8704C96AE82}"/>
              </a:ext>
            </a:extLst>
          </p:cNvPr>
          <p:cNvSpPr txBox="1"/>
          <p:nvPr/>
        </p:nvSpPr>
        <p:spPr>
          <a:xfrm>
            <a:off x="6595703" y="2481863"/>
            <a:ext cx="3156310" cy="3416320"/>
          </a:xfrm>
          <a:prstGeom prst="rect">
            <a:avLst/>
          </a:prstGeom>
          <a:noFill/>
          <a:ln>
            <a:solidFill>
              <a:schemeClr val="bg2"/>
            </a:solidFill>
          </a:ln>
        </p:spPr>
        <p:txBody>
          <a:bodyPr wrap="square" rtlCol="0" anchor="ctr" anchorCtr="1">
            <a:spAutoFit/>
          </a:bodyPr>
          <a:lstStyle/>
          <a:p>
            <a:r>
              <a:rPr lang="en-IN" b="1" dirty="0"/>
              <a:t>Analysis: </a:t>
            </a:r>
            <a:r>
              <a:rPr lang="en-US" b="0" i="0" dirty="0">
                <a:effectLst/>
                <a:latin typeface="Söhne"/>
              </a:rPr>
              <a:t>In analyzing the graph, it becomes evident that </a:t>
            </a:r>
            <a:r>
              <a:rPr lang="en-US" b="0" i="0" u="sng" dirty="0">
                <a:effectLst/>
                <a:latin typeface="Söhne"/>
              </a:rPr>
              <a:t>brand reputation </a:t>
            </a:r>
            <a:r>
              <a:rPr lang="en-US" b="0" i="0" dirty="0">
                <a:effectLst/>
                <a:latin typeface="Söhne"/>
              </a:rPr>
              <a:t>emerges as the primary factor influencing consumer preference. This indicates that consumers value and trust established brands more than ours. Additionally, </a:t>
            </a:r>
            <a:r>
              <a:rPr lang="en-US" b="0" i="0" u="sng" dirty="0">
                <a:effectLst/>
                <a:latin typeface="Söhne"/>
              </a:rPr>
              <a:t>taste/flavor </a:t>
            </a:r>
            <a:r>
              <a:rPr lang="en-US" b="0" i="0" dirty="0">
                <a:effectLst/>
                <a:latin typeface="Söhne"/>
              </a:rPr>
              <a:t>preference and </a:t>
            </a:r>
            <a:r>
              <a:rPr lang="en-US" b="0" i="0" u="sng" dirty="0">
                <a:effectLst/>
                <a:latin typeface="Söhne"/>
              </a:rPr>
              <a:t>availability </a:t>
            </a:r>
            <a:r>
              <a:rPr lang="en-US" b="0" i="0" dirty="0">
                <a:effectLst/>
                <a:latin typeface="Söhne"/>
              </a:rPr>
              <a:t>are also crucial factors contributing to consumers' brand preferences.</a:t>
            </a:r>
            <a:endParaRPr lang="en-IN" b="1" dirty="0"/>
          </a:p>
        </p:txBody>
      </p:sp>
    </p:spTree>
    <p:extLst>
      <p:ext uri="{BB962C8B-B14F-4D97-AF65-F5344CB8AC3E}">
        <p14:creationId xmlns:p14="http://schemas.microsoft.com/office/powerpoint/2010/main" val="266847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3AF4D-BCAF-A805-2B86-AE407811D477}"/>
              </a:ext>
            </a:extLst>
          </p:cNvPr>
          <p:cNvSpPr>
            <a:spLocks noGrp="1"/>
          </p:cNvSpPr>
          <p:nvPr>
            <p:ph type="title"/>
          </p:nvPr>
        </p:nvSpPr>
        <p:spPr/>
        <p:txBody>
          <a:bodyPr/>
          <a:lstStyle/>
          <a:p>
            <a:r>
              <a:rPr lang="en-US" dirty="0"/>
              <a:t>Marketing Channels and Brand Awareness</a:t>
            </a:r>
            <a:endParaRPr lang="en-IN" dirty="0"/>
          </a:p>
        </p:txBody>
      </p:sp>
      <p:sp>
        <p:nvSpPr>
          <p:cNvPr id="3" name="Content Placeholder 2">
            <a:extLst>
              <a:ext uri="{FF2B5EF4-FFF2-40B4-BE49-F238E27FC236}">
                <a16:creationId xmlns:a16="http://schemas.microsoft.com/office/drawing/2014/main" id="{1F80ABD1-45C1-F963-8246-BFA62B245AED}"/>
              </a:ext>
            </a:extLst>
          </p:cNvPr>
          <p:cNvSpPr>
            <a:spLocks noGrp="1"/>
          </p:cNvSpPr>
          <p:nvPr>
            <p:ph idx="1"/>
          </p:nvPr>
        </p:nvSpPr>
        <p:spPr/>
        <p:txBody>
          <a:bodyPr/>
          <a:lstStyle/>
          <a:p>
            <a:r>
              <a:rPr lang="en-US" dirty="0"/>
              <a:t>Which </a:t>
            </a:r>
            <a:r>
              <a:rPr lang="en-US" u="sng" dirty="0"/>
              <a:t>marketing channel </a:t>
            </a:r>
            <a:r>
              <a:rPr lang="en-US" dirty="0"/>
              <a:t>can be used to reach more customers?</a:t>
            </a:r>
            <a:endParaRPr lang="en-IN" dirty="0"/>
          </a:p>
        </p:txBody>
      </p:sp>
      <p:pic>
        <p:nvPicPr>
          <p:cNvPr id="5" name="Picture 4">
            <a:extLst>
              <a:ext uri="{FF2B5EF4-FFF2-40B4-BE49-F238E27FC236}">
                <a16:creationId xmlns:a16="http://schemas.microsoft.com/office/drawing/2014/main" id="{DA904B40-3F74-11A1-A2F0-F2880C49389C}"/>
              </a:ext>
            </a:extLst>
          </p:cNvPr>
          <p:cNvPicPr>
            <a:picLocks noChangeAspect="1"/>
          </p:cNvPicPr>
          <p:nvPr/>
        </p:nvPicPr>
        <p:blipFill>
          <a:blip r:embed="rId2"/>
          <a:stretch>
            <a:fillRect/>
          </a:stretch>
        </p:blipFill>
        <p:spPr>
          <a:xfrm>
            <a:off x="1275345" y="2564904"/>
            <a:ext cx="5328591" cy="3095625"/>
          </a:xfrm>
          <a:prstGeom prst="rect">
            <a:avLst/>
          </a:prstGeom>
        </p:spPr>
      </p:pic>
      <p:sp>
        <p:nvSpPr>
          <p:cNvPr id="6" name="TextBox 5">
            <a:extLst>
              <a:ext uri="{FF2B5EF4-FFF2-40B4-BE49-F238E27FC236}">
                <a16:creationId xmlns:a16="http://schemas.microsoft.com/office/drawing/2014/main" id="{4870A3A1-B3D2-8910-A884-D3C6D783EE2D}"/>
              </a:ext>
            </a:extLst>
          </p:cNvPr>
          <p:cNvSpPr txBox="1"/>
          <p:nvPr/>
        </p:nvSpPr>
        <p:spPr>
          <a:xfrm>
            <a:off x="6712236" y="2820054"/>
            <a:ext cx="2947689" cy="2585323"/>
          </a:xfrm>
          <a:prstGeom prst="rect">
            <a:avLst/>
          </a:prstGeom>
          <a:noFill/>
          <a:ln>
            <a:solidFill>
              <a:schemeClr val="bg2"/>
            </a:solidFill>
          </a:ln>
        </p:spPr>
        <p:txBody>
          <a:bodyPr wrap="square" rtlCol="0" anchor="ctr" anchorCtr="1">
            <a:spAutoFit/>
          </a:bodyPr>
          <a:lstStyle/>
          <a:p>
            <a:r>
              <a:rPr lang="en-IN" b="1" dirty="0"/>
              <a:t>Analysis: </a:t>
            </a:r>
            <a:r>
              <a:rPr lang="en-US" b="0" i="0" dirty="0">
                <a:effectLst/>
                <a:latin typeface="Söhne"/>
              </a:rPr>
              <a:t>. This suggests that businesses prioritize </a:t>
            </a:r>
            <a:r>
              <a:rPr lang="en-US" b="0" i="0" u="sng" dirty="0">
                <a:effectLst/>
                <a:latin typeface="Söhne"/>
              </a:rPr>
              <a:t>online advertising </a:t>
            </a:r>
            <a:r>
              <a:rPr lang="en-US" b="0" i="0" dirty="0">
                <a:effectLst/>
                <a:latin typeface="Söhne"/>
              </a:rPr>
              <a:t>as an effective means of reaching a wider audience, while still recognizing the value of television and outdoor advertising in their marketing strategies.</a:t>
            </a:r>
            <a:endParaRPr lang="en-IN" b="1" dirty="0"/>
          </a:p>
        </p:txBody>
      </p:sp>
    </p:spTree>
    <p:extLst>
      <p:ext uri="{BB962C8B-B14F-4D97-AF65-F5344CB8AC3E}">
        <p14:creationId xmlns:p14="http://schemas.microsoft.com/office/powerpoint/2010/main" val="944589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ADEDB-FD50-B6B1-5F64-25B58DBB1B5F}"/>
              </a:ext>
            </a:extLst>
          </p:cNvPr>
          <p:cNvSpPr>
            <a:spLocks noGrp="1"/>
          </p:cNvSpPr>
          <p:nvPr>
            <p:ph type="title"/>
          </p:nvPr>
        </p:nvSpPr>
        <p:spPr/>
        <p:txBody>
          <a:bodyPr/>
          <a:lstStyle/>
          <a:p>
            <a:r>
              <a:rPr lang="en-US" dirty="0"/>
              <a:t>Marketing Channels and Brand Awareness</a:t>
            </a:r>
            <a:endParaRPr lang="en-IN" dirty="0"/>
          </a:p>
        </p:txBody>
      </p:sp>
      <p:sp>
        <p:nvSpPr>
          <p:cNvPr id="3" name="Content Placeholder 2">
            <a:extLst>
              <a:ext uri="{FF2B5EF4-FFF2-40B4-BE49-F238E27FC236}">
                <a16:creationId xmlns:a16="http://schemas.microsoft.com/office/drawing/2014/main" id="{E940195B-52B1-F713-7021-5452FF1D7E85}"/>
              </a:ext>
            </a:extLst>
          </p:cNvPr>
          <p:cNvSpPr>
            <a:spLocks noGrp="1"/>
          </p:cNvSpPr>
          <p:nvPr>
            <p:ph idx="1"/>
          </p:nvPr>
        </p:nvSpPr>
        <p:spPr/>
        <p:txBody>
          <a:bodyPr/>
          <a:lstStyle/>
          <a:p>
            <a:r>
              <a:rPr lang="en-US" dirty="0"/>
              <a:t>How </a:t>
            </a:r>
            <a:r>
              <a:rPr lang="en-US" u="sng" dirty="0"/>
              <a:t>effective </a:t>
            </a:r>
            <a:r>
              <a:rPr lang="en-US" dirty="0"/>
              <a:t>are different </a:t>
            </a:r>
            <a:r>
              <a:rPr lang="en-US" u="sng" dirty="0"/>
              <a:t>marketing strategies </a:t>
            </a:r>
            <a:r>
              <a:rPr lang="en-US" dirty="0"/>
              <a:t>and </a:t>
            </a:r>
            <a:r>
              <a:rPr lang="en-US" u="sng" dirty="0"/>
              <a:t>channels</a:t>
            </a:r>
            <a:r>
              <a:rPr lang="en-US" dirty="0"/>
              <a:t> in reaching our customers? </a:t>
            </a:r>
            <a:endParaRPr lang="en-IN" dirty="0"/>
          </a:p>
        </p:txBody>
      </p:sp>
      <p:sp>
        <p:nvSpPr>
          <p:cNvPr id="4" name="TextBox 3">
            <a:extLst>
              <a:ext uri="{FF2B5EF4-FFF2-40B4-BE49-F238E27FC236}">
                <a16:creationId xmlns:a16="http://schemas.microsoft.com/office/drawing/2014/main" id="{00A5E04D-ACA2-1341-6CE1-D8C7348A97B6}"/>
              </a:ext>
            </a:extLst>
          </p:cNvPr>
          <p:cNvSpPr txBox="1"/>
          <p:nvPr/>
        </p:nvSpPr>
        <p:spPr>
          <a:xfrm>
            <a:off x="6385892" y="3126383"/>
            <a:ext cx="3096344" cy="2308324"/>
          </a:xfrm>
          <a:prstGeom prst="rect">
            <a:avLst/>
          </a:prstGeom>
          <a:noFill/>
          <a:ln>
            <a:solidFill>
              <a:schemeClr val="bg2"/>
            </a:solidFill>
          </a:ln>
        </p:spPr>
        <p:txBody>
          <a:bodyPr wrap="square" rtlCol="0" anchor="ctr" anchorCtr="1">
            <a:spAutoFit/>
          </a:bodyPr>
          <a:lstStyle/>
          <a:p>
            <a:r>
              <a:rPr lang="en-US" b="1" dirty="0"/>
              <a:t>Analysis : </a:t>
            </a:r>
            <a:r>
              <a:rPr lang="en-US" dirty="0"/>
              <a:t>Based on the analysis, </a:t>
            </a:r>
            <a:r>
              <a:rPr lang="en-US" u="sng" dirty="0"/>
              <a:t>online advertising </a:t>
            </a:r>
            <a:r>
              <a:rPr lang="en-US" dirty="0"/>
              <a:t>is highlighted as an effective means of reaching a wider audience, while television and outdoor advertising are still recognized as valuable marketing channels.</a:t>
            </a:r>
            <a:endParaRPr lang="en-IN" dirty="0"/>
          </a:p>
        </p:txBody>
      </p:sp>
      <p:pic>
        <p:nvPicPr>
          <p:cNvPr id="6" name="Picture 5">
            <a:extLst>
              <a:ext uri="{FF2B5EF4-FFF2-40B4-BE49-F238E27FC236}">
                <a16:creationId xmlns:a16="http://schemas.microsoft.com/office/drawing/2014/main" id="{C17187D5-3430-4A37-E43F-8384E569ABB5}"/>
              </a:ext>
            </a:extLst>
          </p:cNvPr>
          <p:cNvPicPr>
            <a:picLocks noChangeAspect="1"/>
          </p:cNvPicPr>
          <p:nvPr/>
        </p:nvPicPr>
        <p:blipFill>
          <a:blip r:embed="rId2"/>
          <a:stretch>
            <a:fillRect/>
          </a:stretch>
        </p:blipFill>
        <p:spPr>
          <a:xfrm>
            <a:off x="1197869" y="2708920"/>
            <a:ext cx="5055366" cy="3143250"/>
          </a:xfrm>
          <a:prstGeom prst="rect">
            <a:avLst/>
          </a:prstGeom>
        </p:spPr>
      </p:pic>
    </p:spTree>
    <p:extLst>
      <p:ext uri="{BB962C8B-B14F-4D97-AF65-F5344CB8AC3E}">
        <p14:creationId xmlns:p14="http://schemas.microsoft.com/office/powerpoint/2010/main" val="2668950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94D36-27A5-4439-D366-B429FA55017D}"/>
              </a:ext>
            </a:extLst>
          </p:cNvPr>
          <p:cNvSpPr>
            <a:spLocks noGrp="1"/>
          </p:cNvSpPr>
          <p:nvPr>
            <p:ph type="title"/>
          </p:nvPr>
        </p:nvSpPr>
        <p:spPr/>
        <p:txBody>
          <a:bodyPr/>
          <a:lstStyle/>
          <a:p>
            <a:r>
              <a:rPr lang="en-IN" dirty="0"/>
              <a:t>Brand Penetration</a:t>
            </a:r>
          </a:p>
        </p:txBody>
      </p:sp>
      <p:sp>
        <p:nvSpPr>
          <p:cNvPr id="3" name="Content Placeholder 2">
            <a:extLst>
              <a:ext uri="{FF2B5EF4-FFF2-40B4-BE49-F238E27FC236}">
                <a16:creationId xmlns:a16="http://schemas.microsoft.com/office/drawing/2014/main" id="{5A331B54-F6BC-8895-E91A-5B9147EF7A62}"/>
              </a:ext>
            </a:extLst>
          </p:cNvPr>
          <p:cNvSpPr>
            <a:spLocks noGrp="1"/>
          </p:cNvSpPr>
          <p:nvPr>
            <p:ph idx="1"/>
          </p:nvPr>
        </p:nvSpPr>
        <p:spPr/>
        <p:txBody>
          <a:bodyPr/>
          <a:lstStyle/>
          <a:p>
            <a:r>
              <a:rPr lang="en-US" dirty="0"/>
              <a:t>What do people think </a:t>
            </a:r>
            <a:r>
              <a:rPr lang="en-US" u="sng" dirty="0"/>
              <a:t>about </a:t>
            </a:r>
            <a:r>
              <a:rPr lang="en-US" dirty="0"/>
              <a:t>our </a:t>
            </a:r>
            <a:r>
              <a:rPr lang="en-US" u="sng" dirty="0"/>
              <a:t>brand</a:t>
            </a:r>
            <a:r>
              <a:rPr lang="en-US" dirty="0"/>
              <a:t>? (overall rating)</a:t>
            </a:r>
            <a:endParaRPr lang="en-IN" dirty="0"/>
          </a:p>
        </p:txBody>
      </p:sp>
      <p:pic>
        <p:nvPicPr>
          <p:cNvPr id="5" name="Picture 4">
            <a:extLst>
              <a:ext uri="{FF2B5EF4-FFF2-40B4-BE49-F238E27FC236}">
                <a16:creationId xmlns:a16="http://schemas.microsoft.com/office/drawing/2014/main" id="{1DA64649-642F-0025-0CEA-B245A91C1026}"/>
              </a:ext>
            </a:extLst>
          </p:cNvPr>
          <p:cNvPicPr>
            <a:picLocks noChangeAspect="1"/>
          </p:cNvPicPr>
          <p:nvPr/>
        </p:nvPicPr>
        <p:blipFill>
          <a:blip r:embed="rId2"/>
          <a:stretch>
            <a:fillRect/>
          </a:stretch>
        </p:blipFill>
        <p:spPr>
          <a:xfrm>
            <a:off x="1485900" y="2348880"/>
            <a:ext cx="4876800" cy="3781425"/>
          </a:xfrm>
          <a:prstGeom prst="rect">
            <a:avLst/>
          </a:prstGeom>
        </p:spPr>
      </p:pic>
      <p:sp>
        <p:nvSpPr>
          <p:cNvPr id="6" name="TextBox 5">
            <a:extLst>
              <a:ext uri="{FF2B5EF4-FFF2-40B4-BE49-F238E27FC236}">
                <a16:creationId xmlns:a16="http://schemas.microsoft.com/office/drawing/2014/main" id="{CACED113-5A64-6AB3-D5B0-E70296A360FB}"/>
              </a:ext>
            </a:extLst>
          </p:cNvPr>
          <p:cNvSpPr txBox="1"/>
          <p:nvPr/>
        </p:nvSpPr>
        <p:spPr>
          <a:xfrm>
            <a:off x="6583512" y="2946930"/>
            <a:ext cx="2947689" cy="2585323"/>
          </a:xfrm>
          <a:prstGeom prst="rect">
            <a:avLst/>
          </a:prstGeom>
          <a:noFill/>
          <a:ln>
            <a:solidFill>
              <a:schemeClr val="bg2"/>
            </a:solidFill>
          </a:ln>
        </p:spPr>
        <p:txBody>
          <a:bodyPr wrap="square" rtlCol="0" anchor="ctr" anchorCtr="1">
            <a:spAutoFit/>
          </a:bodyPr>
          <a:lstStyle/>
          <a:p>
            <a:r>
              <a:rPr lang="en-IN" b="1" dirty="0"/>
              <a:t>Analysis: </a:t>
            </a:r>
            <a:r>
              <a:rPr lang="en-US" b="0" i="0" dirty="0">
                <a:effectLst/>
                <a:latin typeface="Söhne"/>
              </a:rPr>
              <a:t>Based on the graph, the overall rating of our brand indicates a </a:t>
            </a:r>
            <a:r>
              <a:rPr lang="en-US" b="0" i="0" u="sng" dirty="0">
                <a:effectLst/>
                <a:latin typeface="Söhne"/>
              </a:rPr>
              <a:t>mixed sentiment</a:t>
            </a:r>
            <a:r>
              <a:rPr lang="en-US" b="0" i="0" dirty="0">
                <a:effectLst/>
                <a:latin typeface="Söhne"/>
              </a:rPr>
              <a:t> among people. While a significant portion of individuals hold a </a:t>
            </a:r>
            <a:r>
              <a:rPr lang="en-US" b="0" i="0" u="sng" dirty="0">
                <a:effectLst/>
                <a:latin typeface="Söhne"/>
              </a:rPr>
              <a:t>neutral view</a:t>
            </a:r>
            <a:r>
              <a:rPr lang="en-US" b="0" i="0" dirty="0">
                <a:effectLst/>
                <a:latin typeface="Söhne"/>
              </a:rPr>
              <a:t>, there is also a </a:t>
            </a:r>
            <a:r>
              <a:rPr lang="en-US" b="0" i="0" u="sng" dirty="0">
                <a:effectLst/>
                <a:latin typeface="Söhne"/>
              </a:rPr>
              <a:t>positive sentiment </a:t>
            </a:r>
            <a:r>
              <a:rPr lang="en-US" b="0" i="0" dirty="0">
                <a:effectLst/>
                <a:latin typeface="Söhne"/>
              </a:rPr>
              <a:t>among some respondents. </a:t>
            </a:r>
            <a:endParaRPr lang="en-IN" b="1" dirty="0"/>
          </a:p>
        </p:txBody>
      </p:sp>
    </p:spTree>
    <p:extLst>
      <p:ext uri="{BB962C8B-B14F-4D97-AF65-F5344CB8AC3E}">
        <p14:creationId xmlns:p14="http://schemas.microsoft.com/office/powerpoint/2010/main" val="2147760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DCDAB-FF65-A7F6-0D45-887E822EE87C}"/>
              </a:ext>
            </a:extLst>
          </p:cNvPr>
          <p:cNvSpPr>
            <a:spLocks noGrp="1"/>
          </p:cNvSpPr>
          <p:nvPr>
            <p:ph type="title"/>
          </p:nvPr>
        </p:nvSpPr>
        <p:spPr/>
        <p:txBody>
          <a:bodyPr/>
          <a:lstStyle/>
          <a:p>
            <a:r>
              <a:rPr lang="en-IN" dirty="0"/>
              <a:t>Brand Penetration</a:t>
            </a:r>
          </a:p>
        </p:txBody>
      </p:sp>
      <p:sp>
        <p:nvSpPr>
          <p:cNvPr id="3" name="Content Placeholder 2">
            <a:extLst>
              <a:ext uri="{FF2B5EF4-FFF2-40B4-BE49-F238E27FC236}">
                <a16:creationId xmlns:a16="http://schemas.microsoft.com/office/drawing/2014/main" id="{094196C0-E823-F845-C79F-03E844398C5C}"/>
              </a:ext>
            </a:extLst>
          </p:cNvPr>
          <p:cNvSpPr>
            <a:spLocks noGrp="1"/>
          </p:cNvSpPr>
          <p:nvPr>
            <p:ph idx="1"/>
          </p:nvPr>
        </p:nvSpPr>
        <p:spPr/>
        <p:txBody>
          <a:bodyPr/>
          <a:lstStyle/>
          <a:p>
            <a:r>
              <a:rPr lang="en-US" dirty="0"/>
              <a:t>Which </a:t>
            </a:r>
            <a:r>
              <a:rPr lang="en-US" u="sng" dirty="0"/>
              <a:t>cities</a:t>
            </a:r>
            <a:r>
              <a:rPr lang="en-US" dirty="0"/>
              <a:t> do we need to focus more on?</a:t>
            </a:r>
            <a:endParaRPr lang="en-IN" dirty="0"/>
          </a:p>
        </p:txBody>
      </p:sp>
      <p:pic>
        <p:nvPicPr>
          <p:cNvPr id="5" name="Picture 4">
            <a:extLst>
              <a:ext uri="{FF2B5EF4-FFF2-40B4-BE49-F238E27FC236}">
                <a16:creationId xmlns:a16="http://schemas.microsoft.com/office/drawing/2014/main" id="{D89F7A50-8C80-15C0-5535-BD7533398AD3}"/>
              </a:ext>
            </a:extLst>
          </p:cNvPr>
          <p:cNvPicPr>
            <a:picLocks noChangeAspect="1"/>
          </p:cNvPicPr>
          <p:nvPr/>
        </p:nvPicPr>
        <p:blipFill>
          <a:blip r:embed="rId2"/>
          <a:stretch>
            <a:fillRect/>
          </a:stretch>
        </p:blipFill>
        <p:spPr>
          <a:xfrm>
            <a:off x="1413892" y="2464501"/>
            <a:ext cx="4286250" cy="3829050"/>
          </a:xfrm>
          <a:prstGeom prst="rect">
            <a:avLst/>
          </a:prstGeom>
        </p:spPr>
      </p:pic>
      <p:sp>
        <p:nvSpPr>
          <p:cNvPr id="6" name="TextBox 5">
            <a:extLst>
              <a:ext uri="{FF2B5EF4-FFF2-40B4-BE49-F238E27FC236}">
                <a16:creationId xmlns:a16="http://schemas.microsoft.com/office/drawing/2014/main" id="{C59BD784-8211-4558-1415-98E1E89B245C}"/>
              </a:ext>
            </a:extLst>
          </p:cNvPr>
          <p:cNvSpPr txBox="1"/>
          <p:nvPr/>
        </p:nvSpPr>
        <p:spPr>
          <a:xfrm>
            <a:off x="5950396" y="3146485"/>
            <a:ext cx="2947689" cy="1754326"/>
          </a:xfrm>
          <a:prstGeom prst="rect">
            <a:avLst/>
          </a:prstGeom>
          <a:noFill/>
          <a:ln>
            <a:solidFill>
              <a:schemeClr val="bg2"/>
            </a:solidFill>
          </a:ln>
        </p:spPr>
        <p:txBody>
          <a:bodyPr wrap="square" rtlCol="0" anchor="ctr" anchorCtr="1">
            <a:spAutoFit/>
          </a:bodyPr>
          <a:lstStyle/>
          <a:p>
            <a:r>
              <a:rPr lang="en-IN" b="1" dirty="0"/>
              <a:t>Analysis: </a:t>
            </a:r>
            <a:r>
              <a:rPr lang="en-US" dirty="0">
                <a:latin typeface="Söhne"/>
              </a:rPr>
              <a:t>B</a:t>
            </a:r>
            <a:r>
              <a:rPr lang="en-US" b="0" i="0" dirty="0">
                <a:effectLst/>
                <a:latin typeface="Söhne"/>
              </a:rPr>
              <a:t>ased on the graph data, the top 5 cities to focus on for the Marketing Team in the Food &amp; Beverage Industry are </a:t>
            </a:r>
            <a:r>
              <a:rPr lang="en-US" b="0" i="0" u="sng" dirty="0">
                <a:effectLst/>
                <a:latin typeface="Söhne"/>
              </a:rPr>
              <a:t>Mumbai, Pune, Kolkata, Jaipur, and Lucknow</a:t>
            </a:r>
            <a:r>
              <a:rPr lang="en-US" b="0" i="0" dirty="0">
                <a:effectLst/>
                <a:latin typeface="Söhne"/>
              </a:rPr>
              <a:t>.</a:t>
            </a:r>
            <a:endParaRPr lang="en-IN" b="1" dirty="0"/>
          </a:p>
        </p:txBody>
      </p:sp>
    </p:spTree>
    <p:extLst>
      <p:ext uri="{BB962C8B-B14F-4D97-AF65-F5344CB8AC3E}">
        <p14:creationId xmlns:p14="http://schemas.microsoft.com/office/powerpoint/2010/main" val="3902013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A946D-4A78-C3D3-F40B-55558D1D2B44}"/>
              </a:ext>
            </a:extLst>
          </p:cNvPr>
          <p:cNvSpPr>
            <a:spLocks noGrp="1"/>
          </p:cNvSpPr>
          <p:nvPr>
            <p:ph type="title"/>
          </p:nvPr>
        </p:nvSpPr>
        <p:spPr/>
        <p:txBody>
          <a:bodyPr/>
          <a:lstStyle/>
          <a:p>
            <a:r>
              <a:rPr lang="en-US" dirty="0"/>
              <a:t>Purchase Behavior</a:t>
            </a:r>
            <a:endParaRPr lang="en-IN" dirty="0"/>
          </a:p>
        </p:txBody>
      </p:sp>
      <p:sp>
        <p:nvSpPr>
          <p:cNvPr id="3" name="Content Placeholder 2">
            <a:extLst>
              <a:ext uri="{FF2B5EF4-FFF2-40B4-BE49-F238E27FC236}">
                <a16:creationId xmlns:a16="http://schemas.microsoft.com/office/drawing/2014/main" id="{658F3713-5DC3-79D9-709E-86868455399C}"/>
              </a:ext>
            </a:extLst>
          </p:cNvPr>
          <p:cNvSpPr>
            <a:spLocks noGrp="1"/>
          </p:cNvSpPr>
          <p:nvPr>
            <p:ph idx="1"/>
          </p:nvPr>
        </p:nvSpPr>
        <p:spPr>
          <a:xfrm>
            <a:off x="1065212" y="1828800"/>
            <a:ext cx="8686801" cy="4191000"/>
          </a:xfrm>
        </p:spPr>
        <p:txBody>
          <a:bodyPr/>
          <a:lstStyle/>
          <a:p>
            <a:r>
              <a:rPr lang="en-US" u="sng" dirty="0"/>
              <a:t>Where</a:t>
            </a:r>
            <a:r>
              <a:rPr lang="en-US" dirty="0"/>
              <a:t> do respondents prefer to </a:t>
            </a:r>
            <a:r>
              <a:rPr lang="en-US" u="sng" dirty="0"/>
              <a:t>purchase</a:t>
            </a:r>
            <a:r>
              <a:rPr lang="en-US" dirty="0"/>
              <a:t> energy drinks?</a:t>
            </a:r>
            <a:endParaRPr lang="en-IN" dirty="0"/>
          </a:p>
        </p:txBody>
      </p:sp>
      <p:pic>
        <p:nvPicPr>
          <p:cNvPr id="5" name="Picture 4">
            <a:extLst>
              <a:ext uri="{FF2B5EF4-FFF2-40B4-BE49-F238E27FC236}">
                <a16:creationId xmlns:a16="http://schemas.microsoft.com/office/drawing/2014/main" id="{E897ED8D-7B2E-44C6-49D0-9ACA5A0410A6}"/>
              </a:ext>
            </a:extLst>
          </p:cNvPr>
          <p:cNvPicPr>
            <a:picLocks noChangeAspect="1"/>
          </p:cNvPicPr>
          <p:nvPr/>
        </p:nvPicPr>
        <p:blipFill>
          <a:blip r:embed="rId2"/>
          <a:stretch>
            <a:fillRect/>
          </a:stretch>
        </p:blipFill>
        <p:spPr>
          <a:xfrm>
            <a:off x="1485900" y="2348880"/>
            <a:ext cx="4870932" cy="3743325"/>
          </a:xfrm>
          <a:prstGeom prst="rect">
            <a:avLst/>
          </a:prstGeom>
        </p:spPr>
      </p:pic>
      <p:sp>
        <p:nvSpPr>
          <p:cNvPr id="6" name="TextBox 5">
            <a:extLst>
              <a:ext uri="{FF2B5EF4-FFF2-40B4-BE49-F238E27FC236}">
                <a16:creationId xmlns:a16="http://schemas.microsoft.com/office/drawing/2014/main" id="{66B49399-7277-934A-6323-6FECF840CCB0}"/>
              </a:ext>
            </a:extLst>
          </p:cNvPr>
          <p:cNvSpPr txBox="1"/>
          <p:nvPr/>
        </p:nvSpPr>
        <p:spPr>
          <a:xfrm>
            <a:off x="6580578" y="2581454"/>
            <a:ext cx="2947689" cy="2308324"/>
          </a:xfrm>
          <a:prstGeom prst="rect">
            <a:avLst/>
          </a:prstGeom>
          <a:noFill/>
          <a:ln>
            <a:solidFill>
              <a:schemeClr val="bg2"/>
            </a:solidFill>
          </a:ln>
        </p:spPr>
        <p:txBody>
          <a:bodyPr wrap="square" rtlCol="0" anchor="ctr" anchorCtr="1">
            <a:spAutoFit/>
          </a:bodyPr>
          <a:lstStyle/>
          <a:p>
            <a:r>
              <a:rPr lang="en-IN" b="1" dirty="0"/>
              <a:t>Analysis: </a:t>
            </a:r>
            <a:r>
              <a:rPr lang="en-US" dirty="0">
                <a:latin typeface="Söhne"/>
              </a:rPr>
              <a:t>T</a:t>
            </a:r>
            <a:r>
              <a:rPr lang="en-US" b="0" i="0" dirty="0">
                <a:effectLst/>
                <a:latin typeface="Söhne"/>
              </a:rPr>
              <a:t>he majority of respondents indicated a preference for purchasing energy drinks at </a:t>
            </a:r>
            <a:r>
              <a:rPr lang="en-US" b="0" i="0" u="sng" dirty="0">
                <a:effectLst/>
                <a:latin typeface="Söhne"/>
              </a:rPr>
              <a:t>supermarkets</a:t>
            </a:r>
            <a:r>
              <a:rPr lang="en-US" b="0" i="0" dirty="0">
                <a:effectLst/>
                <a:latin typeface="Söhne"/>
              </a:rPr>
              <a:t>, followed by </a:t>
            </a:r>
            <a:r>
              <a:rPr lang="en-US" b="0" i="0" u="sng" dirty="0">
                <a:effectLst/>
                <a:latin typeface="Söhne"/>
              </a:rPr>
              <a:t>retailers</a:t>
            </a:r>
            <a:r>
              <a:rPr lang="en-US" b="0" i="0" dirty="0">
                <a:effectLst/>
                <a:latin typeface="Söhne"/>
              </a:rPr>
              <a:t>, </a:t>
            </a:r>
            <a:r>
              <a:rPr lang="en-US" b="0" i="0" u="sng" dirty="0">
                <a:effectLst/>
                <a:latin typeface="Söhne"/>
              </a:rPr>
              <a:t>gyms and fitness centers</a:t>
            </a:r>
            <a:r>
              <a:rPr lang="en-US" b="0" i="0" dirty="0">
                <a:effectLst/>
                <a:latin typeface="Söhne"/>
              </a:rPr>
              <a:t>, and finally local stores.</a:t>
            </a:r>
            <a:endParaRPr lang="en-IN" b="1" dirty="0"/>
          </a:p>
        </p:txBody>
      </p:sp>
    </p:spTree>
    <p:extLst>
      <p:ext uri="{BB962C8B-B14F-4D97-AF65-F5344CB8AC3E}">
        <p14:creationId xmlns:p14="http://schemas.microsoft.com/office/powerpoint/2010/main" val="3591927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38D77-4151-AC3B-F817-27A28C223C98}"/>
              </a:ext>
            </a:extLst>
          </p:cNvPr>
          <p:cNvSpPr>
            <a:spLocks noGrp="1"/>
          </p:cNvSpPr>
          <p:nvPr>
            <p:ph type="title"/>
          </p:nvPr>
        </p:nvSpPr>
        <p:spPr/>
        <p:txBody>
          <a:bodyPr/>
          <a:lstStyle/>
          <a:p>
            <a:r>
              <a:rPr lang="en-US" dirty="0"/>
              <a:t>Purchase Behavior</a:t>
            </a:r>
            <a:endParaRPr lang="en-IN" dirty="0"/>
          </a:p>
        </p:txBody>
      </p:sp>
      <p:sp>
        <p:nvSpPr>
          <p:cNvPr id="3" name="Content Placeholder 2">
            <a:extLst>
              <a:ext uri="{FF2B5EF4-FFF2-40B4-BE49-F238E27FC236}">
                <a16:creationId xmlns:a16="http://schemas.microsoft.com/office/drawing/2014/main" id="{BBB55E64-7AA5-9A62-76C5-8BE64E0E53A9}"/>
              </a:ext>
            </a:extLst>
          </p:cNvPr>
          <p:cNvSpPr>
            <a:spLocks noGrp="1"/>
          </p:cNvSpPr>
          <p:nvPr>
            <p:ph idx="1"/>
          </p:nvPr>
        </p:nvSpPr>
        <p:spPr/>
        <p:txBody>
          <a:bodyPr/>
          <a:lstStyle/>
          <a:p>
            <a:r>
              <a:rPr lang="en-US" dirty="0"/>
              <a:t>What are the typical </a:t>
            </a:r>
            <a:r>
              <a:rPr lang="en-US" u="sng" dirty="0"/>
              <a:t>consumption situations </a:t>
            </a:r>
            <a:r>
              <a:rPr lang="en-US" dirty="0"/>
              <a:t>for energy drinks among respondents?</a:t>
            </a:r>
            <a:endParaRPr lang="en-IN" dirty="0"/>
          </a:p>
        </p:txBody>
      </p:sp>
      <p:pic>
        <p:nvPicPr>
          <p:cNvPr id="5" name="Picture 4">
            <a:extLst>
              <a:ext uri="{FF2B5EF4-FFF2-40B4-BE49-F238E27FC236}">
                <a16:creationId xmlns:a16="http://schemas.microsoft.com/office/drawing/2014/main" id="{9CA1B875-7876-8CB0-3BDB-57EFDE2EEDD7}"/>
              </a:ext>
            </a:extLst>
          </p:cNvPr>
          <p:cNvPicPr>
            <a:picLocks noChangeAspect="1"/>
          </p:cNvPicPr>
          <p:nvPr/>
        </p:nvPicPr>
        <p:blipFill>
          <a:blip r:embed="rId2"/>
          <a:stretch>
            <a:fillRect/>
          </a:stretch>
        </p:blipFill>
        <p:spPr>
          <a:xfrm>
            <a:off x="1413892" y="2790056"/>
            <a:ext cx="5040560" cy="3200400"/>
          </a:xfrm>
          <a:prstGeom prst="rect">
            <a:avLst/>
          </a:prstGeom>
        </p:spPr>
      </p:pic>
      <p:sp>
        <p:nvSpPr>
          <p:cNvPr id="6" name="TextBox 5">
            <a:extLst>
              <a:ext uri="{FF2B5EF4-FFF2-40B4-BE49-F238E27FC236}">
                <a16:creationId xmlns:a16="http://schemas.microsoft.com/office/drawing/2014/main" id="{E6133AA2-9ABF-0D1C-7CA7-65ACC8182FC1}"/>
              </a:ext>
            </a:extLst>
          </p:cNvPr>
          <p:cNvSpPr txBox="1"/>
          <p:nvPr/>
        </p:nvSpPr>
        <p:spPr>
          <a:xfrm>
            <a:off x="6526460" y="3284984"/>
            <a:ext cx="2947689" cy="2031325"/>
          </a:xfrm>
          <a:prstGeom prst="rect">
            <a:avLst/>
          </a:prstGeom>
          <a:noFill/>
          <a:ln>
            <a:solidFill>
              <a:schemeClr val="bg2"/>
            </a:solidFill>
          </a:ln>
        </p:spPr>
        <p:txBody>
          <a:bodyPr wrap="square" rtlCol="0" anchor="ctr" anchorCtr="1">
            <a:spAutoFit/>
          </a:bodyPr>
          <a:lstStyle/>
          <a:p>
            <a:r>
              <a:rPr lang="en-IN" b="1" dirty="0"/>
              <a:t>Analysis: </a:t>
            </a:r>
            <a:r>
              <a:rPr lang="en-US" b="0" i="0" dirty="0">
                <a:effectLst/>
                <a:latin typeface="Söhne"/>
              </a:rPr>
              <a:t>The most typical consumption situations for energy drinks among respondents are </a:t>
            </a:r>
            <a:r>
              <a:rPr lang="en-US" b="0" i="0" u="sng" dirty="0">
                <a:effectLst/>
                <a:latin typeface="Söhne"/>
              </a:rPr>
              <a:t>sports/exercise</a:t>
            </a:r>
            <a:r>
              <a:rPr lang="en-US" b="0" i="0" dirty="0">
                <a:effectLst/>
                <a:latin typeface="Söhne"/>
              </a:rPr>
              <a:t>, </a:t>
            </a:r>
            <a:r>
              <a:rPr lang="en-US" b="0" i="0" u="sng" dirty="0">
                <a:effectLst/>
                <a:latin typeface="Söhne"/>
              </a:rPr>
              <a:t>studying/working late</a:t>
            </a:r>
            <a:r>
              <a:rPr lang="en-US" b="0" i="0" dirty="0">
                <a:effectLst/>
                <a:latin typeface="Söhne"/>
              </a:rPr>
              <a:t>, and </a:t>
            </a:r>
            <a:r>
              <a:rPr lang="en-US" b="0" i="0" u="sng" dirty="0">
                <a:effectLst/>
                <a:latin typeface="Söhne"/>
              </a:rPr>
              <a:t>social outings/parties</a:t>
            </a:r>
            <a:r>
              <a:rPr lang="en-US" b="0" i="0" dirty="0">
                <a:effectLst/>
                <a:latin typeface="Söhne"/>
              </a:rPr>
              <a:t>.</a:t>
            </a:r>
            <a:endParaRPr lang="en-IN" b="1" dirty="0"/>
          </a:p>
        </p:txBody>
      </p:sp>
    </p:spTree>
    <p:extLst>
      <p:ext uri="{BB962C8B-B14F-4D97-AF65-F5344CB8AC3E}">
        <p14:creationId xmlns:p14="http://schemas.microsoft.com/office/powerpoint/2010/main" val="301699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CC173-8046-8340-D328-5B56E1B63FFA}"/>
              </a:ext>
            </a:extLst>
          </p:cNvPr>
          <p:cNvSpPr>
            <a:spLocks noGrp="1"/>
          </p:cNvSpPr>
          <p:nvPr>
            <p:ph type="title"/>
          </p:nvPr>
        </p:nvSpPr>
        <p:spPr/>
        <p:txBody>
          <a:bodyPr/>
          <a:lstStyle/>
          <a:p>
            <a:r>
              <a:rPr lang="en-US" dirty="0"/>
              <a:t>Purchase Behavior</a:t>
            </a:r>
            <a:endParaRPr lang="en-IN" dirty="0"/>
          </a:p>
        </p:txBody>
      </p:sp>
      <p:sp>
        <p:nvSpPr>
          <p:cNvPr id="3" name="Content Placeholder 2">
            <a:extLst>
              <a:ext uri="{FF2B5EF4-FFF2-40B4-BE49-F238E27FC236}">
                <a16:creationId xmlns:a16="http://schemas.microsoft.com/office/drawing/2014/main" id="{33D74906-1E68-FE61-EA78-16DD7318F43A}"/>
              </a:ext>
            </a:extLst>
          </p:cNvPr>
          <p:cNvSpPr>
            <a:spLocks noGrp="1"/>
          </p:cNvSpPr>
          <p:nvPr>
            <p:ph idx="1"/>
          </p:nvPr>
        </p:nvSpPr>
        <p:spPr/>
        <p:txBody>
          <a:bodyPr/>
          <a:lstStyle/>
          <a:p>
            <a:r>
              <a:rPr lang="en-US" dirty="0"/>
              <a:t>What should be the </a:t>
            </a:r>
            <a:r>
              <a:rPr lang="en-US" u="sng" dirty="0"/>
              <a:t>ideal price </a:t>
            </a:r>
            <a:r>
              <a:rPr lang="en-US" dirty="0"/>
              <a:t>of our product?</a:t>
            </a:r>
            <a:endParaRPr lang="en-IN" dirty="0"/>
          </a:p>
        </p:txBody>
      </p:sp>
      <p:pic>
        <p:nvPicPr>
          <p:cNvPr id="5" name="Picture 4">
            <a:extLst>
              <a:ext uri="{FF2B5EF4-FFF2-40B4-BE49-F238E27FC236}">
                <a16:creationId xmlns:a16="http://schemas.microsoft.com/office/drawing/2014/main" id="{D959B9B9-030D-A112-8FA2-E1E4489CF875}"/>
              </a:ext>
            </a:extLst>
          </p:cNvPr>
          <p:cNvPicPr>
            <a:picLocks noChangeAspect="1"/>
          </p:cNvPicPr>
          <p:nvPr/>
        </p:nvPicPr>
        <p:blipFill>
          <a:blip r:embed="rId2"/>
          <a:stretch>
            <a:fillRect/>
          </a:stretch>
        </p:blipFill>
        <p:spPr>
          <a:xfrm>
            <a:off x="1341884" y="2492896"/>
            <a:ext cx="5120131" cy="3343275"/>
          </a:xfrm>
          <a:prstGeom prst="rect">
            <a:avLst/>
          </a:prstGeom>
        </p:spPr>
      </p:pic>
      <p:sp>
        <p:nvSpPr>
          <p:cNvPr id="6" name="TextBox 5">
            <a:extLst>
              <a:ext uri="{FF2B5EF4-FFF2-40B4-BE49-F238E27FC236}">
                <a16:creationId xmlns:a16="http://schemas.microsoft.com/office/drawing/2014/main" id="{2E1B299A-20A9-C0BF-1A30-8E531695563A}"/>
              </a:ext>
            </a:extLst>
          </p:cNvPr>
          <p:cNvSpPr txBox="1"/>
          <p:nvPr/>
        </p:nvSpPr>
        <p:spPr>
          <a:xfrm>
            <a:off x="6634631" y="2716105"/>
            <a:ext cx="2944765" cy="3139321"/>
          </a:xfrm>
          <a:prstGeom prst="rect">
            <a:avLst/>
          </a:prstGeom>
          <a:noFill/>
          <a:ln>
            <a:solidFill>
              <a:schemeClr val="bg2"/>
            </a:solidFill>
          </a:ln>
        </p:spPr>
        <p:txBody>
          <a:bodyPr wrap="square" rtlCol="0" anchor="ctr" anchorCtr="1">
            <a:spAutoFit/>
          </a:bodyPr>
          <a:lstStyle/>
          <a:p>
            <a:r>
              <a:rPr lang="en-IN" b="1" dirty="0"/>
              <a:t>Analysis : </a:t>
            </a:r>
            <a:br>
              <a:rPr lang="en-US" dirty="0"/>
            </a:br>
            <a:r>
              <a:rPr lang="en-US" b="0" i="0" dirty="0">
                <a:effectLst/>
                <a:latin typeface="Söhne"/>
              </a:rPr>
              <a:t>Based on the analysis of the price preferences indicated in the graph, it is evident that most people prefer energy drinks within the price range of </a:t>
            </a:r>
            <a:r>
              <a:rPr lang="en-US" b="0" i="0" u="sng" dirty="0">
                <a:effectLst/>
                <a:latin typeface="Söhne"/>
              </a:rPr>
              <a:t>50-99 rupees</a:t>
            </a:r>
            <a:r>
              <a:rPr lang="en-US" b="0" i="0" dirty="0">
                <a:effectLst/>
                <a:latin typeface="Söhne"/>
              </a:rPr>
              <a:t>, followed by the range of 100-150 rupees, and a smaller portion is willing to pay above 150 rupees.</a:t>
            </a:r>
            <a:endParaRPr lang="en-IN" b="1" dirty="0"/>
          </a:p>
        </p:txBody>
      </p:sp>
    </p:spTree>
    <p:extLst>
      <p:ext uri="{BB962C8B-B14F-4D97-AF65-F5344CB8AC3E}">
        <p14:creationId xmlns:p14="http://schemas.microsoft.com/office/powerpoint/2010/main" val="2819360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1F34B-2459-3BF9-EC68-4BA4FC3CD463}"/>
              </a:ext>
            </a:extLst>
          </p:cNvPr>
          <p:cNvSpPr>
            <a:spLocks noGrp="1"/>
          </p:cNvSpPr>
          <p:nvPr>
            <p:ph type="title"/>
          </p:nvPr>
        </p:nvSpPr>
        <p:spPr/>
        <p:txBody>
          <a:bodyPr/>
          <a:lstStyle/>
          <a:p>
            <a:r>
              <a:rPr lang="en-US" dirty="0"/>
              <a:t>Purchase Behavior</a:t>
            </a:r>
            <a:endParaRPr lang="en-IN" dirty="0"/>
          </a:p>
        </p:txBody>
      </p:sp>
      <p:sp>
        <p:nvSpPr>
          <p:cNvPr id="3" name="Content Placeholder 2">
            <a:extLst>
              <a:ext uri="{FF2B5EF4-FFF2-40B4-BE49-F238E27FC236}">
                <a16:creationId xmlns:a16="http://schemas.microsoft.com/office/drawing/2014/main" id="{1FF0AE58-7314-C185-386D-24AFCF608C9F}"/>
              </a:ext>
            </a:extLst>
          </p:cNvPr>
          <p:cNvSpPr>
            <a:spLocks noGrp="1"/>
          </p:cNvSpPr>
          <p:nvPr>
            <p:ph idx="1"/>
          </p:nvPr>
        </p:nvSpPr>
        <p:spPr/>
        <p:txBody>
          <a:bodyPr/>
          <a:lstStyle/>
          <a:p>
            <a:r>
              <a:rPr lang="en-US" dirty="0"/>
              <a:t>What factors influence respondents' purchase decisions, such as price range and limited edition packaging?</a:t>
            </a:r>
            <a:endParaRPr lang="en-IN" dirty="0"/>
          </a:p>
        </p:txBody>
      </p:sp>
      <p:pic>
        <p:nvPicPr>
          <p:cNvPr id="5" name="Picture 4">
            <a:extLst>
              <a:ext uri="{FF2B5EF4-FFF2-40B4-BE49-F238E27FC236}">
                <a16:creationId xmlns:a16="http://schemas.microsoft.com/office/drawing/2014/main" id="{E0066319-26C0-7D7D-1F0A-C4FCF518257E}"/>
              </a:ext>
            </a:extLst>
          </p:cNvPr>
          <p:cNvPicPr>
            <a:picLocks noChangeAspect="1"/>
          </p:cNvPicPr>
          <p:nvPr/>
        </p:nvPicPr>
        <p:blipFill>
          <a:blip r:embed="rId2"/>
          <a:stretch>
            <a:fillRect/>
          </a:stretch>
        </p:blipFill>
        <p:spPr>
          <a:xfrm>
            <a:off x="37337" y="2933700"/>
            <a:ext cx="3927607" cy="3815155"/>
          </a:xfrm>
          <a:prstGeom prst="rect">
            <a:avLst/>
          </a:prstGeom>
        </p:spPr>
      </p:pic>
      <p:pic>
        <p:nvPicPr>
          <p:cNvPr id="7" name="Picture 6">
            <a:extLst>
              <a:ext uri="{FF2B5EF4-FFF2-40B4-BE49-F238E27FC236}">
                <a16:creationId xmlns:a16="http://schemas.microsoft.com/office/drawing/2014/main" id="{44A9DD64-443D-D620-BA95-4B7587F095A6}"/>
              </a:ext>
            </a:extLst>
          </p:cNvPr>
          <p:cNvPicPr>
            <a:picLocks noChangeAspect="1"/>
          </p:cNvPicPr>
          <p:nvPr/>
        </p:nvPicPr>
        <p:blipFill>
          <a:blip r:embed="rId3"/>
          <a:stretch>
            <a:fillRect/>
          </a:stretch>
        </p:blipFill>
        <p:spPr>
          <a:xfrm>
            <a:off x="8439905" y="2933700"/>
            <a:ext cx="3559163" cy="3755555"/>
          </a:xfrm>
          <a:prstGeom prst="rect">
            <a:avLst/>
          </a:prstGeom>
        </p:spPr>
      </p:pic>
      <p:pic>
        <p:nvPicPr>
          <p:cNvPr id="9" name="Picture 8">
            <a:extLst>
              <a:ext uri="{FF2B5EF4-FFF2-40B4-BE49-F238E27FC236}">
                <a16:creationId xmlns:a16="http://schemas.microsoft.com/office/drawing/2014/main" id="{7C959F2D-CE3E-1668-6313-9E6681D2F933}"/>
              </a:ext>
            </a:extLst>
          </p:cNvPr>
          <p:cNvPicPr>
            <a:picLocks noChangeAspect="1"/>
          </p:cNvPicPr>
          <p:nvPr/>
        </p:nvPicPr>
        <p:blipFill>
          <a:blip r:embed="rId4"/>
          <a:stretch>
            <a:fillRect/>
          </a:stretch>
        </p:blipFill>
        <p:spPr>
          <a:xfrm>
            <a:off x="4078188" y="2933700"/>
            <a:ext cx="4248473" cy="3815155"/>
          </a:xfrm>
          <a:prstGeom prst="rect">
            <a:avLst/>
          </a:prstGeom>
        </p:spPr>
      </p:pic>
    </p:spTree>
    <p:extLst>
      <p:ext uri="{BB962C8B-B14F-4D97-AF65-F5344CB8AC3E}">
        <p14:creationId xmlns:p14="http://schemas.microsoft.com/office/powerpoint/2010/main" val="3648885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a:t>
            </a:r>
          </a:p>
        </p:txBody>
      </p:sp>
      <p:sp>
        <p:nvSpPr>
          <p:cNvPr id="3" name="Content Placeholder 2"/>
          <p:cNvSpPr>
            <a:spLocks noGrp="1"/>
          </p:cNvSpPr>
          <p:nvPr>
            <p:ph idx="1"/>
          </p:nvPr>
        </p:nvSpPr>
        <p:spPr/>
        <p:txBody>
          <a:bodyPr/>
          <a:lstStyle/>
          <a:p>
            <a:pPr algn="l"/>
            <a:r>
              <a:rPr lang="en-US" b="1" i="0" dirty="0" err="1">
                <a:solidFill>
                  <a:srgbClr val="131022"/>
                </a:solidFill>
                <a:effectLst/>
                <a:latin typeface="manrope"/>
              </a:rPr>
              <a:t>CodeX</a:t>
            </a:r>
            <a:r>
              <a:rPr lang="en-US" b="1" i="0" dirty="0">
                <a:solidFill>
                  <a:srgbClr val="131022"/>
                </a:solidFill>
                <a:effectLst/>
                <a:latin typeface="manrope"/>
              </a:rPr>
              <a:t> </a:t>
            </a:r>
            <a:r>
              <a:rPr lang="en-US" b="0" i="0" dirty="0">
                <a:solidFill>
                  <a:srgbClr val="131022"/>
                </a:solidFill>
                <a:effectLst/>
                <a:latin typeface="manrope"/>
              </a:rPr>
              <a:t>is a German beverage company that is aiming to make its mark in the Indian market. A few months ago, they launched their energy drink in 10 cities of India.</a:t>
            </a:r>
          </a:p>
          <a:p>
            <a:pPr algn="l"/>
            <a:r>
              <a:rPr lang="en-US" b="0" i="0" dirty="0">
                <a:solidFill>
                  <a:srgbClr val="131022"/>
                </a:solidFill>
                <a:effectLst/>
                <a:latin typeface="manrope"/>
              </a:rPr>
              <a:t>Their Marketing team is responsible for increasing brand awareness, market share, and product development. They conducted a survey in those 10 cities and received results from </a:t>
            </a:r>
            <a:r>
              <a:rPr lang="en-US" b="1" i="0" dirty="0">
                <a:solidFill>
                  <a:srgbClr val="131022"/>
                </a:solidFill>
                <a:effectLst/>
                <a:latin typeface="manrope"/>
              </a:rPr>
              <a:t>10k</a:t>
            </a:r>
            <a:r>
              <a:rPr lang="en-US" b="0" i="0" dirty="0">
                <a:solidFill>
                  <a:srgbClr val="131022"/>
                </a:solidFill>
                <a:effectLst/>
                <a:latin typeface="manrope"/>
              </a:rPr>
              <a:t> respondents.</a:t>
            </a:r>
          </a:p>
          <a:p>
            <a:pPr algn="l"/>
            <a:r>
              <a:rPr lang="en-US" dirty="0">
                <a:solidFill>
                  <a:srgbClr val="131022"/>
                </a:solidFill>
                <a:latin typeface="manrope"/>
              </a:rPr>
              <a:t>Here Our aim is </a:t>
            </a:r>
            <a:r>
              <a:rPr lang="en-US" b="0" i="0" dirty="0">
                <a:solidFill>
                  <a:srgbClr val="131022"/>
                </a:solidFill>
                <a:effectLst/>
                <a:latin typeface="manrope"/>
              </a:rPr>
              <a:t>to convert these survey results to meaningful insights which the team can use to drive actions.</a:t>
            </a:r>
          </a:p>
          <a:p>
            <a:endParaRPr lang="en-US" dirty="0"/>
          </a:p>
        </p:txBody>
      </p:sp>
    </p:spTree>
    <p:extLst>
      <p:ext uri="{BB962C8B-B14F-4D97-AF65-F5344CB8AC3E}">
        <p14:creationId xmlns:p14="http://schemas.microsoft.com/office/powerpoint/2010/main" val="163731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85267-A7F6-8313-29C0-4BF022F4FD8A}"/>
              </a:ext>
            </a:extLst>
          </p:cNvPr>
          <p:cNvSpPr>
            <a:spLocks noGrp="1"/>
          </p:cNvSpPr>
          <p:nvPr>
            <p:ph type="title"/>
          </p:nvPr>
        </p:nvSpPr>
        <p:spPr/>
        <p:txBody>
          <a:bodyPr/>
          <a:lstStyle/>
          <a:p>
            <a:r>
              <a:rPr lang="en-IN" dirty="0"/>
              <a:t>Product Development</a:t>
            </a:r>
          </a:p>
        </p:txBody>
      </p:sp>
      <p:sp>
        <p:nvSpPr>
          <p:cNvPr id="3" name="Content Placeholder 2">
            <a:extLst>
              <a:ext uri="{FF2B5EF4-FFF2-40B4-BE49-F238E27FC236}">
                <a16:creationId xmlns:a16="http://schemas.microsoft.com/office/drawing/2014/main" id="{458572F5-E86E-A5CA-5E9E-D76EE947E778}"/>
              </a:ext>
            </a:extLst>
          </p:cNvPr>
          <p:cNvSpPr>
            <a:spLocks noGrp="1"/>
          </p:cNvSpPr>
          <p:nvPr>
            <p:ph idx="1"/>
          </p:nvPr>
        </p:nvSpPr>
        <p:spPr/>
        <p:txBody>
          <a:bodyPr/>
          <a:lstStyle/>
          <a:p>
            <a:r>
              <a:rPr lang="en-US" dirty="0"/>
              <a:t>Which </a:t>
            </a:r>
            <a:r>
              <a:rPr lang="en-US" u="sng" dirty="0"/>
              <a:t>area of business </a:t>
            </a:r>
            <a:r>
              <a:rPr lang="en-US" dirty="0"/>
              <a:t>should we </a:t>
            </a:r>
            <a:r>
              <a:rPr lang="en-US" u="sng" dirty="0"/>
              <a:t>focus</a:t>
            </a:r>
            <a:r>
              <a:rPr lang="en-US" dirty="0"/>
              <a:t> more on our</a:t>
            </a:r>
            <a:r>
              <a:rPr lang="en-US" u="sng" dirty="0"/>
              <a:t> product development</a:t>
            </a:r>
            <a:r>
              <a:rPr lang="en-US" dirty="0"/>
              <a:t>? (Branding/taste/availability)</a:t>
            </a:r>
            <a:endParaRPr lang="en-IN" dirty="0"/>
          </a:p>
        </p:txBody>
      </p:sp>
      <p:pic>
        <p:nvPicPr>
          <p:cNvPr id="5" name="Picture 4">
            <a:extLst>
              <a:ext uri="{FF2B5EF4-FFF2-40B4-BE49-F238E27FC236}">
                <a16:creationId xmlns:a16="http://schemas.microsoft.com/office/drawing/2014/main" id="{84D39679-908E-56D7-8FFE-F62B9705C4B7}"/>
              </a:ext>
            </a:extLst>
          </p:cNvPr>
          <p:cNvPicPr>
            <a:picLocks noChangeAspect="1"/>
          </p:cNvPicPr>
          <p:nvPr/>
        </p:nvPicPr>
        <p:blipFill>
          <a:blip r:embed="rId2"/>
          <a:stretch>
            <a:fillRect/>
          </a:stretch>
        </p:blipFill>
        <p:spPr>
          <a:xfrm>
            <a:off x="1183061" y="2837867"/>
            <a:ext cx="5328592" cy="2838450"/>
          </a:xfrm>
          <a:prstGeom prst="rect">
            <a:avLst/>
          </a:prstGeom>
        </p:spPr>
      </p:pic>
      <p:sp>
        <p:nvSpPr>
          <p:cNvPr id="6" name="TextBox 5">
            <a:extLst>
              <a:ext uri="{FF2B5EF4-FFF2-40B4-BE49-F238E27FC236}">
                <a16:creationId xmlns:a16="http://schemas.microsoft.com/office/drawing/2014/main" id="{159597A7-4381-87BB-AF22-16308E912356}"/>
              </a:ext>
            </a:extLst>
          </p:cNvPr>
          <p:cNvSpPr txBox="1"/>
          <p:nvPr/>
        </p:nvSpPr>
        <p:spPr>
          <a:xfrm>
            <a:off x="6629502" y="2825932"/>
            <a:ext cx="3122511" cy="2862322"/>
          </a:xfrm>
          <a:prstGeom prst="rect">
            <a:avLst/>
          </a:prstGeom>
          <a:noFill/>
          <a:ln>
            <a:solidFill>
              <a:schemeClr val="bg2"/>
            </a:solidFill>
          </a:ln>
        </p:spPr>
        <p:txBody>
          <a:bodyPr wrap="square" rtlCol="0" anchor="ctr" anchorCtr="1">
            <a:spAutoFit/>
          </a:bodyPr>
          <a:lstStyle/>
          <a:p>
            <a:r>
              <a:rPr lang="en-IN" b="1" dirty="0"/>
              <a:t>Analysis: </a:t>
            </a:r>
            <a:r>
              <a:rPr lang="en-US" b="0" i="0" dirty="0">
                <a:effectLst/>
                <a:latin typeface="Söhne"/>
              </a:rPr>
              <a:t>Based on the analysis provided, the area of business that should be focused on for product development is </a:t>
            </a:r>
            <a:r>
              <a:rPr lang="en-US" b="0" i="0" u="sng" dirty="0">
                <a:effectLst/>
                <a:latin typeface="Söhne"/>
              </a:rPr>
              <a:t>availability</a:t>
            </a:r>
            <a:r>
              <a:rPr lang="en-US" b="0" i="0" dirty="0">
                <a:effectLst/>
                <a:latin typeface="Söhne"/>
              </a:rPr>
              <a:t>. By increasing accessibility, the brand can overcome health concerns, lack of interest in energy drinks, and unfamiliarity with the brand.</a:t>
            </a:r>
            <a:endParaRPr lang="en-IN" b="1" dirty="0"/>
          </a:p>
        </p:txBody>
      </p:sp>
    </p:spTree>
    <p:extLst>
      <p:ext uri="{BB962C8B-B14F-4D97-AF65-F5344CB8AC3E}">
        <p14:creationId xmlns:p14="http://schemas.microsoft.com/office/powerpoint/2010/main" val="158899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TextBox 2">
            <a:extLst>
              <a:ext uri="{FF2B5EF4-FFF2-40B4-BE49-F238E27FC236}">
                <a16:creationId xmlns:a16="http://schemas.microsoft.com/office/drawing/2014/main" id="{E1E2900D-BD4E-E6EF-403D-2DB23D02152B}"/>
              </a:ext>
            </a:extLst>
          </p:cNvPr>
          <p:cNvSpPr txBox="1"/>
          <p:nvPr/>
        </p:nvSpPr>
        <p:spPr>
          <a:xfrm>
            <a:off x="1521904" y="1844824"/>
            <a:ext cx="9145016" cy="3970318"/>
          </a:xfrm>
          <a:prstGeom prst="rect">
            <a:avLst/>
          </a:prstGeom>
          <a:noFill/>
          <a:ln>
            <a:solidFill>
              <a:schemeClr val="bg2"/>
            </a:solidFill>
          </a:ln>
        </p:spPr>
        <p:txBody>
          <a:bodyPr wrap="square" rtlCol="0" anchor="ctr" anchorCtr="1">
            <a:spAutoFit/>
          </a:bodyPr>
          <a:lstStyle/>
          <a:p>
            <a:r>
              <a:rPr lang="en-US" dirty="0">
                <a:latin typeface="Söhne"/>
              </a:rPr>
              <a:t>- </a:t>
            </a:r>
            <a:r>
              <a:rPr lang="en-US" u="sng" dirty="0">
                <a:latin typeface="Söhne"/>
              </a:rPr>
              <a:t>Males </a:t>
            </a:r>
            <a:r>
              <a:rPr lang="en-US" dirty="0">
                <a:latin typeface="Söhne"/>
              </a:rPr>
              <a:t>are the largest consumers of energy drinks, followed by females and non-binary individuals.</a:t>
            </a:r>
          </a:p>
          <a:p>
            <a:r>
              <a:rPr lang="en-US" dirty="0">
                <a:latin typeface="Söhne"/>
              </a:rPr>
              <a:t>- The age group of </a:t>
            </a:r>
            <a:r>
              <a:rPr lang="en-US" u="sng" dirty="0">
                <a:latin typeface="Söhne"/>
              </a:rPr>
              <a:t>19-30</a:t>
            </a:r>
            <a:r>
              <a:rPr lang="en-US" dirty="0">
                <a:latin typeface="Söhne"/>
              </a:rPr>
              <a:t> shows the highest preference for energy drinks, followed by 31-45 and 15-18.</a:t>
            </a:r>
          </a:p>
          <a:p>
            <a:r>
              <a:rPr lang="en-US" dirty="0">
                <a:latin typeface="Söhne"/>
              </a:rPr>
              <a:t>- </a:t>
            </a:r>
            <a:r>
              <a:rPr lang="en-US" u="sng" dirty="0">
                <a:latin typeface="Söhne"/>
              </a:rPr>
              <a:t>Compact cans </a:t>
            </a:r>
            <a:r>
              <a:rPr lang="en-US" dirty="0">
                <a:latin typeface="Söhne"/>
              </a:rPr>
              <a:t>are the preferred packaging option, followed by innovative bottle designs.</a:t>
            </a:r>
          </a:p>
          <a:p>
            <a:r>
              <a:rPr lang="en-US" dirty="0">
                <a:latin typeface="Söhne"/>
              </a:rPr>
              <a:t>- </a:t>
            </a:r>
            <a:r>
              <a:rPr lang="en-US" u="sng" dirty="0">
                <a:latin typeface="Söhne"/>
              </a:rPr>
              <a:t>Cola-</a:t>
            </a:r>
            <a:r>
              <a:rPr lang="en-US" u="sng" dirty="0" err="1">
                <a:latin typeface="Söhne"/>
              </a:rPr>
              <a:t>Coka</a:t>
            </a:r>
            <a:r>
              <a:rPr lang="en-US" u="sng" dirty="0">
                <a:latin typeface="Söhne"/>
              </a:rPr>
              <a:t> is the most popular </a:t>
            </a:r>
            <a:r>
              <a:rPr lang="en-US" dirty="0">
                <a:latin typeface="Söhne"/>
              </a:rPr>
              <a:t>energy drink brand, followed by </a:t>
            </a:r>
            <a:r>
              <a:rPr lang="en-US" dirty="0" err="1">
                <a:latin typeface="Söhne"/>
              </a:rPr>
              <a:t>Bepsi</a:t>
            </a:r>
            <a:r>
              <a:rPr lang="en-US" dirty="0">
                <a:latin typeface="Söhne"/>
              </a:rPr>
              <a:t> and Gangster.</a:t>
            </a:r>
          </a:p>
          <a:p>
            <a:r>
              <a:rPr lang="en-US" dirty="0">
                <a:latin typeface="Söhne"/>
              </a:rPr>
              <a:t>- </a:t>
            </a:r>
            <a:r>
              <a:rPr lang="en-US" u="sng" dirty="0">
                <a:latin typeface="Söhne"/>
              </a:rPr>
              <a:t>Brand reputation, taste/flavor</a:t>
            </a:r>
            <a:r>
              <a:rPr lang="en-US" dirty="0">
                <a:latin typeface="Söhne"/>
              </a:rPr>
              <a:t>, and </a:t>
            </a:r>
            <a:r>
              <a:rPr lang="en-US" u="sng" dirty="0">
                <a:latin typeface="Söhne"/>
              </a:rPr>
              <a:t>availability</a:t>
            </a:r>
            <a:r>
              <a:rPr lang="en-US" dirty="0">
                <a:latin typeface="Söhne"/>
              </a:rPr>
              <a:t> influence consumer preference.</a:t>
            </a:r>
          </a:p>
          <a:p>
            <a:r>
              <a:rPr lang="en-US" dirty="0">
                <a:latin typeface="Söhne"/>
              </a:rPr>
              <a:t>- </a:t>
            </a:r>
            <a:r>
              <a:rPr lang="en-US" u="sng" dirty="0">
                <a:latin typeface="Söhne"/>
              </a:rPr>
              <a:t>Online advertising </a:t>
            </a:r>
            <a:r>
              <a:rPr lang="en-US" dirty="0">
                <a:latin typeface="Söhne"/>
              </a:rPr>
              <a:t>is effective, but television and outdoor advertising are still relevant.</a:t>
            </a:r>
          </a:p>
          <a:p>
            <a:r>
              <a:rPr lang="en-US" dirty="0">
                <a:latin typeface="Söhne"/>
              </a:rPr>
              <a:t>- The brand's </a:t>
            </a:r>
            <a:r>
              <a:rPr lang="en-US" u="sng" dirty="0">
                <a:latin typeface="Söhne"/>
              </a:rPr>
              <a:t>rating </a:t>
            </a:r>
            <a:r>
              <a:rPr lang="en-US" dirty="0">
                <a:latin typeface="Söhne"/>
              </a:rPr>
              <a:t>shows a mix of </a:t>
            </a:r>
            <a:r>
              <a:rPr lang="en-US" u="sng" dirty="0">
                <a:latin typeface="Söhne"/>
              </a:rPr>
              <a:t>positive</a:t>
            </a:r>
            <a:r>
              <a:rPr lang="en-US" dirty="0">
                <a:latin typeface="Söhne"/>
              </a:rPr>
              <a:t> and </a:t>
            </a:r>
            <a:r>
              <a:rPr lang="en-US" u="sng" dirty="0">
                <a:latin typeface="Söhne"/>
              </a:rPr>
              <a:t>neutral sentiment</a:t>
            </a:r>
            <a:r>
              <a:rPr lang="en-US" dirty="0">
                <a:latin typeface="Söhne"/>
              </a:rPr>
              <a:t>.</a:t>
            </a:r>
          </a:p>
          <a:p>
            <a:r>
              <a:rPr lang="en-US" dirty="0">
                <a:latin typeface="Söhne"/>
              </a:rPr>
              <a:t>- </a:t>
            </a:r>
            <a:r>
              <a:rPr lang="en-US" u="sng" dirty="0">
                <a:latin typeface="Söhne"/>
              </a:rPr>
              <a:t>Key cities </a:t>
            </a:r>
            <a:r>
              <a:rPr lang="en-US" dirty="0">
                <a:latin typeface="Söhne"/>
              </a:rPr>
              <a:t>for marketing in the Food &amp; Beverage Industry are </a:t>
            </a:r>
            <a:r>
              <a:rPr lang="en-US" u="sng" dirty="0">
                <a:latin typeface="Söhne"/>
              </a:rPr>
              <a:t>Mumbai, Pune, Kolkata, Jaipur, </a:t>
            </a:r>
            <a:r>
              <a:rPr lang="en-US" dirty="0">
                <a:latin typeface="Söhne"/>
              </a:rPr>
              <a:t>and </a:t>
            </a:r>
            <a:r>
              <a:rPr lang="en-US" u="sng" dirty="0">
                <a:latin typeface="Söhne"/>
              </a:rPr>
              <a:t>Lucknow.</a:t>
            </a:r>
          </a:p>
          <a:p>
            <a:r>
              <a:rPr lang="en-US" dirty="0">
                <a:latin typeface="Söhne"/>
              </a:rPr>
              <a:t>- </a:t>
            </a:r>
            <a:r>
              <a:rPr lang="en-US" u="sng" dirty="0">
                <a:latin typeface="Söhne"/>
              </a:rPr>
              <a:t>Supermarkets</a:t>
            </a:r>
            <a:r>
              <a:rPr lang="en-US" dirty="0">
                <a:latin typeface="Söhne"/>
              </a:rPr>
              <a:t> are the preferred purchase location, followed by retailers, gyms, and local stores.</a:t>
            </a:r>
          </a:p>
          <a:p>
            <a:r>
              <a:rPr lang="en-US" dirty="0">
                <a:latin typeface="Söhne"/>
              </a:rPr>
              <a:t>- Common </a:t>
            </a:r>
            <a:r>
              <a:rPr lang="en-US" u="sng" dirty="0">
                <a:latin typeface="Söhne"/>
              </a:rPr>
              <a:t>consumption situations </a:t>
            </a:r>
            <a:r>
              <a:rPr lang="en-US" dirty="0">
                <a:latin typeface="Söhne"/>
              </a:rPr>
              <a:t>for energy drinks are </a:t>
            </a:r>
            <a:r>
              <a:rPr lang="en-US" u="sng" dirty="0">
                <a:latin typeface="Söhne"/>
              </a:rPr>
              <a:t>sports/exercise</a:t>
            </a:r>
            <a:r>
              <a:rPr lang="en-US" dirty="0">
                <a:latin typeface="Söhne"/>
              </a:rPr>
              <a:t>, </a:t>
            </a:r>
            <a:r>
              <a:rPr lang="en-US" u="sng" dirty="0">
                <a:latin typeface="Söhne"/>
              </a:rPr>
              <a:t>studying/working late,</a:t>
            </a:r>
            <a:r>
              <a:rPr lang="en-US" dirty="0">
                <a:latin typeface="Söhne"/>
              </a:rPr>
              <a:t> and </a:t>
            </a:r>
            <a:r>
              <a:rPr lang="en-US" u="sng" dirty="0">
                <a:latin typeface="Söhne"/>
              </a:rPr>
              <a:t>social outings/parties</a:t>
            </a:r>
            <a:r>
              <a:rPr lang="en-US" dirty="0">
                <a:latin typeface="Söhne"/>
              </a:rPr>
              <a:t>.</a:t>
            </a:r>
            <a:endParaRPr lang="en-IN" dirty="0"/>
          </a:p>
        </p:txBody>
      </p:sp>
    </p:spTree>
    <p:extLst>
      <p:ext uri="{BB962C8B-B14F-4D97-AF65-F5344CB8AC3E}">
        <p14:creationId xmlns:p14="http://schemas.microsoft.com/office/powerpoint/2010/main" val="117342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a:t>
            </a:r>
          </a:p>
        </p:txBody>
      </p:sp>
      <p:sp>
        <p:nvSpPr>
          <p:cNvPr id="3" name="Content Placeholder 2"/>
          <p:cNvSpPr>
            <a:spLocks noGrp="1"/>
          </p:cNvSpPr>
          <p:nvPr>
            <p:ph idx="1"/>
          </p:nvPr>
        </p:nvSpPr>
        <p:spPr/>
        <p:txBody>
          <a:bodyPr/>
          <a:lstStyle/>
          <a:p>
            <a:r>
              <a:rPr lang="en-US" dirty="0"/>
              <a:t> What </a:t>
            </a:r>
            <a:r>
              <a:rPr lang="en-US" u="sng" dirty="0"/>
              <a:t>immediate improvements </a:t>
            </a:r>
            <a:r>
              <a:rPr lang="en-US" dirty="0"/>
              <a:t>can we bring to the product?</a:t>
            </a:r>
          </a:p>
          <a:p>
            <a:r>
              <a:rPr lang="en-US" b="0" i="0" dirty="0">
                <a:effectLst/>
                <a:latin typeface="Söhne"/>
              </a:rPr>
              <a:t>Based on the analysis, it would be beneficial to consider </a:t>
            </a:r>
            <a:r>
              <a:rPr lang="en-US" b="0" i="0" u="sng" dirty="0">
                <a:effectLst/>
                <a:latin typeface="Söhne"/>
              </a:rPr>
              <a:t>introducing</a:t>
            </a:r>
            <a:r>
              <a:rPr lang="en-US" b="0" i="0" dirty="0">
                <a:effectLst/>
                <a:latin typeface="Söhne"/>
              </a:rPr>
              <a:t> more </a:t>
            </a:r>
            <a:r>
              <a:rPr lang="en-US" b="0" i="0" u="sng" dirty="0">
                <a:effectLst/>
                <a:latin typeface="Söhne"/>
              </a:rPr>
              <a:t>innovative bottle designs </a:t>
            </a:r>
            <a:r>
              <a:rPr lang="en-US" b="0" i="0" dirty="0">
                <a:effectLst/>
                <a:latin typeface="Söhne"/>
              </a:rPr>
              <a:t>alongside the existing </a:t>
            </a:r>
            <a:r>
              <a:rPr lang="en-US" b="0" i="0" u="sng" dirty="0">
                <a:effectLst/>
                <a:latin typeface="Söhne"/>
              </a:rPr>
              <a:t>compact and portable cans</a:t>
            </a:r>
            <a:r>
              <a:rPr lang="en-US" b="0" i="0" dirty="0">
                <a:effectLst/>
                <a:latin typeface="Söhne"/>
              </a:rPr>
              <a:t>. This can cater to consumer preferences for unique and eye-catching packaging.</a:t>
            </a:r>
            <a:endParaRPr lang="en-US" dirty="0"/>
          </a:p>
          <a:p>
            <a:r>
              <a:rPr lang="en-US" dirty="0"/>
              <a:t> </a:t>
            </a:r>
          </a:p>
        </p:txBody>
      </p:sp>
    </p:spTree>
    <p:extLst>
      <p:ext uri="{BB962C8B-B14F-4D97-AF65-F5344CB8AC3E}">
        <p14:creationId xmlns:p14="http://schemas.microsoft.com/office/powerpoint/2010/main" val="425924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4C431-9B69-77B9-C7EF-A9306DA774B5}"/>
              </a:ext>
            </a:extLst>
          </p:cNvPr>
          <p:cNvSpPr>
            <a:spLocks noGrp="1"/>
          </p:cNvSpPr>
          <p:nvPr>
            <p:ph type="title"/>
          </p:nvPr>
        </p:nvSpPr>
        <p:spPr/>
        <p:txBody>
          <a:bodyPr/>
          <a:lstStyle/>
          <a:p>
            <a:r>
              <a:rPr lang="en-US" dirty="0"/>
              <a:t>Recommendation</a:t>
            </a:r>
            <a:endParaRPr lang="en-IN" dirty="0"/>
          </a:p>
        </p:txBody>
      </p:sp>
      <p:sp>
        <p:nvSpPr>
          <p:cNvPr id="3" name="Content Placeholder 2">
            <a:extLst>
              <a:ext uri="{FF2B5EF4-FFF2-40B4-BE49-F238E27FC236}">
                <a16:creationId xmlns:a16="http://schemas.microsoft.com/office/drawing/2014/main" id="{A423E35F-8248-E7C9-2548-BEC41195B922}"/>
              </a:ext>
            </a:extLst>
          </p:cNvPr>
          <p:cNvSpPr>
            <a:spLocks noGrp="1"/>
          </p:cNvSpPr>
          <p:nvPr>
            <p:ph idx="1"/>
          </p:nvPr>
        </p:nvSpPr>
        <p:spPr/>
        <p:txBody>
          <a:bodyPr/>
          <a:lstStyle/>
          <a:p>
            <a:r>
              <a:rPr lang="en-US" dirty="0"/>
              <a:t>What should be </a:t>
            </a:r>
            <a:r>
              <a:rPr lang="en-US" u="sng" dirty="0"/>
              <a:t>the ideal price </a:t>
            </a:r>
            <a:r>
              <a:rPr lang="en-US" dirty="0"/>
              <a:t>of our product?</a:t>
            </a:r>
          </a:p>
          <a:p>
            <a:r>
              <a:rPr lang="en-US" dirty="0"/>
              <a:t>Based on the analysis, the ideal price of the energy drink should be within the range of </a:t>
            </a:r>
            <a:r>
              <a:rPr lang="en-US" u="sng" dirty="0"/>
              <a:t>50-99 rupees.</a:t>
            </a:r>
            <a:endParaRPr lang="en-IN" u="sng" dirty="0"/>
          </a:p>
          <a:p>
            <a:endParaRPr lang="en-IN" dirty="0"/>
          </a:p>
        </p:txBody>
      </p:sp>
    </p:spTree>
    <p:extLst>
      <p:ext uri="{BB962C8B-B14F-4D97-AF65-F5344CB8AC3E}">
        <p14:creationId xmlns:p14="http://schemas.microsoft.com/office/powerpoint/2010/main" val="241981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90903-F778-F37F-DAA1-F308FE307059}"/>
              </a:ext>
            </a:extLst>
          </p:cNvPr>
          <p:cNvSpPr>
            <a:spLocks noGrp="1"/>
          </p:cNvSpPr>
          <p:nvPr>
            <p:ph type="title"/>
          </p:nvPr>
        </p:nvSpPr>
        <p:spPr/>
        <p:txBody>
          <a:bodyPr/>
          <a:lstStyle/>
          <a:p>
            <a:r>
              <a:rPr lang="en-US" dirty="0"/>
              <a:t>Recommendation</a:t>
            </a:r>
            <a:endParaRPr lang="en-IN" dirty="0"/>
          </a:p>
        </p:txBody>
      </p:sp>
      <p:sp>
        <p:nvSpPr>
          <p:cNvPr id="3" name="Content Placeholder 2">
            <a:extLst>
              <a:ext uri="{FF2B5EF4-FFF2-40B4-BE49-F238E27FC236}">
                <a16:creationId xmlns:a16="http://schemas.microsoft.com/office/drawing/2014/main" id="{8E2DEBD0-1967-4E74-776E-B0D4B9CE2508}"/>
              </a:ext>
            </a:extLst>
          </p:cNvPr>
          <p:cNvSpPr>
            <a:spLocks noGrp="1"/>
          </p:cNvSpPr>
          <p:nvPr>
            <p:ph idx="1"/>
          </p:nvPr>
        </p:nvSpPr>
        <p:spPr/>
        <p:txBody>
          <a:bodyPr/>
          <a:lstStyle/>
          <a:p>
            <a:r>
              <a:rPr lang="en-US" dirty="0"/>
              <a:t>What kind of </a:t>
            </a:r>
            <a:r>
              <a:rPr lang="en-US" u="sng" dirty="0"/>
              <a:t>marketing campaigns</a:t>
            </a:r>
            <a:r>
              <a:rPr lang="en-US" dirty="0"/>
              <a:t>, offers, and discounts we can run?</a:t>
            </a:r>
          </a:p>
          <a:p>
            <a:r>
              <a:rPr lang="en-US" b="0" i="0" dirty="0">
                <a:effectLst/>
                <a:latin typeface="Söhne"/>
              </a:rPr>
              <a:t>To effectively market the product, it would be advantageous to focus on </a:t>
            </a:r>
            <a:r>
              <a:rPr lang="en-US" b="0" i="0" u="sng" dirty="0">
                <a:effectLst/>
                <a:latin typeface="Söhne"/>
              </a:rPr>
              <a:t>highlighting</a:t>
            </a:r>
            <a:r>
              <a:rPr lang="en-US" b="0" i="0" dirty="0">
                <a:effectLst/>
                <a:latin typeface="Söhne"/>
              </a:rPr>
              <a:t> the </a:t>
            </a:r>
            <a:r>
              <a:rPr lang="en-US" b="0" i="0" u="sng" dirty="0">
                <a:effectLst/>
                <a:latin typeface="Söhne"/>
              </a:rPr>
              <a:t>brand's reputation</a:t>
            </a:r>
            <a:r>
              <a:rPr lang="en-US" b="0" i="0" dirty="0">
                <a:effectLst/>
                <a:latin typeface="Söhne"/>
              </a:rPr>
              <a:t>, </a:t>
            </a:r>
            <a:r>
              <a:rPr lang="en-US" b="0" i="0" u="sng" dirty="0">
                <a:effectLst/>
                <a:latin typeface="Söhne"/>
              </a:rPr>
              <a:t>taste/flavor </a:t>
            </a:r>
            <a:r>
              <a:rPr lang="en-US" b="0" i="0" dirty="0">
                <a:effectLst/>
                <a:latin typeface="Söhne"/>
              </a:rPr>
              <a:t>preferences, and </a:t>
            </a:r>
            <a:r>
              <a:rPr lang="en-US" b="0" i="0" u="sng" dirty="0">
                <a:effectLst/>
                <a:latin typeface="Söhne"/>
              </a:rPr>
              <a:t>availability</a:t>
            </a:r>
            <a:r>
              <a:rPr lang="en-US" b="0" i="0" dirty="0">
                <a:effectLst/>
                <a:latin typeface="Söhne"/>
              </a:rPr>
              <a:t>. </a:t>
            </a:r>
            <a:r>
              <a:rPr lang="en-US" b="0" i="0" u="sng" dirty="0">
                <a:effectLst/>
                <a:latin typeface="Söhne"/>
              </a:rPr>
              <a:t>Running targeted online advertising campaigns </a:t>
            </a:r>
            <a:r>
              <a:rPr lang="en-US" b="0" i="0" dirty="0">
                <a:effectLst/>
                <a:latin typeface="Söhne"/>
              </a:rPr>
              <a:t>would reach a wider audience, while incorporating television and outdoor advertising to complement the overall marketing strategy. Offers and discounts, such as</a:t>
            </a:r>
            <a:r>
              <a:rPr lang="en-US" b="0" i="0" u="sng" dirty="0">
                <a:effectLst/>
                <a:latin typeface="Söhne"/>
              </a:rPr>
              <a:t> bundle deals </a:t>
            </a:r>
            <a:r>
              <a:rPr lang="en-US" b="0" i="0" dirty="0">
                <a:effectLst/>
                <a:latin typeface="Söhne"/>
              </a:rPr>
              <a:t>or </a:t>
            </a:r>
            <a:r>
              <a:rPr lang="en-US" b="0" i="0" u="sng" dirty="0">
                <a:effectLst/>
                <a:latin typeface="Söhne"/>
              </a:rPr>
              <a:t>limited-time promotions</a:t>
            </a:r>
            <a:r>
              <a:rPr lang="en-US" b="0" i="0" dirty="0">
                <a:effectLst/>
                <a:latin typeface="Söhne"/>
              </a:rPr>
              <a:t>, can help drive consumer interest and increase sale</a:t>
            </a:r>
            <a:endParaRPr lang="en-IN" dirty="0"/>
          </a:p>
        </p:txBody>
      </p:sp>
    </p:spTree>
    <p:extLst>
      <p:ext uri="{BB962C8B-B14F-4D97-AF65-F5344CB8AC3E}">
        <p14:creationId xmlns:p14="http://schemas.microsoft.com/office/powerpoint/2010/main" val="1122200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955D1-21D5-0CE8-2F8C-884033BC0698}"/>
              </a:ext>
            </a:extLst>
          </p:cNvPr>
          <p:cNvSpPr>
            <a:spLocks noGrp="1"/>
          </p:cNvSpPr>
          <p:nvPr>
            <p:ph type="title"/>
          </p:nvPr>
        </p:nvSpPr>
        <p:spPr/>
        <p:txBody>
          <a:bodyPr/>
          <a:lstStyle/>
          <a:p>
            <a:r>
              <a:rPr lang="en-US" dirty="0"/>
              <a:t>Recommendation</a:t>
            </a:r>
            <a:endParaRPr lang="en-IN" dirty="0"/>
          </a:p>
        </p:txBody>
      </p:sp>
      <p:sp>
        <p:nvSpPr>
          <p:cNvPr id="3" name="Content Placeholder 2">
            <a:extLst>
              <a:ext uri="{FF2B5EF4-FFF2-40B4-BE49-F238E27FC236}">
                <a16:creationId xmlns:a16="http://schemas.microsoft.com/office/drawing/2014/main" id="{1EC6A366-91A6-53BD-D3F8-6BC02B515F09}"/>
              </a:ext>
            </a:extLst>
          </p:cNvPr>
          <p:cNvSpPr>
            <a:spLocks noGrp="1"/>
          </p:cNvSpPr>
          <p:nvPr>
            <p:ph idx="1"/>
          </p:nvPr>
        </p:nvSpPr>
        <p:spPr/>
        <p:txBody>
          <a:bodyPr/>
          <a:lstStyle/>
          <a:p>
            <a:r>
              <a:rPr lang="en-US" dirty="0"/>
              <a:t>Who can be a </a:t>
            </a:r>
            <a:r>
              <a:rPr lang="en-US" u="sng" dirty="0"/>
              <a:t>brand ambassador</a:t>
            </a:r>
            <a:r>
              <a:rPr lang="en-US" dirty="0"/>
              <a:t>, and why? </a:t>
            </a:r>
          </a:p>
          <a:p>
            <a:r>
              <a:rPr lang="en-US" b="0" i="0" dirty="0">
                <a:effectLst/>
                <a:latin typeface="Söhne"/>
              </a:rPr>
              <a:t>An ideal brand ambassador could be an </a:t>
            </a:r>
            <a:r>
              <a:rPr lang="en-US" b="0" i="0" u="sng" dirty="0">
                <a:effectLst/>
                <a:latin typeface="Söhne"/>
              </a:rPr>
              <a:t>influential figure from the sports </a:t>
            </a:r>
            <a:r>
              <a:rPr lang="en-US" b="0" i="0" dirty="0">
                <a:effectLst/>
                <a:latin typeface="Söhne"/>
              </a:rPr>
              <a:t>or </a:t>
            </a:r>
            <a:r>
              <a:rPr lang="en-US" b="0" i="0" u="sng" dirty="0">
                <a:effectLst/>
                <a:latin typeface="Söhne"/>
              </a:rPr>
              <a:t>fitness industry</a:t>
            </a:r>
            <a:r>
              <a:rPr lang="en-US" b="0" i="0" dirty="0">
                <a:effectLst/>
                <a:latin typeface="Söhne"/>
              </a:rPr>
              <a:t>, given the popularity of energy drinks among individuals engaged in physical activities.</a:t>
            </a:r>
            <a:endParaRPr lang="en-IN" dirty="0"/>
          </a:p>
        </p:txBody>
      </p:sp>
    </p:spTree>
    <p:extLst>
      <p:ext uri="{BB962C8B-B14F-4D97-AF65-F5344CB8AC3E}">
        <p14:creationId xmlns:p14="http://schemas.microsoft.com/office/powerpoint/2010/main" val="4196393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FC204-56F4-EDF7-2B0C-754BD6CF3815}"/>
              </a:ext>
            </a:extLst>
          </p:cNvPr>
          <p:cNvSpPr>
            <a:spLocks noGrp="1"/>
          </p:cNvSpPr>
          <p:nvPr>
            <p:ph type="title"/>
          </p:nvPr>
        </p:nvSpPr>
        <p:spPr/>
        <p:txBody>
          <a:bodyPr/>
          <a:lstStyle/>
          <a:p>
            <a:r>
              <a:rPr lang="en-US" dirty="0"/>
              <a:t>Recommendation</a:t>
            </a:r>
            <a:endParaRPr lang="en-IN" dirty="0"/>
          </a:p>
        </p:txBody>
      </p:sp>
      <p:sp>
        <p:nvSpPr>
          <p:cNvPr id="3" name="Content Placeholder 2">
            <a:extLst>
              <a:ext uri="{FF2B5EF4-FFF2-40B4-BE49-F238E27FC236}">
                <a16:creationId xmlns:a16="http://schemas.microsoft.com/office/drawing/2014/main" id="{E3857523-9452-7577-D049-9EAD8368494A}"/>
              </a:ext>
            </a:extLst>
          </p:cNvPr>
          <p:cNvSpPr>
            <a:spLocks noGrp="1"/>
          </p:cNvSpPr>
          <p:nvPr>
            <p:ph idx="1"/>
          </p:nvPr>
        </p:nvSpPr>
        <p:spPr/>
        <p:txBody>
          <a:bodyPr/>
          <a:lstStyle/>
          <a:p>
            <a:r>
              <a:rPr lang="en-US" dirty="0"/>
              <a:t>Who should be </a:t>
            </a:r>
            <a:r>
              <a:rPr lang="en-US" u="sng" dirty="0"/>
              <a:t>our target audience</a:t>
            </a:r>
            <a:r>
              <a:rPr lang="en-US" dirty="0"/>
              <a:t>, and why?</a:t>
            </a:r>
          </a:p>
          <a:p>
            <a:r>
              <a:rPr lang="en-US" b="0" i="0" dirty="0">
                <a:effectLst/>
                <a:latin typeface="Söhne"/>
              </a:rPr>
              <a:t>Based on the analysis, the target audience should primarily focus on </a:t>
            </a:r>
            <a:r>
              <a:rPr lang="en-US" b="0" i="0" u="sng" dirty="0">
                <a:effectLst/>
                <a:latin typeface="Söhne"/>
              </a:rPr>
              <a:t>males</a:t>
            </a:r>
            <a:r>
              <a:rPr lang="en-US" b="0" i="0" dirty="0">
                <a:effectLst/>
                <a:latin typeface="Söhne"/>
              </a:rPr>
              <a:t>, particularly those within the </a:t>
            </a:r>
            <a:r>
              <a:rPr lang="en-US" b="0" i="0" u="sng" dirty="0">
                <a:effectLst/>
                <a:latin typeface="Söhne"/>
              </a:rPr>
              <a:t>age group of 19-30. </a:t>
            </a:r>
            <a:r>
              <a:rPr lang="en-US" b="0" i="0" dirty="0">
                <a:effectLst/>
                <a:latin typeface="Söhne"/>
              </a:rPr>
              <a:t>This group demonstrated the highest preference for energy drinks and is likely to be receptive to marketing efforts. However, it is also important to consider the secondary audience, such as females and individuals aged 31-45 and 15-18, to ensure a broader market reach and potential growth opportunities.</a:t>
            </a:r>
            <a:endParaRPr lang="en-IN" dirty="0"/>
          </a:p>
        </p:txBody>
      </p:sp>
    </p:spTree>
    <p:extLst>
      <p:ext uri="{BB962C8B-B14F-4D97-AF65-F5344CB8AC3E}">
        <p14:creationId xmlns:p14="http://schemas.microsoft.com/office/powerpoint/2010/main" val="24887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p:txBody>
          <a:bodyPr>
            <a:normAutofit/>
          </a:bodyPr>
          <a:lstStyle/>
          <a:p>
            <a:pPr rtl="0">
              <a:spcBef>
                <a:spcPts val="1200"/>
              </a:spcBef>
              <a:spcAft>
                <a:spcPts val="1200"/>
              </a:spcAft>
            </a:pPr>
            <a:r>
              <a:rPr lang="en-US" sz="1800" b="0" i="0" u="none" strike="noStrike" dirty="0">
                <a:solidFill>
                  <a:srgbClr val="000000"/>
                </a:solidFill>
                <a:effectLst/>
                <a:latin typeface="Merriweather" panose="020F0502020204030204" pitchFamily="2" charset="0"/>
              </a:rPr>
              <a:t>In this project there are several variables that will have a significant effect on </a:t>
            </a:r>
            <a:r>
              <a:rPr lang="en-US" sz="1800" dirty="0">
                <a:solidFill>
                  <a:srgbClr val="000000"/>
                </a:solidFill>
                <a:latin typeface="Merriweather" panose="020F0502020204030204" pitchFamily="2" charset="0"/>
              </a:rPr>
              <a:t>the brand awareness ,market share, and product development.</a:t>
            </a:r>
            <a:r>
              <a:rPr lang="en-US" sz="1800" b="0" i="0" dirty="0">
                <a:solidFill>
                  <a:srgbClr val="131022"/>
                </a:solidFill>
                <a:effectLst/>
                <a:latin typeface="manrope"/>
              </a:rPr>
              <a:t> </a:t>
            </a:r>
          </a:p>
          <a:p>
            <a:pPr rtl="0">
              <a:spcBef>
                <a:spcPts val="1200"/>
              </a:spcBef>
              <a:spcAft>
                <a:spcPts val="1200"/>
              </a:spcAft>
            </a:pPr>
            <a:r>
              <a:rPr lang="en-US" sz="1800" dirty="0">
                <a:solidFill>
                  <a:srgbClr val="000000"/>
                </a:solidFill>
                <a:latin typeface="Merriweather" panose="020F0502020204030204" pitchFamily="2" charset="0"/>
              </a:rPr>
              <a:t>Marketing channel</a:t>
            </a:r>
          </a:p>
          <a:p>
            <a:pPr rtl="0">
              <a:spcBef>
                <a:spcPts val="1200"/>
              </a:spcBef>
              <a:spcAft>
                <a:spcPts val="1200"/>
              </a:spcAft>
            </a:pPr>
            <a:r>
              <a:rPr lang="en-US" sz="1800" b="0" i="0" u="none" strike="noStrike" dirty="0">
                <a:solidFill>
                  <a:srgbClr val="000000"/>
                </a:solidFill>
                <a:effectLst/>
                <a:latin typeface="Merriweather" panose="020F0502020204030204" pitchFamily="2" charset="0"/>
              </a:rPr>
              <a:t>A</a:t>
            </a:r>
            <a:r>
              <a:rPr lang="en-US" sz="1800" dirty="0">
                <a:solidFill>
                  <a:srgbClr val="000000"/>
                </a:solidFill>
                <a:latin typeface="Merriweather" panose="020F0502020204030204" pitchFamily="2" charset="0"/>
              </a:rPr>
              <a:t>ge Group </a:t>
            </a:r>
          </a:p>
          <a:p>
            <a:pPr rtl="0">
              <a:spcBef>
                <a:spcPts val="1200"/>
              </a:spcBef>
              <a:spcAft>
                <a:spcPts val="1200"/>
              </a:spcAft>
            </a:pPr>
            <a:r>
              <a:rPr lang="en-US" sz="1800" b="0" i="0" u="none" strike="noStrike" dirty="0">
                <a:solidFill>
                  <a:srgbClr val="000000"/>
                </a:solidFill>
                <a:effectLst/>
                <a:latin typeface="Merriweather" panose="020F0502020204030204" pitchFamily="2" charset="0"/>
              </a:rPr>
              <a:t>Ge</a:t>
            </a:r>
            <a:r>
              <a:rPr lang="en-US" sz="1800" dirty="0">
                <a:solidFill>
                  <a:srgbClr val="000000"/>
                </a:solidFill>
                <a:latin typeface="Merriweather" panose="020F0502020204030204" pitchFamily="2" charset="0"/>
              </a:rPr>
              <a:t>nder </a:t>
            </a:r>
          </a:p>
          <a:p>
            <a:pPr rtl="0">
              <a:spcBef>
                <a:spcPts val="1200"/>
              </a:spcBef>
              <a:spcAft>
                <a:spcPts val="1200"/>
              </a:spcAft>
            </a:pPr>
            <a:r>
              <a:rPr lang="en-US" sz="1800" b="0" i="0" u="none" strike="noStrike" dirty="0">
                <a:solidFill>
                  <a:srgbClr val="000000"/>
                </a:solidFill>
                <a:effectLst/>
                <a:latin typeface="Merriweather" panose="020F0502020204030204" pitchFamily="2" charset="0"/>
              </a:rPr>
              <a:t>Drink Ingredients </a:t>
            </a:r>
          </a:p>
          <a:p>
            <a:pPr rtl="0">
              <a:spcBef>
                <a:spcPts val="1200"/>
              </a:spcBef>
              <a:spcAft>
                <a:spcPts val="1200"/>
              </a:spcAft>
            </a:pPr>
            <a:r>
              <a:rPr lang="en-US" sz="1800" dirty="0">
                <a:solidFill>
                  <a:srgbClr val="000000"/>
                </a:solidFill>
                <a:latin typeface="Merriweather" panose="020F0502020204030204" pitchFamily="2" charset="0"/>
              </a:rPr>
              <a:t>Packaging Preferences</a:t>
            </a:r>
          </a:p>
          <a:p>
            <a:pPr rtl="0">
              <a:spcBef>
                <a:spcPts val="1200"/>
              </a:spcBef>
              <a:spcAft>
                <a:spcPts val="1200"/>
              </a:spcAft>
            </a:pPr>
            <a:r>
              <a:rPr lang="en-US" sz="1800" b="0" i="0" u="none" strike="noStrike" dirty="0">
                <a:solidFill>
                  <a:srgbClr val="000000"/>
                </a:solidFill>
                <a:effectLst/>
                <a:latin typeface="Merriweather" panose="020F0502020204030204" pitchFamily="2" charset="0"/>
              </a:rPr>
              <a:t>Price range etc..</a:t>
            </a:r>
          </a:p>
        </p:txBody>
      </p:sp>
    </p:spTree>
    <p:extLst>
      <p:ext uri="{BB962C8B-B14F-4D97-AF65-F5344CB8AC3E}">
        <p14:creationId xmlns:p14="http://schemas.microsoft.com/office/powerpoint/2010/main" val="277289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 </a:t>
            </a:r>
          </a:p>
        </p:txBody>
      </p:sp>
      <p:sp>
        <p:nvSpPr>
          <p:cNvPr id="3" name="Content Placeholder 2"/>
          <p:cNvSpPr>
            <a:spLocks noGrp="1"/>
          </p:cNvSpPr>
          <p:nvPr>
            <p:ph idx="1"/>
          </p:nvPr>
        </p:nvSpPr>
        <p:spPr/>
        <p:txBody>
          <a:bodyPr/>
          <a:lstStyle/>
          <a:p>
            <a:pPr rtl="0">
              <a:spcBef>
                <a:spcPts val="1200"/>
              </a:spcBef>
              <a:spcAft>
                <a:spcPts val="1200"/>
              </a:spcAft>
            </a:pPr>
            <a:r>
              <a:rPr lang="en-US" sz="1800" b="0" i="0" u="none" strike="noStrike" dirty="0">
                <a:solidFill>
                  <a:srgbClr val="000000"/>
                </a:solidFill>
                <a:effectLst/>
                <a:latin typeface="Merriweather" panose="00000500000000000000" pitchFamily="2" charset="0"/>
              </a:rPr>
              <a:t>Determine how the </a:t>
            </a:r>
            <a:r>
              <a:rPr lang="en-US" sz="1800" dirty="0">
                <a:solidFill>
                  <a:srgbClr val="000000"/>
                </a:solidFill>
                <a:latin typeface="Merriweather" panose="020F0502020204030204" pitchFamily="2" charset="0"/>
              </a:rPr>
              <a:t>Marketing channel, </a:t>
            </a:r>
            <a:r>
              <a:rPr lang="en-US" sz="1800" b="0" i="0" u="none" strike="noStrike" dirty="0">
                <a:solidFill>
                  <a:srgbClr val="000000"/>
                </a:solidFill>
                <a:effectLst/>
                <a:latin typeface="Merriweather" panose="020F0502020204030204" pitchFamily="2" charset="0"/>
              </a:rPr>
              <a:t>A</a:t>
            </a:r>
            <a:r>
              <a:rPr lang="en-US" sz="1800" dirty="0">
                <a:solidFill>
                  <a:srgbClr val="000000"/>
                </a:solidFill>
                <a:latin typeface="Merriweather" panose="020F0502020204030204" pitchFamily="2" charset="0"/>
              </a:rPr>
              <a:t>ge Group ,</a:t>
            </a:r>
            <a:r>
              <a:rPr lang="en-US" sz="1800" b="0" i="0" u="none" strike="noStrike" dirty="0">
                <a:solidFill>
                  <a:srgbClr val="000000"/>
                </a:solidFill>
                <a:effectLst/>
                <a:latin typeface="Merriweather" panose="020F0502020204030204" pitchFamily="2" charset="0"/>
              </a:rPr>
              <a:t>Ge</a:t>
            </a:r>
            <a:r>
              <a:rPr lang="en-US" sz="1800" dirty="0">
                <a:solidFill>
                  <a:srgbClr val="000000"/>
                </a:solidFill>
                <a:latin typeface="Merriweather" panose="020F0502020204030204" pitchFamily="2" charset="0"/>
              </a:rPr>
              <a:t>nder ,</a:t>
            </a:r>
            <a:r>
              <a:rPr lang="en-US" sz="1800" b="0" i="0" u="none" strike="noStrike" dirty="0">
                <a:solidFill>
                  <a:srgbClr val="000000"/>
                </a:solidFill>
                <a:effectLst/>
                <a:latin typeface="Merriweather" panose="020F0502020204030204" pitchFamily="2" charset="0"/>
              </a:rPr>
              <a:t>Drink Ingredients ,</a:t>
            </a:r>
            <a:r>
              <a:rPr lang="en-US" sz="1800" dirty="0">
                <a:solidFill>
                  <a:srgbClr val="000000"/>
                </a:solidFill>
                <a:latin typeface="Merriweather" panose="020F0502020204030204" pitchFamily="2" charset="0"/>
              </a:rPr>
              <a:t>Packaging  Preferences, </a:t>
            </a:r>
            <a:r>
              <a:rPr lang="en-US" sz="1800" b="0" i="0" u="none" strike="noStrike" dirty="0">
                <a:solidFill>
                  <a:srgbClr val="000000"/>
                </a:solidFill>
                <a:effectLst/>
                <a:latin typeface="Merriweather" panose="020F0502020204030204" pitchFamily="2" charset="0"/>
              </a:rPr>
              <a:t>Price range and purchase location etc..  </a:t>
            </a:r>
            <a:r>
              <a:rPr lang="en-US" sz="1800" b="0" i="0" u="none" strike="noStrike" dirty="0">
                <a:solidFill>
                  <a:srgbClr val="000000"/>
                </a:solidFill>
                <a:effectLst/>
                <a:latin typeface="Merriweather" panose="00000500000000000000" pitchFamily="2" charset="0"/>
              </a:rPr>
              <a:t>affect </a:t>
            </a:r>
            <a:r>
              <a:rPr lang="en-US" sz="1800" dirty="0">
                <a:solidFill>
                  <a:srgbClr val="000000"/>
                </a:solidFill>
                <a:latin typeface="Merriweather" panose="020F0502020204030204" pitchFamily="2" charset="0"/>
              </a:rPr>
              <a:t>brand awareness ,market share, and product development</a:t>
            </a:r>
            <a:r>
              <a:rPr lang="en-US" sz="1800" b="0" i="0" u="none" strike="noStrike" dirty="0">
                <a:solidFill>
                  <a:srgbClr val="000000"/>
                </a:solidFill>
                <a:effectLst/>
                <a:latin typeface="Merriweather" panose="00000500000000000000" pitchFamily="2" charset="0"/>
              </a:rPr>
              <a:t> within the dataset.</a:t>
            </a:r>
            <a:endParaRPr lang="en-US" dirty="0"/>
          </a:p>
        </p:txBody>
      </p:sp>
    </p:spTree>
    <p:extLst>
      <p:ext uri="{BB962C8B-B14F-4D97-AF65-F5344CB8AC3E}">
        <p14:creationId xmlns:p14="http://schemas.microsoft.com/office/powerpoint/2010/main" val="42151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Demographic Insights </a:t>
            </a:r>
            <a:endParaRPr lang="en-US" dirty="0"/>
          </a:p>
        </p:txBody>
      </p:sp>
      <p:sp>
        <p:nvSpPr>
          <p:cNvPr id="3" name="Content Placeholder 2"/>
          <p:cNvSpPr>
            <a:spLocks noGrp="1"/>
          </p:cNvSpPr>
          <p:nvPr>
            <p:ph idx="1"/>
          </p:nvPr>
        </p:nvSpPr>
        <p:spPr/>
        <p:txBody>
          <a:bodyPr/>
          <a:lstStyle/>
          <a:p>
            <a:r>
              <a:rPr lang="en-US" dirty="0"/>
              <a:t>Who </a:t>
            </a:r>
            <a:r>
              <a:rPr lang="en-US" u="sng" dirty="0"/>
              <a:t>prefers </a:t>
            </a:r>
            <a:r>
              <a:rPr lang="en-US" dirty="0"/>
              <a:t>energy drink </a:t>
            </a:r>
            <a:r>
              <a:rPr lang="en-US" u="sng" dirty="0"/>
              <a:t>more</a:t>
            </a:r>
            <a:r>
              <a:rPr lang="en-US" dirty="0"/>
              <a:t>? (male/female/non-binary?)</a:t>
            </a:r>
          </a:p>
        </p:txBody>
      </p:sp>
      <p:pic>
        <p:nvPicPr>
          <p:cNvPr id="5" name="Picture 4">
            <a:extLst>
              <a:ext uri="{FF2B5EF4-FFF2-40B4-BE49-F238E27FC236}">
                <a16:creationId xmlns:a16="http://schemas.microsoft.com/office/drawing/2014/main" id="{F5FEFB98-35A1-6995-E2FC-980FD825287E}"/>
              </a:ext>
            </a:extLst>
          </p:cNvPr>
          <p:cNvPicPr>
            <a:picLocks noChangeAspect="1"/>
          </p:cNvPicPr>
          <p:nvPr/>
        </p:nvPicPr>
        <p:blipFill>
          <a:blip r:embed="rId2"/>
          <a:stretch>
            <a:fillRect/>
          </a:stretch>
        </p:blipFill>
        <p:spPr>
          <a:xfrm>
            <a:off x="1485900" y="2564904"/>
            <a:ext cx="2476500" cy="2962275"/>
          </a:xfrm>
          <a:prstGeom prst="rect">
            <a:avLst/>
          </a:prstGeom>
        </p:spPr>
      </p:pic>
      <p:sp>
        <p:nvSpPr>
          <p:cNvPr id="6" name="TextBox 5">
            <a:extLst>
              <a:ext uri="{FF2B5EF4-FFF2-40B4-BE49-F238E27FC236}">
                <a16:creationId xmlns:a16="http://schemas.microsoft.com/office/drawing/2014/main" id="{E93601C3-C526-F081-5C1A-B6FC3BB04988}"/>
              </a:ext>
            </a:extLst>
          </p:cNvPr>
          <p:cNvSpPr txBox="1"/>
          <p:nvPr/>
        </p:nvSpPr>
        <p:spPr>
          <a:xfrm>
            <a:off x="4582244" y="2908637"/>
            <a:ext cx="4968552" cy="2031325"/>
          </a:xfrm>
          <a:prstGeom prst="rect">
            <a:avLst/>
          </a:prstGeom>
          <a:noFill/>
          <a:ln>
            <a:solidFill>
              <a:schemeClr val="bg2"/>
            </a:solidFill>
          </a:ln>
        </p:spPr>
        <p:txBody>
          <a:bodyPr wrap="square" rtlCol="0" anchor="ctr" anchorCtr="1">
            <a:spAutoFit/>
          </a:bodyPr>
          <a:lstStyle/>
          <a:p>
            <a:r>
              <a:rPr lang="en-IN" b="1" dirty="0"/>
              <a:t>Analysis: </a:t>
            </a:r>
            <a:r>
              <a:rPr lang="en-US" b="0" i="0" dirty="0">
                <a:effectLst/>
                <a:latin typeface="Söhne"/>
              </a:rPr>
              <a:t>Based on the data presented in the graph, it appears that </a:t>
            </a:r>
            <a:r>
              <a:rPr lang="en-US" b="0" i="0" u="sng" dirty="0">
                <a:effectLst/>
                <a:latin typeface="Söhne"/>
              </a:rPr>
              <a:t>males</a:t>
            </a:r>
            <a:r>
              <a:rPr lang="en-US" b="0" i="0" dirty="0">
                <a:effectLst/>
                <a:latin typeface="Söhne"/>
              </a:rPr>
              <a:t> are the </a:t>
            </a:r>
            <a:r>
              <a:rPr lang="en-US" b="0" i="0" u="sng" dirty="0">
                <a:effectLst/>
                <a:latin typeface="Söhne"/>
              </a:rPr>
              <a:t>most frequent consumers </a:t>
            </a:r>
            <a:r>
              <a:rPr lang="en-US" b="0" i="0" dirty="0">
                <a:effectLst/>
                <a:latin typeface="Söhne"/>
              </a:rPr>
              <a:t>of energy drinks, followed by </a:t>
            </a:r>
            <a:r>
              <a:rPr lang="en-US" b="0" i="0" u="sng" dirty="0">
                <a:effectLst/>
                <a:latin typeface="Söhne"/>
              </a:rPr>
              <a:t>females</a:t>
            </a:r>
            <a:r>
              <a:rPr lang="en-US" b="0" i="0" dirty="0">
                <a:effectLst/>
                <a:latin typeface="Söhne"/>
              </a:rPr>
              <a:t>, and then non-binary individuals. This suggests a gender disparity in energy drink preference, with males being the largest consumer group.</a:t>
            </a:r>
            <a:endParaRPr lang="en-US" dirty="0"/>
          </a:p>
          <a:p>
            <a:endParaRPr lang="en-IN" b="1" dirty="0"/>
          </a:p>
        </p:txBody>
      </p:sp>
    </p:spTree>
    <p:extLst>
      <p:ext uri="{BB962C8B-B14F-4D97-AF65-F5344CB8AC3E}">
        <p14:creationId xmlns:p14="http://schemas.microsoft.com/office/powerpoint/2010/main" val="338813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31024-F46D-B3A1-FE70-D9AEEF7B7F1F}"/>
              </a:ext>
            </a:extLst>
          </p:cNvPr>
          <p:cNvSpPr>
            <a:spLocks noGrp="1"/>
          </p:cNvSpPr>
          <p:nvPr>
            <p:ph type="title"/>
          </p:nvPr>
        </p:nvSpPr>
        <p:spPr/>
        <p:txBody>
          <a:bodyPr/>
          <a:lstStyle/>
          <a:p>
            <a:r>
              <a:rPr lang="en-IN" dirty="0"/>
              <a:t>Demographic Insights </a:t>
            </a:r>
          </a:p>
        </p:txBody>
      </p:sp>
      <p:sp>
        <p:nvSpPr>
          <p:cNvPr id="3" name="Content Placeholder 2">
            <a:extLst>
              <a:ext uri="{FF2B5EF4-FFF2-40B4-BE49-F238E27FC236}">
                <a16:creationId xmlns:a16="http://schemas.microsoft.com/office/drawing/2014/main" id="{81BCDB05-F720-57C8-A363-E1535A2E255F}"/>
              </a:ext>
            </a:extLst>
          </p:cNvPr>
          <p:cNvSpPr>
            <a:spLocks noGrp="1"/>
          </p:cNvSpPr>
          <p:nvPr>
            <p:ph idx="1"/>
          </p:nvPr>
        </p:nvSpPr>
        <p:spPr/>
        <p:txBody>
          <a:bodyPr/>
          <a:lstStyle/>
          <a:p>
            <a:r>
              <a:rPr lang="en-US" dirty="0"/>
              <a:t>Which </a:t>
            </a:r>
            <a:r>
              <a:rPr lang="en-US" u="sng" dirty="0"/>
              <a:t>age group prefers </a:t>
            </a:r>
            <a:r>
              <a:rPr lang="en-US" dirty="0"/>
              <a:t>energy drinks more?</a:t>
            </a:r>
            <a:endParaRPr lang="en-IN" dirty="0"/>
          </a:p>
        </p:txBody>
      </p:sp>
      <p:pic>
        <p:nvPicPr>
          <p:cNvPr id="5" name="Picture 4">
            <a:extLst>
              <a:ext uri="{FF2B5EF4-FFF2-40B4-BE49-F238E27FC236}">
                <a16:creationId xmlns:a16="http://schemas.microsoft.com/office/drawing/2014/main" id="{9844981E-DEA8-55FA-944C-7514F6EB5C2F}"/>
              </a:ext>
            </a:extLst>
          </p:cNvPr>
          <p:cNvPicPr>
            <a:picLocks noChangeAspect="1"/>
          </p:cNvPicPr>
          <p:nvPr/>
        </p:nvPicPr>
        <p:blipFill>
          <a:blip r:embed="rId2"/>
          <a:stretch>
            <a:fillRect/>
          </a:stretch>
        </p:blipFill>
        <p:spPr>
          <a:xfrm>
            <a:off x="1485900" y="2492896"/>
            <a:ext cx="3190875" cy="3105150"/>
          </a:xfrm>
          <a:prstGeom prst="rect">
            <a:avLst/>
          </a:prstGeom>
        </p:spPr>
      </p:pic>
      <p:sp>
        <p:nvSpPr>
          <p:cNvPr id="6" name="TextBox 5">
            <a:extLst>
              <a:ext uri="{FF2B5EF4-FFF2-40B4-BE49-F238E27FC236}">
                <a16:creationId xmlns:a16="http://schemas.microsoft.com/office/drawing/2014/main" id="{692298B3-2376-BDD1-441F-80A15E1557A4}"/>
              </a:ext>
            </a:extLst>
          </p:cNvPr>
          <p:cNvSpPr txBox="1"/>
          <p:nvPr/>
        </p:nvSpPr>
        <p:spPr>
          <a:xfrm>
            <a:off x="4762866" y="3185635"/>
            <a:ext cx="4968552" cy="1477328"/>
          </a:xfrm>
          <a:prstGeom prst="rect">
            <a:avLst/>
          </a:prstGeom>
          <a:noFill/>
          <a:ln>
            <a:solidFill>
              <a:schemeClr val="bg2"/>
            </a:solidFill>
          </a:ln>
        </p:spPr>
        <p:txBody>
          <a:bodyPr wrap="square" rtlCol="0" anchor="ctr" anchorCtr="1">
            <a:spAutoFit/>
          </a:bodyPr>
          <a:lstStyle/>
          <a:p>
            <a:r>
              <a:rPr lang="en-IN" b="1" dirty="0"/>
              <a:t>Analysis: </a:t>
            </a:r>
            <a:r>
              <a:rPr lang="en-US" dirty="0">
                <a:latin typeface="Söhne"/>
              </a:rPr>
              <a:t>G</a:t>
            </a:r>
            <a:r>
              <a:rPr lang="en-US" b="0" i="0" dirty="0">
                <a:effectLst/>
                <a:latin typeface="Söhne"/>
              </a:rPr>
              <a:t>raph reveals that the age group </a:t>
            </a:r>
            <a:r>
              <a:rPr lang="en-US" b="0" i="0" u="sng" dirty="0">
                <a:effectLst/>
                <a:latin typeface="Söhne"/>
              </a:rPr>
              <a:t>between 19 and 30 </a:t>
            </a:r>
            <a:r>
              <a:rPr lang="en-US" b="0" i="0" dirty="0">
                <a:effectLst/>
                <a:latin typeface="Söhne"/>
              </a:rPr>
              <a:t>demonstrates the highest preference for energy drinks. This segment appears to be the most significant consumer group, followed by the age groups of 31-45 and 15-18</a:t>
            </a:r>
            <a:endParaRPr lang="en-IN" b="1" dirty="0"/>
          </a:p>
        </p:txBody>
      </p:sp>
    </p:spTree>
    <p:extLst>
      <p:ext uri="{BB962C8B-B14F-4D97-AF65-F5344CB8AC3E}">
        <p14:creationId xmlns:p14="http://schemas.microsoft.com/office/powerpoint/2010/main" val="1779860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41A3E-478F-3149-2965-3137160A6CE5}"/>
              </a:ext>
            </a:extLst>
          </p:cNvPr>
          <p:cNvSpPr>
            <a:spLocks noGrp="1"/>
          </p:cNvSpPr>
          <p:nvPr>
            <p:ph type="title"/>
          </p:nvPr>
        </p:nvSpPr>
        <p:spPr/>
        <p:txBody>
          <a:bodyPr/>
          <a:lstStyle/>
          <a:p>
            <a:r>
              <a:rPr lang="en-IN" dirty="0"/>
              <a:t>Demographic Insights </a:t>
            </a:r>
          </a:p>
        </p:txBody>
      </p:sp>
      <p:sp>
        <p:nvSpPr>
          <p:cNvPr id="3" name="Content Placeholder 2">
            <a:extLst>
              <a:ext uri="{FF2B5EF4-FFF2-40B4-BE49-F238E27FC236}">
                <a16:creationId xmlns:a16="http://schemas.microsoft.com/office/drawing/2014/main" id="{EE5545BD-C6A8-3B53-6701-D387B75C94F6}"/>
              </a:ext>
            </a:extLst>
          </p:cNvPr>
          <p:cNvSpPr>
            <a:spLocks noGrp="1"/>
          </p:cNvSpPr>
          <p:nvPr>
            <p:ph idx="1"/>
          </p:nvPr>
        </p:nvSpPr>
        <p:spPr/>
        <p:txBody>
          <a:bodyPr/>
          <a:lstStyle/>
          <a:p>
            <a:r>
              <a:rPr lang="en-US" dirty="0"/>
              <a:t>Which type of </a:t>
            </a:r>
            <a:r>
              <a:rPr lang="en-US" u="sng" dirty="0"/>
              <a:t>marketing </a:t>
            </a:r>
            <a:r>
              <a:rPr lang="en-US" dirty="0"/>
              <a:t>reaches the most Youth (15-30)?</a:t>
            </a:r>
            <a:endParaRPr lang="en-IN" dirty="0"/>
          </a:p>
        </p:txBody>
      </p:sp>
      <p:pic>
        <p:nvPicPr>
          <p:cNvPr id="5" name="Picture 4">
            <a:extLst>
              <a:ext uri="{FF2B5EF4-FFF2-40B4-BE49-F238E27FC236}">
                <a16:creationId xmlns:a16="http://schemas.microsoft.com/office/drawing/2014/main" id="{50A3F88A-1EDB-B06F-551F-D78C9A255862}"/>
              </a:ext>
            </a:extLst>
          </p:cNvPr>
          <p:cNvPicPr>
            <a:picLocks noChangeAspect="1"/>
          </p:cNvPicPr>
          <p:nvPr/>
        </p:nvPicPr>
        <p:blipFill>
          <a:blip r:embed="rId2"/>
          <a:stretch>
            <a:fillRect/>
          </a:stretch>
        </p:blipFill>
        <p:spPr>
          <a:xfrm>
            <a:off x="1283465" y="2636912"/>
            <a:ext cx="5904656" cy="3152775"/>
          </a:xfrm>
          <a:prstGeom prst="rect">
            <a:avLst/>
          </a:prstGeom>
        </p:spPr>
      </p:pic>
      <p:sp>
        <p:nvSpPr>
          <p:cNvPr id="9" name="TextBox 8">
            <a:extLst>
              <a:ext uri="{FF2B5EF4-FFF2-40B4-BE49-F238E27FC236}">
                <a16:creationId xmlns:a16="http://schemas.microsoft.com/office/drawing/2014/main" id="{C15C1892-0DD9-9C06-13D4-28CC0126F5BF}"/>
              </a:ext>
            </a:extLst>
          </p:cNvPr>
          <p:cNvSpPr txBox="1"/>
          <p:nvPr/>
        </p:nvSpPr>
        <p:spPr>
          <a:xfrm>
            <a:off x="7210756" y="3047137"/>
            <a:ext cx="2541257" cy="1754326"/>
          </a:xfrm>
          <a:prstGeom prst="rect">
            <a:avLst/>
          </a:prstGeom>
          <a:noFill/>
          <a:ln>
            <a:solidFill>
              <a:schemeClr val="bg2"/>
            </a:solidFill>
          </a:ln>
        </p:spPr>
        <p:txBody>
          <a:bodyPr wrap="square" rtlCol="0" anchor="ctr" anchorCtr="1">
            <a:spAutoFit/>
          </a:bodyPr>
          <a:lstStyle/>
          <a:p>
            <a:r>
              <a:rPr lang="en-IN" b="1" dirty="0"/>
              <a:t>Analysis: </a:t>
            </a:r>
            <a:r>
              <a:rPr lang="en-US" b="0" i="0" dirty="0">
                <a:effectLst/>
                <a:latin typeface="Söhne"/>
              </a:rPr>
              <a:t>Based on the analysis, </a:t>
            </a:r>
            <a:r>
              <a:rPr lang="en-US" b="0" i="0" u="sng" dirty="0">
                <a:effectLst/>
                <a:latin typeface="Söhne"/>
              </a:rPr>
              <a:t>online advertising</a:t>
            </a:r>
            <a:r>
              <a:rPr lang="en-US" b="0" i="0" dirty="0">
                <a:effectLst/>
                <a:latin typeface="Söhne"/>
              </a:rPr>
              <a:t> would be the most effective type of marketing to reach the most youth (15-30).</a:t>
            </a:r>
            <a:endParaRPr lang="en-IN" b="1" dirty="0"/>
          </a:p>
        </p:txBody>
      </p:sp>
    </p:spTree>
    <p:extLst>
      <p:ext uri="{BB962C8B-B14F-4D97-AF65-F5344CB8AC3E}">
        <p14:creationId xmlns:p14="http://schemas.microsoft.com/office/powerpoint/2010/main" val="3352656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1D1D9-97CB-DCE3-C6D8-4765D0FF7A3F}"/>
              </a:ext>
            </a:extLst>
          </p:cNvPr>
          <p:cNvSpPr>
            <a:spLocks noGrp="1"/>
          </p:cNvSpPr>
          <p:nvPr>
            <p:ph type="title"/>
          </p:nvPr>
        </p:nvSpPr>
        <p:spPr/>
        <p:txBody>
          <a:bodyPr/>
          <a:lstStyle/>
          <a:p>
            <a:r>
              <a:rPr lang="en-IN" dirty="0"/>
              <a:t>Consumer Preferences</a:t>
            </a:r>
          </a:p>
        </p:txBody>
      </p:sp>
      <p:sp>
        <p:nvSpPr>
          <p:cNvPr id="3" name="Content Placeholder 2">
            <a:extLst>
              <a:ext uri="{FF2B5EF4-FFF2-40B4-BE49-F238E27FC236}">
                <a16:creationId xmlns:a16="http://schemas.microsoft.com/office/drawing/2014/main" id="{015ABD8B-97E9-6265-BE5F-988A07547DF0}"/>
              </a:ext>
            </a:extLst>
          </p:cNvPr>
          <p:cNvSpPr>
            <a:spLocks noGrp="1"/>
          </p:cNvSpPr>
          <p:nvPr>
            <p:ph idx="1"/>
          </p:nvPr>
        </p:nvSpPr>
        <p:spPr>
          <a:xfrm>
            <a:off x="1077084" y="1828799"/>
            <a:ext cx="8686801" cy="4191000"/>
          </a:xfrm>
        </p:spPr>
        <p:txBody>
          <a:bodyPr/>
          <a:lstStyle/>
          <a:p>
            <a:r>
              <a:rPr lang="en-US" dirty="0"/>
              <a:t>What are the </a:t>
            </a:r>
            <a:r>
              <a:rPr lang="en-US" u="sng" dirty="0"/>
              <a:t>preferred ingredients </a:t>
            </a:r>
            <a:r>
              <a:rPr lang="en-US" dirty="0"/>
              <a:t>of energy drinks among respondents?</a:t>
            </a:r>
            <a:endParaRPr lang="en-IN" dirty="0"/>
          </a:p>
        </p:txBody>
      </p:sp>
      <p:pic>
        <p:nvPicPr>
          <p:cNvPr id="5" name="Picture 4">
            <a:extLst>
              <a:ext uri="{FF2B5EF4-FFF2-40B4-BE49-F238E27FC236}">
                <a16:creationId xmlns:a16="http://schemas.microsoft.com/office/drawing/2014/main" id="{EA292F52-DF4F-3396-0505-7B7B43B985A8}"/>
              </a:ext>
            </a:extLst>
          </p:cNvPr>
          <p:cNvPicPr>
            <a:picLocks noChangeAspect="1"/>
          </p:cNvPicPr>
          <p:nvPr/>
        </p:nvPicPr>
        <p:blipFill>
          <a:blip r:embed="rId2"/>
          <a:stretch>
            <a:fillRect/>
          </a:stretch>
        </p:blipFill>
        <p:spPr>
          <a:xfrm>
            <a:off x="1553334" y="2424111"/>
            <a:ext cx="3867150" cy="3000375"/>
          </a:xfrm>
          <a:prstGeom prst="rect">
            <a:avLst/>
          </a:prstGeom>
        </p:spPr>
      </p:pic>
      <p:sp>
        <p:nvSpPr>
          <p:cNvPr id="6" name="TextBox 5">
            <a:extLst>
              <a:ext uri="{FF2B5EF4-FFF2-40B4-BE49-F238E27FC236}">
                <a16:creationId xmlns:a16="http://schemas.microsoft.com/office/drawing/2014/main" id="{128DBC62-ACF3-F3F8-ECCB-C157FAE3C8A1}"/>
              </a:ext>
            </a:extLst>
          </p:cNvPr>
          <p:cNvSpPr txBox="1"/>
          <p:nvPr/>
        </p:nvSpPr>
        <p:spPr>
          <a:xfrm>
            <a:off x="5420484" y="3324133"/>
            <a:ext cx="3867150" cy="1200329"/>
          </a:xfrm>
          <a:prstGeom prst="rect">
            <a:avLst/>
          </a:prstGeom>
          <a:noFill/>
          <a:ln>
            <a:solidFill>
              <a:schemeClr val="bg2"/>
            </a:solidFill>
          </a:ln>
        </p:spPr>
        <p:txBody>
          <a:bodyPr wrap="square" rtlCol="0" anchor="ctr" anchorCtr="1">
            <a:spAutoFit/>
          </a:bodyPr>
          <a:lstStyle/>
          <a:p>
            <a:r>
              <a:rPr lang="en-IN" b="1" dirty="0"/>
              <a:t>Analysis: </a:t>
            </a:r>
            <a:r>
              <a:rPr lang="en-US" b="0" i="0" dirty="0">
                <a:effectLst/>
                <a:latin typeface="Söhne"/>
              </a:rPr>
              <a:t>The results indicate that </a:t>
            </a:r>
            <a:r>
              <a:rPr lang="en-US" b="0" i="0" u="sng" dirty="0">
                <a:effectLst/>
                <a:latin typeface="Söhne"/>
              </a:rPr>
              <a:t>caffeine</a:t>
            </a:r>
            <a:r>
              <a:rPr lang="en-US" b="0" i="0" dirty="0">
                <a:effectLst/>
                <a:latin typeface="Söhne"/>
              </a:rPr>
              <a:t> is the most preferred ingredient, followed by </a:t>
            </a:r>
            <a:r>
              <a:rPr lang="en-US" b="0" i="0" u="sng" dirty="0">
                <a:effectLst/>
                <a:latin typeface="Söhne"/>
              </a:rPr>
              <a:t>vitamins</a:t>
            </a:r>
            <a:r>
              <a:rPr lang="en-US" b="0" i="0" dirty="0">
                <a:effectLst/>
                <a:latin typeface="Söhne"/>
              </a:rPr>
              <a:t>, and then sugar.</a:t>
            </a:r>
            <a:endParaRPr lang="en-IN" b="1" dirty="0"/>
          </a:p>
        </p:txBody>
      </p:sp>
    </p:spTree>
    <p:extLst>
      <p:ext uri="{BB962C8B-B14F-4D97-AF65-F5344CB8AC3E}">
        <p14:creationId xmlns:p14="http://schemas.microsoft.com/office/powerpoint/2010/main" val="3337688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60964-3156-D026-8EEC-4FA34A68F9CF}"/>
              </a:ext>
            </a:extLst>
          </p:cNvPr>
          <p:cNvSpPr>
            <a:spLocks noGrp="1"/>
          </p:cNvSpPr>
          <p:nvPr>
            <p:ph type="title"/>
          </p:nvPr>
        </p:nvSpPr>
        <p:spPr/>
        <p:txBody>
          <a:bodyPr/>
          <a:lstStyle/>
          <a:p>
            <a:r>
              <a:rPr lang="en-IN" dirty="0"/>
              <a:t>Consumer Preferences</a:t>
            </a:r>
          </a:p>
        </p:txBody>
      </p:sp>
      <p:sp>
        <p:nvSpPr>
          <p:cNvPr id="3" name="Content Placeholder 2">
            <a:extLst>
              <a:ext uri="{FF2B5EF4-FFF2-40B4-BE49-F238E27FC236}">
                <a16:creationId xmlns:a16="http://schemas.microsoft.com/office/drawing/2014/main" id="{8D7068F9-4D2B-3216-726A-EEA070951963}"/>
              </a:ext>
            </a:extLst>
          </p:cNvPr>
          <p:cNvSpPr>
            <a:spLocks noGrp="1"/>
          </p:cNvSpPr>
          <p:nvPr>
            <p:ph idx="1"/>
          </p:nvPr>
        </p:nvSpPr>
        <p:spPr/>
        <p:txBody>
          <a:bodyPr/>
          <a:lstStyle/>
          <a:p>
            <a:r>
              <a:rPr lang="en-US" dirty="0"/>
              <a:t>What </a:t>
            </a:r>
            <a:r>
              <a:rPr lang="en-US" u="sng" dirty="0"/>
              <a:t>packaging preferences </a:t>
            </a:r>
            <a:r>
              <a:rPr lang="en-US" dirty="0"/>
              <a:t>do respondents have for energy drinks?</a:t>
            </a:r>
            <a:endParaRPr lang="en-IN" dirty="0"/>
          </a:p>
        </p:txBody>
      </p:sp>
      <p:pic>
        <p:nvPicPr>
          <p:cNvPr id="5" name="Picture 4">
            <a:extLst>
              <a:ext uri="{FF2B5EF4-FFF2-40B4-BE49-F238E27FC236}">
                <a16:creationId xmlns:a16="http://schemas.microsoft.com/office/drawing/2014/main" id="{DD431448-89F8-776E-F737-AE4063E21676}"/>
              </a:ext>
            </a:extLst>
          </p:cNvPr>
          <p:cNvPicPr>
            <a:picLocks noChangeAspect="1"/>
          </p:cNvPicPr>
          <p:nvPr/>
        </p:nvPicPr>
        <p:blipFill>
          <a:blip r:embed="rId2"/>
          <a:stretch>
            <a:fillRect/>
          </a:stretch>
        </p:blipFill>
        <p:spPr>
          <a:xfrm>
            <a:off x="1485900" y="2492896"/>
            <a:ext cx="4238625" cy="3143250"/>
          </a:xfrm>
          <a:prstGeom prst="rect">
            <a:avLst/>
          </a:prstGeom>
        </p:spPr>
      </p:pic>
      <p:sp>
        <p:nvSpPr>
          <p:cNvPr id="6" name="TextBox 5">
            <a:extLst>
              <a:ext uri="{FF2B5EF4-FFF2-40B4-BE49-F238E27FC236}">
                <a16:creationId xmlns:a16="http://schemas.microsoft.com/office/drawing/2014/main" id="{2B4B95B0-5D59-0ABB-DC38-5E821CB97B3E}"/>
              </a:ext>
            </a:extLst>
          </p:cNvPr>
          <p:cNvSpPr txBox="1"/>
          <p:nvPr/>
        </p:nvSpPr>
        <p:spPr>
          <a:xfrm>
            <a:off x="5804694" y="2658979"/>
            <a:ext cx="3867150" cy="2308324"/>
          </a:xfrm>
          <a:prstGeom prst="rect">
            <a:avLst/>
          </a:prstGeom>
          <a:noFill/>
          <a:ln>
            <a:solidFill>
              <a:schemeClr val="bg2"/>
            </a:solidFill>
          </a:ln>
        </p:spPr>
        <p:txBody>
          <a:bodyPr wrap="square" rtlCol="0" anchor="ctr" anchorCtr="1">
            <a:spAutoFit/>
          </a:bodyPr>
          <a:lstStyle/>
          <a:p>
            <a:r>
              <a:rPr lang="en-IN" b="1" dirty="0"/>
              <a:t>Analysis: </a:t>
            </a:r>
            <a:r>
              <a:rPr lang="en-US" b="0" i="0" dirty="0">
                <a:effectLst/>
                <a:latin typeface="Söhne"/>
              </a:rPr>
              <a:t>The respondents overwhelmingly preferred </a:t>
            </a:r>
            <a:r>
              <a:rPr lang="en-US" b="0" i="0" u="sng" dirty="0">
                <a:effectLst/>
                <a:latin typeface="Söhne"/>
              </a:rPr>
              <a:t>compact and portable cans</a:t>
            </a:r>
            <a:r>
              <a:rPr lang="en-US" b="0" i="0" dirty="0">
                <a:effectLst/>
                <a:latin typeface="Söhne"/>
              </a:rPr>
              <a:t> as their top choice for energy drink packaging. </a:t>
            </a:r>
          </a:p>
          <a:p>
            <a:r>
              <a:rPr lang="en-US" b="0" i="0" dirty="0">
                <a:effectLst/>
                <a:latin typeface="Söhne"/>
              </a:rPr>
              <a:t>The second most preferred option was </a:t>
            </a:r>
            <a:r>
              <a:rPr lang="en-US" b="0" i="0" u="sng" dirty="0">
                <a:effectLst/>
                <a:latin typeface="Söhne"/>
              </a:rPr>
              <a:t>innovative bottle designs</a:t>
            </a:r>
            <a:r>
              <a:rPr lang="en-US" b="0" i="0" dirty="0">
                <a:effectLst/>
                <a:latin typeface="Söhne"/>
              </a:rPr>
              <a:t>, suggesting that consumers appreciate unique and eye-catching packaging</a:t>
            </a:r>
            <a:endParaRPr lang="en-IN" b="1" dirty="0"/>
          </a:p>
        </p:txBody>
      </p:sp>
    </p:spTree>
    <p:extLst>
      <p:ext uri="{BB962C8B-B14F-4D97-AF65-F5344CB8AC3E}">
        <p14:creationId xmlns:p14="http://schemas.microsoft.com/office/powerpoint/2010/main" val="1309641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potx" id="{A5F13A6F-AB02-4A73-816C-34C20B6AA795}" vid="{DE7FCDCE-56F1-4731-A067-3AC58DCA2BCA}"/>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strategy slides</Template>
  <TotalTime>321</TotalTime>
  <Words>1450</Words>
  <Application>Microsoft Office PowerPoint</Application>
  <PresentationFormat>Custom</PresentationFormat>
  <Paragraphs>92</Paragraphs>
  <Slides>26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Century Gothic</vt:lpstr>
      <vt:lpstr>manrope</vt:lpstr>
      <vt:lpstr>Merriweather</vt:lpstr>
      <vt:lpstr>Palatino Linotype</vt:lpstr>
      <vt:lpstr>Söhne</vt:lpstr>
      <vt:lpstr>Business strategy presentation</vt:lpstr>
      <vt:lpstr>Providing Insights to the Marketing Team in Food &amp; Beverage Industry CodeX </vt:lpstr>
      <vt:lpstr>Abstract </vt:lpstr>
      <vt:lpstr>Introduction </vt:lpstr>
      <vt:lpstr>Objective </vt:lpstr>
      <vt:lpstr>Demographic Insights </vt:lpstr>
      <vt:lpstr>Demographic Insights </vt:lpstr>
      <vt:lpstr>Demographic Insights </vt:lpstr>
      <vt:lpstr>Consumer Preferences</vt:lpstr>
      <vt:lpstr>Consumer Preferences</vt:lpstr>
      <vt:lpstr>Competition Analysis</vt:lpstr>
      <vt:lpstr>Competition Analysis</vt:lpstr>
      <vt:lpstr>Marketing Channels and Brand Awareness</vt:lpstr>
      <vt:lpstr>Marketing Channels and Brand Awareness</vt:lpstr>
      <vt:lpstr>Brand Penetration</vt:lpstr>
      <vt:lpstr>Brand Penetration</vt:lpstr>
      <vt:lpstr>Purchase Behavior</vt:lpstr>
      <vt:lpstr>Purchase Behavior</vt:lpstr>
      <vt:lpstr>Purchase Behavior</vt:lpstr>
      <vt:lpstr>Purchase Behavior</vt:lpstr>
      <vt:lpstr>Product Development</vt:lpstr>
      <vt:lpstr>Conclusion</vt:lpstr>
      <vt:lpstr>Recommendation</vt:lpstr>
      <vt:lpstr>Recommendation</vt:lpstr>
      <vt:lpstr>Recommendation</vt:lpstr>
      <vt:lpstr>Recommendation</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Providing Insights to the Marketing Team in Food &amp; Beverage Industry CodeX </dc:title>
  <dc:creator>Nayan Kumar</dc:creator>
  <cp:lastModifiedBy>Nayan Kumar</cp:lastModifiedBy>
  <cp:revision>3</cp:revision>
  <dcterms:created xsi:type="dcterms:W3CDTF">2023-06-15T13:51:27Z</dcterms:created>
  <dcterms:modified xsi:type="dcterms:W3CDTF">2023-06-17T07:29:11Z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