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handoutMasterIdLst>
    <p:handoutMasterId r:id="rId25"/>
  </p:handoutMasterIdLst>
  <p:sldIdLst>
    <p:sldId id="257" r:id="rId2"/>
    <p:sldId id="258" r:id="rId3"/>
    <p:sldId id="259" r:id="rId4"/>
    <p:sldId id="260" r:id="rId5"/>
    <p:sldId id="261" r:id="rId6"/>
    <p:sldId id="264" r:id="rId7"/>
    <p:sldId id="265" r:id="rId8"/>
    <p:sldId id="266" r:id="rId9"/>
    <p:sldId id="267" r:id="rId10"/>
    <p:sldId id="268" r:id="rId11"/>
    <p:sldId id="269" r:id="rId12"/>
    <p:sldId id="270" r:id="rId13"/>
    <p:sldId id="272" r:id="rId14"/>
    <p:sldId id="271" r:id="rId15"/>
    <p:sldId id="273" r:id="rId16"/>
    <p:sldId id="274" r:id="rId17"/>
    <p:sldId id="275" r:id="rId18"/>
    <p:sldId id="276" r:id="rId19"/>
    <p:sldId id="277" r:id="rId20"/>
    <p:sldId id="262" r:id="rId21"/>
    <p:sldId id="278" r:id="rId22"/>
    <p:sldId id="263" r:id="rId2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29" autoAdjust="0"/>
    <p:restoredTop sz="86470" autoAdjust="0"/>
  </p:normalViewPr>
  <p:slideViewPr>
    <p:cSldViewPr showGuides="1">
      <p:cViewPr varScale="1">
        <p:scale>
          <a:sx n="83" d="100"/>
          <a:sy n="83" d="100"/>
        </p:scale>
        <p:origin x="629" y="67"/>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168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6/16/2023</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6/16/2023</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a:t>
            </a:fld>
            <a:endParaRPr lang="en-US" dirty="0"/>
          </a:p>
        </p:txBody>
      </p:sp>
    </p:spTree>
    <p:extLst>
      <p:ext uri="{BB962C8B-B14F-4D97-AF65-F5344CB8AC3E}">
        <p14:creationId xmlns:p14="http://schemas.microsoft.com/office/powerpoint/2010/main" val="2864014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40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a:xfrm>
            <a:off x="1065213" y="6432551"/>
            <a:ext cx="5653087" cy="273049"/>
          </a:xfrm>
        </p:spPr>
        <p:txBody>
          <a:bodyPr/>
          <a:lstStyle>
            <a:lvl1pPr>
              <a:defRPr>
                <a:effectLst/>
              </a:defRPr>
            </a:lvl1pPr>
          </a:lstStyle>
          <a:p>
            <a:r>
              <a:rPr lang="en-US" dirty="0"/>
              <a:t>Add a footer</a:t>
            </a:r>
          </a:p>
        </p:txBody>
      </p:sp>
      <p:sp>
        <p:nvSpPr>
          <p:cNvPr id="4" name="Date Placeholder 3"/>
          <p:cNvSpPr>
            <a:spLocks noGrp="1"/>
          </p:cNvSpPr>
          <p:nvPr>
            <p:ph type="dt" sz="half" idx="10"/>
          </p:nvPr>
        </p:nvSpPr>
        <p:spPr>
          <a:xfrm>
            <a:off x="6932612" y="6432551"/>
            <a:ext cx="1371600" cy="273049"/>
          </a:xfrm>
        </p:spPr>
        <p:txBody>
          <a:bodyPr/>
          <a:lstStyle/>
          <a:p>
            <a:fld id="{3E0FA9E5-6744-4841-888F-9E7CC0C2B7EC}" type="datetimeFigureOut">
              <a:rPr lang="en-US" smtClean="0"/>
              <a:t>6/16/2023</a:t>
            </a:fld>
            <a:endParaRPr lang="en-US" dirty="0"/>
          </a:p>
        </p:txBody>
      </p:sp>
      <p:sp>
        <p:nvSpPr>
          <p:cNvPr id="6" name="Slide Number Placeholder 5"/>
          <p:cNvSpPr>
            <a:spLocks noGrp="1"/>
          </p:cNvSpPr>
          <p:nvPr>
            <p:ph type="sldNum" sz="quarter" idx="12"/>
          </p:nvPr>
        </p:nvSpPr>
        <p:spPr>
          <a:xfrm>
            <a:off x="8532812" y="6432551"/>
            <a:ext cx="1219201" cy="273049"/>
          </a:xfrm>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023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6/16/2023</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84147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6/16/2023</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13543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6/16/2023</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5067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6/16/2023</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25637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6/16/2023</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2405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5211" y="533400"/>
            <a:ext cx="8686802" cy="10668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E0FA9E5-6744-4841-888F-9E7CC0C2B7EC}" type="datetimeFigureOut">
              <a:rPr lang="en-US" smtClean="0"/>
              <a:t>6/16/2023</a:t>
            </a:fld>
            <a:endParaRPr lang="en-US" dirty="0"/>
          </a:p>
        </p:txBody>
      </p:sp>
      <p:sp>
        <p:nvSpPr>
          <p:cNvPr id="9" name="Slide Number Placeholder 8"/>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30154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E0FA9E5-6744-4841-888F-9E7CC0C2B7EC}" type="datetimeFigureOut">
              <a:rPr lang="en-US" smtClean="0"/>
              <a:t>6/16/2023</a:t>
            </a:fld>
            <a:endParaRPr lang="en-US" dirty="0"/>
          </a:p>
        </p:txBody>
      </p:sp>
      <p:sp>
        <p:nvSpPr>
          <p:cNvPr id="5" name="Slide Number Placeholder 4"/>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37030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E0FA9E5-6744-4841-888F-9E7CC0C2B7EC}" type="datetimeFigureOut">
              <a:rPr lang="en-US" smtClean="0"/>
              <a:t>6/16/2023</a:t>
            </a:fld>
            <a:endParaRPr lang="en-US" dirty="0"/>
          </a:p>
        </p:txBody>
      </p:sp>
      <p:sp>
        <p:nvSpPr>
          <p:cNvPr id="4" name="Slide Number Placeholder 3"/>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08826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6/16/2023</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0008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7285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1065212" y="533400"/>
            <a:ext cx="8686801" cy="10668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100">
                <a:solidFill>
                  <a:schemeClr val="tx1"/>
                </a:solidFill>
              </a:defRPr>
            </a:lvl1pPr>
          </a:lstStyle>
          <a:p>
            <a:fld id="{3E0FA9E5-6744-4841-888F-9E7CC0C2B7EC}" type="datetimeFigureOut">
              <a:rPr lang="en-US" smtClean="0"/>
              <a:pPr/>
              <a:t>6/16/2023</a:t>
            </a:fld>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100">
                <a:solidFill>
                  <a:schemeClr val="tx1"/>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65212" y="620688"/>
            <a:ext cx="5029200" cy="2514601"/>
          </a:xfrm>
        </p:spPr>
        <p:txBody>
          <a:bodyPr>
            <a:normAutofit fontScale="90000"/>
          </a:bodyPr>
          <a:lstStyle/>
          <a:p>
            <a:r>
              <a:rPr lang="en-US" dirty="0"/>
              <a:t>Providing Insights to the Marketing Team in Food &amp; Beverage Industry </a:t>
            </a:r>
            <a:r>
              <a:rPr lang="en-US" dirty="0" err="1"/>
              <a:t>CodeX</a:t>
            </a:r>
            <a:br>
              <a:rPr lang="en-US" dirty="0"/>
            </a:br>
            <a:endParaRPr lang="en-US" dirty="0"/>
          </a:p>
        </p:txBody>
      </p:sp>
      <p:sp>
        <p:nvSpPr>
          <p:cNvPr id="3" name="Content Placeholder 2"/>
          <p:cNvSpPr>
            <a:spLocks noGrp="1"/>
          </p:cNvSpPr>
          <p:nvPr>
            <p:ph type="subTitle" idx="1"/>
          </p:nvPr>
        </p:nvSpPr>
        <p:spPr/>
        <p:txBody>
          <a:bodyPr/>
          <a:lstStyle/>
          <a:p>
            <a:r>
              <a:rPr lang="en-US" dirty="0"/>
              <a:t>Ideas for today and tomorrow</a:t>
            </a:r>
          </a:p>
          <a:p>
            <a:endParaRPr lang="en-US" dirty="0"/>
          </a:p>
        </p:txBody>
      </p:sp>
    </p:spTree>
    <p:extLst>
      <p:ext uri="{BB962C8B-B14F-4D97-AF65-F5344CB8AC3E}">
        <p14:creationId xmlns:p14="http://schemas.microsoft.com/office/powerpoint/2010/main" val="365812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2DC2-F467-F00A-E965-5D2B1F903B2D}"/>
              </a:ext>
            </a:extLst>
          </p:cNvPr>
          <p:cNvSpPr>
            <a:spLocks noGrp="1"/>
          </p:cNvSpPr>
          <p:nvPr>
            <p:ph type="title"/>
          </p:nvPr>
        </p:nvSpPr>
        <p:spPr/>
        <p:txBody>
          <a:bodyPr/>
          <a:lstStyle/>
          <a:p>
            <a:r>
              <a:rPr lang="en-IN" dirty="0"/>
              <a:t>Competition Analysis</a:t>
            </a:r>
          </a:p>
        </p:txBody>
      </p:sp>
      <p:sp>
        <p:nvSpPr>
          <p:cNvPr id="3" name="Content Placeholder 2">
            <a:extLst>
              <a:ext uri="{FF2B5EF4-FFF2-40B4-BE49-F238E27FC236}">
                <a16:creationId xmlns:a16="http://schemas.microsoft.com/office/drawing/2014/main" id="{409CB07B-FE21-F209-08ED-A70B1781DB3D}"/>
              </a:ext>
            </a:extLst>
          </p:cNvPr>
          <p:cNvSpPr>
            <a:spLocks noGrp="1"/>
          </p:cNvSpPr>
          <p:nvPr>
            <p:ph idx="1"/>
          </p:nvPr>
        </p:nvSpPr>
        <p:spPr/>
        <p:txBody>
          <a:bodyPr/>
          <a:lstStyle/>
          <a:p>
            <a:r>
              <a:rPr lang="en-US" dirty="0"/>
              <a:t>Who are the current market leaders?</a:t>
            </a:r>
            <a:endParaRPr lang="en-IN" dirty="0"/>
          </a:p>
        </p:txBody>
      </p:sp>
      <p:pic>
        <p:nvPicPr>
          <p:cNvPr id="5" name="Picture 4">
            <a:extLst>
              <a:ext uri="{FF2B5EF4-FFF2-40B4-BE49-F238E27FC236}">
                <a16:creationId xmlns:a16="http://schemas.microsoft.com/office/drawing/2014/main" id="{B1B932DC-DE09-BE2A-0B88-85ADB005F4F4}"/>
              </a:ext>
            </a:extLst>
          </p:cNvPr>
          <p:cNvPicPr>
            <a:picLocks noChangeAspect="1"/>
          </p:cNvPicPr>
          <p:nvPr/>
        </p:nvPicPr>
        <p:blipFill>
          <a:blip r:embed="rId2"/>
          <a:stretch>
            <a:fillRect/>
          </a:stretch>
        </p:blipFill>
        <p:spPr>
          <a:xfrm>
            <a:off x="1485900" y="2447925"/>
            <a:ext cx="3733800" cy="2952750"/>
          </a:xfrm>
          <a:prstGeom prst="rect">
            <a:avLst/>
          </a:prstGeom>
        </p:spPr>
      </p:pic>
      <p:sp>
        <p:nvSpPr>
          <p:cNvPr id="6" name="TextBox 5">
            <a:extLst>
              <a:ext uri="{FF2B5EF4-FFF2-40B4-BE49-F238E27FC236}">
                <a16:creationId xmlns:a16="http://schemas.microsoft.com/office/drawing/2014/main" id="{926D99CA-764D-76CD-EC2C-99271CB2BCC4}"/>
              </a:ext>
            </a:extLst>
          </p:cNvPr>
          <p:cNvSpPr txBox="1"/>
          <p:nvPr/>
        </p:nvSpPr>
        <p:spPr>
          <a:xfrm>
            <a:off x="5518348" y="2797478"/>
            <a:ext cx="3867150" cy="2031325"/>
          </a:xfrm>
          <a:prstGeom prst="rect">
            <a:avLst/>
          </a:prstGeom>
          <a:noFill/>
          <a:ln>
            <a:solidFill>
              <a:schemeClr val="bg2"/>
            </a:solidFill>
          </a:ln>
        </p:spPr>
        <p:txBody>
          <a:bodyPr wrap="square" rtlCol="0" anchor="ctr" anchorCtr="1">
            <a:spAutoFit/>
          </a:bodyPr>
          <a:lstStyle/>
          <a:p>
            <a:r>
              <a:rPr lang="en-IN" b="1" dirty="0"/>
              <a:t>Analysis: </a:t>
            </a:r>
            <a:r>
              <a:rPr lang="en-US" b="0" i="0" dirty="0">
                <a:effectLst/>
                <a:latin typeface="Söhne"/>
              </a:rPr>
              <a:t>The results suggests that Cola-</a:t>
            </a:r>
            <a:r>
              <a:rPr lang="en-US" b="0" i="0" dirty="0" err="1">
                <a:effectLst/>
                <a:latin typeface="Söhne"/>
              </a:rPr>
              <a:t>Coka</a:t>
            </a:r>
            <a:r>
              <a:rPr lang="en-US" b="0" i="0" dirty="0">
                <a:effectLst/>
                <a:latin typeface="Söhne"/>
              </a:rPr>
              <a:t> holds the highest market share and consumer preference among the mentioned energy drink brands, followed by </a:t>
            </a:r>
            <a:r>
              <a:rPr lang="en-US" b="0" i="0" dirty="0" err="1">
                <a:effectLst/>
                <a:latin typeface="Söhne"/>
              </a:rPr>
              <a:t>Bepsi</a:t>
            </a:r>
            <a:r>
              <a:rPr lang="en-US" b="0" i="0" dirty="0">
                <a:effectLst/>
                <a:latin typeface="Söhne"/>
              </a:rPr>
              <a:t> and Gangster. The ranking of these brands indicates their relative popularity in the market.</a:t>
            </a:r>
            <a:endParaRPr lang="en-IN" b="1" dirty="0"/>
          </a:p>
        </p:txBody>
      </p:sp>
    </p:spTree>
    <p:extLst>
      <p:ext uri="{BB962C8B-B14F-4D97-AF65-F5344CB8AC3E}">
        <p14:creationId xmlns:p14="http://schemas.microsoft.com/office/powerpoint/2010/main" val="3671269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249DB-6BEF-3E74-01A7-9DDCCDFB6CD6}"/>
              </a:ext>
            </a:extLst>
          </p:cNvPr>
          <p:cNvSpPr>
            <a:spLocks noGrp="1"/>
          </p:cNvSpPr>
          <p:nvPr>
            <p:ph type="title"/>
          </p:nvPr>
        </p:nvSpPr>
        <p:spPr/>
        <p:txBody>
          <a:bodyPr/>
          <a:lstStyle/>
          <a:p>
            <a:r>
              <a:rPr lang="en-IN" dirty="0"/>
              <a:t>Competition Analysis</a:t>
            </a:r>
          </a:p>
        </p:txBody>
      </p:sp>
      <p:sp>
        <p:nvSpPr>
          <p:cNvPr id="3" name="Content Placeholder 2">
            <a:extLst>
              <a:ext uri="{FF2B5EF4-FFF2-40B4-BE49-F238E27FC236}">
                <a16:creationId xmlns:a16="http://schemas.microsoft.com/office/drawing/2014/main" id="{E3EA3B74-EC21-4530-021A-7AA40070529F}"/>
              </a:ext>
            </a:extLst>
          </p:cNvPr>
          <p:cNvSpPr>
            <a:spLocks noGrp="1"/>
          </p:cNvSpPr>
          <p:nvPr>
            <p:ph idx="1"/>
          </p:nvPr>
        </p:nvSpPr>
        <p:spPr/>
        <p:txBody>
          <a:bodyPr/>
          <a:lstStyle/>
          <a:p>
            <a:r>
              <a:rPr lang="en-US" dirty="0"/>
              <a:t>What are the primary reasons consumers prefer those brands over ours?</a:t>
            </a:r>
            <a:endParaRPr lang="en-IN" dirty="0"/>
          </a:p>
        </p:txBody>
      </p:sp>
      <p:pic>
        <p:nvPicPr>
          <p:cNvPr id="5" name="Picture 4">
            <a:extLst>
              <a:ext uri="{FF2B5EF4-FFF2-40B4-BE49-F238E27FC236}">
                <a16:creationId xmlns:a16="http://schemas.microsoft.com/office/drawing/2014/main" id="{36E9EB72-31B6-603E-93CB-6AD379B01B46}"/>
              </a:ext>
            </a:extLst>
          </p:cNvPr>
          <p:cNvPicPr>
            <a:picLocks noChangeAspect="1"/>
          </p:cNvPicPr>
          <p:nvPr/>
        </p:nvPicPr>
        <p:blipFill>
          <a:blip r:embed="rId2"/>
          <a:stretch>
            <a:fillRect/>
          </a:stretch>
        </p:blipFill>
        <p:spPr>
          <a:xfrm>
            <a:off x="1415870" y="2564904"/>
            <a:ext cx="4829175" cy="3009900"/>
          </a:xfrm>
          <a:prstGeom prst="rect">
            <a:avLst/>
          </a:prstGeom>
        </p:spPr>
      </p:pic>
      <p:sp>
        <p:nvSpPr>
          <p:cNvPr id="6" name="TextBox 5">
            <a:extLst>
              <a:ext uri="{FF2B5EF4-FFF2-40B4-BE49-F238E27FC236}">
                <a16:creationId xmlns:a16="http://schemas.microsoft.com/office/drawing/2014/main" id="{9B397DC3-7CC7-9416-EB6A-F8704C96AE82}"/>
              </a:ext>
            </a:extLst>
          </p:cNvPr>
          <p:cNvSpPr txBox="1"/>
          <p:nvPr/>
        </p:nvSpPr>
        <p:spPr>
          <a:xfrm>
            <a:off x="6595703" y="2481863"/>
            <a:ext cx="3156310" cy="3416320"/>
          </a:xfrm>
          <a:prstGeom prst="rect">
            <a:avLst/>
          </a:prstGeom>
          <a:noFill/>
          <a:ln>
            <a:solidFill>
              <a:schemeClr val="bg2"/>
            </a:solidFill>
          </a:ln>
        </p:spPr>
        <p:txBody>
          <a:bodyPr wrap="square" rtlCol="0" anchor="ctr" anchorCtr="1">
            <a:spAutoFit/>
          </a:bodyPr>
          <a:lstStyle/>
          <a:p>
            <a:r>
              <a:rPr lang="en-IN" b="1" dirty="0"/>
              <a:t>Analysis: </a:t>
            </a:r>
            <a:r>
              <a:rPr lang="en-US" b="0" i="0" dirty="0">
                <a:effectLst/>
                <a:latin typeface="Söhne"/>
              </a:rPr>
              <a:t>In analyzing the graph, it becomes evident that brand reputation emerges as the primary factor influencing consumer preference. This indicates that consumers value and trust established brands more than ours. Additionally, taste/flavor preference and availability are also crucial factors contributing to consumers' brand preferences.</a:t>
            </a:r>
            <a:endParaRPr lang="en-IN" b="1" dirty="0"/>
          </a:p>
        </p:txBody>
      </p:sp>
    </p:spTree>
    <p:extLst>
      <p:ext uri="{BB962C8B-B14F-4D97-AF65-F5344CB8AC3E}">
        <p14:creationId xmlns:p14="http://schemas.microsoft.com/office/powerpoint/2010/main" val="2668479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3AF4D-BCAF-A805-2B86-AE407811D477}"/>
              </a:ext>
            </a:extLst>
          </p:cNvPr>
          <p:cNvSpPr>
            <a:spLocks noGrp="1"/>
          </p:cNvSpPr>
          <p:nvPr>
            <p:ph type="title"/>
          </p:nvPr>
        </p:nvSpPr>
        <p:spPr/>
        <p:txBody>
          <a:bodyPr/>
          <a:lstStyle/>
          <a:p>
            <a:r>
              <a:rPr lang="en-US" dirty="0"/>
              <a:t>Marketing Channels and Brand Awareness</a:t>
            </a:r>
            <a:endParaRPr lang="en-IN" dirty="0"/>
          </a:p>
        </p:txBody>
      </p:sp>
      <p:sp>
        <p:nvSpPr>
          <p:cNvPr id="3" name="Content Placeholder 2">
            <a:extLst>
              <a:ext uri="{FF2B5EF4-FFF2-40B4-BE49-F238E27FC236}">
                <a16:creationId xmlns:a16="http://schemas.microsoft.com/office/drawing/2014/main" id="{1F80ABD1-45C1-F963-8246-BFA62B245AED}"/>
              </a:ext>
            </a:extLst>
          </p:cNvPr>
          <p:cNvSpPr>
            <a:spLocks noGrp="1"/>
          </p:cNvSpPr>
          <p:nvPr>
            <p:ph idx="1"/>
          </p:nvPr>
        </p:nvSpPr>
        <p:spPr/>
        <p:txBody>
          <a:bodyPr/>
          <a:lstStyle/>
          <a:p>
            <a:r>
              <a:rPr lang="en-US" dirty="0"/>
              <a:t>Which marketing channel can be used to reach more customers?</a:t>
            </a:r>
            <a:endParaRPr lang="en-IN" dirty="0"/>
          </a:p>
        </p:txBody>
      </p:sp>
      <p:pic>
        <p:nvPicPr>
          <p:cNvPr id="5" name="Picture 4">
            <a:extLst>
              <a:ext uri="{FF2B5EF4-FFF2-40B4-BE49-F238E27FC236}">
                <a16:creationId xmlns:a16="http://schemas.microsoft.com/office/drawing/2014/main" id="{DA904B40-3F74-11A1-A2F0-F2880C49389C}"/>
              </a:ext>
            </a:extLst>
          </p:cNvPr>
          <p:cNvPicPr>
            <a:picLocks noChangeAspect="1"/>
          </p:cNvPicPr>
          <p:nvPr/>
        </p:nvPicPr>
        <p:blipFill>
          <a:blip r:embed="rId2"/>
          <a:stretch>
            <a:fillRect/>
          </a:stretch>
        </p:blipFill>
        <p:spPr>
          <a:xfrm>
            <a:off x="1275345" y="2564904"/>
            <a:ext cx="5328591" cy="3095625"/>
          </a:xfrm>
          <a:prstGeom prst="rect">
            <a:avLst/>
          </a:prstGeom>
        </p:spPr>
      </p:pic>
      <p:sp>
        <p:nvSpPr>
          <p:cNvPr id="6" name="TextBox 5">
            <a:extLst>
              <a:ext uri="{FF2B5EF4-FFF2-40B4-BE49-F238E27FC236}">
                <a16:creationId xmlns:a16="http://schemas.microsoft.com/office/drawing/2014/main" id="{4870A3A1-B3D2-8910-A884-D3C6D783EE2D}"/>
              </a:ext>
            </a:extLst>
          </p:cNvPr>
          <p:cNvSpPr txBox="1"/>
          <p:nvPr/>
        </p:nvSpPr>
        <p:spPr>
          <a:xfrm>
            <a:off x="6712236" y="2820054"/>
            <a:ext cx="2947689" cy="2585323"/>
          </a:xfrm>
          <a:prstGeom prst="rect">
            <a:avLst/>
          </a:prstGeom>
          <a:noFill/>
          <a:ln>
            <a:solidFill>
              <a:schemeClr val="bg2"/>
            </a:solidFill>
          </a:ln>
        </p:spPr>
        <p:txBody>
          <a:bodyPr wrap="square" rtlCol="0" anchor="ctr" anchorCtr="1">
            <a:spAutoFit/>
          </a:bodyPr>
          <a:lstStyle/>
          <a:p>
            <a:r>
              <a:rPr lang="en-IN" b="1" dirty="0"/>
              <a:t>Analysis: </a:t>
            </a:r>
            <a:r>
              <a:rPr lang="en-US" b="0" i="0" dirty="0">
                <a:effectLst/>
                <a:latin typeface="Söhne"/>
              </a:rPr>
              <a:t>. This suggests that businesses prioritize online advertising as an effective means of reaching a wider audience, while still recognizing the value of television and outdoor advertising in their marketing strategies.</a:t>
            </a:r>
            <a:endParaRPr lang="en-IN" b="1" dirty="0"/>
          </a:p>
        </p:txBody>
      </p:sp>
    </p:spTree>
    <p:extLst>
      <p:ext uri="{BB962C8B-B14F-4D97-AF65-F5344CB8AC3E}">
        <p14:creationId xmlns:p14="http://schemas.microsoft.com/office/powerpoint/2010/main" val="944589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ADEDB-FD50-B6B1-5F64-25B58DBB1B5F}"/>
              </a:ext>
            </a:extLst>
          </p:cNvPr>
          <p:cNvSpPr>
            <a:spLocks noGrp="1"/>
          </p:cNvSpPr>
          <p:nvPr>
            <p:ph type="title"/>
          </p:nvPr>
        </p:nvSpPr>
        <p:spPr/>
        <p:txBody>
          <a:bodyPr/>
          <a:lstStyle/>
          <a:p>
            <a:r>
              <a:rPr lang="en-US" dirty="0"/>
              <a:t>Marketing Channels and Brand Awareness</a:t>
            </a:r>
            <a:endParaRPr lang="en-IN" dirty="0"/>
          </a:p>
        </p:txBody>
      </p:sp>
      <p:sp>
        <p:nvSpPr>
          <p:cNvPr id="3" name="Content Placeholder 2">
            <a:extLst>
              <a:ext uri="{FF2B5EF4-FFF2-40B4-BE49-F238E27FC236}">
                <a16:creationId xmlns:a16="http://schemas.microsoft.com/office/drawing/2014/main" id="{E940195B-52B1-F713-7021-5452FF1D7E85}"/>
              </a:ext>
            </a:extLst>
          </p:cNvPr>
          <p:cNvSpPr>
            <a:spLocks noGrp="1"/>
          </p:cNvSpPr>
          <p:nvPr>
            <p:ph idx="1"/>
          </p:nvPr>
        </p:nvSpPr>
        <p:spPr/>
        <p:txBody>
          <a:bodyPr/>
          <a:lstStyle/>
          <a:p>
            <a:r>
              <a:rPr lang="en-US" dirty="0"/>
              <a:t>How effective are different marketing strategies and channels in reaching our customers? </a:t>
            </a:r>
            <a:endParaRPr lang="en-IN" dirty="0"/>
          </a:p>
        </p:txBody>
      </p:sp>
    </p:spTree>
    <p:extLst>
      <p:ext uri="{BB962C8B-B14F-4D97-AF65-F5344CB8AC3E}">
        <p14:creationId xmlns:p14="http://schemas.microsoft.com/office/powerpoint/2010/main" val="2668950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94D36-27A5-4439-D366-B429FA55017D}"/>
              </a:ext>
            </a:extLst>
          </p:cNvPr>
          <p:cNvSpPr>
            <a:spLocks noGrp="1"/>
          </p:cNvSpPr>
          <p:nvPr>
            <p:ph type="title"/>
          </p:nvPr>
        </p:nvSpPr>
        <p:spPr/>
        <p:txBody>
          <a:bodyPr/>
          <a:lstStyle/>
          <a:p>
            <a:r>
              <a:rPr lang="en-IN" dirty="0"/>
              <a:t>Brand Penetration</a:t>
            </a:r>
          </a:p>
        </p:txBody>
      </p:sp>
      <p:sp>
        <p:nvSpPr>
          <p:cNvPr id="3" name="Content Placeholder 2">
            <a:extLst>
              <a:ext uri="{FF2B5EF4-FFF2-40B4-BE49-F238E27FC236}">
                <a16:creationId xmlns:a16="http://schemas.microsoft.com/office/drawing/2014/main" id="{5A331B54-F6BC-8895-E91A-5B9147EF7A62}"/>
              </a:ext>
            </a:extLst>
          </p:cNvPr>
          <p:cNvSpPr>
            <a:spLocks noGrp="1"/>
          </p:cNvSpPr>
          <p:nvPr>
            <p:ph idx="1"/>
          </p:nvPr>
        </p:nvSpPr>
        <p:spPr/>
        <p:txBody>
          <a:bodyPr/>
          <a:lstStyle/>
          <a:p>
            <a:r>
              <a:rPr lang="en-US" dirty="0"/>
              <a:t>What do people think about our brand? (overall rating)</a:t>
            </a:r>
            <a:endParaRPr lang="en-IN" dirty="0"/>
          </a:p>
        </p:txBody>
      </p:sp>
      <p:pic>
        <p:nvPicPr>
          <p:cNvPr id="5" name="Picture 4">
            <a:extLst>
              <a:ext uri="{FF2B5EF4-FFF2-40B4-BE49-F238E27FC236}">
                <a16:creationId xmlns:a16="http://schemas.microsoft.com/office/drawing/2014/main" id="{1DA64649-642F-0025-0CEA-B245A91C1026}"/>
              </a:ext>
            </a:extLst>
          </p:cNvPr>
          <p:cNvPicPr>
            <a:picLocks noChangeAspect="1"/>
          </p:cNvPicPr>
          <p:nvPr/>
        </p:nvPicPr>
        <p:blipFill>
          <a:blip r:embed="rId2"/>
          <a:stretch>
            <a:fillRect/>
          </a:stretch>
        </p:blipFill>
        <p:spPr>
          <a:xfrm>
            <a:off x="1485900" y="2348880"/>
            <a:ext cx="4876800" cy="3781425"/>
          </a:xfrm>
          <a:prstGeom prst="rect">
            <a:avLst/>
          </a:prstGeom>
        </p:spPr>
      </p:pic>
      <p:sp>
        <p:nvSpPr>
          <p:cNvPr id="6" name="TextBox 5">
            <a:extLst>
              <a:ext uri="{FF2B5EF4-FFF2-40B4-BE49-F238E27FC236}">
                <a16:creationId xmlns:a16="http://schemas.microsoft.com/office/drawing/2014/main" id="{CACED113-5A64-6AB3-D5B0-E70296A360FB}"/>
              </a:ext>
            </a:extLst>
          </p:cNvPr>
          <p:cNvSpPr txBox="1"/>
          <p:nvPr/>
        </p:nvSpPr>
        <p:spPr>
          <a:xfrm>
            <a:off x="6583512" y="2946930"/>
            <a:ext cx="2947689" cy="2585323"/>
          </a:xfrm>
          <a:prstGeom prst="rect">
            <a:avLst/>
          </a:prstGeom>
          <a:noFill/>
          <a:ln>
            <a:solidFill>
              <a:schemeClr val="bg2"/>
            </a:solidFill>
          </a:ln>
        </p:spPr>
        <p:txBody>
          <a:bodyPr wrap="square" rtlCol="0" anchor="ctr" anchorCtr="1">
            <a:spAutoFit/>
          </a:bodyPr>
          <a:lstStyle/>
          <a:p>
            <a:r>
              <a:rPr lang="en-IN" b="1" dirty="0"/>
              <a:t>Analysis: </a:t>
            </a:r>
            <a:r>
              <a:rPr lang="en-US" b="0" i="0" dirty="0">
                <a:effectLst/>
                <a:latin typeface="Söhne"/>
              </a:rPr>
              <a:t>Based on the graph, the overall rating of our brand indicates a mixed sentiment among people. While a significant portion of individuals hold a neutral view, there is also a positive sentiment among some respondents. </a:t>
            </a:r>
            <a:endParaRPr lang="en-IN" b="1" dirty="0"/>
          </a:p>
        </p:txBody>
      </p:sp>
    </p:spTree>
    <p:extLst>
      <p:ext uri="{BB962C8B-B14F-4D97-AF65-F5344CB8AC3E}">
        <p14:creationId xmlns:p14="http://schemas.microsoft.com/office/powerpoint/2010/main" val="2147760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DCDAB-FF65-A7F6-0D45-887E822EE87C}"/>
              </a:ext>
            </a:extLst>
          </p:cNvPr>
          <p:cNvSpPr>
            <a:spLocks noGrp="1"/>
          </p:cNvSpPr>
          <p:nvPr>
            <p:ph type="title"/>
          </p:nvPr>
        </p:nvSpPr>
        <p:spPr/>
        <p:txBody>
          <a:bodyPr/>
          <a:lstStyle/>
          <a:p>
            <a:r>
              <a:rPr lang="en-IN" dirty="0"/>
              <a:t>Brand Penetration</a:t>
            </a:r>
          </a:p>
        </p:txBody>
      </p:sp>
      <p:sp>
        <p:nvSpPr>
          <p:cNvPr id="3" name="Content Placeholder 2">
            <a:extLst>
              <a:ext uri="{FF2B5EF4-FFF2-40B4-BE49-F238E27FC236}">
                <a16:creationId xmlns:a16="http://schemas.microsoft.com/office/drawing/2014/main" id="{094196C0-E823-F845-C79F-03E844398C5C}"/>
              </a:ext>
            </a:extLst>
          </p:cNvPr>
          <p:cNvSpPr>
            <a:spLocks noGrp="1"/>
          </p:cNvSpPr>
          <p:nvPr>
            <p:ph idx="1"/>
          </p:nvPr>
        </p:nvSpPr>
        <p:spPr/>
        <p:txBody>
          <a:bodyPr/>
          <a:lstStyle/>
          <a:p>
            <a:r>
              <a:rPr lang="en-US" dirty="0"/>
              <a:t>Which cities do we need to focus more on?</a:t>
            </a:r>
            <a:endParaRPr lang="en-IN" dirty="0"/>
          </a:p>
        </p:txBody>
      </p:sp>
      <p:pic>
        <p:nvPicPr>
          <p:cNvPr id="5" name="Picture 4">
            <a:extLst>
              <a:ext uri="{FF2B5EF4-FFF2-40B4-BE49-F238E27FC236}">
                <a16:creationId xmlns:a16="http://schemas.microsoft.com/office/drawing/2014/main" id="{D89F7A50-8C80-15C0-5535-BD7533398AD3}"/>
              </a:ext>
            </a:extLst>
          </p:cNvPr>
          <p:cNvPicPr>
            <a:picLocks noChangeAspect="1"/>
          </p:cNvPicPr>
          <p:nvPr/>
        </p:nvPicPr>
        <p:blipFill>
          <a:blip r:embed="rId2"/>
          <a:stretch>
            <a:fillRect/>
          </a:stretch>
        </p:blipFill>
        <p:spPr>
          <a:xfrm>
            <a:off x="1413892" y="2464501"/>
            <a:ext cx="4286250" cy="3829050"/>
          </a:xfrm>
          <a:prstGeom prst="rect">
            <a:avLst/>
          </a:prstGeom>
        </p:spPr>
      </p:pic>
      <p:sp>
        <p:nvSpPr>
          <p:cNvPr id="6" name="TextBox 5">
            <a:extLst>
              <a:ext uri="{FF2B5EF4-FFF2-40B4-BE49-F238E27FC236}">
                <a16:creationId xmlns:a16="http://schemas.microsoft.com/office/drawing/2014/main" id="{C59BD784-8211-4558-1415-98E1E89B245C}"/>
              </a:ext>
            </a:extLst>
          </p:cNvPr>
          <p:cNvSpPr txBox="1"/>
          <p:nvPr/>
        </p:nvSpPr>
        <p:spPr>
          <a:xfrm>
            <a:off x="5950396" y="3146485"/>
            <a:ext cx="2947689" cy="1754326"/>
          </a:xfrm>
          <a:prstGeom prst="rect">
            <a:avLst/>
          </a:prstGeom>
          <a:noFill/>
          <a:ln>
            <a:solidFill>
              <a:schemeClr val="bg2"/>
            </a:solidFill>
          </a:ln>
        </p:spPr>
        <p:txBody>
          <a:bodyPr wrap="square" rtlCol="0" anchor="ctr" anchorCtr="1">
            <a:spAutoFit/>
          </a:bodyPr>
          <a:lstStyle/>
          <a:p>
            <a:r>
              <a:rPr lang="en-IN" b="1" dirty="0"/>
              <a:t>Analysis: </a:t>
            </a:r>
            <a:r>
              <a:rPr lang="en-US" dirty="0">
                <a:latin typeface="Söhne"/>
              </a:rPr>
              <a:t>B</a:t>
            </a:r>
            <a:r>
              <a:rPr lang="en-US" b="0" i="0" dirty="0">
                <a:effectLst/>
                <a:latin typeface="Söhne"/>
              </a:rPr>
              <a:t>ased on the graph data, the top 5 cities to focus on for the Marketing Team in the Food &amp; Beverage Industry are Mumbai, Pune, Kolkata, Jaipur, and Lucknow.</a:t>
            </a:r>
            <a:endParaRPr lang="en-IN" b="1" dirty="0"/>
          </a:p>
        </p:txBody>
      </p:sp>
    </p:spTree>
    <p:extLst>
      <p:ext uri="{BB962C8B-B14F-4D97-AF65-F5344CB8AC3E}">
        <p14:creationId xmlns:p14="http://schemas.microsoft.com/office/powerpoint/2010/main" val="3902013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A946D-4A78-C3D3-F40B-55558D1D2B44}"/>
              </a:ext>
            </a:extLst>
          </p:cNvPr>
          <p:cNvSpPr>
            <a:spLocks noGrp="1"/>
          </p:cNvSpPr>
          <p:nvPr>
            <p:ph type="title"/>
          </p:nvPr>
        </p:nvSpPr>
        <p:spPr/>
        <p:txBody>
          <a:bodyPr/>
          <a:lstStyle/>
          <a:p>
            <a:r>
              <a:rPr lang="en-US" dirty="0"/>
              <a:t>Purchase Behavior</a:t>
            </a:r>
            <a:endParaRPr lang="en-IN" dirty="0"/>
          </a:p>
        </p:txBody>
      </p:sp>
      <p:sp>
        <p:nvSpPr>
          <p:cNvPr id="3" name="Content Placeholder 2">
            <a:extLst>
              <a:ext uri="{FF2B5EF4-FFF2-40B4-BE49-F238E27FC236}">
                <a16:creationId xmlns:a16="http://schemas.microsoft.com/office/drawing/2014/main" id="{658F3713-5DC3-79D9-709E-86868455399C}"/>
              </a:ext>
            </a:extLst>
          </p:cNvPr>
          <p:cNvSpPr>
            <a:spLocks noGrp="1"/>
          </p:cNvSpPr>
          <p:nvPr>
            <p:ph idx="1"/>
          </p:nvPr>
        </p:nvSpPr>
        <p:spPr>
          <a:xfrm>
            <a:off x="1065212" y="1828800"/>
            <a:ext cx="8686801" cy="4191000"/>
          </a:xfrm>
        </p:spPr>
        <p:txBody>
          <a:bodyPr/>
          <a:lstStyle/>
          <a:p>
            <a:r>
              <a:rPr lang="en-US" dirty="0"/>
              <a:t>Where do respondents prefer to purchase energy drinks?</a:t>
            </a:r>
            <a:endParaRPr lang="en-IN" dirty="0"/>
          </a:p>
        </p:txBody>
      </p:sp>
      <p:pic>
        <p:nvPicPr>
          <p:cNvPr id="5" name="Picture 4">
            <a:extLst>
              <a:ext uri="{FF2B5EF4-FFF2-40B4-BE49-F238E27FC236}">
                <a16:creationId xmlns:a16="http://schemas.microsoft.com/office/drawing/2014/main" id="{E897ED8D-7B2E-44C6-49D0-9ACA5A0410A6}"/>
              </a:ext>
            </a:extLst>
          </p:cNvPr>
          <p:cNvPicPr>
            <a:picLocks noChangeAspect="1"/>
          </p:cNvPicPr>
          <p:nvPr/>
        </p:nvPicPr>
        <p:blipFill>
          <a:blip r:embed="rId2"/>
          <a:stretch>
            <a:fillRect/>
          </a:stretch>
        </p:blipFill>
        <p:spPr>
          <a:xfrm>
            <a:off x="1485900" y="2348880"/>
            <a:ext cx="4870932" cy="3743325"/>
          </a:xfrm>
          <a:prstGeom prst="rect">
            <a:avLst/>
          </a:prstGeom>
        </p:spPr>
      </p:pic>
      <p:sp>
        <p:nvSpPr>
          <p:cNvPr id="6" name="TextBox 5">
            <a:extLst>
              <a:ext uri="{FF2B5EF4-FFF2-40B4-BE49-F238E27FC236}">
                <a16:creationId xmlns:a16="http://schemas.microsoft.com/office/drawing/2014/main" id="{66B49399-7277-934A-6323-6FECF840CCB0}"/>
              </a:ext>
            </a:extLst>
          </p:cNvPr>
          <p:cNvSpPr txBox="1"/>
          <p:nvPr/>
        </p:nvSpPr>
        <p:spPr>
          <a:xfrm>
            <a:off x="6580578" y="2581454"/>
            <a:ext cx="2947689" cy="2308324"/>
          </a:xfrm>
          <a:prstGeom prst="rect">
            <a:avLst/>
          </a:prstGeom>
          <a:noFill/>
          <a:ln>
            <a:solidFill>
              <a:schemeClr val="bg2"/>
            </a:solidFill>
          </a:ln>
        </p:spPr>
        <p:txBody>
          <a:bodyPr wrap="square" rtlCol="0" anchor="ctr" anchorCtr="1">
            <a:spAutoFit/>
          </a:bodyPr>
          <a:lstStyle/>
          <a:p>
            <a:r>
              <a:rPr lang="en-IN" b="1" dirty="0"/>
              <a:t>Analysis: </a:t>
            </a:r>
            <a:r>
              <a:rPr lang="en-US" dirty="0">
                <a:latin typeface="Söhne"/>
              </a:rPr>
              <a:t>T</a:t>
            </a:r>
            <a:r>
              <a:rPr lang="en-US" b="0" i="0" dirty="0">
                <a:effectLst/>
                <a:latin typeface="Söhne"/>
              </a:rPr>
              <a:t>he majority of respondents indicated a preference for purchasing energy drinks at supermarkets, followed by retailers, gyms and fitness centers, and finally local stores..</a:t>
            </a:r>
            <a:endParaRPr lang="en-IN" b="1" dirty="0"/>
          </a:p>
        </p:txBody>
      </p:sp>
    </p:spTree>
    <p:extLst>
      <p:ext uri="{BB962C8B-B14F-4D97-AF65-F5344CB8AC3E}">
        <p14:creationId xmlns:p14="http://schemas.microsoft.com/office/powerpoint/2010/main" val="3591927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38D77-4151-AC3B-F817-27A28C223C98}"/>
              </a:ext>
            </a:extLst>
          </p:cNvPr>
          <p:cNvSpPr>
            <a:spLocks noGrp="1"/>
          </p:cNvSpPr>
          <p:nvPr>
            <p:ph type="title"/>
          </p:nvPr>
        </p:nvSpPr>
        <p:spPr/>
        <p:txBody>
          <a:bodyPr/>
          <a:lstStyle/>
          <a:p>
            <a:r>
              <a:rPr lang="en-US" dirty="0"/>
              <a:t>Purchase Behavior</a:t>
            </a:r>
            <a:endParaRPr lang="en-IN" dirty="0"/>
          </a:p>
        </p:txBody>
      </p:sp>
      <p:sp>
        <p:nvSpPr>
          <p:cNvPr id="3" name="Content Placeholder 2">
            <a:extLst>
              <a:ext uri="{FF2B5EF4-FFF2-40B4-BE49-F238E27FC236}">
                <a16:creationId xmlns:a16="http://schemas.microsoft.com/office/drawing/2014/main" id="{BBB55E64-7AA5-9A62-76C5-8BE64E0E53A9}"/>
              </a:ext>
            </a:extLst>
          </p:cNvPr>
          <p:cNvSpPr>
            <a:spLocks noGrp="1"/>
          </p:cNvSpPr>
          <p:nvPr>
            <p:ph idx="1"/>
          </p:nvPr>
        </p:nvSpPr>
        <p:spPr/>
        <p:txBody>
          <a:bodyPr/>
          <a:lstStyle/>
          <a:p>
            <a:r>
              <a:rPr lang="en-US" dirty="0"/>
              <a:t>What are the typical consumption situations for energy drinks among respondents?</a:t>
            </a:r>
            <a:endParaRPr lang="en-IN" dirty="0"/>
          </a:p>
        </p:txBody>
      </p:sp>
      <p:pic>
        <p:nvPicPr>
          <p:cNvPr id="5" name="Picture 4">
            <a:extLst>
              <a:ext uri="{FF2B5EF4-FFF2-40B4-BE49-F238E27FC236}">
                <a16:creationId xmlns:a16="http://schemas.microsoft.com/office/drawing/2014/main" id="{9CA1B875-7876-8CB0-3BDB-57EFDE2EEDD7}"/>
              </a:ext>
            </a:extLst>
          </p:cNvPr>
          <p:cNvPicPr>
            <a:picLocks noChangeAspect="1"/>
          </p:cNvPicPr>
          <p:nvPr/>
        </p:nvPicPr>
        <p:blipFill>
          <a:blip r:embed="rId2"/>
          <a:stretch>
            <a:fillRect/>
          </a:stretch>
        </p:blipFill>
        <p:spPr>
          <a:xfrm>
            <a:off x="1413892" y="2790056"/>
            <a:ext cx="5040560" cy="3200400"/>
          </a:xfrm>
          <a:prstGeom prst="rect">
            <a:avLst/>
          </a:prstGeom>
        </p:spPr>
      </p:pic>
      <p:sp>
        <p:nvSpPr>
          <p:cNvPr id="6" name="TextBox 5">
            <a:extLst>
              <a:ext uri="{FF2B5EF4-FFF2-40B4-BE49-F238E27FC236}">
                <a16:creationId xmlns:a16="http://schemas.microsoft.com/office/drawing/2014/main" id="{E6133AA2-9ABF-0D1C-7CA7-65ACC8182FC1}"/>
              </a:ext>
            </a:extLst>
          </p:cNvPr>
          <p:cNvSpPr txBox="1"/>
          <p:nvPr/>
        </p:nvSpPr>
        <p:spPr>
          <a:xfrm>
            <a:off x="6629388" y="3137899"/>
            <a:ext cx="2947689" cy="2031325"/>
          </a:xfrm>
          <a:prstGeom prst="rect">
            <a:avLst/>
          </a:prstGeom>
          <a:noFill/>
          <a:ln>
            <a:solidFill>
              <a:schemeClr val="bg2"/>
            </a:solidFill>
          </a:ln>
        </p:spPr>
        <p:txBody>
          <a:bodyPr wrap="square" rtlCol="0" anchor="ctr" anchorCtr="1">
            <a:spAutoFit/>
          </a:bodyPr>
          <a:lstStyle/>
          <a:p>
            <a:r>
              <a:rPr lang="en-IN" b="1" dirty="0"/>
              <a:t>Analysis: </a:t>
            </a:r>
            <a:r>
              <a:rPr lang="en-US" b="0" i="0" dirty="0">
                <a:effectLst/>
                <a:latin typeface="Söhne"/>
              </a:rPr>
              <a:t>The most typical consumption situations for energy drinks among respondents are sports/exercise, studying/working late, and social outings/parties.</a:t>
            </a:r>
            <a:endParaRPr lang="en-IN" b="1" dirty="0"/>
          </a:p>
        </p:txBody>
      </p:sp>
    </p:spTree>
    <p:extLst>
      <p:ext uri="{BB962C8B-B14F-4D97-AF65-F5344CB8AC3E}">
        <p14:creationId xmlns:p14="http://schemas.microsoft.com/office/powerpoint/2010/main" val="3016999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1F34B-2459-3BF9-EC68-4BA4FC3CD463}"/>
              </a:ext>
            </a:extLst>
          </p:cNvPr>
          <p:cNvSpPr>
            <a:spLocks noGrp="1"/>
          </p:cNvSpPr>
          <p:nvPr>
            <p:ph type="title"/>
          </p:nvPr>
        </p:nvSpPr>
        <p:spPr/>
        <p:txBody>
          <a:bodyPr/>
          <a:lstStyle/>
          <a:p>
            <a:r>
              <a:rPr lang="en-US" dirty="0"/>
              <a:t>Purchase Behavior</a:t>
            </a:r>
            <a:endParaRPr lang="en-IN" dirty="0"/>
          </a:p>
        </p:txBody>
      </p:sp>
      <p:sp>
        <p:nvSpPr>
          <p:cNvPr id="3" name="Content Placeholder 2">
            <a:extLst>
              <a:ext uri="{FF2B5EF4-FFF2-40B4-BE49-F238E27FC236}">
                <a16:creationId xmlns:a16="http://schemas.microsoft.com/office/drawing/2014/main" id="{1FF0AE58-7314-C185-386D-24AFCF608C9F}"/>
              </a:ext>
            </a:extLst>
          </p:cNvPr>
          <p:cNvSpPr>
            <a:spLocks noGrp="1"/>
          </p:cNvSpPr>
          <p:nvPr>
            <p:ph idx="1"/>
          </p:nvPr>
        </p:nvSpPr>
        <p:spPr/>
        <p:txBody>
          <a:bodyPr/>
          <a:lstStyle/>
          <a:p>
            <a:r>
              <a:rPr lang="en-US" dirty="0"/>
              <a:t>What factors influence respondents' purchase decisions, such as price range and limited edition packaging?</a:t>
            </a:r>
            <a:endParaRPr lang="en-IN" dirty="0"/>
          </a:p>
        </p:txBody>
      </p:sp>
    </p:spTree>
    <p:extLst>
      <p:ext uri="{BB962C8B-B14F-4D97-AF65-F5344CB8AC3E}">
        <p14:creationId xmlns:p14="http://schemas.microsoft.com/office/powerpoint/2010/main" val="3648885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9A6BC-6767-D77E-E547-FACDC40FD06E}"/>
              </a:ext>
            </a:extLst>
          </p:cNvPr>
          <p:cNvSpPr>
            <a:spLocks noGrp="1"/>
          </p:cNvSpPr>
          <p:nvPr>
            <p:ph type="title"/>
          </p:nvPr>
        </p:nvSpPr>
        <p:spPr/>
        <p:txBody>
          <a:bodyPr/>
          <a:lstStyle/>
          <a:p>
            <a:r>
              <a:rPr lang="en-US" dirty="0"/>
              <a:t>Product Development</a:t>
            </a:r>
            <a:endParaRPr lang="en-IN" dirty="0"/>
          </a:p>
        </p:txBody>
      </p:sp>
      <p:sp>
        <p:nvSpPr>
          <p:cNvPr id="3" name="Content Placeholder 2">
            <a:extLst>
              <a:ext uri="{FF2B5EF4-FFF2-40B4-BE49-F238E27FC236}">
                <a16:creationId xmlns:a16="http://schemas.microsoft.com/office/drawing/2014/main" id="{83AB2176-C8C8-CB57-C90F-00EE54EEFB64}"/>
              </a:ext>
            </a:extLst>
          </p:cNvPr>
          <p:cNvSpPr>
            <a:spLocks noGrp="1"/>
          </p:cNvSpPr>
          <p:nvPr>
            <p:ph idx="1"/>
          </p:nvPr>
        </p:nvSpPr>
        <p:spPr/>
        <p:txBody>
          <a:bodyPr/>
          <a:lstStyle/>
          <a:p>
            <a:r>
              <a:rPr lang="en-US" dirty="0"/>
              <a:t>Which area of business should we focus more on our product development? (Branding/taste/availability)</a:t>
            </a:r>
            <a:endParaRPr lang="en-IN" dirty="0"/>
          </a:p>
        </p:txBody>
      </p:sp>
    </p:spTree>
    <p:extLst>
      <p:ext uri="{BB962C8B-B14F-4D97-AF65-F5344CB8AC3E}">
        <p14:creationId xmlns:p14="http://schemas.microsoft.com/office/powerpoint/2010/main" val="3432779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a:t>
            </a:r>
          </a:p>
        </p:txBody>
      </p:sp>
      <p:sp>
        <p:nvSpPr>
          <p:cNvPr id="3" name="Content Placeholder 2"/>
          <p:cNvSpPr>
            <a:spLocks noGrp="1"/>
          </p:cNvSpPr>
          <p:nvPr>
            <p:ph idx="1"/>
          </p:nvPr>
        </p:nvSpPr>
        <p:spPr/>
        <p:txBody>
          <a:bodyPr/>
          <a:lstStyle/>
          <a:p>
            <a:pPr algn="l"/>
            <a:r>
              <a:rPr lang="en-US" b="1" i="0" dirty="0" err="1">
                <a:solidFill>
                  <a:srgbClr val="131022"/>
                </a:solidFill>
                <a:effectLst/>
                <a:latin typeface="manrope"/>
              </a:rPr>
              <a:t>CodeX</a:t>
            </a:r>
            <a:r>
              <a:rPr lang="en-US" b="1" i="0" dirty="0">
                <a:solidFill>
                  <a:srgbClr val="131022"/>
                </a:solidFill>
                <a:effectLst/>
                <a:latin typeface="manrope"/>
              </a:rPr>
              <a:t> </a:t>
            </a:r>
            <a:r>
              <a:rPr lang="en-US" b="0" i="0" dirty="0">
                <a:solidFill>
                  <a:srgbClr val="131022"/>
                </a:solidFill>
                <a:effectLst/>
                <a:latin typeface="manrope"/>
              </a:rPr>
              <a:t>is a German beverage company that is aiming to make its mark in the Indian market. A few months ago, they launched their energy drink in 10 cities of India.</a:t>
            </a:r>
          </a:p>
          <a:p>
            <a:pPr algn="l"/>
            <a:r>
              <a:rPr lang="en-US" b="0" i="0" dirty="0">
                <a:solidFill>
                  <a:srgbClr val="131022"/>
                </a:solidFill>
                <a:effectLst/>
                <a:latin typeface="manrope"/>
              </a:rPr>
              <a:t>Their Marketing team is responsible for increasing brand awareness, market share, and product development. They conducted a survey in those 10 cities and received results from </a:t>
            </a:r>
            <a:r>
              <a:rPr lang="en-US" b="1" i="0" dirty="0">
                <a:solidFill>
                  <a:srgbClr val="131022"/>
                </a:solidFill>
                <a:effectLst/>
                <a:latin typeface="manrope"/>
              </a:rPr>
              <a:t>10k</a:t>
            </a:r>
            <a:r>
              <a:rPr lang="en-US" b="0" i="0" dirty="0">
                <a:solidFill>
                  <a:srgbClr val="131022"/>
                </a:solidFill>
                <a:effectLst/>
                <a:latin typeface="manrope"/>
              </a:rPr>
              <a:t> respondents.</a:t>
            </a:r>
          </a:p>
          <a:p>
            <a:pPr algn="l"/>
            <a:r>
              <a:rPr lang="en-US" dirty="0">
                <a:solidFill>
                  <a:srgbClr val="131022"/>
                </a:solidFill>
                <a:latin typeface="manrope"/>
              </a:rPr>
              <a:t>Here Our aim is </a:t>
            </a:r>
            <a:r>
              <a:rPr lang="en-US" b="0" i="0" dirty="0">
                <a:solidFill>
                  <a:srgbClr val="131022"/>
                </a:solidFill>
                <a:effectLst/>
                <a:latin typeface="manrope"/>
              </a:rPr>
              <a:t>to convert these survey results to meaningful insights which the team can use to drive actions.</a:t>
            </a:r>
          </a:p>
          <a:p>
            <a:endParaRPr lang="en-US" dirty="0"/>
          </a:p>
        </p:txBody>
      </p:sp>
    </p:spTree>
    <p:extLst>
      <p:ext uri="{BB962C8B-B14F-4D97-AF65-F5344CB8AC3E}">
        <p14:creationId xmlns:p14="http://schemas.microsoft.com/office/powerpoint/2010/main" val="163731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4" name="TextBox 3">
            <a:extLst>
              <a:ext uri="{FF2B5EF4-FFF2-40B4-BE49-F238E27FC236}">
                <a16:creationId xmlns:a16="http://schemas.microsoft.com/office/drawing/2014/main" id="{7D010E97-0E5B-1154-BA4D-3D9E902F4F1F}"/>
              </a:ext>
            </a:extLst>
          </p:cNvPr>
          <p:cNvSpPr txBox="1"/>
          <p:nvPr/>
        </p:nvSpPr>
        <p:spPr>
          <a:xfrm>
            <a:off x="1065212" y="1793721"/>
            <a:ext cx="5101208" cy="4770537"/>
          </a:xfrm>
          <a:prstGeom prst="rect">
            <a:avLst/>
          </a:prstGeom>
          <a:noFill/>
          <a:ln>
            <a:solidFill>
              <a:schemeClr val="bg2"/>
            </a:solidFill>
          </a:ln>
        </p:spPr>
        <p:txBody>
          <a:bodyPr wrap="square" rtlCol="0" anchor="ctr" anchorCtr="1">
            <a:spAutoFit/>
          </a:bodyPr>
          <a:lstStyle/>
          <a:p>
            <a:r>
              <a:rPr lang="en-US" sz="1600" dirty="0"/>
              <a:t>1. </a:t>
            </a:r>
            <a:r>
              <a:rPr lang="en-US" sz="1600" b="1" dirty="0"/>
              <a:t>Gender disparity in energy drink preference: </a:t>
            </a:r>
            <a:r>
              <a:rPr lang="en-US" sz="1600" dirty="0"/>
              <a:t>Males are the largest consumer group, followed by females and non-binary individuals.</a:t>
            </a:r>
          </a:p>
          <a:p>
            <a:endParaRPr lang="en-US" sz="1600" dirty="0"/>
          </a:p>
          <a:p>
            <a:r>
              <a:rPr lang="en-US" sz="1600" dirty="0"/>
              <a:t>2. </a:t>
            </a:r>
            <a:r>
              <a:rPr lang="en-US" sz="1600" b="1" dirty="0"/>
              <a:t>Age group preference</a:t>
            </a:r>
            <a:r>
              <a:rPr lang="en-US" sz="1600" dirty="0"/>
              <a:t>: The age group between 19 and 30 demonstrates the highest preference for energy drinks, followed by the age groups of 31-45 and 15-18.</a:t>
            </a:r>
          </a:p>
          <a:p>
            <a:endParaRPr lang="en-US" sz="1600" dirty="0"/>
          </a:p>
          <a:p>
            <a:r>
              <a:rPr lang="en-US" sz="1600" dirty="0"/>
              <a:t>3. </a:t>
            </a:r>
            <a:r>
              <a:rPr lang="en-US" sz="1600" b="1" dirty="0"/>
              <a:t>Packaging preference</a:t>
            </a:r>
            <a:r>
              <a:rPr lang="en-US" sz="1600" dirty="0"/>
              <a:t>: Consumers overwhelmingly prefer compact and portable cans, followed by innovative bottle designs, indicating a preference for convenience and visually appealing packaging.</a:t>
            </a:r>
          </a:p>
          <a:p>
            <a:endParaRPr lang="en-US" sz="1600" dirty="0"/>
          </a:p>
          <a:p>
            <a:r>
              <a:rPr lang="en-US" sz="1600" dirty="0"/>
              <a:t>4</a:t>
            </a:r>
            <a:r>
              <a:rPr lang="en-US" sz="1600" b="1" dirty="0"/>
              <a:t>. Brand preference: </a:t>
            </a:r>
            <a:r>
              <a:rPr lang="en-US" sz="1600" dirty="0"/>
              <a:t>Cola-</a:t>
            </a:r>
            <a:r>
              <a:rPr lang="en-US" sz="1600" dirty="0" err="1"/>
              <a:t>Coka</a:t>
            </a:r>
            <a:r>
              <a:rPr lang="en-US" sz="1600" dirty="0"/>
              <a:t> holds the highest market share and consumer preference among the mentioned energy drink brands, followed by </a:t>
            </a:r>
            <a:r>
              <a:rPr lang="en-US" sz="1600" dirty="0" err="1"/>
              <a:t>Bepsi</a:t>
            </a:r>
            <a:r>
              <a:rPr lang="en-US" sz="1600" dirty="0"/>
              <a:t> and Gangster.</a:t>
            </a:r>
          </a:p>
          <a:p>
            <a:endParaRPr lang="en-US" sz="1600" dirty="0"/>
          </a:p>
          <a:p>
            <a:endParaRPr lang="en-IN" sz="1600" dirty="0"/>
          </a:p>
        </p:txBody>
      </p:sp>
      <p:sp>
        <p:nvSpPr>
          <p:cNvPr id="5" name="TextBox 4">
            <a:extLst>
              <a:ext uri="{FF2B5EF4-FFF2-40B4-BE49-F238E27FC236}">
                <a16:creationId xmlns:a16="http://schemas.microsoft.com/office/drawing/2014/main" id="{460D8BF0-3716-F5F5-7CE5-739E647EB8F8}"/>
              </a:ext>
            </a:extLst>
          </p:cNvPr>
          <p:cNvSpPr txBox="1"/>
          <p:nvPr/>
        </p:nvSpPr>
        <p:spPr>
          <a:xfrm>
            <a:off x="6238428" y="1793720"/>
            <a:ext cx="3816424" cy="4770537"/>
          </a:xfrm>
          <a:prstGeom prst="rect">
            <a:avLst/>
          </a:prstGeom>
          <a:noFill/>
          <a:ln>
            <a:solidFill>
              <a:schemeClr val="bg2"/>
            </a:solidFill>
          </a:ln>
        </p:spPr>
        <p:txBody>
          <a:bodyPr wrap="square" rtlCol="0" anchor="ctr" anchorCtr="1">
            <a:spAutoFit/>
          </a:bodyPr>
          <a:lstStyle/>
          <a:p>
            <a:r>
              <a:rPr lang="en-US" sz="1600" b="1" dirty="0"/>
              <a:t>5. Factors influencing brand preference</a:t>
            </a:r>
            <a:r>
              <a:rPr lang="en-US" sz="1600" dirty="0"/>
              <a:t>: Brand reputation, taste/flavor preference, and availability are the primary factors influencing consumer brand preferences.</a:t>
            </a:r>
          </a:p>
          <a:p>
            <a:endParaRPr lang="en-US" sz="1600" dirty="0"/>
          </a:p>
          <a:p>
            <a:r>
              <a:rPr lang="en-US" sz="1600" dirty="0"/>
              <a:t>6. </a:t>
            </a:r>
            <a:r>
              <a:rPr lang="en-US" sz="1600" b="1" dirty="0"/>
              <a:t>Advertising preferences: </a:t>
            </a:r>
            <a:r>
              <a:rPr lang="en-US" sz="1600" dirty="0"/>
              <a:t>Online advertising is prioritized, followed by television and outdoor advertising, indicating the importance of a multi-channel marketing strategy.</a:t>
            </a:r>
          </a:p>
          <a:p>
            <a:endParaRPr lang="en-US" sz="1600" dirty="0"/>
          </a:p>
          <a:p>
            <a:r>
              <a:rPr lang="en-US" sz="1600" dirty="0"/>
              <a:t>7. </a:t>
            </a:r>
            <a:r>
              <a:rPr lang="en-US" sz="1600" b="1" dirty="0"/>
              <a:t>Overall brand sentiment</a:t>
            </a:r>
            <a:r>
              <a:rPr lang="en-US" sz="1600" dirty="0"/>
              <a:t>: The sentiment toward our brand is mixed, with a significant portion of respondents holding a neutral view and some expressing positive sentiment.</a:t>
            </a:r>
          </a:p>
          <a:p>
            <a:endParaRPr lang="en-IN" sz="1600" dirty="0"/>
          </a:p>
          <a:p>
            <a:endParaRPr lang="en-IN" sz="1600" dirty="0"/>
          </a:p>
        </p:txBody>
      </p:sp>
    </p:spTree>
    <p:extLst>
      <p:ext uri="{BB962C8B-B14F-4D97-AF65-F5344CB8AC3E}">
        <p14:creationId xmlns:p14="http://schemas.microsoft.com/office/powerpoint/2010/main" val="1173429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E03F6-6F3C-E732-BD7C-2AF2CF62CCFC}"/>
              </a:ext>
            </a:extLst>
          </p:cNvPr>
          <p:cNvSpPr>
            <a:spLocks noGrp="1"/>
          </p:cNvSpPr>
          <p:nvPr>
            <p:ph type="title"/>
          </p:nvPr>
        </p:nvSpPr>
        <p:spPr/>
        <p:txBody>
          <a:bodyPr/>
          <a:lstStyle/>
          <a:p>
            <a:r>
              <a:rPr lang="en-IN" dirty="0"/>
              <a:t>Conclusions </a:t>
            </a:r>
          </a:p>
        </p:txBody>
      </p:sp>
      <p:sp>
        <p:nvSpPr>
          <p:cNvPr id="4" name="TextBox 3">
            <a:extLst>
              <a:ext uri="{FF2B5EF4-FFF2-40B4-BE49-F238E27FC236}">
                <a16:creationId xmlns:a16="http://schemas.microsoft.com/office/drawing/2014/main" id="{004E059A-4FE0-A5A6-D755-32A7523EDD24}"/>
              </a:ext>
            </a:extLst>
          </p:cNvPr>
          <p:cNvSpPr txBox="1"/>
          <p:nvPr/>
        </p:nvSpPr>
        <p:spPr>
          <a:xfrm>
            <a:off x="2710036" y="1911315"/>
            <a:ext cx="5472608" cy="4524315"/>
          </a:xfrm>
          <a:prstGeom prst="rect">
            <a:avLst/>
          </a:prstGeom>
          <a:noFill/>
          <a:ln>
            <a:solidFill>
              <a:schemeClr val="bg2"/>
            </a:solidFill>
          </a:ln>
        </p:spPr>
        <p:txBody>
          <a:bodyPr wrap="square" rtlCol="0" anchor="ctr" anchorCtr="1">
            <a:spAutoFit/>
          </a:bodyPr>
          <a:lstStyle/>
          <a:p>
            <a:endParaRPr lang="en-US" dirty="0"/>
          </a:p>
          <a:p>
            <a:r>
              <a:rPr lang="en-US" dirty="0"/>
              <a:t>8. </a:t>
            </a:r>
            <a:r>
              <a:rPr lang="en-US" b="1" dirty="0"/>
              <a:t>Target cities for marketing</a:t>
            </a:r>
            <a:r>
              <a:rPr lang="en-US" dirty="0"/>
              <a:t>: Mumbai, Pune, Kolkata, Jaipur, and Lucknow are the top cities to focus on for the Marketing Team in the Food &amp; Beverage Industry.</a:t>
            </a:r>
          </a:p>
          <a:p>
            <a:endParaRPr lang="en-US" dirty="0"/>
          </a:p>
          <a:p>
            <a:r>
              <a:rPr lang="en-US" b="1" dirty="0"/>
              <a:t>9. Preferred purchase locations</a:t>
            </a:r>
            <a:r>
              <a:rPr lang="en-US" dirty="0"/>
              <a:t>: Supermarkets are the preferred purchase location for energy drinks, followed by retailers, gyms and fitness centers, and local stores.</a:t>
            </a:r>
          </a:p>
          <a:p>
            <a:endParaRPr lang="en-US" dirty="0"/>
          </a:p>
          <a:p>
            <a:r>
              <a:rPr lang="en-US" dirty="0"/>
              <a:t>10. </a:t>
            </a:r>
            <a:r>
              <a:rPr lang="en-US" b="1" dirty="0"/>
              <a:t>Typical consumption situations: </a:t>
            </a:r>
            <a:r>
              <a:rPr lang="en-US" dirty="0"/>
              <a:t>The most typical consumption situations for energy drinks are sports/exercise, studying/working late, and social outings/parties.</a:t>
            </a:r>
          </a:p>
          <a:p>
            <a:endParaRPr lang="en-IN" dirty="0"/>
          </a:p>
        </p:txBody>
      </p:sp>
    </p:spTree>
    <p:extLst>
      <p:ext uri="{BB962C8B-B14F-4D97-AF65-F5344CB8AC3E}">
        <p14:creationId xmlns:p14="http://schemas.microsoft.com/office/powerpoint/2010/main" val="425631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a:t>
            </a:r>
          </a:p>
        </p:txBody>
      </p:sp>
      <p:sp>
        <p:nvSpPr>
          <p:cNvPr id="3" name="Content Placeholder 2"/>
          <p:cNvSpPr>
            <a:spLocks noGrp="1"/>
          </p:cNvSpPr>
          <p:nvPr>
            <p:ph idx="1"/>
          </p:nvPr>
        </p:nvSpPr>
        <p:spPr/>
        <p:txBody>
          <a:bodyPr/>
          <a:lstStyle/>
          <a:p>
            <a:r>
              <a:rPr lang="en-US" dirty="0"/>
              <a:t> What immediate improvements can we bring to the product?</a:t>
            </a:r>
          </a:p>
          <a:p>
            <a:r>
              <a:rPr lang="en-US" dirty="0"/>
              <a:t> What should be the ideal price of our product? </a:t>
            </a:r>
          </a:p>
          <a:p>
            <a:r>
              <a:rPr lang="en-US" dirty="0"/>
              <a:t>What kind of marketing campaigns, offers, and discounts we can run?</a:t>
            </a:r>
          </a:p>
          <a:p>
            <a:r>
              <a:rPr lang="en-US" dirty="0"/>
              <a:t>Who can be a brand ambassador, and why? </a:t>
            </a:r>
          </a:p>
          <a:p>
            <a:r>
              <a:rPr lang="en-US" dirty="0"/>
              <a:t>Who should be our target audience, and why?</a:t>
            </a:r>
          </a:p>
        </p:txBody>
      </p:sp>
    </p:spTree>
    <p:extLst>
      <p:ext uri="{BB962C8B-B14F-4D97-AF65-F5344CB8AC3E}">
        <p14:creationId xmlns:p14="http://schemas.microsoft.com/office/powerpoint/2010/main" val="425924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idx="1"/>
          </p:nvPr>
        </p:nvSpPr>
        <p:spPr/>
        <p:txBody>
          <a:bodyPr>
            <a:normAutofit/>
          </a:bodyPr>
          <a:lstStyle/>
          <a:p>
            <a:pPr rtl="0">
              <a:spcBef>
                <a:spcPts val="1200"/>
              </a:spcBef>
              <a:spcAft>
                <a:spcPts val="1200"/>
              </a:spcAft>
            </a:pPr>
            <a:r>
              <a:rPr lang="en-US" sz="1800" b="0" i="0" u="none" strike="noStrike" dirty="0">
                <a:solidFill>
                  <a:srgbClr val="000000"/>
                </a:solidFill>
                <a:effectLst/>
                <a:latin typeface="Merriweather" panose="020F0502020204030204" pitchFamily="2" charset="0"/>
              </a:rPr>
              <a:t>In this project there are several variables that will have a significant effect on </a:t>
            </a:r>
            <a:r>
              <a:rPr lang="en-US" sz="1800" dirty="0">
                <a:solidFill>
                  <a:srgbClr val="000000"/>
                </a:solidFill>
                <a:latin typeface="Merriweather" panose="020F0502020204030204" pitchFamily="2" charset="0"/>
              </a:rPr>
              <a:t>the brand awareness ,market share, and product development.</a:t>
            </a:r>
            <a:r>
              <a:rPr lang="en-US" sz="1800" b="0" i="0" dirty="0">
                <a:solidFill>
                  <a:srgbClr val="131022"/>
                </a:solidFill>
                <a:effectLst/>
                <a:latin typeface="manrope"/>
              </a:rPr>
              <a:t> </a:t>
            </a:r>
          </a:p>
          <a:p>
            <a:pPr rtl="0">
              <a:spcBef>
                <a:spcPts val="1200"/>
              </a:spcBef>
              <a:spcAft>
                <a:spcPts val="1200"/>
              </a:spcAft>
            </a:pPr>
            <a:r>
              <a:rPr lang="en-US" sz="1800" dirty="0">
                <a:solidFill>
                  <a:srgbClr val="000000"/>
                </a:solidFill>
                <a:latin typeface="Merriweather" panose="020F0502020204030204" pitchFamily="2" charset="0"/>
              </a:rPr>
              <a:t>Marketing channel</a:t>
            </a:r>
          </a:p>
          <a:p>
            <a:pPr rtl="0">
              <a:spcBef>
                <a:spcPts val="1200"/>
              </a:spcBef>
              <a:spcAft>
                <a:spcPts val="1200"/>
              </a:spcAft>
            </a:pPr>
            <a:r>
              <a:rPr lang="en-US" sz="1800" b="0" i="0" u="none" strike="noStrike" dirty="0">
                <a:solidFill>
                  <a:srgbClr val="000000"/>
                </a:solidFill>
                <a:effectLst/>
                <a:latin typeface="Merriweather" panose="020F0502020204030204" pitchFamily="2" charset="0"/>
              </a:rPr>
              <a:t>A</a:t>
            </a:r>
            <a:r>
              <a:rPr lang="en-US" sz="1800" dirty="0">
                <a:solidFill>
                  <a:srgbClr val="000000"/>
                </a:solidFill>
                <a:latin typeface="Merriweather" panose="020F0502020204030204" pitchFamily="2" charset="0"/>
              </a:rPr>
              <a:t>ge Group </a:t>
            </a:r>
          </a:p>
          <a:p>
            <a:pPr rtl="0">
              <a:spcBef>
                <a:spcPts val="1200"/>
              </a:spcBef>
              <a:spcAft>
                <a:spcPts val="1200"/>
              </a:spcAft>
            </a:pPr>
            <a:r>
              <a:rPr lang="en-US" sz="1800" b="0" i="0" u="none" strike="noStrike" dirty="0">
                <a:solidFill>
                  <a:srgbClr val="000000"/>
                </a:solidFill>
                <a:effectLst/>
                <a:latin typeface="Merriweather" panose="020F0502020204030204" pitchFamily="2" charset="0"/>
              </a:rPr>
              <a:t>Ge</a:t>
            </a:r>
            <a:r>
              <a:rPr lang="en-US" sz="1800" dirty="0">
                <a:solidFill>
                  <a:srgbClr val="000000"/>
                </a:solidFill>
                <a:latin typeface="Merriweather" panose="020F0502020204030204" pitchFamily="2" charset="0"/>
              </a:rPr>
              <a:t>nder </a:t>
            </a:r>
          </a:p>
          <a:p>
            <a:pPr rtl="0">
              <a:spcBef>
                <a:spcPts val="1200"/>
              </a:spcBef>
              <a:spcAft>
                <a:spcPts val="1200"/>
              </a:spcAft>
            </a:pPr>
            <a:r>
              <a:rPr lang="en-US" sz="1800" b="0" i="0" u="none" strike="noStrike" dirty="0">
                <a:solidFill>
                  <a:srgbClr val="000000"/>
                </a:solidFill>
                <a:effectLst/>
                <a:latin typeface="Merriweather" panose="020F0502020204030204" pitchFamily="2" charset="0"/>
              </a:rPr>
              <a:t>Drink Ingredients </a:t>
            </a:r>
          </a:p>
          <a:p>
            <a:pPr rtl="0">
              <a:spcBef>
                <a:spcPts val="1200"/>
              </a:spcBef>
              <a:spcAft>
                <a:spcPts val="1200"/>
              </a:spcAft>
            </a:pPr>
            <a:r>
              <a:rPr lang="en-US" sz="1800" dirty="0">
                <a:solidFill>
                  <a:srgbClr val="000000"/>
                </a:solidFill>
                <a:latin typeface="Merriweather" panose="020F0502020204030204" pitchFamily="2" charset="0"/>
              </a:rPr>
              <a:t>Packaging Preferences</a:t>
            </a:r>
          </a:p>
          <a:p>
            <a:pPr rtl="0">
              <a:spcBef>
                <a:spcPts val="1200"/>
              </a:spcBef>
              <a:spcAft>
                <a:spcPts val="1200"/>
              </a:spcAft>
            </a:pPr>
            <a:r>
              <a:rPr lang="en-US" sz="1800" b="0" i="0" u="none" strike="noStrike" dirty="0">
                <a:solidFill>
                  <a:srgbClr val="000000"/>
                </a:solidFill>
                <a:effectLst/>
                <a:latin typeface="Merriweather" panose="020F0502020204030204" pitchFamily="2" charset="0"/>
              </a:rPr>
              <a:t>Price range etc..</a:t>
            </a:r>
          </a:p>
        </p:txBody>
      </p:sp>
    </p:spTree>
    <p:extLst>
      <p:ext uri="{BB962C8B-B14F-4D97-AF65-F5344CB8AC3E}">
        <p14:creationId xmlns:p14="http://schemas.microsoft.com/office/powerpoint/2010/main" val="277289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 </a:t>
            </a:r>
          </a:p>
        </p:txBody>
      </p:sp>
      <p:sp>
        <p:nvSpPr>
          <p:cNvPr id="3" name="Content Placeholder 2"/>
          <p:cNvSpPr>
            <a:spLocks noGrp="1"/>
          </p:cNvSpPr>
          <p:nvPr>
            <p:ph idx="1"/>
          </p:nvPr>
        </p:nvSpPr>
        <p:spPr/>
        <p:txBody>
          <a:bodyPr/>
          <a:lstStyle/>
          <a:p>
            <a:pPr rtl="0">
              <a:spcBef>
                <a:spcPts val="1200"/>
              </a:spcBef>
              <a:spcAft>
                <a:spcPts val="1200"/>
              </a:spcAft>
            </a:pPr>
            <a:r>
              <a:rPr lang="en-US" sz="1800" b="0" i="0" u="none" strike="noStrike" dirty="0">
                <a:solidFill>
                  <a:srgbClr val="000000"/>
                </a:solidFill>
                <a:effectLst/>
                <a:latin typeface="Merriweather" panose="00000500000000000000" pitchFamily="2" charset="0"/>
              </a:rPr>
              <a:t>Determine how the </a:t>
            </a:r>
            <a:r>
              <a:rPr lang="en-US" sz="1800" dirty="0">
                <a:solidFill>
                  <a:srgbClr val="000000"/>
                </a:solidFill>
                <a:latin typeface="Merriweather" panose="020F0502020204030204" pitchFamily="2" charset="0"/>
              </a:rPr>
              <a:t>Marketing channel, </a:t>
            </a:r>
            <a:r>
              <a:rPr lang="en-US" sz="1800" b="0" i="0" u="none" strike="noStrike" dirty="0">
                <a:solidFill>
                  <a:srgbClr val="000000"/>
                </a:solidFill>
                <a:effectLst/>
                <a:latin typeface="Merriweather" panose="020F0502020204030204" pitchFamily="2" charset="0"/>
              </a:rPr>
              <a:t>A</a:t>
            </a:r>
            <a:r>
              <a:rPr lang="en-US" sz="1800" dirty="0">
                <a:solidFill>
                  <a:srgbClr val="000000"/>
                </a:solidFill>
                <a:latin typeface="Merriweather" panose="020F0502020204030204" pitchFamily="2" charset="0"/>
              </a:rPr>
              <a:t>ge Group ,</a:t>
            </a:r>
            <a:r>
              <a:rPr lang="en-US" sz="1800" b="0" i="0" u="none" strike="noStrike" dirty="0">
                <a:solidFill>
                  <a:srgbClr val="000000"/>
                </a:solidFill>
                <a:effectLst/>
                <a:latin typeface="Merriweather" panose="020F0502020204030204" pitchFamily="2" charset="0"/>
              </a:rPr>
              <a:t>Ge</a:t>
            </a:r>
            <a:r>
              <a:rPr lang="en-US" sz="1800" dirty="0">
                <a:solidFill>
                  <a:srgbClr val="000000"/>
                </a:solidFill>
                <a:latin typeface="Merriweather" panose="020F0502020204030204" pitchFamily="2" charset="0"/>
              </a:rPr>
              <a:t>nder ,</a:t>
            </a:r>
            <a:r>
              <a:rPr lang="en-US" sz="1800" b="0" i="0" u="none" strike="noStrike" dirty="0">
                <a:solidFill>
                  <a:srgbClr val="000000"/>
                </a:solidFill>
                <a:effectLst/>
                <a:latin typeface="Merriweather" panose="020F0502020204030204" pitchFamily="2" charset="0"/>
              </a:rPr>
              <a:t>Drink Ingredients ,</a:t>
            </a:r>
            <a:r>
              <a:rPr lang="en-US" sz="1800" dirty="0">
                <a:solidFill>
                  <a:srgbClr val="000000"/>
                </a:solidFill>
                <a:latin typeface="Merriweather" panose="020F0502020204030204" pitchFamily="2" charset="0"/>
              </a:rPr>
              <a:t>Packaging  Preferences, </a:t>
            </a:r>
            <a:r>
              <a:rPr lang="en-US" sz="1800" b="0" i="0" u="none" strike="noStrike" dirty="0">
                <a:solidFill>
                  <a:srgbClr val="000000"/>
                </a:solidFill>
                <a:effectLst/>
                <a:latin typeface="Merriweather" panose="020F0502020204030204" pitchFamily="2" charset="0"/>
              </a:rPr>
              <a:t>Price range and purchase location etc..  </a:t>
            </a:r>
            <a:r>
              <a:rPr lang="en-US" sz="1800" b="0" i="0" u="none" strike="noStrike" dirty="0">
                <a:solidFill>
                  <a:srgbClr val="000000"/>
                </a:solidFill>
                <a:effectLst/>
                <a:latin typeface="Merriweather" panose="00000500000000000000" pitchFamily="2" charset="0"/>
              </a:rPr>
              <a:t>affect </a:t>
            </a:r>
            <a:r>
              <a:rPr lang="en-US" sz="1800" dirty="0">
                <a:solidFill>
                  <a:srgbClr val="000000"/>
                </a:solidFill>
                <a:latin typeface="Merriweather" panose="020F0502020204030204" pitchFamily="2" charset="0"/>
              </a:rPr>
              <a:t>brand awareness ,market share, and product development.</a:t>
            </a:r>
            <a:r>
              <a:rPr lang="en-US" sz="1800" b="0" i="0" u="none" strike="noStrike" dirty="0">
                <a:solidFill>
                  <a:srgbClr val="000000"/>
                </a:solidFill>
                <a:effectLst/>
                <a:latin typeface="Merriweather" panose="00000500000000000000" pitchFamily="2" charset="0"/>
              </a:rPr>
              <a:t> within the dataset.</a:t>
            </a:r>
            <a:endParaRPr lang="en-US" dirty="0"/>
          </a:p>
        </p:txBody>
      </p:sp>
    </p:spTree>
    <p:extLst>
      <p:ext uri="{BB962C8B-B14F-4D97-AF65-F5344CB8AC3E}">
        <p14:creationId xmlns:p14="http://schemas.microsoft.com/office/powerpoint/2010/main" val="421519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Demographic Insights </a:t>
            </a:r>
            <a:endParaRPr lang="en-US" dirty="0"/>
          </a:p>
        </p:txBody>
      </p:sp>
      <p:sp>
        <p:nvSpPr>
          <p:cNvPr id="3" name="Content Placeholder 2"/>
          <p:cNvSpPr>
            <a:spLocks noGrp="1"/>
          </p:cNvSpPr>
          <p:nvPr>
            <p:ph idx="1"/>
          </p:nvPr>
        </p:nvSpPr>
        <p:spPr/>
        <p:txBody>
          <a:bodyPr/>
          <a:lstStyle/>
          <a:p>
            <a:r>
              <a:rPr lang="en-US" dirty="0"/>
              <a:t>Who prefers energy drink more? (male/female/non-binary?)</a:t>
            </a:r>
          </a:p>
        </p:txBody>
      </p:sp>
      <p:pic>
        <p:nvPicPr>
          <p:cNvPr id="5" name="Picture 4">
            <a:extLst>
              <a:ext uri="{FF2B5EF4-FFF2-40B4-BE49-F238E27FC236}">
                <a16:creationId xmlns:a16="http://schemas.microsoft.com/office/drawing/2014/main" id="{F5FEFB98-35A1-6995-E2FC-980FD825287E}"/>
              </a:ext>
            </a:extLst>
          </p:cNvPr>
          <p:cNvPicPr>
            <a:picLocks noChangeAspect="1"/>
          </p:cNvPicPr>
          <p:nvPr/>
        </p:nvPicPr>
        <p:blipFill>
          <a:blip r:embed="rId2"/>
          <a:stretch>
            <a:fillRect/>
          </a:stretch>
        </p:blipFill>
        <p:spPr>
          <a:xfrm>
            <a:off x="1485900" y="2564904"/>
            <a:ext cx="2476500" cy="2962275"/>
          </a:xfrm>
          <a:prstGeom prst="rect">
            <a:avLst/>
          </a:prstGeom>
        </p:spPr>
      </p:pic>
      <p:sp>
        <p:nvSpPr>
          <p:cNvPr id="6" name="TextBox 5">
            <a:extLst>
              <a:ext uri="{FF2B5EF4-FFF2-40B4-BE49-F238E27FC236}">
                <a16:creationId xmlns:a16="http://schemas.microsoft.com/office/drawing/2014/main" id="{E93601C3-C526-F081-5C1A-B6FC3BB04988}"/>
              </a:ext>
            </a:extLst>
          </p:cNvPr>
          <p:cNvSpPr txBox="1"/>
          <p:nvPr/>
        </p:nvSpPr>
        <p:spPr>
          <a:xfrm>
            <a:off x="4582244" y="2908637"/>
            <a:ext cx="4968552" cy="2031325"/>
          </a:xfrm>
          <a:prstGeom prst="rect">
            <a:avLst/>
          </a:prstGeom>
          <a:noFill/>
          <a:ln>
            <a:solidFill>
              <a:schemeClr val="bg2"/>
            </a:solidFill>
          </a:ln>
        </p:spPr>
        <p:txBody>
          <a:bodyPr wrap="square" rtlCol="0" anchor="ctr" anchorCtr="1">
            <a:spAutoFit/>
          </a:bodyPr>
          <a:lstStyle/>
          <a:p>
            <a:r>
              <a:rPr lang="en-IN" b="1" dirty="0"/>
              <a:t>Analysis: </a:t>
            </a:r>
            <a:r>
              <a:rPr lang="en-US" b="0" i="0" dirty="0">
                <a:effectLst/>
                <a:latin typeface="Söhne"/>
              </a:rPr>
              <a:t>Based on the data presented in the graph, it appears that males are the most frequent consumers of energy drinks, followed by females, and then non-binary individuals. This suggests a gender disparity in energy drink preference, with males being the largest consumer group.</a:t>
            </a:r>
            <a:endParaRPr lang="en-US" dirty="0"/>
          </a:p>
          <a:p>
            <a:endParaRPr lang="en-IN" b="1" dirty="0"/>
          </a:p>
        </p:txBody>
      </p:sp>
    </p:spTree>
    <p:extLst>
      <p:ext uri="{BB962C8B-B14F-4D97-AF65-F5344CB8AC3E}">
        <p14:creationId xmlns:p14="http://schemas.microsoft.com/office/powerpoint/2010/main" val="338813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31024-F46D-B3A1-FE70-D9AEEF7B7F1F}"/>
              </a:ext>
            </a:extLst>
          </p:cNvPr>
          <p:cNvSpPr>
            <a:spLocks noGrp="1"/>
          </p:cNvSpPr>
          <p:nvPr>
            <p:ph type="title"/>
          </p:nvPr>
        </p:nvSpPr>
        <p:spPr/>
        <p:txBody>
          <a:bodyPr/>
          <a:lstStyle/>
          <a:p>
            <a:r>
              <a:rPr lang="en-IN" dirty="0"/>
              <a:t>Demographic Insights </a:t>
            </a:r>
          </a:p>
        </p:txBody>
      </p:sp>
      <p:sp>
        <p:nvSpPr>
          <p:cNvPr id="3" name="Content Placeholder 2">
            <a:extLst>
              <a:ext uri="{FF2B5EF4-FFF2-40B4-BE49-F238E27FC236}">
                <a16:creationId xmlns:a16="http://schemas.microsoft.com/office/drawing/2014/main" id="{81BCDB05-F720-57C8-A363-E1535A2E255F}"/>
              </a:ext>
            </a:extLst>
          </p:cNvPr>
          <p:cNvSpPr>
            <a:spLocks noGrp="1"/>
          </p:cNvSpPr>
          <p:nvPr>
            <p:ph idx="1"/>
          </p:nvPr>
        </p:nvSpPr>
        <p:spPr/>
        <p:txBody>
          <a:bodyPr/>
          <a:lstStyle/>
          <a:p>
            <a:r>
              <a:rPr lang="en-US" dirty="0"/>
              <a:t>Which age group prefers energy drinks more?</a:t>
            </a:r>
            <a:endParaRPr lang="en-IN" dirty="0"/>
          </a:p>
        </p:txBody>
      </p:sp>
      <p:pic>
        <p:nvPicPr>
          <p:cNvPr id="5" name="Picture 4">
            <a:extLst>
              <a:ext uri="{FF2B5EF4-FFF2-40B4-BE49-F238E27FC236}">
                <a16:creationId xmlns:a16="http://schemas.microsoft.com/office/drawing/2014/main" id="{9844981E-DEA8-55FA-944C-7514F6EB5C2F}"/>
              </a:ext>
            </a:extLst>
          </p:cNvPr>
          <p:cNvPicPr>
            <a:picLocks noChangeAspect="1"/>
          </p:cNvPicPr>
          <p:nvPr/>
        </p:nvPicPr>
        <p:blipFill>
          <a:blip r:embed="rId2"/>
          <a:stretch>
            <a:fillRect/>
          </a:stretch>
        </p:blipFill>
        <p:spPr>
          <a:xfrm>
            <a:off x="1485900" y="2492896"/>
            <a:ext cx="3190875" cy="3105150"/>
          </a:xfrm>
          <a:prstGeom prst="rect">
            <a:avLst/>
          </a:prstGeom>
        </p:spPr>
      </p:pic>
      <p:sp>
        <p:nvSpPr>
          <p:cNvPr id="6" name="TextBox 5">
            <a:extLst>
              <a:ext uri="{FF2B5EF4-FFF2-40B4-BE49-F238E27FC236}">
                <a16:creationId xmlns:a16="http://schemas.microsoft.com/office/drawing/2014/main" id="{692298B3-2376-BDD1-441F-80A15E1557A4}"/>
              </a:ext>
            </a:extLst>
          </p:cNvPr>
          <p:cNvSpPr txBox="1"/>
          <p:nvPr/>
        </p:nvSpPr>
        <p:spPr>
          <a:xfrm>
            <a:off x="4762866" y="3185635"/>
            <a:ext cx="4968552" cy="1477328"/>
          </a:xfrm>
          <a:prstGeom prst="rect">
            <a:avLst/>
          </a:prstGeom>
          <a:noFill/>
          <a:ln>
            <a:solidFill>
              <a:schemeClr val="bg2"/>
            </a:solidFill>
          </a:ln>
        </p:spPr>
        <p:txBody>
          <a:bodyPr wrap="square" rtlCol="0" anchor="ctr" anchorCtr="1">
            <a:spAutoFit/>
          </a:bodyPr>
          <a:lstStyle/>
          <a:p>
            <a:r>
              <a:rPr lang="en-IN" b="1" dirty="0"/>
              <a:t>Analysis: </a:t>
            </a:r>
            <a:r>
              <a:rPr lang="en-US" dirty="0">
                <a:latin typeface="Söhne"/>
              </a:rPr>
              <a:t>G</a:t>
            </a:r>
            <a:r>
              <a:rPr lang="en-US" b="0" i="0" dirty="0">
                <a:effectLst/>
                <a:latin typeface="Söhne"/>
              </a:rPr>
              <a:t>raph reveals that the age group between 19 and 30 demonstrates the highest preference for energy drinks. This segment appears to be the most significant consumer group, followed by the age groups of 31-45 and 15-18</a:t>
            </a:r>
            <a:endParaRPr lang="en-IN" b="1" dirty="0"/>
          </a:p>
        </p:txBody>
      </p:sp>
    </p:spTree>
    <p:extLst>
      <p:ext uri="{BB962C8B-B14F-4D97-AF65-F5344CB8AC3E}">
        <p14:creationId xmlns:p14="http://schemas.microsoft.com/office/powerpoint/2010/main" val="1779860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41A3E-478F-3149-2965-3137160A6CE5}"/>
              </a:ext>
            </a:extLst>
          </p:cNvPr>
          <p:cNvSpPr>
            <a:spLocks noGrp="1"/>
          </p:cNvSpPr>
          <p:nvPr>
            <p:ph type="title"/>
          </p:nvPr>
        </p:nvSpPr>
        <p:spPr/>
        <p:txBody>
          <a:bodyPr/>
          <a:lstStyle/>
          <a:p>
            <a:r>
              <a:rPr lang="en-IN" dirty="0"/>
              <a:t>Demographic Insights </a:t>
            </a:r>
          </a:p>
        </p:txBody>
      </p:sp>
      <p:sp>
        <p:nvSpPr>
          <p:cNvPr id="3" name="Content Placeholder 2">
            <a:extLst>
              <a:ext uri="{FF2B5EF4-FFF2-40B4-BE49-F238E27FC236}">
                <a16:creationId xmlns:a16="http://schemas.microsoft.com/office/drawing/2014/main" id="{EE5545BD-C6A8-3B53-6701-D387B75C94F6}"/>
              </a:ext>
            </a:extLst>
          </p:cNvPr>
          <p:cNvSpPr>
            <a:spLocks noGrp="1"/>
          </p:cNvSpPr>
          <p:nvPr>
            <p:ph idx="1"/>
          </p:nvPr>
        </p:nvSpPr>
        <p:spPr/>
        <p:txBody>
          <a:bodyPr/>
          <a:lstStyle/>
          <a:p>
            <a:r>
              <a:rPr lang="en-US" dirty="0"/>
              <a:t>Which type of marketing reaches the most Youth (15-30)?</a:t>
            </a:r>
            <a:endParaRPr lang="en-IN" dirty="0"/>
          </a:p>
        </p:txBody>
      </p:sp>
    </p:spTree>
    <p:extLst>
      <p:ext uri="{BB962C8B-B14F-4D97-AF65-F5344CB8AC3E}">
        <p14:creationId xmlns:p14="http://schemas.microsoft.com/office/powerpoint/2010/main" val="3352656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1D1D9-97CB-DCE3-C6D8-4765D0FF7A3F}"/>
              </a:ext>
            </a:extLst>
          </p:cNvPr>
          <p:cNvSpPr>
            <a:spLocks noGrp="1"/>
          </p:cNvSpPr>
          <p:nvPr>
            <p:ph type="title"/>
          </p:nvPr>
        </p:nvSpPr>
        <p:spPr/>
        <p:txBody>
          <a:bodyPr/>
          <a:lstStyle/>
          <a:p>
            <a:r>
              <a:rPr lang="en-IN" dirty="0"/>
              <a:t>Consumer Preferences</a:t>
            </a:r>
          </a:p>
        </p:txBody>
      </p:sp>
      <p:sp>
        <p:nvSpPr>
          <p:cNvPr id="3" name="Content Placeholder 2">
            <a:extLst>
              <a:ext uri="{FF2B5EF4-FFF2-40B4-BE49-F238E27FC236}">
                <a16:creationId xmlns:a16="http://schemas.microsoft.com/office/drawing/2014/main" id="{015ABD8B-97E9-6265-BE5F-988A07547DF0}"/>
              </a:ext>
            </a:extLst>
          </p:cNvPr>
          <p:cNvSpPr>
            <a:spLocks noGrp="1"/>
          </p:cNvSpPr>
          <p:nvPr>
            <p:ph idx="1"/>
          </p:nvPr>
        </p:nvSpPr>
        <p:spPr>
          <a:xfrm>
            <a:off x="1077084" y="1828799"/>
            <a:ext cx="8686801" cy="4191000"/>
          </a:xfrm>
        </p:spPr>
        <p:txBody>
          <a:bodyPr/>
          <a:lstStyle/>
          <a:p>
            <a:r>
              <a:rPr lang="en-US" dirty="0"/>
              <a:t>What are the preferred ingredients of energy drinks among respondents?</a:t>
            </a:r>
            <a:endParaRPr lang="en-IN" dirty="0"/>
          </a:p>
        </p:txBody>
      </p:sp>
      <p:pic>
        <p:nvPicPr>
          <p:cNvPr id="5" name="Picture 4">
            <a:extLst>
              <a:ext uri="{FF2B5EF4-FFF2-40B4-BE49-F238E27FC236}">
                <a16:creationId xmlns:a16="http://schemas.microsoft.com/office/drawing/2014/main" id="{EA292F52-DF4F-3396-0505-7B7B43B985A8}"/>
              </a:ext>
            </a:extLst>
          </p:cNvPr>
          <p:cNvPicPr>
            <a:picLocks noChangeAspect="1"/>
          </p:cNvPicPr>
          <p:nvPr/>
        </p:nvPicPr>
        <p:blipFill>
          <a:blip r:embed="rId2"/>
          <a:stretch>
            <a:fillRect/>
          </a:stretch>
        </p:blipFill>
        <p:spPr>
          <a:xfrm>
            <a:off x="1553334" y="2424111"/>
            <a:ext cx="3867150" cy="3000375"/>
          </a:xfrm>
          <a:prstGeom prst="rect">
            <a:avLst/>
          </a:prstGeom>
        </p:spPr>
      </p:pic>
      <p:sp>
        <p:nvSpPr>
          <p:cNvPr id="6" name="TextBox 5">
            <a:extLst>
              <a:ext uri="{FF2B5EF4-FFF2-40B4-BE49-F238E27FC236}">
                <a16:creationId xmlns:a16="http://schemas.microsoft.com/office/drawing/2014/main" id="{128DBC62-ACF3-F3F8-ECCB-C157FAE3C8A1}"/>
              </a:ext>
            </a:extLst>
          </p:cNvPr>
          <p:cNvSpPr txBox="1"/>
          <p:nvPr/>
        </p:nvSpPr>
        <p:spPr>
          <a:xfrm>
            <a:off x="5518348" y="3207460"/>
            <a:ext cx="3867150" cy="1200329"/>
          </a:xfrm>
          <a:prstGeom prst="rect">
            <a:avLst/>
          </a:prstGeom>
          <a:noFill/>
          <a:ln>
            <a:solidFill>
              <a:schemeClr val="bg2"/>
            </a:solidFill>
          </a:ln>
        </p:spPr>
        <p:txBody>
          <a:bodyPr wrap="square" rtlCol="0" anchor="ctr" anchorCtr="1">
            <a:spAutoFit/>
          </a:bodyPr>
          <a:lstStyle/>
          <a:p>
            <a:r>
              <a:rPr lang="en-IN" b="1" dirty="0"/>
              <a:t>Analysis: </a:t>
            </a:r>
            <a:r>
              <a:rPr lang="en-US" b="0" i="0" dirty="0">
                <a:effectLst/>
                <a:latin typeface="Söhne"/>
              </a:rPr>
              <a:t>The results indicate that caffeine is the most preferred ingredient, followed by vitamins, and then sugar.</a:t>
            </a:r>
            <a:endParaRPr lang="en-IN" b="1" dirty="0"/>
          </a:p>
        </p:txBody>
      </p:sp>
    </p:spTree>
    <p:extLst>
      <p:ext uri="{BB962C8B-B14F-4D97-AF65-F5344CB8AC3E}">
        <p14:creationId xmlns:p14="http://schemas.microsoft.com/office/powerpoint/2010/main" val="3337688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60964-3156-D026-8EEC-4FA34A68F9CF}"/>
              </a:ext>
            </a:extLst>
          </p:cNvPr>
          <p:cNvSpPr>
            <a:spLocks noGrp="1"/>
          </p:cNvSpPr>
          <p:nvPr>
            <p:ph type="title"/>
          </p:nvPr>
        </p:nvSpPr>
        <p:spPr/>
        <p:txBody>
          <a:bodyPr/>
          <a:lstStyle/>
          <a:p>
            <a:r>
              <a:rPr lang="en-IN" dirty="0"/>
              <a:t>Consumer Preferences</a:t>
            </a:r>
          </a:p>
        </p:txBody>
      </p:sp>
      <p:sp>
        <p:nvSpPr>
          <p:cNvPr id="3" name="Content Placeholder 2">
            <a:extLst>
              <a:ext uri="{FF2B5EF4-FFF2-40B4-BE49-F238E27FC236}">
                <a16:creationId xmlns:a16="http://schemas.microsoft.com/office/drawing/2014/main" id="{8D7068F9-4D2B-3216-726A-EEA070951963}"/>
              </a:ext>
            </a:extLst>
          </p:cNvPr>
          <p:cNvSpPr>
            <a:spLocks noGrp="1"/>
          </p:cNvSpPr>
          <p:nvPr>
            <p:ph idx="1"/>
          </p:nvPr>
        </p:nvSpPr>
        <p:spPr/>
        <p:txBody>
          <a:bodyPr/>
          <a:lstStyle/>
          <a:p>
            <a:r>
              <a:rPr lang="en-US" dirty="0"/>
              <a:t>What packaging preferences do respondents have for energy drinks?</a:t>
            </a:r>
            <a:endParaRPr lang="en-IN" dirty="0"/>
          </a:p>
        </p:txBody>
      </p:sp>
      <p:pic>
        <p:nvPicPr>
          <p:cNvPr id="5" name="Picture 4">
            <a:extLst>
              <a:ext uri="{FF2B5EF4-FFF2-40B4-BE49-F238E27FC236}">
                <a16:creationId xmlns:a16="http://schemas.microsoft.com/office/drawing/2014/main" id="{DD431448-89F8-776E-F737-AE4063E21676}"/>
              </a:ext>
            </a:extLst>
          </p:cNvPr>
          <p:cNvPicPr>
            <a:picLocks noChangeAspect="1"/>
          </p:cNvPicPr>
          <p:nvPr/>
        </p:nvPicPr>
        <p:blipFill>
          <a:blip r:embed="rId2"/>
          <a:stretch>
            <a:fillRect/>
          </a:stretch>
        </p:blipFill>
        <p:spPr>
          <a:xfrm>
            <a:off x="1485900" y="2492896"/>
            <a:ext cx="4238625" cy="3143250"/>
          </a:xfrm>
          <a:prstGeom prst="rect">
            <a:avLst/>
          </a:prstGeom>
        </p:spPr>
      </p:pic>
      <p:sp>
        <p:nvSpPr>
          <p:cNvPr id="6" name="TextBox 5">
            <a:extLst>
              <a:ext uri="{FF2B5EF4-FFF2-40B4-BE49-F238E27FC236}">
                <a16:creationId xmlns:a16="http://schemas.microsoft.com/office/drawing/2014/main" id="{2B4B95B0-5D59-0ABB-DC38-5E821CB97B3E}"/>
              </a:ext>
            </a:extLst>
          </p:cNvPr>
          <p:cNvSpPr txBox="1"/>
          <p:nvPr/>
        </p:nvSpPr>
        <p:spPr>
          <a:xfrm>
            <a:off x="5804694" y="2658979"/>
            <a:ext cx="3867150" cy="2308324"/>
          </a:xfrm>
          <a:prstGeom prst="rect">
            <a:avLst/>
          </a:prstGeom>
          <a:noFill/>
          <a:ln>
            <a:solidFill>
              <a:schemeClr val="bg2"/>
            </a:solidFill>
          </a:ln>
        </p:spPr>
        <p:txBody>
          <a:bodyPr wrap="square" rtlCol="0" anchor="ctr" anchorCtr="1">
            <a:spAutoFit/>
          </a:bodyPr>
          <a:lstStyle/>
          <a:p>
            <a:r>
              <a:rPr lang="en-IN" b="1" dirty="0"/>
              <a:t>Analysis: </a:t>
            </a:r>
            <a:r>
              <a:rPr lang="en-US" b="0" i="0" dirty="0">
                <a:effectLst/>
                <a:latin typeface="Söhne"/>
              </a:rPr>
              <a:t>The respondents overwhelmingly preferred compact and portable cans as their top choice for energy drink packaging. </a:t>
            </a:r>
          </a:p>
          <a:p>
            <a:r>
              <a:rPr lang="en-US" b="0" i="0" dirty="0">
                <a:effectLst/>
                <a:latin typeface="Söhne"/>
              </a:rPr>
              <a:t>The second most preferred option was innovative bottle designs, suggesting that consumers appreciate unique and eye-catching packaging</a:t>
            </a:r>
            <a:endParaRPr lang="en-IN" b="1" dirty="0"/>
          </a:p>
        </p:txBody>
      </p:sp>
    </p:spTree>
    <p:extLst>
      <p:ext uri="{BB962C8B-B14F-4D97-AF65-F5344CB8AC3E}">
        <p14:creationId xmlns:p14="http://schemas.microsoft.com/office/powerpoint/2010/main" val="1309641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usiness strategy presentation">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trategy presentation.potx" id="{A5F13A6F-AB02-4A73-816C-34C20B6AA795}" vid="{DE7FCDCE-56F1-4731-A067-3AC58DCA2BCA}"/>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strategy slides</Template>
  <TotalTime>168</TotalTime>
  <Words>1158</Words>
  <Application>Microsoft Office PowerPoint</Application>
  <PresentationFormat>Custom</PresentationFormat>
  <Paragraphs>85</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Century Gothic</vt:lpstr>
      <vt:lpstr>manrope</vt:lpstr>
      <vt:lpstr>Merriweather</vt:lpstr>
      <vt:lpstr>Palatino Linotype</vt:lpstr>
      <vt:lpstr>Söhne</vt:lpstr>
      <vt:lpstr>Business strategy presentation</vt:lpstr>
      <vt:lpstr>Providing Insights to the Marketing Team in Food &amp; Beverage Industry CodeX </vt:lpstr>
      <vt:lpstr>Abstract </vt:lpstr>
      <vt:lpstr>Introduction </vt:lpstr>
      <vt:lpstr>Objective </vt:lpstr>
      <vt:lpstr>Demographic Insights </vt:lpstr>
      <vt:lpstr>Demographic Insights </vt:lpstr>
      <vt:lpstr>Demographic Insights </vt:lpstr>
      <vt:lpstr>Consumer Preferences</vt:lpstr>
      <vt:lpstr>Consumer Preferences</vt:lpstr>
      <vt:lpstr>Competition Analysis</vt:lpstr>
      <vt:lpstr>Competition Analysis</vt:lpstr>
      <vt:lpstr>Marketing Channels and Brand Awareness</vt:lpstr>
      <vt:lpstr>Marketing Channels and Brand Awareness</vt:lpstr>
      <vt:lpstr>Brand Penetration</vt:lpstr>
      <vt:lpstr>Brand Penetration</vt:lpstr>
      <vt:lpstr>Purchase Behavior</vt:lpstr>
      <vt:lpstr>Purchase Behavior</vt:lpstr>
      <vt:lpstr>Purchase Behavior</vt:lpstr>
      <vt:lpstr>Product Development</vt:lpstr>
      <vt:lpstr>Conclusion</vt:lpstr>
      <vt:lpstr>Conclusions </vt:lpstr>
      <vt:lpstr>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Providing Insights to the Marketing Team in Food &amp; Beverage Industry CodeX </dc:title>
  <dc:creator>Nayan Kumar</dc:creator>
  <cp:lastModifiedBy>Nayan Kumar</cp:lastModifiedBy>
  <cp:revision>2</cp:revision>
  <dcterms:created xsi:type="dcterms:W3CDTF">2023-06-15T13:51:27Z</dcterms:created>
  <dcterms:modified xsi:type="dcterms:W3CDTF">2023-06-16T06:32:10Z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