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7" r:id="rId1"/>
  </p:sldMasterIdLst>
  <p:sldIdLst>
    <p:sldId id="284" r:id="rId2"/>
    <p:sldId id="285" r:id="rId3"/>
    <p:sldId id="256" r:id="rId4"/>
    <p:sldId id="286" r:id="rId5"/>
    <p:sldId id="287" r:id="rId6"/>
    <p:sldId id="288" r:id="rId7"/>
    <p:sldId id="289" r:id="rId8"/>
    <p:sldId id="290" r:id="rId9"/>
    <p:sldId id="291" r:id="rId10"/>
    <p:sldId id="292" r:id="rId11"/>
    <p:sldId id="294" r:id="rId12"/>
    <p:sldId id="295" r:id="rId13"/>
    <p:sldId id="293"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p:scale>
          <a:sx n="75" d="100"/>
          <a:sy n="75" d="100"/>
        </p:scale>
        <p:origin x="984" y="2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EF48-9DB0-3CC4-ECCE-171BE1CFCB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F1A7B9-7662-2E5E-5D9F-05472EF8DF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73F58A-E740-85D5-6AE7-488EFF935A3B}"/>
              </a:ext>
            </a:extLst>
          </p:cNvPr>
          <p:cNvSpPr>
            <a:spLocks noGrp="1"/>
          </p:cNvSpPr>
          <p:nvPr>
            <p:ph type="dt" sz="half" idx="10"/>
          </p:nvPr>
        </p:nvSpPr>
        <p:spPr/>
        <p:txBody>
          <a:bodyPr/>
          <a:lstStyle/>
          <a:p>
            <a:fld id="{48A87A34-81AB-432B-8DAE-1953F412C126}" type="datetimeFigureOut">
              <a:rPr lang="en-US" smtClean="0"/>
              <a:pPr/>
              <a:t>2/28/2024</a:t>
            </a:fld>
            <a:endParaRPr lang="en-US" dirty="0"/>
          </a:p>
        </p:txBody>
      </p:sp>
      <p:sp>
        <p:nvSpPr>
          <p:cNvPr id="5" name="Footer Placeholder 4">
            <a:extLst>
              <a:ext uri="{FF2B5EF4-FFF2-40B4-BE49-F238E27FC236}">
                <a16:creationId xmlns:a16="http://schemas.microsoft.com/office/drawing/2014/main" id="{12A6225A-948D-2BE6-787D-775406D64C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DC065A2-76A6-69F1-E364-4E1FF7A132FB}"/>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92154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82AD-0C45-3FD9-D0C3-D83356F01B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3A5210-6571-4DA3-0FF7-1157553274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324C2B-C5BE-122B-41E2-17C2CDADA57A}"/>
              </a:ext>
            </a:extLst>
          </p:cNvPr>
          <p:cNvSpPr>
            <a:spLocks noGrp="1"/>
          </p:cNvSpPr>
          <p:nvPr>
            <p:ph type="dt" sz="half" idx="10"/>
          </p:nvPr>
        </p:nvSpPr>
        <p:spPr/>
        <p:txBody>
          <a:bodyPr/>
          <a:lstStyle/>
          <a:p>
            <a:fld id="{48A87A34-81AB-432B-8DAE-1953F412C126}" type="datetimeFigureOut">
              <a:rPr lang="en-US" smtClean="0"/>
              <a:pPr/>
              <a:t>2/28/2024</a:t>
            </a:fld>
            <a:endParaRPr lang="en-US" dirty="0"/>
          </a:p>
        </p:txBody>
      </p:sp>
      <p:sp>
        <p:nvSpPr>
          <p:cNvPr id="5" name="Footer Placeholder 4">
            <a:extLst>
              <a:ext uri="{FF2B5EF4-FFF2-40B4-BE49-F238E27FC236}">
                <a16:creationId xmlns:a16="http://schemas.microsoft.com/office/drawing/2014/main" id="{8C4C239A-10FE-1A71-7B34-B4320687FA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FD52FA-C7DB-7109-8B90-ED60C17FDC9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04741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ED08F3-B991-8E39-FB5B-142D985DE8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E82F1D-5277-26C0-F23A-C944DD1F94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D7AC08-5EF1-E730-C630-6B88DE4DDEA4}"/>
              </a:ext>
            </a:extLst>
          </p:cNvPr>
          <p:cNvSpPr>
            <a:spLocks noGrp="1"/>
          </p:cNvSpPr>
          <p:nvPr>
            <p:ph type="dt" sz="half" idx="10"/>
          </p:nvPr>
        </p:nvSpPr>
        <p:spPr/>
        <p:txBody>
          <a:bodyPr/>
          <a:lstStyle/>
          <a:p>
            <a:fld id="{48A87A34-81AB-432B-8DAE-1953F412C126}" type="datetimeFigureOut">
              <a:rPr lang="en-US" smtClean="0"/>
              <a:pPr/>
              <a:t>2/28/2024</a:t>
            </a:fld>
            <a:endParaRPr lang="en-US" dirty="0"/>
          </a:p>
        </p:txBody>
      </p:sp>
      <p:sp>
        <p:nvSpPr>
          <p:cNvPr id="5" name="Footer Placeholder 4">
            <a:extLst>
              <a:ext uri="{FF2B5EF4-FFF2-40B4-BE49-F238E27FC236}">
                <a16:creationId xmlns:a16="http://schemas.microsoft.com/office/drawing/2014/main" id="{7A089B0D-AF8F-9383-C59E-1C6B762CDD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D590654-B059-959C-98F0-ABB7C0995BF3}"/>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426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3A784-0AEE-5F3D-E494-2D7F47ADF0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1DFC7C-80DA-06B6-EF18-9ABD007A44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C07F27-331F-F681-534B-46109D35CC20}"/>
              </a:ext>
            </a:extLst>
          </p:cNvPr>
          <p:cNvSpPr>
            <a:spLocks noGrp="1"/>
          </p:cNvSpPr>
          <p:nvPr>
            <p:ph type="dt" sz="half" idx="10"/>
          </p:nvPr>
        </p:nvSpPr>
        <p:spPr/>
        <p:txBody>
          <a:bodyPr/>
          <a:lstStyle/>
          <a:p>
            <a:fld id="{48A87A34-81AB-432B-8DAE-1953F412C126}" type="datetimeFigureOut">
              <a:rPr lang="en-US" smtClean="0"/>
              <a:pPr/>
              <a:t>2/28/2024</a:t>
            </a:fld>
            <a:endParaRPr lang="en-US" dirty="0"/>
          </a:p>
        </p:txBody>
      </p:sp>
      <p:sp>
        <p:nvSpPr>
          <p:cNvPr id="5" name="Footer Placeholder 4">
            <a:extLst>
              <a:ext uri="{FF2B5EF4-FFF2-40B4-BE49-F238E27FC236}">
                <a16:creationId xmlns:a16="http://schemas.microsoft.com/office/drawing/2014/main" id="{4E222B9E-FAB7-0199-0F5F-F6631315AC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C1ACF1-A992-4719-75F3-6D4A945F5D20}"/>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844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8B1AF-11DE-11EC-4DA5-AF7A693CD2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47A1A7-C30A-51D8-1FB6-F34040335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C1272E-96C5-B1A9-8619-2AFAF4CDA008}"/>
              </a:ext>
            </a:extLst>
          </p:cNvPr>
          <p:cNvSpPr>
            <a:spLocks noGrp="1"/>
          </p:cNvSpPr>
          <p:nvPr>
            <p:ph type="dt" sz="half" idx="10"/>
          </p:nvPr>
        </p:nvSpPr>
        <p:spPr/>
        <p:txBody>
          <a:bodyPr/>
          <a:lstStyle/>
          <a:p>
            <a:fld id="{48A87A34-81AB-432B-8DAE-1953F412C126}" type="datetimeFigureOut">
              <a:rPr lang="en-US" smtClean="0"/>
              <a:pPr/>
              <a:t>2/28/2024</a:t>
            </a:fld>
            <a:endParaRPr lang="en-US" dirty="0"/>
          </a:p>
        </p:txBody>
      </p:sp>
      <p:sp>
        <p:nvSpPr>
          <p:cNvPr id="5" name="Footer Placeholder 4">
            <a:extLst>
              <a:ext uri="{FF2B5EF4-FFF2-40B4-BE49-F238E27FC236}">
                <a16:creationId xmlns:a16="http://schemas.microsoft.com/office/drawing/2014/main" id="{06EB0097-507E-096A-E0BE-3B3F54CE69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2CB61C-7714-2FC0-46E8-4EAA8C9CAAA1}"/>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600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3A68-D9B9-10A7-4298-15099881C2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D952D5-91CC-E94D-398F-8BC385174A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77158F-3651-4AA7-2D91-21B5DB8379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DDFD69-026A-C739-3320-B30B1E902913}"/>
              </a:ext>
            </a:extLst>
          </p:cNvPr>
          <p:cNvSpPr>
            <a:spLocks noGrp="1"/>
          </p:cNvSpPr>
          <p:nvPr>
            <p:ph type="dt" sz="half" idx="10"/>
          </p:nvPr>
        </p:nvSpPr>
        <p:spPr/>
        <p:txBody>
          <a:bodyPr/>
          <a:lstStyle/>
          <a:p>
            <a:fld id="{48A87A34-81AB-432B-8DAE-1953F412C126}" type="datetimeFigureOut">
              <a:rPr lang="en-US" smtClean="0"/>
              <a:pPr/>
              <a:t>2/28/2024</a:t>
            </a:fld>
            <a:endParaRPr lang="en-US" dirty="0"/>
          </a:p>
        </p:txBody>
      </p:sp>
      <p:sp>
        <p:nvSpPr>
          <p:cNvPr id="6" name="Footer Placeholder 5">
            <a:extLst>
              <a:ext uri="{FF2B5EF4-FFF2-40B4-BE49-F238E27FC236}">
                <a16:creationId xmlns:a16="http://schemas.microsoft.com/office/drawing/2014/main" id="{91314D6F-1ACA-A0E1-95FE-A4BD401EFA7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E985609-147D-D7BF-DA1C-3B2CD785AA8B}"/>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49834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783D-7FA3-AC86-6CED-C91E00645E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FC1436-3EEE-30AE-AD6F-C1E6198E7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8700FF-BB59-2D9A-A807-08D02BC78D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3A8420-DF08-5447-358F-CA1C753DC2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725D57-416A-B9F1-6453-AEE8324C86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A8B610-7344-587E-BA0E-973ECD541D47}"/>
              </a:ext>
            </a:extLst>
          </p:cNvPr>
          <p:cNvSpPr>
            <a:spLocks noGrp="1"/>
          </p:cNvSpPr>
          <p:nvPr>
            <p:ph type="dt" sz="half" idx="10"/>
          </p:nvPr>
        </p:nvSpPr>
        <p:spPr/>
        <p:txBody>
          <a:bodyPr/>
          <a:lstStyle/>
          <a:p>
            <a:fld id="{48A87A34-81AB-432B-8DAE-1953F412C126}" type="datetimeFigureOut">
              <a:rPr lang="en-US" smtClean="0"/>
              <a:pPr/>
              <a:t>2/28/2024</a:t>
            </a:fld>
            <a:endParaRPr lang="en-US" dirty="0"/>
          </a:p>
        </p:txBody>
      </p:sp>
      <p:sp>
        <p:nvSpPr>
          <p:cNvPr id="8" name="Footer Placeholder 7">
            <a:extLst>
              <a:ext uri="{FF2B5EF4-FFF2-40B4-BE49-F238E27FC236}">
                <a16:creationId xmlns:a16="http://schemas.microsoft.com/office/drawing/2014/main" id="{2B378494-CE67-C9A5-90DF-9DAB0530177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8642900-9445-2F2F-A983-E21B9412530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33364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64EA-BC8A-C917-47E0-B7BAA3245D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5E2DF3-687C-F248-0917-1E96F93AA360}"/>
              </a:ext>
            </a:extLst>
          </p:cNvPr>
          <p:cNvSpPr>
            <a:spLocks noGrp="1"/>
          </p:cNvSpPr>
          <p:nvPr>
            <p:ph type="dt" sz="half" idx="10"/>
          </p:nvPr>
        </p:nvSpPr>
        <p:spPr/>
        <p:txBody>
          <a:bodyPr/>
          <a:lstStyle/>
          <a:p>
            <a:fld id="{48A87A34-81AB-432B-8DAE-1953F412C126}" type="datetimeFigureOut">
              <a:rPr lang="en-US" smtClean="0"/>
              <a:pPr/>
              <a:t>2/28/2024</a:t>
            </a:fld>
            <a:endParaRPr lang="en-US" dirty="0"/>
          </a:p>
        </p:txBody>
      </p:sp>
      <p:sp>
        <p:nvSpPr>
          <p:cNvPr id="4" name="Footer Placeholder 3">
            <a:extLst>
              <a:ext uri="{FF2B5EF4-FFF2-40B4-BE49-F238E27FC236}">
                <a16:creationId xmlns:a16="http://schemas.microsoft.com/office/drawing/2014/main" id="{53048549-D180-CAD2-C7EC-1EAD4DB5C77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56CE679-DB22-0E90-BB5B-2D8B14F242B1}"/>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1919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C6F79C-2DD5-50A5-4969-F55835F72714}"/>
              </a:ext>
            </a:extLst>
          </p:cNvPr>
          <p:cNvSpPr>
            <a:spLocks noGrp="1"/>
          </p:cNvSpPr>
          <p:nvPr>
            <p:ph type="dt" sz="half" idx="10"/>
          </p:nvPr>
        </p:nvSpPr>
        <p:spPr/>
        <p:txBody>
          <a:bodyPr/>
          <a:lstStyle/>
          <a:p>
            <a:fld id="{48A87A34-81AB-432B-8DAE-1953F412C126}" type="datetimeFigureOut">
              <a:rPr lang="en-US" smtClean="0"/>
              <a:pPr/>
              <a:t>2/28/2024</a:t>
            </a:fld>
            <a:endParaRPr lang="en-US" dirty="0"/>
          </a:p>
        </p:txBody>
      </p:sp>
      <p:sp>
        <p:nvSpPr>
          <p:cNvPr id="3" name="Footer Placeholder 2">
            <a:extLst>
              <a:ext uri="{FF2B5EF4-FFF2-40B4-BE49-F238E27FC236}">
                <a16:creationId xmlns:a16="http://schemas.microsoft.com/office/drawing/2014/main" id="{5DB510DB-05DE-D06C-CC1F-A12253994BB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C18C89F-2044-4249-4EFE-66526B9634F4}"/>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278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2347-71E5-6EF8-1365-879047F24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024D4A-D071-0E9D-4E38-D940CC447D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B7C248-4FD5-CAD0-40EF-2D27EB5AF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C61F99-1547-7A4E-0DA9-DCC619F095D4}"/>
              </a:ext>
            </a:extLst>
          </p:cNvPr>
          <p:cNvSpPr>
            <a:spLocks noGrp="1"/>
          </p:cNvSpPr>
          <p:nvPr>
            <p:ph type="dt" sz="half" idx="10"/>
          </p:nvPr>
        </p:nvSpPr>
        <p:spPr/>
        <p:txBody>
          <a:bodyPr/>
          <a:lstStyle/>
          <a:p>
            <a:fld id="{48A87A34-81AB-432B-8DAE-1953F412C126}" type="datetimeFigureOut">
              <a:rPr lang="en-US" smtClean="0"/>
              <a:pPr/>
              <a:t>2/28/2024</a:t>
            </a:fld>
            <a:endParaRPr lang="en-US" dirty="0"/>
          </a:p>
        </p:txBody>
      </p:sp>
      <p:sp>
        <p:nvSpPr>
          <p:cNvPr id="6" name="Footer Placeholder 5">
            <a:extLst>
              <a:ext uri="{FF2B5EF4-FFF2-40B4-BE49-F238E27FC236}">
                <a16:creationId xmlns:a16="http://schemas.microsoft.com/office/drawing/2014/main" id="{97F57784-3E1E-63B4-40C6-8F11EB4C94A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47BF02-1A76-02F0-D0F3-3EBCF4016EC1}"/>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6615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3CD61-C170-27D0-0840-D9C38D1DF0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4077C5-6177-0846-C80C-0E327ED2D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825828-968A-F0DA-56A8-7CB897C3B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7608EE-2C89-8F75-6B05-49756CFD7AD7}"/>
              </a:ext>
            </a:extLst>
          </p:cNvPr>
          <p:cNvSpPr>
            <a:spLocks noGrp="1"/>
          </p:cNvSpPr>
          <p:nvPr>
            <p:ph type="dt" sz="half" idx="10"/>
          </p:nvPr>
        </p:nvSpPr>
        <p:spPr/>
        <p:txBody>
          <a:bodyPr/>
          <a:lstStyle/>
          <a:p>
            <a:fld id="{48A87A34-81AB-432B-8DAE-1953F412C126}" type="datetimeFigureOut">
              <a:rPr lang="en-US" smtClean="0"/>
              <a:pPr/>
              <a:t>2/28/2024</a:t>
            </a:fld>
            <a:endParaRPr lang="en-US" dirty="0"/>
          </a:p>
        </p:txBody>
      </p:sp>
      <p:sp>
        <p:nvSpPr>
          <p:cNvPr id="6" name="Footer Placeholder 5">
            <a:extLst>
              <a:ext uri="{FF2B5EF4-FFF2-40B4-BE49-F238E27FC236}">
                <a16:creationId xmlns:a16="http://schemas.microsoft.com/office/drawing/2014/main" id="{1E972CA5-9D3F-C9D2-7606-157857FF2F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3FB9ECA-7EC6-985C-F5D2-BBF7E25C5DA6}"/>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310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47ADB6-98F8-09AE-06D8-E66F1C968D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52430E-4B5B-A672-CCBF-D5F681BF77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A4C9A0-732E-ED68-6434-3A9B3F40A2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2/28/2024</a:t>
            </a:fld>
            <a:endParaRPr lang="en-US" dirty="0"/>
          </a:p>
        </p:txBody>
      </p:sp>
      <p:sp>
        <p:nvSpPr>
          <p:cNvPr id="5" name="Footer Placeholder 4">
            <a:extLst>
              <a:ext uri="{FF2B5EF4-FFF2-40B4-BE49-F238E27FC236}">
                <a16:creationId xmlns:a16="http://schemas.microsoft.com/office/drawing/2014/main" id="{4A716461-4D42-CB05-1640-CA30593563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4561CD7-F6DC-0142-C832-4F9B742F16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12838930"/>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localhost:8086/addBook" TargetMode="External"/><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localhost:8086/updateBook" TargetMode="External"/><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localhost:8086/deleteBook/%7bid%7d"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localhost:8086/getReviewByBook/%7bbookName%7d" TargetMode="External"/><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localhost:8086/validUserLogin/%7bemail%7d/%7bpassword%7d" TargetMode="Externa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localhost:8086/addUser"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localhost:8086/updateUser" TargetMode="External"/><Relationship Id="rId1" Type="http://schemas.openxmlformats.org/officeDocument/2006/relationships/slideLayout" Target="../slideLayouts/slideLayout2.xml"/><Relationship Id="rId5" Type="http://schemas.openxmlformats.org/officeDocument/2006/relationships/image" Target="../media/image40.jpg"/><Relationship Id="rId4" Type="http://schemas.openxmlformats.org/officeDocument/2006/relationships/image" Target="../media/image39.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localhost:8086/getEnabledBooks" TargetMode="External"/><Relationship Id="rId1" Type="http://schemas.openxmlformats.org/officeDocument/2006/relationships/slideLayout" Target="../slideLayouts/slideLayout2.xml"/><Relationship Id="rId5" Type="http://schemas.openxmlformats.org/officeDocument/2006/relationships/image" Target="../media/image44.jp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localhost:8086/getBookByBookName/%7bbookName%7d" TargetMode="Externa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localhost:8086/getReviewByBook/%7bbookName%7d" TargetMode="External"/><Relationship Id="rId1" Type="http://schemas.openxmlformats.org/officeDocument/2006/relationships/slideLayout" Target="../slideLayouts/slideLayout2.xml"/><Relationship Id="rId4" Type="http://schemas.openxmlformats.org/officeDocument/2006/relationships/image" Target="../media/image49.jpg"/></Relationships>
</file>

<file path=ppt/slides/_rels/slide24.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B113-8B83-6182-F602-2BC33AE8A76A}"/>
              </a:ext>
            </a:extLst>
          </p:cNvPr>
          <p:cNvSpPr>
            <a:spLocks noGrp="1"/>
          </p:cNvSpPr>
          <p:nvPr>
            <p:ph type="ctrTitle"/>
          </p:nvPr>
        </p:nvSpPr>
        <p:spPr>
          <a:xfrm>
            <a:off x="460421" y="887700"/>
            <a:ext cx="6596743" cy="2192176"/>
          </a:xfrm>
        </p:spPr>
        <p:txBody>
          <a:bodyPr/>
          <a:lstStyle/>
          <a:p>
            <a:r>
              <a:rPr lang="en-IN" dirty="0">
                <a:latin typeface="Times New Roman" panose="02020603050405020304" pitchFamily="18" charset="0"/>
                <a:cs typeface="Times New Roman" panose="02020603050405020304" pitchFamily="18" charset="0"/>
              </a:rPr>
              <a:t>Online Book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Review System</a:t>
            </a:r>
          </a:p>
        </p:txBody>
      </p:sp>
      <p:pic>
        <p:nvPicPr>
          <p:cNvPr id="1026" name="Picture 2" descr="Premium Vector | Book review illustration with reader feedback for analysis  and comments about publications">
            <a:extLst>
              <a:ext uri="{FF2B5EF4-FFF2-40B4-BE49-F238E27FC236}">
                <a16:creationId xmlns:a16="http://schemas.microsoft.com/office/drawing/2014/main" id="{5ACA7AD2-06AA-9BD3-D855-E22FCF7D3C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97" t="8034" r="3264" b="7810"/>
          <a:stretch/>
        </p:blipFill>
        <p:spPr bwMode="auto">
          <a:xfrm>
            <a:off x="7260995" y="1495488"/>
            <a:ext cx="4586455" cy="292851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8534108-58C5-DCE8-7AAF-EEE2BB45E788}"/>
              </a:ext>
            </a:extLst>
          </p:cNvPr>
          <p:cNvSpPr/>
          <p:nvPr/>
        </p:nvSpPr>
        <p:spPr>
          <a:xfrm>
            <a:off x="149290" y="83976"/>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DA9DC37-C79A-6C32-7B81-D65A175DC9C8}"/>
              </a:ext>
            </a:extLst>
          </p:cNvPr>
          <p:cNvSpPr/>
          <p:nvPr/>
        </p:nvSpPr>
        <p:spPr>
          <a:xfrm>
            <a:off x="174396" y="6463004"/>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tar: 5 Points 7">
            <a:extLst>
              <a:ext uri="{FF2B5EF4-FFF2-40B4-BE49-F238E27FC236}">
                <a16:creationId xmlns:a16="http://schemas.microsoft.com/office/drawing/2014/main" id="{095D26C9-AEBE-3662-5899-DD7F420EC5B4}"/>
              </a:ext>
            </a:extLst>
          </p:cNvPr>
          <p:cNvSpPr/>
          <p:nvPr/>
        </p:nvSpPr>
        <p:spPr>
          <a:xfrm>
            <a:off x="817871" y="4424005"/>
            <a:ext cx="961053" cy="876559"/>
          </a:xfrm>
          <a:prstGeom prst="star5">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tar: 5 Points 8">
            <a:extLst>
              <a:ext uri="{FF2B5EF4-FFF2-40B4-BE49-F238E27FC236}">
                <a16:creationId xmlns:a16="http://schemas.microsoft.com/office/drawing/2014/main" id="{7CBC28A0-837F-F28E-9397-E7CDC27F5B7D}"/>
              </a:ext>
            </a:extLst>
          </p:cNvPr>
          <p:cNvSpPr/>
          <p:nvPr/>
        </p:nvSpPr>
        <p:spPr>
          <a:xfrm>
            <a:off x="2048069" y="4424006"/>
            <a:ext cx="961053" cy="876559"/>
          </a:xfrm>
          <a:prstGeom prst="star5">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tar: 5 Points 9">
            <a:extLst>
              <a:ext uri="{FF2B5EF4-FFF2-40B4-BE49-F238E27FC236}">
                <a16:creationId xmlns:a16="http://schemas.microsoft.com/office/drawing/2014/main" id="{7A91191B-BF65-459A-B2F5-DE65E8685633}"/>
              </a:ext>
            </a:extLst>
          </p:cNvPr>
          <p:cNvSpPr/>
          <p:nvPr/>
        </p:nvSpPr>
        <p:spPr>
          <a:xfrm>
            <a:off x="3278267" y="4424004"/>
            <a:ext cx="961053" cy="876559"/>
          </a:xfrm>
          <a:prstGeom prst="star5">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tar: 5 Points 10">
            <a:extLst>
              <a:ext uri="{FF2B5EF4-FFF2-40B4-BE49-F238E27FC236}">
                <a16:creationId xmlns:a16="http://schemas.microsoft.com/office/drawing/2014/main" id="{E26854BC-E8F8-1E34-976B-68CFBF3C76E5}"/>
              </a:ext>
            </a:extLst>
          </p:cNvPr>
          <p:cNvSpPr/>
          <p:nvPr/>
        </p:nvSpPr>
        <p:spPr>
          <a:xfrm>
            <a:off x="4508465" y="4424003"/>
            <a:ext cx="961053" cy="876559"/>
          </a:xfrm>
          <a:prstGeom prst="star5">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Star: 5 Points 11">
            <a:extLst>
              <a:ext uri="{FF2B5EF4-FFF2-40B4-BE49-F238E27FC236}">
                <a16:creationId xmlns:a16="http://schemas.microsoft.com/office/drawing/2014/main" id="{4808E9DB-144B-2D0E-C7E1-DC9441A5C8C9}"/>
              </a:ext>
            </a:extLst>
          </p:cNvPr>
          <p:cNvSpPr/>
          <p:nvPr/>
        </p:nvSpPr>
        <p:spPr>
          <a:xfrm>
            <a:off x="5884730" y="4424002"/>
            <a:ext cx="961053" cy="876559"/>
          </a:xfrm>
          <a:prstGeom prst="star5">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903049F1-7AB4-5F4C-DBDC-DBDC98658E22}"/>
              </a:ext>
            </a:extLst>
          </p:cNvPr>
          <p:cNvSpPr txBox="1"/>
          <p:nvPr/>
        </p:nvSpPr>
        <p:spPr>
          <a:xfrm>
            <a:off x="1215923" y="3461040"/>
            <a:ext cx="5085737"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234 Java SL KK batch  : Group number - 03</a:t>
            </a:r>
            <a:endParaRPr lang="en-IN" sz="2000" b="1" dirty="0"/>
          </a:p>
        </p:txBody>
      </p:sp>
    </p:spTree>
    <p:extLst>
      <p:ext uri="{BB962C8B-B14F-4D97-AF65-F5344CB8AC3E}">
        <p14:creationId xmlns:p14="http://schemas.microsoft.com/office/powerpoint/2010/main" val="2962342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CD638-3D3E-E6AD-1832-08F07279D2D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747AAF3-9268-5D4C-D04D-C15E078BF221}"/>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76F16E5-F850-A17C-E90F-EA56DC07ABAF}"/>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A43B1B47-A017-D772-A5C0-C431039CCC31}"/>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7. Admin Login</a:t>
            </a:r>
            <a:endParaRPr lang="en-IN" u="sng"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51EAB8C7-00E6-1350-731F-4B8267EABF13}"/>
              </a:ext>
            </a:extLst>
          </p:cNvPr>
          <p:cNvSpPr>
            <a:spLocks noGrp="1"/>
          </p:cNvSpPr>
          <p:nvPr>
            <p:ph idx="1"/>
          </p:nvPr>
        </p:nvSpPr>
        <p:spPr>
          <a:xfrm>
            <a:off x="852805" y="1690688"/>
            <a:ext cx="10452178" cy="4388712"/>
          </a:xfrm>
        </p:spPr>
        <p:txBody>
          <a:bodyPr>
            <a:normAutofit/>
          </a:bodyPr>
          <a:lstStyle/>
          <a:p>
            <a:pPr marL="0" indent="0" algn="just">
              <a:lnSpc>
                <a:spcPct val="150000"/>
              </a:lnSpc>
              <a:buNone/>
            </a:pPr>
            <a:r>
              <a:rPr lang="en-US" sz="2000" b="0" i="0" dirty="0">
                <a:solidFill>
                  <a:srgbClr val="0D0D0D"/>
                </a:solidFill>
                <a:effectLst/>
                <a:latin typeface="Times New Roman" panose="02020603050405020304" pitchFamily="18" charset="0"/>
                <a:cs typeface="Times New Roman" panose="02020603050405020304" pitchFamily="18" charset="0"/>
              </a:rPr>
              <a:t>Admin can login with email and password</a:t>
            </a:r>
          </a:p>
          <a:p>
            <a:pPr marL="0" indent="0" algn="just">
              <a:lnSpc>
                <a:spcPct val="150000"/>
              </a:lnSpc>
              <a:buNone/>
            </a:pP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sp>
        <p:nvSpPr>
          <p:cNvPr id="3" name="AutoShape 2">
            <a:extLst>
              <a:ext uri="{FF2B5EF4-FFF2-40B4-BE49-F238E27FC236}">
                <a16:creationId xmlns:a16="http://schemas.microsoft.com/office/drawing/2014/main" id="{20ECB2D4-2EAB-E33C-46A4-874EB6BBA73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F75E071D-483B-20A9-9BF5-777157734E42}"/>
              </a:ext>
            </a:extLst>
          </p:cNvPr>
          <p:cNvPicPr>
            <a:picLocks noChangeAspect="1"/>
          </p:cNvPicPr>
          <p:nvPr/>
        </p:nvPicPr>
        <p:blipFill rotWithShape="1">
          <a:blip r:embed="rId2"/>
          <a:srcRect t="2408" b="1907"/>
          <a:stretch/>
        </p:blipFill>
        <p:spPr>
          <a:xfrm>
            <a:off x="2110154" y="2382395"/>
            <a:ext cx="7971692" cy="3489649"/>
          </a:xfrm>
          <a:prstGeom prst="rect">
            <a:avLst/>
          </a:prstGeom>
        </p:spPr>
      </p:pic>
      <p:sp>
        <p:nvSpPr>
          <p:cNvPr id="10" name="TextBox 9">
            <a:extLst>
              <a:ext uri="{FF2B5EF4-FFF2-40B4-BE49-F238E27FC236}">
                <a16:creationId xmlns:a16="http://schemas.microsoft.com/office/drawing/2014/main" id="{04C33EA6-E20E-ED4D-95E6-1842EF566EC3}"/>
              </a:ext>
            </a:extLst>
          </p:cNvPr>
          <p:cNvSpPr txBox="1"/>
          <p:nvPr/>
        </p:nvSpPr>
        <p:spPr>
          <a:xfrm>
            <a:off x="4398302" y="5925511"/>
            <a:ext cx="3700196"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7.1) Admin Login Page</a:t>
            </a:r>
          </a:p>
        </p:txBody>
      </p:sp>
    </p:spTree>
    <p:extLst>
      <p:ext uri="{BB962C8B-B14F-4D97-AF65-F5344CB8AC3E}">
        <p14:creationId xmlns:p14="http://schemas.microsoft.com/office/powerpoint/2010/main" val="4108892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15903-5A0A-A484-D12B-5F396D9F7E8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717E6D8-AC4B-0785-50E9-63E4538057D8}"/>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CFB0178B-67A1-298A-C990-7624541F3139}"/>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7FD95730-9905-6735-1DAA-DDA9194ABD21}"/>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a:t>
            </a:r>
            <a:r>
              <a:rPr lang="en-IN" sz="3600" u="sng" dirty="0">
                <a:latin typeface="Times New Roman" panose="02020603050405020304" pitchFamily="18" charset="0"/>
                <a:cs typeface="Times New Roman" panose="02020603050405020304" pitchFamily="18" charset="0"/>
              </a:rPr>
              <a:t>Add New Book</a:t>
            </a:r>
          </a:p>
        </p:txBody>
      </p:sp>
      <p:sp>
        <p:nvSpPr>
          <p:cNvPr id="2" name="Content Placeholder 1">
            <a:extLst>
              <a:ext uri="{FF2B5EF4-FFF2-40B4-BE49-F238E27FC236}">
                <a16:creationId xmlns:a16="http://schemas.microsoft.com/office/drawing/2014/main" id="{CE25F743-ABA8-31FC-414E-CF56F6BDADFA}"/>
              </a:ext>
            </a:extLst>
          </p:cNvPr>
          <p:cNvSpPr>
            <a:spLocks noGrp="1"/>
          </p:cNvSpPr>
          <p:nvPr>
            <p:ph idx="1"/>
          </p:nvPr>
        </p:nvSpPr>
        <p:spPr>
          <a:xfrm>
            <a:off x="838200" y="1624084"/>
            <a:ext cx="10452178" cy="4388712"/>
          </a:xfrm>
        </p:spPr>
        <p:txBody>
          <a:bodyPr>
            <a:normAutofit/>
          </a:bodyPr>
          <a:lstStyle/>
          <a:p>
            <a:pPr marL="457200" indent="-45720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Post Man API request - Post-  </a:t>
            </a:r>
            <a:r>
              <a:rPr lang="en-US" sz="1600" dirty="0">
                <a:latin typeface="Times New Roman" panose="02020603050405020304" pitchFamily="18" charset="0"/>
                <a:cs typeface="Times New Roman" panose="02020603050405020304" pitchFamily="18" charset="0"/>
                <a:hlinkClick r:id="rId2"/>
              </a:rPr>
              <a:t>http://localhost:8086/addBook</a:t>
            </a:r>
            <a:endParaRPr lang="en-US" sz="16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Spring boot code – </a:t>
            </a:r>
          </a:p>
          <a:p>
            <a:pPr marL="457200" indent="-4572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Book is added to the data based on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only if all book details are filled</a:t>
            </a:r>
          </a:p>
        </p:txBody>
      </p:sp>
      <p:sp>
        <p:nvSpPr>
          <p:cNvPr id="3" name="AutoShape 2">
            <a:extLst>
              <a:ext uri="{FF2B5EF4-FFF2-40B4-BE49-F238E27FC236}">
                <a16:creationId xmlns:a16="http://schemas.microsoft.com/office/drawing/2014/main" id="{7B14FE27-D03C-08F2-9C52-F7F2F4EA04E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rrow: Right 4">
            <a:extLst>
              <a:ext uri="{FF2B5EF4-FFF2-40B4-BE49-F238E27FC236}">
                <a16:creationId xmlns:a16="http://schemas.microsoft.com/office/drawing/2014/main" id="{89E62315-B624-3B63-9253-E7C52414DD15}"/>
              </a:ext>
            </a:extLst>
          </p:cNvPr>
          <p:cNvSpPr/>
          <p:nvPr/>
        </p:nvSpPr>
        <p:spPr>
          <a:xfrm>
            <a:off x="5868955" y="2161813"/>
            <a:ext cx="1641907" cy="381070"/>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3">
            <a:extLst>
              <a:ext uri="{FF2B5EF4-FFF2-40B4-BE49-F238E27FC236}">
                <a16:creationId xmlns:a16="http://schemas.microsoft.com/office/drawing/2014/main" id="{EA430B22-3C0B-1DA6-98E2-408C59BAC79A}"/>
              </a:ext>
            </a:extLst>
          </p:cNvPr>
          <p:cNvPicPr>
            <a:picLocks noChangeAspect="1" noChangeArrowheads="1"/>
          </p:cNvPicPr>
          <p:nvPr/>
        </p:nvPicPr>
        <p:blipFill>
          <a:blip r:embed="rId3"/>
          <a:srcRect/>
          <a:stretch>
            <a:fillRect/>
          </a:stretch>
        </p:blipFill>
        <p:spPr bwMode="auto">
          <a:xfrm>
            <a:off x="676110" y="3452873"/>
            <a:ext cx="6489519" cy="2559920"/>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id="{2106AC4D-897B-4382-FB85-1003E98D0861}"/>
              </a:ext>
            </a:extLst>
          </p:cNvPr>
          <p:cNvSpPr txBox="1"/>
          <p:nvPr/>
        </p:nvSpPr>
        <p:spPr>
          <a:xfrm>
            <a:off x="1772816" y="6008815"/>
            <a:ext cx="3928188"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7.3) Typescript Validation (Add New Book)</a:t>
            </a:r>
          </a:p>
        </p:txBody>
      </p:sp>
      <p:pic>
        <p:nvPicPr>
          <p:cNvPr id="10" name="Picture 2">
            <a:extLst>
              <a:ext uri="{FF2B5EF4-FFF2-40B4-BE49-F238E27FC236}">
                <a16:creationId xmlns:a16="http://schemas.microsoft.com/office/drawing/2014/main" id="{8D63242F-0BC9-2123-34FF-D92C33EFC2FB}"/>
              </a:ext>
            </a:extLst>
          </p:cNvPr>
          <p:cNvPicPr>
            <a:picLocks noChangeAspect="1" noChangeArrowheads="1"/>
          </p:cNvPicPr>
          <p:nvPr/>
        </p:nvPicPr>
        <p:blipFill>
          <a:blip r:embed="rId4"/>
          <a:srcRect/>
          <a:stretch>
            <a:fillRect/>
          </a:stretch>
        </p:blipFill>
        <p:spPr bwMode="auto">
          <a:xfrm>
            <a:off x="7873245" y="761605"/>
            <a:ext cx="3579223" cy="2155370"/>
          </a:xfrm>
          <a:prstGeom prst="rect">
            <a:avLst/>
          </a:prstGeom>
          <a:noFill/>
          <a:ln w="9525">
            <a:noFill/>
            <a:miter lim="800000"/>
            <a:headEnd/>
            <a:tailEnd/>
          </a:ln>
          <a:effectLst/>
        </p:spPr>
      </p:pic>
      <p:pic>
        <p:nvPicPr>
          <p:cNvPr id="12" name="Picture 11">
            <a:extLst>
              <a:ext uri="{FF2B5EF4-FFF2-40B4-BE49-F238E27FC236}">
                <a16:creationId xmlns:a16="http://schemas.microsoft.com/office/drawing/2014/main" id="{73DE0466-29EF-76C2-CE6D-19E09BEE4D16}"/>
              </a:ext>
            </a:extLst>
          </p:cNvPr>
          <p:cNvPicPr>
            <a:picLocks noChangeAspect="1"/>
          </p:cNvPicPr>
          <p:nvPr/>
        </p:nvPicPr>
        <p:blipFill rotWithShape="1">
          <a:blip r:embed="rId5"/>
          <a:srcRect t="2635" b="2176"/>
          <a:stretch/>
        </p:blipFill>
        <p:spPr>
          <a:xfrm>
            <a:off x="7766179" y="3428874"/>
            <a:ext cx="3811493" cy="2559920"/>
          </a:xfrm>
          <a:prstGeom prst="rect">
            <a:avLst/>
          </a:prstGeom>
        </p:spPr>
      </p:pic>
      <p:sp>
        <p:nvSpPr>
          <p:cNvPr id="13" name="TextBox 12">
            <a:extLst>
              <a:ext uri="{FF2B5EF4-FFF2-40B4-BE49-F238E27FC236}">
                <a16:creationId xmlns:a16="http://schemas.microsoft.com/office/drawing/2014/main" id="{23674528-1971-8394-9999-B2136363452A}"/>
              </a:ext>
            </a:extLst>
          </p:cNvPr>
          <p:cNvSpPr txBox="1"/>
          <p:nvPr/>
        </p:nvSpPr>
        <p:spPr>
          <a:xfrm>
            <a:off x="7766179" y="2939629"/>
            <a:ext cx="3375761"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7.2) Add New Book – Code Snippet</a:t>
            </a:r>
          </a:p>
        </p:txBody>
      </p:sp>
      <p:sp>
        <p:nvSpPr>
          <p:cNvPr id="15" name="TextBox 14">
            <a:extLst>
              <a:ext uri="{FF2B5EF4-FFF2-40B4-BE49-F238E27FC236}">
                <a16:creationId xmlns:a16="http://schemas.microsoft.com/office/drawing/2014/main" id="{991E9C8F-868C-F388-1644-6A9F28D5D9D9}"/>
              </a:ext>
            </a:extLst>
          </p:cNvPr>
          <p:cNvSpPr txBox="1"/>
          <p:nvPr/>
        </p:nvSpPr>
        <p:spPr>
          <a:xfrm>
            <a:off x="7914617" y="5952050"/>
            <a:ext cx="3375761"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7.4) “Add New Book” Page</a:t>
            </a:r>
          </a:p>
        </p:txBody>
      </p:sp>
    </p:spTree>
    <p:extLst>
      <p:ext uri="{BB962C8B-B14F-4D97-AF65-F5344CB8AC3E}">
        <p14:creationId xmlns:p14="http://schemas.microsoft.com/office/powerpoint/2010/main" val="578486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0DBAA-0F55-3DFB-739C-72B95D4DC25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CC4AB40-A9CF-0447-19E1-0814AC024610}"/>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9A4962D5-121A-15BE-BACB-13FEA3C31B28}"/>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0B10CA66-0181-BA74-C776-196287A016F3}"/>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a:t>
            </a:r>
            <a:r>
              <a:rPr lang="en-IN" sz="3600" u="sng" dirty="0">
                <a:latin typeface="Times New Roman" panose="02020603050405020304" pitchFamily="18" charset="0"/>
                <a:cs typeface="Times New Roman" panose="02020603050405020304" pitchFamily="18" charset="0"/>
              </a:rPr>
              <a:t>Update Book Details</a:t>
            </a:r>
          </a:p>
        </p:txBody>
      </p:sp>
      <p:sp>
        <p:nvSpPr>
          <p:cNvPr id="2" name="Content Placeholder 1">
            <a:extLst>
              <a:ext uri="{FF2B5EF4-FFF2-40B4-BE49-F238E27FC236}">
                <a16:creationId xmlns:a16="http://schemas.microsoft.com/office/drawing/2014/main" id="{C8E02C63-E2AA-BFD6-36EA-756C742DA7A6}"/>
              </a:ext>
            </a:extLst>
          </p:cNvPr>
          <p:cNvSpPr>
            <a:spLocks noGrp="1"/>
          </p:cNvSpPr>
          <p:nvPr>
            <p:ph idx="1"/>
          </p:nvPr>
        </p:nvSpPr>
        <p:spPr>
          <a:xfrm>
            <a:off x="838200" y="1624084"/>
            <a:ext cx="10452178" cy="4388712"/>
          </a:xfrm>
        </p:spPr>
        <p:txBody>
          <a:bodyPr>
            <a:normAutofit/>
          </a:bodyPr>
          <a:lstStyle/>
          <a:p>
            <a:pPr marL="457200" indent="-4572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Post Man API request - Put-  </a:t>
            </a:r>
            <a:r>
              <a:rPr lang="en-US" sz="1600" dirty="0">
                <a:latin typeface="Times New Roman" panose="02020603050405020304" pitchFamily="18" charset="0"/>
                <a:cs typeface="Times New Roman" panose="02020603050405020304" pitchFamily="18" charset="0"/>
                <a:hlinkClick r:id="rId2"/>
              </a:rPr>
              <a:t>http://localhost:8086/updateBook</a:t>
            </a:r>
            <a:endParaRPr lang="en-US" sz="16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Spring boot code – </a:t>
            </a:r>
          </a:p>
          <a:p>
            <a:pPr marL="457200" indent="-4572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Book is updated in  the database</a:t>
            </a:r>
          </a:p>
        </p:txBody>
      </p:sp>
      <p:sp>
        <p:nvSpPr>
          <p:cNvPr id="3" name="AutoShape 2">
            <a:extLst>
              <a:ext uri="{FF2B5EF4-FFF2-40B4-BE49-F238E27FC236}">
                <a16:creationId xmlns:a16="http://schemas.microsoft.com/office/drawing/2014/main" id="{12683250-F34E-5D46-FCCE-575E5833DAF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rrow: Right 4">
            <a:extLst>
              <a:ext uri="{FF2B5EF4-FFF2-40B4-BE49-F238E27FC236}">
                <a16:creationId xmlns:a16="http://schemas.microsoft.com/office/drawing/2014/main" id="{B5F7512C-2976-B94E-0CCA-C73102A898ED}"/>
              </a:ext>
            </a:extLst>
          </p:cNvPr>
          <p:cNvSpPr/>
          <p:nvPr/>
        </p:nvSpPr>
        <p:spPr>
          <a:xfrm>
            <a:off x="5943600" y="2185525"/>
            <a:ext cx="1572845" cy="324721"/>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4B27544B-60DB-5B60-1387-2C2CCF223006}"/>
              </a:ext>
            </a:extLst>
          </p:cNvPr>
          <p:cNvSpPr txBox="1"/>
          <p:nvPr/>
        </p:nvSpPr>
        <p:spPr>
          <a:xfrm>
            <a:off x="1772816" y="5808047"/>
            <a:ext cx="3375761"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7.6) Typescript Validation (Update)</a:t>
            </a:r>
          </a:p>
        </p:txBody>
      </p:sp>
      <p:sp>
        <p:nvSpPr>
          <p:cNvPr id="13" name="TextBox 12">
            <a:extLst>
              <a:ext uri="{FF2B5EF4-FFF2-40B4-BE49-F238E27FC236}">
                <a16:creationId xmlns:a16="http://schemas.microsoft.com/office/drawing/2014/main" id="{18670FEC-2EF4-3947-5B59-D41E0F67855D}"/>
              </a:ext>
            </a:extLst>
          </p:cNvPr>
          <p:cNvSpPr txBox="1"/>
          <p:nvPr/>
        </p:nvSpPr>
        <p:spPr>
          <a:xfrm>
            <a:off x="7601489" y="2673163"/>
            <a:ext cx="3655206"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7.5) Update Book Details – Code Snippet</a:t>
            </a:r>
          </a:p>
        </p:txBody>
      </p:sp>
      <p:sp>
        <p:nvSpPr>
          <p:cNvPr id="15" name="TextBox 14">
            <a:extLst>
              <a:ext uri="{FF2B5EF4-FFF2-40B4-BE49-F238E27FC236}">
                <a16:creationId xmlns:a16="http://schemas.microsoft.com/office/drawing/2014/main" id="{4CDE784C-DBFF-D3B1-E42A-676C1F6E3ED8}"/>
              </a:ext>
            </a:extLst>
          </p:cNvPr>
          <p:cNvSpPr txBox="1"/>
          <p:nvPr/>
        </p:nvSpPr>
        <p:spPr>
          <a:xfrm>
            <a:off x="7855525" y="6012796"/>
            <a:ext cx="3375761"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7.7) “Update Book Details” Page</a:t>
            </a:r>
          </a:p>
        </p:txBody>
      </p:sp>
      <p:pic>
        <p:nvPicPr>
          <p:cNvPr id="4" name="Picture 5">
            <a:extLst>
              <a:ext uri="{FF2B5EF4-FFF2-40B4-BE49-F238E27FC236}">
                <a16:creationId xmlns:a16="http://schemas.microsoft.com/office/drawing/2014/main" id="{07FED587-308F-F486-37FC-E28588BD6215}"/>
              </a:ext>
            </a:extLst>
          </p:cNvPr>
          <p:cNvPicPr>
            <a:picLocks noChangeAspect="1" noChangeArrowheads="1"/>
          </p:cNvPicPr>
          <p:nvPr/>
        </p:nvPicPr>
        <p:blipFill>
          <a:blip r:embed="rId3"/>
          <a:srcRect/>
          <a:stretch>
            <a:fillRect/>
          </a:stretch>
        </p:blipFill>
        <p:spPr bwMode="auto">
          <a:xfrm>
            <a:off x="590737" y="3329806"/>
            <a:ext cx="6860394" cy="2325391"/>
          </a:xfrm>
          <a:prstGeom prst="rect">
            <a:avLst/>
          </a:prstGeom>
          <a:noFill/>
          <a:ln w="9525">
            <a:noFill/>
            <a:miter lim="800000"/>
            <a:headEnd/>
            <a:tailEnd/>
          </a:ln>
          <a:effectLst/>
        </p:spPr>
      </p:pic>
      <p:pic>
        <p:nvPicPr>
          <p:cNvPr id="11" name="Picture 2">
            <a:extLst>
              <a:ext uri="{FF2B5EF4-FFF2-40B4-BE49-F238E27FC236}">
                <a16:creationId xmlns:a16="http://schemas.microsoft.com/office/drawing/2014/main" id="{864A567E-4F1E-A5E2-8F51-C23ED99F7B5A}"/>
              </a:ext>
            </a:extLst>
          </p:cNvPr>
          <p:cNvPicPr>
            <a:picLocks noChangeAspect="1" noChangeArrowheads="1"/>
          </p:cNvPicPr>
          <p:nvPr/>
        </p:nvPicPr>
        <p:blipFill>
          <a:blip r:embed="rId4"/>
          <a:srcRect/>
          <a:stretch>
            <a:fillRect/>
          </a:stretch>
        </p:blipFill>
        <p:spPr bwMode="auto">
          <a:xfrm>
            <a:off x="7698594" y="784316"/>
            <a:ext cx="3655206" cy="1806181"/>
          </a:xfrm>
          <a:prstGeom prst="rect">
            <a:avLst/>
          </a:prstGeom>
          <a:noFill/>
          <a:ln w="9525">
            <a:noFill/>
            <a:miter lim="800000"/>
            <a:headEnd/>
            <a:tailEnd/>
          </a:ln>
          <a:effectLst/>
        </p:spPr>
      </p:pic>
      <p:pic>
        <p:nvPicPr>
          <p:cNvPr id="17" name="Picture 16">
            <a:extLst>
              <a:ext uri="{FF2B5EF4-FFF2-40B4-BE49-F238E27FC236}">
                <a16:creationId xmlns:a16="http://schemas.microsoft.com/office/drawing/2014/main" id="{56DEB725-A80A-2D76-9304-DF479BFA85ED}"/>
              </a:ext>
            </a:extLst>
          </p:cNvPr>
          <p:cNvPicPr>
            <a:picLocks noChangeAspect="1"/>
          </p:cNvPicPr>
          <p:nvPr/>
        </p:nvPicPr>
        <p:blipFill>
          <a:blip r:embed="rId5"/>
          <a:stretch>
            <a:fillRect/>
          </a:stretch>
        </p:blipFill>
        <p:spPr>
          <a:xfrm>
            <a:off x="7698594" y="3143224"/>
            <a:ext cx="3689625" cy="2884276"/>
          </a:xfrm>
          <a:prstGeom prst="rect">
            <a:avLst/>
          </a:prstGeom>
        </p:spPr>
      </p:pic>
    </p:spTree>
    <p:extLst>
      <p:ext uri="{BB962C8B-B14F-4D97-AF65-F5344CB8AC3E}">
        <p14:creationId xmlns:p14="http://schemas.microsoft.com/office/powerpoint/2010/main" val="877169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6ADAA-13EF-2DD5-54E3-58CDA58990E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3DCF3C3-FB30-D3A1-2BA3-C79B9123B8F1}"/>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E220A4E-8344-3559-469B-20D53121E4E9}"/>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F96C350C-3435-77B1-5D6D-4C5AF87B34A8}"/>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a:t>
            </a:r>
            <a:r>
              <a:rPr lang="en-IN" sz="3600" u="sng" dirty="0">
                <a:latin typeface="Times New Roman" panose="02020603050405020304" pitchFamily="18" charset="0"/>
                <a:cs typeface="Times New Roman" panose="02020603050405020304" pitchFamily="18" charset="0"/>
              </a:rPr>
              <a:t>Remove Book Details</a:t>
            </a:r>
          </a:p>
        </p:txBody>
      </p:sp>
      <p:sp>
        <p:nvSpPr>
          <p:cNvPr id="2" name="Content Placeholder 1">
            <a:extLst>
              <a:ext uri="{FF2B5EF4-FFF2-40B4-BE49-F238E27FC236}">
                <a16:creationId xmlns:a16="http://schemas.microsoft.com/office/drawing/2014/main" id="{627CA8D6-7CFF-7FEB-EC93-072628066101}"/>
              </a:ext>
            </a:extLst>
          </p:cNvPr>
          <p:cNvSpPr>
            <a:spLocks noGrp="1"/>
          </p:cNvSpPr>
          <p:nvPr>
            <p:ph idx="1"/>
          </p:nvPr>
        </p:nvSpPr>
        <p:spPr>
          <a:xfrm>
            <a:off x="838200" y="1825625"/>
            <a:ext cx="10452178" cy="4388712"/>
          </a:xfrm>
        </p:spPr>
        <p:txBody>
          <a:bodyPr>
            <a:normAutofit/>
          </a:bodyPr>
          <a:lstStyle/>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Post Man API request - Delete -  </a:t>
            </a:r>
            <a:r>
              <a:rPr lang="en-US" sz="2000" dirty="0">
                <a:latin typeface="Times New Roman" panose="02020603050405020304" pitchFamily="18" charset="0"/>
                <a:cs typeface="Times New Roman" panose="02020603050405020304" pitchFamily="18" charset="0"/>
                <a:hlinkClick r:id="rId2"/>
              </a:rPr>
              <a:t>http://localhost:8086/deleteBook/{id}</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Spring boot code </a:t>
            </a:r>
          </a:p>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Book is deleted along with all reviews given to that book.</a:t>
            </a:r>
          </a:p>
          <a:p>
            <a:pPr marL="457200" indent="-4572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sp>
        <p:nvSpPr>
          <p:cNvPr id="3" name="AutoShape 2">
            <a:extLst>
              <a:ext uri="{FF2B5EF4-FFF2-40B4-BE49-F238E27FC236}">
                <a16:creationId xmlns:a16="http://schemas.microsoft.com/office/drawing/2014/main" id="{B29445D2-858E-4E04-C706-80118A6847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1244A829-BFD0-7B25-4154-00D3632D2A61}"/>
              </a:ext>
            </a:extLst>
          </p:cNvPr>
          <p:cNvPicPr>
            <a:picLocks noChangeAspect="1" noChangeArrowheads="1"/>
          </p:cNvPicPr>
          <p:nvPr/>
        </p:nvPicPr>
        <p:blipFill>
          <a:blip r:embed="rId3"/>
          <a:srcRect/>
          <a:stretch>
            <a:fillRect/>
          </a:stretch>
        </p:blipFill>
        <p:spPr bwMode="auto">
          <a:xfrm>
            <a:off x="7435125" y="2435294"/>
            <a:ext cx="3933825" cy="3038475"/>
          </a:xfrm>
          <a:prstGeom prst="rect">
            <a:avLst/>
          </a:prstGeom>
          <a:noFill/>
          <a:ln w="9525">
            <a:noFill/>
            <a:miter lim="800000"/>
            <a:headEnd/>
            <a:tailEnd/>
          </a:ln>
          <a:effectLst/>
        </p:spPr>
      </p:pic>
      <p:sp>
        <p:nvSpPr>
          <p:cNvPr id="5" name="Arrow: Right 4">
            <a:extLst>
              <a:ext uri="{FF2B5EF4-FFF2-40B4-BE49-F238E27FC236}">
                <a16:creationId xmlns:a16="http://schemas.microsoft.com/office/drawing/2014/main" id="{97EDE08F-D81A-1534-5522-2F005B1089C6}"/>
              </a:ext>
            </a:extLst>
          </p:cNvPr>
          <p:cNvSpPr/>
          <p:nvPr/>
        </p:nvSpPr>
        <p:spPr>
          <a:xfrm>
            <a:off x="5694577" y="2587552"/>
            <a:ext cx="1560376" cy="304800"/>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8D3636F8-FE1C-6209-9B16-167762C28872}"/>
              </a:ext>
            </a:extLst>
          </p:cNvPr>
          <p:cNvSpPr txBox="1"/>
          <p:nvPr/>
        </p:nvSpPr>
        <p:spPr>
          <a:xfrm>
            <a:off x="7419976" y="5631330"/>
            <a:ext cx="3795421"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7.8) Remove Book Details - Code Snippet</a:t>
            </a:r>
          </a:p>
        </p:txBody>
      </p:sp>
      <p:pic>
        <p:nvPicPr>
          <p:cNvPr id="1026" name="Picture 2" descr="354 Delete Illustrations - Free in SVG, PNG, EPS - IconScout">
            <a:extLst>
              <a:ext uri="{FF2B5EF4-FFF2-40B4-BE49-F238E27FC236}">
                <a16:creationId xmlns:a16="http://schemas.microsoft.com/office/drawing/2014/main" id="{1F6009FB-ACDB-5432-E259-0D8DD9DF70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5186" y="3756210"/>
            <a:ext cx="3496840" cy="2658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849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1D98E-187D-C6B5-67B0-9C34520D0F4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E8A3883-0B7E-6371-4F46-5D468F71EEBA}"/>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1AFFDA9D-2042-E0D0-CBC7-EF62058A0C29}"/>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17374B8E-D31D-DDBA-5CBC-D01B4806FDC5}"/>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a:t>
            </a:r>
            <a:r>
              <a:rPr lang="en-US" sz="3600" u="sng" dirty="0">
                <a:latin typeface="Times New Roman" panose="02020603050405020304" pitchFamily="18" charset="0"/>
                <a:cs typeface="Times New Roman" panose="02020603050405020304" pitchFamily="18" charset="0"/>
              </a:rPr>
              <a:t>User Ratings for Specific Book</a:t>
            </a:r>
            <a:endParaRPr lang="en-IN" sz="3600" u="sng"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5DB2BA2C-4771-6109-8CAD-CF4C141BD487}"/>
              </a:ext>
            </a:extLst>
          </p:cNvPr>
          <p:cNvSpPr>
            <a:spLocks noGrp="1"/>
          </p:cNvSpPr>
          <p:nvPr>
            <p:ph idx="1"/>
          </p:nvPr>
        </p:nvSpPr>
        <p:spPr>
          <a:xfrm>
            <a:off x="838200" y="1624084"/>
            <a:ext cx="10452178" cy="4388712"/>
          </a:xfrm>
        </p:spPr>
        <p:txBody>
          <a:bodyPr>
            <a:normAutofit/>
          </a:bodyPr>
          <a:lstStyle/>
          <a:p>
            <a:pPr marL="457200" indent="-45720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Post Man API request - Get-  </a:t>
            </a:r>
            <a:r>
              <a:rPr lang="en-US" sz="1600" dirty="0">
                <a:latin typeface="Times New Roman" panose="02020603050405020304" pitchFamily="18" charset="0"/>
                <a:cs typeface="Times New Roman" panose="02020603050405020304" pitchFamily="18" charset="0"/>
                <a:hlinkClick r:id="rId2"/>
              </a:rPr>
              <a:t>http://localhost:8086/getReviewByBook/{bookName}</a:t>
            </a:r>
            <a:endParaRPr lang="en-IN" sz="1600" dirty="0">
              <a:effectLst/>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1600" dirty="0">
                <a:effectLst/>
                <a:latin typeface="Times New Roman" panose="02020603050405020304" pitchFamily="18" charset="0"/>
                <a:cs typeface="Times New Roman" panose="02020603050405020304" pitchFamily="18" charset="0"/>
              </a:rPr>
              <a:t>Spring boot code –</a:t>
            </a:r>
          </a:p>
          <a:p>
            <a:pPr marL="457200" indent="-457200" algn="just">
              <a:lnSpc>
                <a:spcPct val="100000"/>
              </a:lnSpc>
              <a:buFont typeface="+mj-lt"/>
              <a:buAutoNum type="arabicPeriod"/>
            </a:pPr>
            <a:r>
              <a:rPr lang="en-US" sz="1600" dirty="0">
                <a:effectLst/>
                <a:latin typeface="Times New Roman" panose="02020603050405020304" pitchFamily="18" charset="0"/>
                <a:cs typeface="Times New Roman" panose="02020603050405020304" pitchFamily="18" charset="0"/>
              </a:rPr>
              <a:t>All reviews for a particular book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is r</a:t>
            </a:r>
            <a:r>
              <a:rPr lang="en-US" sz="1600" dirty="0">
                <a:effectLst/>
                <a:latin typeface="Times New Roman" panose="02020603050405020304" pitchFamily="18" charset="0"/>
                <a:cs typeface="Times New Roman" panose="02020603050405020304" pitchFamily="18" charset="0"/>
              </a:rPr>
              <a:t>etrieved in reviews table</a:t>
            </a:r>
          </a:p>
        </p:txBody>
      </p:sp>
      <p:sp>
        <p:nvSpPr>
          <p:cNvPr id="3" name="AutoShape 2">
            <a:extLst>
              <a:ext uri="{FF2B5EF4-FFF2-40B4-BE49-F238E27FC236}">
                <a16:creationId xmlns:a16="http://schemas.microsoft.com/office/drawing/2014/main" id="{8D2F99DD-D444-2F68-3770-F961CF1481C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rrow: Right 4">
            <a:extLst>
              <a:ext uri="{FF2B5EF4-FFF2-40B4-BE49-F238E27FC236}">
                <a16:creationId xmlns:a16="http://schemas.microsoft.com/office/drawing/2014/main" id="{FAC79719-E13C-436F-DFAD-07E474E6D11C}"/>
              </a:ext>
            </a:extLst>
          </p:cNvPr>
          <p:cNvSpPr/>
          <p:nvPr/>
        </p:nvSpPr>
        <p:spPr>
          <a:xfrm>
            <a:off x="4895989" y="2774541"/>
            <a:ext cx="1498103" cy="367813"/>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8F1AAF3C-F90A-ED1B-AA0C-703210F551F4}"/>
              </a:ext>
            </a:extLst>
          </p:cNvPr>
          <p:cNvSpPr txBox="1"/>
          <p:nvPr/>
        </p:nvSpPr>
        <p:spPr>
          <a:xfrm>
            <a:off x="1716780" y="5940049"/>
            <a:ext cx="3536355"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7.10) Typescript Validation (Reviews)</a:t>
            </a:r>
          </a:p>
        </p:txBody>
      </p:sp>
      <p:sp>
        <p:nvSpPr>
          <p:cNvPr id="13" name="TextBox 12">
            <a:extLst>
              <a:ext uri="{FF2B5EF4-FFF2-40B4-BE49-F238E27FC236}">
                <a16:creationId xmlns:a16="http://schemas.microsoft.com/office/drawing/2014/main" id="{63BF1E06-D51A-9EF0-AE2A-3950C82A999E}"/>
              </a:ext>
            </a:extLst>
          </p:cNvPr>
          <p:cNvSpPr txBox="1"/>
          <p:nvPr/>
        </p:nvSpPr>
        <p:spPr>
          <a:xfrm>
            <a:off x="7196825" y="3159240"/>
            <a:ext cx="3655206"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7.9) </a:t>
            </a:r>
            <a:r>
              <a:rPr lang="en-US" sz="1400" dirty="0">
                <a:latin typeface="Times New Roman" panose="02020603050405020304" pitchFamily="18" charset="0"/>
                <a:cs typeface="Times New Roman" panose="02020603050405020304" pitchFamily="18" charset="0"/>
              </a:rPr>
              <a:t>Retrieving Reviews </a:t>
            </a:r>
            <a:r>
              <a:rPr lang="en-IN" sz="1400" dirty="0">
                <a:latin typeface="Times New Roman" panose="02020603050405020304" pitchFamily="18" charset="0"/>
                <a:cs typeface="Times New Roman" panose="02020603050405020304" pitchFamily="18" charset="0"/>
              </a:rPr>
              <a:t>– Code Snippet</a:t>
            </a:r>
          </a:p>
        </p:txBody>
      </p:sp>
      <p:sp>
        <p:nvSpPr>
          <p:cNvPr id="15" name="TextBox 14">
            <a:extLst>
              <a:ext uri="{FF2B5EF4-FFF2-40B4-BE49-F238E27FC236}">
                <a16:creationId xmlns:a16="http://schemas.microsoft.com/office/drawing/2014/main" id="{67D88837-16AF-12F8-94B7-FDF0B88B87D3}"/>
              </a:ext>
            </a:extLst>
          </p:cNvPr>
          <p:cNvSpPr txBox="1"/>
          <p:nvPr/>
        </p:nvSpPr>
        <p:spPr>
          <a:xfrm>
            <a:off x="7622260" y="5882931"/>
            <a:ext cx="3536355"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7.11) “Reviews of Specific Book” Page</a:t>
            </a:r>
          </a:p>
        </p:txBody>
      </p:sp>
      <p:pic>
        <p:nvPicPr>
          <p:cNvPr id="6" name="Picture 4">
            <a:extLst>
              <a:ext uri="{FF2B5EF4-FFF2-40B4-BE49-F238E27FC236}">
                <a16:creationId xmlns:a16="http://schemas.microsoft.com/office/drawing/2014/main" id="{E5CCA522-615D-6F0A-BCB8-23F14D163BCB}"/>
              </a:ext>
            </a:extLst>
          </p:cNvPr>
          <p:cNvPicPr>
            <a:picLocks noChangeAspect="1" noChangeArrowheads="1"/>
          </p:cNvPicPr>
          <p:nvPr/>
        </p:nvPicPr>
        <p:blipFill>
          <a:blip r:embed="rId3"/>
          <a:srcRect/>
          <a:stretch>
            <a:fillRect/>
          </a:stretch>
        </p:blipFill>
        <p:spPr bwMode="auto">
          <a:xfrm>
            <a:off x="669866" y="3612415"/>
            <a:ext cx="5852234" cy="2271088"/>
          </a:xfrm>
          <a:prstGeom prst="rect">
            <a:avLst/>
          </a:prstGeom>
          <a:noFill/>
          <a:ln w="9525">
            <a:noFill/>
            <a:miter lim="800000"/>
            <a:headEnd/>
            <a:tailEnd/>
          </a:ln>
          <a:effectLst/>
        </p:spPr>
      </p:pic>
      <p:pic>
        <p:nvPicPr>
          <p:cNvPr id="10" name="Picture 9">
            <a:extLst>
              <a:ext uri="{FF2B5EF4-FFF2-40B4-BE49-F238E27FC236}">
                <a16:creationId xmlns:a16="http://schemas.microsoft.com/office/drawing/2014/main" id="{348A8022-6A0F-38F0-E6C5-90BED2B22C76}"/>
              </a:ext>
            </a:extLst>
          </p:cNvPr>
          <p:cNvPicPr>
            <a:picLocks noChangeAspect="1"/>
          </p:cNvPicPr>
          <p:nvPr/>
        </p:nvPicPr>
        <p:blipFill>
          <a:blip r:embed="rId4"/>
          <a:stretch>
            <a:fillRect/>
          </a:stretch>
        </p:blipFill>
        <p:spPr>
          <a:xfrm>
            <a:off x="6661232" y="2121695"/>
            <a:ext cx="4896286" cy="414501"/>
          </a:xfrm>
          <a:prstGeom prst="rect">
            <a:avLst/>
          </a:prstGeom>
          <a:ln>
            <a:solidFill>
              <a:schemeClr val="tx1"/>
            </a:solidFill>
          </a:ln>
        </p:spPr>
      </p:pic>
      <p:pic>
        <p:nvPicPr>
          <p:cNvPr id="12" name="Picture 11">
            <a:extLst>
              <a:ext uri="{FF2B5EF4-FFF2-40B4-BE49-F238E27FC236}">
                <a16:creationId xmlns:a16="http://schemas.microsoft.com/office/drawing/2014/main" id="{29336C8A-3C13-4495-7926-4317AE372989}"/>
              </a:ext>
            </a:extLst>
          </p:cNvPr>
          <p:cNvPicPr>
            <a:picLocks noChangeAspect="1"/>
          </p:cNvPicPr>
          <p:nvPr/>
        </p:nvPicPr>
        <p:blipFill>
          <a:blip r:embed="rId5"/>
          <a:stretch>
            <a:fillRect/>
          </a:stretch>
        </p:blipFill>
        <p:spPr>
          <a:xfrm>
            <a:off x="6661232" y="2576479"/>
            <a:ext cx="4896286" cy="625395"/>
          </a:xfrm>
          <a:prstGeom prst="rect">
            <a:avLst/>
          </a:prstGeom>
          <a:ln>
            <a:solidFill>
              <a:schemeClr val="tx1"/>
            </a:solidFill>
          </a:ln>
        </p:spPr>
      </p:pic>
      <p:pic>
        <p:nvPicPr>
          <p:cNvPr id="18" name="Picture 17">
            <a:extLst>
              <a:ext uri="{FF2B5EF4-FFF2-40B4-BE49-F238E27FC236}">
                <a16:creationId xmlns:a16="http://schemas.microsoft.com/office/drawing/2014/main" id="{9D0E496E-41E8-41FB-222C-54FDA1D62445}"/>
              </a:ext>
            </a:extLst>
          </p:cNvPr>
          <p:cNvPicPr>
            <a:picLocks noChangeAspect="1"/>
          </p:cNvPicPr>
          <p:nvPr/>
        </p:nvPicPr>
        <p:blipFill rotWithShape="1">
          <a:blip r:embed="rId6"/>
          <a:srcRect r="1061"/>
          <a:stretch/>
        </p:blipFill>
        <p:spPr>
          <a:xfrm>
            <a:off x="6864588" y="3585697"/>
            <a:ext cx="4692930" cy="2297805"/>
          </a:xfrm>
          <a:prstGeom prst="rect">
            <a:avLst/>
          </a:prstGeom>
        </p:spPr>
      </p:pic>
    </p:spTree>
    <p:extLst>
      <p:ext uri="{BB962C8B-B14F-4D97-AF65-F5344CB8AC3E}">
        <p14:creationId xmlns:p14="http://schemas.microsoft.com/office/powerpoint/2010/main" val="132395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95A77-E6FE-31D5-4047-FACC2AEB1AE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EBAF4F9-3F42-7406-525A-408F50194705}"/>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10B8416D-AD0C-63FB-D831-7BD49552C78A}"/>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75836130-5B4A-A3A4-4DF8-B2BD5930A6D2}"/>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8. User Login</a:t>
            </a:r>
            <a:endParaRPr lang="en-IN" u="sng"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9AC7817-F83E-E544-47DB-7099BCCDF00C}"/>
              </a:ext>
            </a:extLst>
          </p:cNvPr>
          <p:cNvSpPr>
            <a:spLocks noGrp="1"/>
          </p:cNvSpPr>
          <p:nvPr>
            <p:ph idx="1"/>
          </p:nvPr>
        </p:nvSpPr>
        <p:spPr>
          <a:xfrm>
            <a:off x="869911" y="1536799"/>
            <a:ext cx="10452178" cy="4388712"/>
          </a:xfrm>
        </p:spPr>
        <p:txBody>
          <a:bodyPr>
            <a:normAutofit/>
          </a:bodyPr>
          <a:lstStyle/>
          <a:p>
            <a:pPr marL="0" indent="0" algn="just">
              <a:lnSpc>
                <a:spcPct val="150000"/>
              </a:lnSpc>
              <a:buNone/>
            </a:pPr>
            <a:r>
              <a:rPr lang="en-US" sz="2000" b="0" i="0" dirty="0">
                <a:solidFill>
                  <a:srgbClr val="0D0D0D"/>
                </a:solidFill>
                <a:effectLst/>
                <a:latin typeface="Times New Roman" panose="02020603050405020304" pitchFamily="18" charset="0"/>
                <a:cs typeface="Times New Roman" panose="02020603050405020304" pitchFamily="18" charset="0"/>
              </a:rPr>
              <a:t>User can login with email and password</a:t>
            </a:r>
          </a:p>
          <a:p>
            <a:pPr marL="0" indent="0" algn="just">
              <a:lnSpc>
                <a:spcPct val="150000"/>
              </a:lnSpc>
              <a:buNone/>
            </a:pP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sp>
        <p:nvSpPr>
          <p:cNvPr id="3" name="AutoShape 2">
            <a:extLst>
              <a:ext uri="{FF2B5EF4-FFF2-40B4-BE49-F238E27FC236}">
                <a16:creationId xmlns:a16="http://schemas.microsoft.com/office/drawing/2014/main" id="{CD83926D-9FA1-8D87-1F8F-C3DDE45839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TextBox 9">
            <a:extLst>
              <a:ext uri="{FF2B5EF4-FFF2-40B4-BE49-F238E27FC236}">
                <a16:creationId xmlns:a16="http://schemas.microsoft.com/office/drawing/2014/main" id="{9566F38B-FC79-69F1-5D07-7AF3B58F4D97}"/>
              </a:ext>
            </a:extLst>
          </p:cNvPr>
          <p:cNvSpPr txBox="1"/>
          <p:nvPr/>
        </p:nvSpPr>
        <p:spPr>
          <a:xfrm>
            <a:off x="4245902" y="5742518"/>
            <a:ext cx="3700196"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8.1) User Login Page</a:t>
            </a:r>
          </a:p>
        </p:txBody>
      </p:sp>
      <p:pic>
        <p:nvPicPr>
          <p:cNvPr id="6" name="Picture 5">
            <a:extLst>
              <a:ext uri="{FF2B5EF4-FFF2-40B4-BE49-F238E27FC236}">
                <a16:creationId xmlns:a16="http://schemas.microsoft.com/office/drawing/2014/main" id="{80C9493B-867D-AD61-F7C2-8BC8AD08AACB}"/>
              </a:ext>
            </a:extLst>
          </p:cNvPr>
          <p:cNvPicPr>
            <a:picLocks noChangeAspect="1"/>
          </p:cNvPicPr>
          <p:nvPr/>
        </p:nvPicPr>
        <p:blipFill>
          <a:blip r:embed="rId2"/>
          <a:stretch>
            <a:fillRect/>
          </a:stretch>
        </p:blipFill>
        <p:spPr>
          <a:xfrm>
            <a:off x="3799017" y="2176283"/>
            <a:ext cx="4559754" cy="3470555"/>
          </a:xfrm>
          <a:prstGeom prst="rect">
            <a:avLst/>
          </a:prstGeom>
        </p:spPr>
      </p:pic>
    </p:spTree>
    <p:extLst>
      <p:ext uri="{BB962C8B-B14F-4D97-AF65-F5344CB8AC3E}">
        <p14:creationId xmlns:p14="http://schemas.microsoft.com/office/powerpoint/2010/main" val="2730555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AE123-557C-40B8-871C-55888C5A2D9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3D5EF35-62BC-88F1-2183-CACDABE7E73F}"/>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D601DF3-1330-A564-545B-83271B41C2B7}"/>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3523D7B8-98AB-88FA-CCA2-FCE4195D205F}"/>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a:t>
            </a:r>
            <a:r>
              <a:rPr lang="en-US" sz="3600" u="sng" dirty="0">
                <a:latin typeface="Times New Roman" panose="02020603050405020304" pitchFamily="18" charset="0"/>
                <a:cs typeface="Times New Roman" panose="02020603050405020304" pitchFamily="18" charset="0"/>
              </a:rPr>
              <a:t>User Login (Continue)</a:t>
            </a:r>
            <a:endParaRPr lang="en-IN" sz="3600" u="sng"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5C0A6D1-5AC0-8146-4FD3-68CE144E628E}"/>
              </a:ext>
            </a:extLst>
          </p:cNvPr>
          <p:cNvSpPr>
            <a:spLocks noGrp="1"/>
          </p:cNvSpPr>
          <p:nvPr>
            <p:ph idx="1"/>
          </p:nvPr>
        </p:nvSpPr>
        <p:spPr>
          <a:xfrm>
            <a:off x="838200" y="1624084"/>
            <a:ext cx="10452178" cy="4388712"/>
          </a:xfrm>
        </p:spPr>
        <p:txBody>
          <a:bodyPr>
            <a:normAutofit/>
          </a:bodyPr>
          <a:lstStyle/>
          <a:p>
            <a:pPr marL="457200" indent="-45720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Post Man API request - Get - </a:t>
            </a:r>
            <a:r>
              <a:rPr lang="en-US" sz="1600" dirty="0">
                <a:solidFill>
                  <a:srgbClr val="2DA0F1"/>
                </a:solidFill>
                <a:latin typeface="Times New Roman" panose="02020603050405020304" pitchFamily="18" charset="0"/>
                <a:cs typeface="Times New Roman" panose="02020603050405020304" pitchFamily="18" charset="0"/>
                <a:hlinkClick r:id="rId2"/>
              </a:rPr>
              <a:t>http://localhost:8086/validUserLogin/{email}/{password}</a:t>
            </a:r>
            <a:endParaRPr lang="en-IN" sz="1600" dirty="0">
              <a:effectLst/>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1600" dirty="0">
                <a:effectLst/>
                <a:latin typeface="Times New Roman" panose="02020603050405020304" pitchFamily="18" charset="0"/>
                <a:cs typeface="Times New Roman" panose="02020603050405020304" pitchFamily="18" charset="0"/>
              </a:rPr>
              <a:t>Spring boot code – </a:t>
            </a:r>
          </a:p>
          <a:p>
            <a:pPr marL="457200" indent="-457200" algn="just">
              <a:lnSpc>
                <a:spcPct val="150000"/>
              </a:lnSpc>
              <a:buFont typeface="+mj-lt"/>
              <a:buAutoNum type="arabicPeriod"/>
            </a:pPr>
            <a:r>
              <a:rPr lang="en-US" sz="1600" dirty="0">
                <a:effectLst/>
                <a:latin typeface="Times New Roman" panose="02020603050405020304" pitchFamily="18" charset="0"/>
                <a:cs typeface="Times New Roman" panose="02020603050405020304" pitchFamily="18" charset="0"/>
              </a:rPr>
              <a:t>Check whether given details </a:t>
            </a:r>
            <a:r>
              <a:rPr lang="en-US" sz="1600" dirty="0">
                <a:latin typeface="Times New Roman" panose="02020603050405020304" pitchFamily="18" charset="0"/>
                <a:cs typeface="Times New Roman" panose="02020603050405020304" pitchFamily="18" charset="0"/>
              </a:rPr>
              <a:t>are mapped with that email are correct.</a:t>
            </a:r>
          </a:p>
        </p:txBody>
      </p:sp>
      <p:sp>
        <p:nvSpPr>
          <p:cNvPr id="3" name="AutoShape 2">
            <a:extLst>
              <a:ext uri="{FF2B5EF4-FFF2-40B4-BE49-F238E27FC236}">
                <a16:creationId xmlns:a16="http://schemas.microsoft.com/office/drawing/2014/main" id="{3B526C93-9D55-451F-A719-D614978C67B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a:extLst>
              <a:ext uri="{FF2B5EF4-FFF2-40B4-BE49-F238E27FC236}">
                <a16:creationId xmlns:a16="http://schemas.microsoft.com/office/drawing/2014/main" id="{978FA330-79F0-674E-F67A-2F2A897149E9}"/>
              </a:ext>
            </a:extLst>
          </p:cNvPr>
          <p:cNvSpPr txBox="1"/>
          <p:nvPr/>
        </p:nvSpPr>
        <p:spPr>
          <a:xfrm>
            <a:off x="7495076" y="5792876"/>
            <a:ext cx="3795302"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8.3) Typescript Validation (Validate User)</a:t>
            </a:r>
          </a:p>
        </p:txBody>
      </p:sp>
      <p:sp>
        <p:nvSpPr>
          <p:cNvPr id="19" name="TextBox 18">
            <a:extLst>
              <a:ext uri="{FF2B5EF4-FFF2-40B4-BE49-F238E27FC236}">
                <a16:creationId xmlns:a16="http://schemas.microsoft.com/office/drawing/2014/main" id="{FDEF79C6-532B-16F5-03A6-40FAC7CDD1B5}"/>
              </a:ext>
            </a:extLst>
          </p:cNvPr>
          <p:cNvSpPr txBox="1"/>
          <p:nvPr/>
        </p:nvSpPr>
        <p:spPr>
          <a:xfrm>
            <a:off x="2127731" y="4680127"/>
            <a:ext cx="361802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8.2) </a:t>
            </a:r>
            <a:r>
              <a:rPr lang="en-IN" sz="1400" dirty="0" err="1">
                <a:latin typeface="Times New Roman" panose="02020603050405020304" pitchFamily="18" charset="0"/>
                <a:cs typeface="Times New Roman" panose="02020603050405020304" pitchFamily="18" charset="0"/>
              </a:rPr>
              <a:t>validateUser</a:t>
            </a:r>
            <a:r>
              <a:rPr lang="en-IN" sz="1400" dirty="0">
                <a:latin typeface="Times New Roman" panose="02020603050405020304" pitchFamily="18" charset="0"/>
                <a:cs typeface="Times New Roman" panose="02020603050405020304" pitchFamily="18" charset="0"/>
              </a:rPr>
              <a:t> Code Snippet</a:t>
            </a:r>
          </a:p>
        </p:txBody>
      </p:sp>
      <p:pic>
        <p:nvPicPr>
          <p:cNvPr id="4" name="Picture 3">
            <a:extLst>
              <a:ext uri="{FF2B5EF4-FFF2-40B4-BE49-F238E27FC236}">
                <a16:creationId xmlns:a16="http://schemas.microsoft.com/office/drawing/2014/main" id="{561EFBE2-5ADE-7D1E-6BB7-21755D8D957A}"/>
              </a:ext>
            </a:extLst>
          </p:cNvPr>
          <p:cNvPicPr>
            <a:picLocks noChangeAspect="1"/>
          </p:cNvPicPr>
          <p:nvPr/>
        </p:nvPicPr>
        <p:blipFill>
          <a:blip r:embed="rId3"/>
          <a:stretch>
            <a:fillRect/>
          </a:stretch>
        </p:blipFill>
        <p:spPr>
          <a:xfrm>
            <a:off x="901622" y="3458543"/>
            <a:ext cx="5953784" cy="1185836"/>
          </a:xfrm>
          <a:prstGeom prst="rect">
            <a:avLst/>
          </a:prstGeom>
        </p:spPr>
      </p:pic>
      <p:pic>
        <p:nvPicPr>
          <p:cNvPr id="6" name="Picture 5">
            <a:extLst>
              <a:ext uri="{FF2B5EF4-FFF2-40B4-BE49-F238E27FC236}">
                <a16:creationId xmlns:a16="http://schemas.microsoft.com/office/drawing/2014/main" id="{D6AF608B-893C-309F-5059-B9167A7920C9}"/>
              </a:ext>
            </a:extLst>
          </p:cNvPr>
          <p:cNvPicPr>
            <a:picLocks noChangeAspect="1"/>
          </p:cNvPicPr>
          <p:nvPr/>
        </p:nvPicPr>
        <p:blipFill>
          <a:blip r:embed="rId4"/>
          <a:stretch>
            <a:fillRect/>
          </a:stretch>
        </p:blipFill>
        <p:spPr>
          <a:xfrm>
            <a:off x="7303640" y="2332653"/>
            <a:ext cx="4648158" cy="3302969"/>
          </a:xfrm>
          <a:prstGeom prst="rect">
            <a:avLst/>
          </a:prstGeom>
        </p:spPr>
      </p:pic>
    </p:spTree>
    <p:extLst>
      <p:ext uri="{BB962C8B-B14F-4D97-AF65-F5344CB8AC3E}">
        <p14:creationId xmlns:p14="http://schemas.microsoft.com/office/powerpoint/2010/main" val="906737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7707E-F4F9-5E29-5B64-EE0C3DAD3CE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5F38B83-DC7B-26A9-C0F0-5FC6764A4BC3}"/>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1AEC916E-0136-3A67-1B59-B152AE886AA2}"/>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37D5126A-7C81-7219-EF2D-F126B05E62A6}"/>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a:t>
            </a:r>
            <a:r>
              <a:rPr lang="en-US" sz="3600" u="sng" dirty="0">
                <a:latin typeface="Times New Roman" panose="02020603050405020304" pitchFamily="18" charset="0"/>
                <a:cs typeface="Times New Roman" panose="02020603050405020304" pitchFamily="18" charset="0"/>
              </a:rPr>
              <a:t>User Registration</a:t>
            </a:r>
            <a:endParaRPr lang="en-IN" sz="3600" u="sng"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2B5E70C3-5261-251A-A60D-9A49D72C4606}"/>
              </a:ext>
            </a:extLst>
          </p:cNvPr>
          <p:cNvSpPr>
            <a:spLocks noGrp="1"/>
          </p:cNvSpPr>
          <p:nvPr>
            <p:ph idx="1"/>
          </p:nvPr>
        </p:nvSpPr>
        <p:spPr>
          <a:xfrm>
            <a:off x="838200" y="1624084"/>
            <a:ext cx="10452178" cy="4388712"/>
          </a:xfrm>
        </p:spPr>
        <p:txBody>
          <a:bodyPr>
            <a:normAutofit/>
          </a:bodyPr>
          <a:lstStyle/>
          <a:p>
            <a:pPr marL="457200" indent="-4572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Post Man API request - Post-  </a:t>
            </a:r>
            <a:r>
              <a:rPr lang="en-US" sz="1600" dirty="0">
                <a:latin typeface="Times New Roman" panose="02020603050405020304" pitchFamily="18" charset="0"/>
                <a:cs typeface="Times New Roman" panose="02020603050405020304" pitchFamily="18" charset="0"/>
                <a:hlinkClick r:id="rId2"/>
              </a:rPr>
              <a:t>http://localhost:8086/addUser</a:t>
            </a:r>
            <a:endParaRPr lang="en-US" sz="16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Spring book code - </a:t>
            </a:r>
          </a:p>
          <a:p>
            <a:pPr marL="457200" indent="-457200">
              <a:lnSpc>
                <a:spcPct val="150000"/>
              </a:lnSpc>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Users are registered only if their email is not already existing in the database.</a:t>
            </a:r>
          </a:p>
        </p:txBody>
      </p:sp>
      <p:sp>
        <p:nvSpPr>
          <p:cNvPr id="3" name="AutoShape 2">
            <a:extLst>
              <a:ext uri="{FF2B5EF4-FFF2-40B4-BE49-F238E27FC236}">
                <a16:creationId xmlns:a16="http://schemas.microsoft.com/office/drawing/2014/main" id="{BB303253-17E2-16EF-7C5C-C42581A23D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a:extLst>
              <a:ext uri="{FF2B5EF4-FFF2-40B4-BE49-F238E27FC236}">
                <a16:creationId xmlns:a16="http://schemas.microsoft.com/office/drawing/2014/main" id="{9C1CE84D-5F27-F2D4-6B6A-57A479655AE8}"/>
              </a:ext>
            </a:extLst>
          </p:cNvPr>
          <p:cNvSpPr txBox="1"/>
          <p:nvPr/>
        </p:nvSpPr>
        <p:spPr>
          <a:xfrm>
            <a:off x="2839100" y="5829637"/>
            <a:ext cx="3748312"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8.5) Typescript Validation (Register User)</a:t>
            </a:r>
          </a:p>
        </p:txBody>
      </p:sp>
      <p:pic>
        <p:nvPicPr>
          <p:cNvPr id="4" name="Picture 9">
            <a:extLst>
              <a:ext uri="{FF2B5EF4-FFF2-40B4-BE49-F238E27FC236}">
                <a16:creationId xmlns:a16="http://schemas.microsoft.com/office/drawing/2014/main" id="{1625215B-6C40-726D-43DB-A7BFE92016A4}"/>
              </a:ext>
            </a:extLst>
          </p:cNvPr>
          <p:cNvPicPr>
            <a:picLocks noChangeAspect="1" noChangeArrowheads="1"/>
          </p:cNvPicPr>
          <p:nvPr/>
        </p:nvPicPr>
        <p:blipFill>
          <a:blip r:embed="rId3"/>
          <a:srcRect/>
          <a:stretch>
            <a:fillRect/>
          </a:stretch>
        </p:blipFill>
        <p:spPr bwMode="auto">
          <a:xfrm>
            <a:off x="932208" y="3313361"/>
            <a:ext cx="7278731" cy="2479515"/>
          </a:xfrm>
          <a:prstGeom prst="rect">
            <a:avLst/>
          </a:prstGeom>
          <a:noFill/>
          <a:ln w="9525">
            <a:noFill/>
            <a:miter lim="800000"/>
            <a:headEnd/>
            <a:tailEnd/>
          </a:ln>
          <a:effectLst/>
        </p:spPr>
      </p:pic>
      <p:pic>
        <p:nvPicPr>
          <p:cNvPr id="5" name="Picture 8">
            <a:extLst>
              <a:ext uri="{FF2B5EF4-FFF2-40B4-BE49-F238E27FC236}">
                <a16:creationId xmlns:a16="http://schemas.microsoft.com/office/drawing/2014/main" id="{94B53C51-AB83-A8EF-7C4A-6F1FE88F93C9}"/>
              </a:ext>
            </a:extLst>
          </p:cNvPr>
          <p:cNvPicPr>
            <a:picLocks noChangeAspect="1" noChangeArrowheads="1"/>
          </p:cNvPicPr>
          <p:nvPr/>
        </p:nvPicPr>
        <p:blipFill>
          <a:blip r:embed="rId4"/>
          <a:srcRect/>
          <a:stretch>
            <a:fillRect/>
          </a:stretch>
        </p:blipFill>
        <p:spPr bwMode="auto">
          <a:xfrm>
            <a:off x="7985449" y="1000125"/>
            <a:ext cx="3695700" cy="1619250"/>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040A4CE8-ACE3-70DC-4CE3-4EFABA53EC86}"/>
              </a:ext>
            </a:extLst>
          </p:cNvPr>
          <p:cNvSpPr txBox="1"/>
          <p:nvPr/>
        </p:nvSpPr>
        <p:spPr>
          <a:xfrm>
            <a:off x="7985449" y="2656136"/>
            <a:ext cx="361802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8.4) Code Snippet (</a:t>
            </a:r>
            <a:r>
              <a:rPr lang="en-IN" sz="1400" dirty="0" err="1">
                <a:latin typeface="Times New Roman" panose="02020603050405020304" pitchFamily="18" charset="0"/>
                <a:cs typeface="Times New Roman" panose="02020603050405020304" pitchFamily="18" charset="0"/>
              </a:rPr>
              <a:t>addUser</a:t>
            </a:r>
            <a:r>
              <a:rPr lang="en-IN"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91727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30ACD-D91F-F029-C6F9-3B2FF3DB2C4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9059BB9-09F9-1A7F-F133-50D961A7623B}"/>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1D9E8278-A358-38EF-076D-3BDCDC617ED7}"/>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168D01F7-51F4-88C6-2AF5-0C306F827218}"/>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a:t>
            </a:r>
            <a:r>
              <a:rPr lang="en-US" sz="3600" u="sng" dirty="0">
                <a:latin typeface="Times New Roman" panose="02020603050405020304" pitchFamily="18" charset="0"/>
                <a:cs typeface="Times New Roman" panose="02020603050405020304" pitchFamily="18" charset="0"/>
              </a:rPr>
              <a:t>User Registration (continue)</a:t>
            </a:r>
            <a:endParaRPr lang="en-IN" sz="3600" u="sng" dirty="0">
              <a:latin typeface="Times New Roman" panose="02020603050405020304" pitchFamily="18" charset="0"/>
              <a:cs typeface="Times New Roman" panose="02020603050405020304" pitchFamily="18" charset="0"/>
            </a:endParaRPr>
          </a:p>
        </p:txBody>
      </p:sp>
      <p:sp>
        <p:nvSpPr>
          <p:cNvPr id="3" name="AutoShape 2">
            <a:extLst>
              <a:ext uri="{FF2B5EF4-FFF2-40B4-BE49-F238E27FC236}">
                <a16:creationId xmlns:a16="http://schemas.microsoft.com/office/drawing/2014/main" id="{721654FB-4879-FF4B-4E50-BC0E82694E0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a:extLst>
              <a:ext uri="{FF2B5EF4-FFF2-40B4-BE49-F238E27FC236}">
                <a16:creationId xmlns:a16="http://schemas.microsoft.com/office/drawing/2014/main" id="{7EFBF6DE-8D5E-5EFA-D621-8C9E90910644}"/>
              </a:ext>
            </a:extLst>
          </p:cNvPr>
          <p:cNvSpPr txBox="1"/>
          <p:nvPr/>
        </p:nvSpPr>
        <p:spPr>
          <a:xfrm>
            <a:off x="1545288" y="5586806"/>
            <a:ext cx="361802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8.6) Typescript Code (Register User)</a:t>
            </a:r>
          </a:p>
        </p:txBody>
      </p:sp>
      <p:sp>
        <p:nvSpPr>
          <p:cNvPr id="6" name="TextBox 5">
            <a:extLst>
              <a:ext uri="{FF2B5EF4-FFF2-40B4-BE49-F238E27FC236}">
                <a16:creationId xmlns:a16="http://schemas.microsoft.com/office/drawing/2014/main" id="{2D813BEF-B844-CBDF-28A2-2EAA5F41C58E}"/>
              </a:ext>
            </a:extLst>
          </p:cNvPr>
          <p:cNvSpPr txBox="1"/>
          <p:nvPr/>
        </p:nvSpPr>
        <p:spPr>
          <a:xfrm>
            <a:off x="7250237" y="5586806"/>
            <a:ext cx="361802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8.7) User Registration Page</a:t>
            </a:r>
          </a:p>
        </p:txBody>
      </p:sp>
      <p:pic>
        <p:nvPicPr>
          <p:cNvPr id="12" name="Picture 11">
            <a:extLst>
              <a:ext uri="{FF2B5EF4-FFF2-40B4-BE49-F238E27FC236}">
                <a16:creationId xmlns:a16="http://schemas.microsoft.com/office/drawing/2014/main" id="{5BB76D0C-68FF-968F-B00D-12DE358483F0}"/>
              </a:ext>
            </a:extLst>
          </p:cNvPr>
          <p:cNvPicPr>
            <a:picLocks noChangeAspect="1"/>
          </p:cNvPicPr>
          <p:nvPr/>
        </p:nvPicPr>
        <p:blipFill>
          <a:blip r:embed="rId2"/>
          <a:stretch>
            <a:fillRect/>
          </a:stretch>
        </p:blipFill>
        <p:spPr>
          <a:xfrm>
            <a:off x="6959082" y="1690688"/>
            <a:ext cx="4200331" cy="3820821"/>
          </a:xfrm>
          <a:prstGeom prst="rect">
            <a:avLst/>
          </a:prstGeom>
        </p:spPr>
      </p:pic>
      <p:pic>
        <p:nvPicPr>
          <p:cNvPr id="11" name="Content Placeholder 10">
            <a:extLst>
              <a:ext uri="{FF2B5EF4-FFF2-40B4-BE49-F238E27FC236}">
                <a16:creationId xmlns:a16="http://schemas.microsoft.com/office/drawing/2014/main" id="{B99C136C-8070-D894-AF39-982304B33526}"/>
              </a:ext>
            </a:extLst>
          </p:cNvPr>
          <p:cNvPicPr>
            <a:picLocks noGrp="1" noChangeAspect="1"/>
          </p:cNvPicPr>
          <p:nvPr>
            <p:ph idx="1"/>
          </p:nvPr>
        </p:nvPicPr>
        <p:blipFill>
          <a:blip r:embed="rId3"/>
          <a:stretch>
            <a:fillRect/>
          </a:stretch>
        </p:blipFill>
        <p:spPr>
          <a:xfrm>
            <a:off x="564891" y="1690688"/>
            <a:ext cx="6038850" cy="3820821"/>
          </a:xfrm>
        </p:spPr>
      </p:pic>
    </p:spTree>
    <p:extLst>
      <p:ext uri="{BB962C8B-B14F-4D97-AF65-F5344CB8AC3E}">
        <p14:creationId xmlns:p14="http://schemas.microsoft.com/office/powerpoint/2010/main" val="3256068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613D6-F6DD-7CE7-76E6-8DEC5E8DD4B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8FE90D4-83B6-8521-969A-7299ACBF522C}"/>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7DB2E49-1416-A853-5DC3-41B2918173B9}"/>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3578681C-D773-16A1-A86B-0231AC99CA28}"/>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a:t>
            </a:r>
            <a:r>
              <a:rPr lang="en-US" sz="3600" u="sng" dirty="0">
                <a:latin typeface="Times New Roman" panose="02020603050405020304" pitchFamily="18" charset="0"/>
                <a:cs typeface="Times New Roman" panose="02020603050405020304" pitchFamily="18" charset="0"/>
              </a:rPr>
              <a:t>Update Profile</a:t>
            </a:r>
            <a:endParaRPr lang="en-IN" sz="3600" u="sng" dirty="0">
              <a:latin typeface="Times New Roman" panose="02020603050405020304" pitchFamily="18" charset="0"/>
              <a:cs typeface="Times New Roman" panose="02020603050405020304" pitchFamily="18" charset="0"/>
            </a:endParaRPr>
          </a:p>
        </p:txBody>
      </p:sp>
      <p:sp>
        <p:nvSpPr>
          <p:cNvPr id="3" name="AutoShape 2">
            <a:extLst>
              <a:ext uri="{FF2B5EF4-FFF2-40B4-BE49-F238E27FC236}">
                <a16:creationId xmlns:a16="http://schemas.microsoft.com/office/drawing/2014/main" id="{F4F4AF89-E3D9-19B0-7571-B93F5EA0086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8BCC5802-3918-42D3-44FB-B2C83302F385}"/>
              </a:ext>
            </a:extLst>
          </p:cNvPr>
          <p:cNvSpPr txBox="1"/>
          <p:nvPr/>
        </p:nvSpPr>
        <p:spPr>
          <a:xfrm>
            <a:off x="7718674" y="2611407"/>
            <a:ext cx="361802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8.8) Code Snippet - </a:t>
            </a:r>
            <a:r>
              <a:rPr lang="en-IN" sz="1400" dirty="0" err="1">
                <a:latin typeface="Times New Roman" panose="02020603050405020304" pitchFamily="18" charset="0"/>
                <a:cs typeface="Times New Roman" panose="02020603050405020304" pitchFamily="18" charset="0"/>
              </a:rPr>
              <a:t>updateUser</a:t>
            </a:r>
            <a:endParaRPr lang="en-IN" sz="1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093E173-8A86-458B-6538-0D9D860F91E1}"/>
              </a:ext>
            </a:extLst>
          </p:cNvPr>
          <p:cNvSpPr>
            <a:spLocks noGrp="1"/>
          </p:cNvSpPr>
          <p:nvPr>
            <p:ph idx="1"/>
          </p:nvPr>
        </p:nvSpPr>
        <p:spPr>
          <a:xfrm>
            <a:off x="821094" y="1543245"/>
            <a:ext cx="10515600" cy="4351338"/>
          </a:xfrm>
        </p:spPr>
        <p:txBody>
          <a:bodyPr>
            <a:normAutofit/>
          </a:bodyPr>
          <a:lstStyle/>
          <a:p>
            <a:pPr marL="457200" indent="-4572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Post Man API request - Put - </a:t>
            </a:r>
            <a:r>
              <a:rPr lang="en-US" sz="1800" dirty="0">
                <a:latin typeface="Times New Roman" panose="02020603050405020304" pitchFamily="18" charset="0"/>
                <a:cs typeface="Times New Roman" panose="02020603050405020304" pitchFamily="18" charset="0"/>
                <a:hlinkClick r:id="rId2"/>
              </a:rPr>
              <a:t>http://localhost:8086/updateUser</a:t>
            </a:r>
            <a:endParaRPr lang="en-US" sz="18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Spring boot code – </a:t>
            </a:r>
          </a:p>
          <a:p>
            <a:pPr marL="457200" indent="-4572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User is updated with a new password</a:t>
            </a:r>
            <a:endParaRPr lang="en-IN" sz="1800" dirty="0">
              <a:latin typeface="Times New Roman" panose="02020603050405020304" pitchFamily="18" charset="0"/>
              <a:cs typeface="Times New Roman" panose="02020603050405020304" pitchFamily="18" charset="0"/>
            </a:endParaRP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p:txBody>
      </p:sp>
      <p:pic>
        <p:nvPicPr>
          <p:cNvPr id="5" name="Picture 2">
            <a:extLst>
              <a:ext uri="{FF2B5EF4-FFF2-40B4-BE49-F238E27FC236}">
                <a16:creationId xmlns:a16="http://schemas.microsoft.com/office/drawing/2014/main" id="{10DB4B52-DC6A-9BD8-AAFA-41377AE35205}"/>
              </a:ext>
            </a:extLst>
          </p:cNvPr>
          <p:cNvPicPr>
            <a:picLocks noChangeAspect="1" noChangeArrowheads="1"/>
          </p:cNvPicPr>
          <p:nvPr/>
        </p:nvPicPr>
        <p:blipFill>
          <a:blip r:embed="rId3"/>
          <a:srcRect/>
          <a:stretch>
            <a:fillRect/>
          </a:stretch>
        </p:blipFill>
        <p:spPr bwMode="auto">
          <a:xfrm>
            <a:off x="7791683" y="1301992"/>
            <a:ext cx="3579223" cy="1309415"/>
          </a:xfrm>
          <a:prstGeom prst="rect">
            <a:avLst/>
          </a:prstGeom>
          <a:noFill/>
          <a:ln w="9525">
            <a:noFill/>
            <a:miter lim="800000"/>
            <a:headEnd/>
            <a:tailEnd/>
          </a:ln>
          <a:effectLst/>
        </p:spPr>
      </p:pic>
      <p:sp>
        <p:nvSpPr>
          <p:cNvPr id="11" name="Arrow: Right 10">
            <a:extLst>
              <a:ext uri="{FF2B5EF4-FFF2-40B4-BE49-F238E27FC236}">
                <a16:creationId xmlns:a16="http://schemas.microsoft.com/office/drawing/2014/main" id="{8F4577BA-6183-485C-C360-9EC9085FB6F6}"/>
              </a:ext>
            </a:extLst>
          </p:cNvPr>
          <p:cNvSpPr/>
          <p:nvPr/>
        </p:nvSpPr>
        <p:spPr>
          <a:xfrm>
            <a:off x="6661448" y="2229724"/>
            <a:ext cx="936171" cy="304801"/>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15DFF99C-1BF8-F060-15FB-2956B9522EDA}"/>
              </a:ext>
            </a:extLst>
          </p:cNvPr>
          <p:cNvSpPr txBox="1"/>
          <p:nvPr/>
        </p:nvSpPr>
        <p:spPr>
          <a:xfrm>
            <a:off x="4134590" y="6068421"/>
            <a:ext cx="361802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8.9) Update Profile </a:t>
            </a:r>
          </a:p>
        </p:txBody>
      </p:sp>
      <p:pic>
        <p:nvPicPr>
          <p:cNvPr id="7" name="Picture 6">
            <a:extLst>
              <a:ext uri="{FF2B5EF4-FFF2-40B4-BE49-F238E27FC236}">
                <a16:creationId xmlns:a16="http://schemas.microsoft.com/office/drawing/2014/main" id="{8EACA5B0-B588-870F-8F26-9190087E2575}"/>
              </a:ext>
            </a:extLst>
          </p:cNvPr>
          <p:cNvPicPr>
            <a:picLocks noChangeAspect="1"/>
          </p:cNvPicPr>
          <p:nvPr/>
        </p:nvPicPr>
        <p:blipFill rotWithShape="1">
          <a:blip r:embed="rId4"/>
          <a:srcRect t="886"/>
          <a:stretch/>
        </p:blipFill>
        <p:spPr>
          <a:xfrm>
            <a:off x="1278868" y="3150443"/>
            <a:ext cx="4618911" cy="2893451"/>
          </a:xfrm>
          <a:prstGeom prst="rect">
            <a:avLst/>
          </a:prstGeom>
        </p:spPr>
      </p:pic>
      <p:pic>
        <p:nvPicPr>
          <p:cNvPr id="12" name="Picture 11">
            <a:extLst>
              <a:ext uri="{FF2B5EF4-FFF2-40B4-BE49-F238E27FC236}">
                <a16:creationId xmlns:a16="http://schemas.microsoft.com/office/drawing/2014/main" id="{499504B0-DFF7-0EF3-2D4A-DA23F151381C}"/>
              </a:ext>
            </a:extLst>
          </p:cNvPr>
          <p:cNvPicPr>
            <a:picLocks noChangeAspect="1"/>
          </p:cNvPicPr>
          <p:nvPr/>
        </p:nvPicPr>
        <p:blipFill>
          <a:blip r:embed="rId5"/>
          <a:stretch>
            <a:fillRect/>
          </a:stretch>
        </p:blipFill>
        <p:spPr>
          <a:xfrm>
            <a:off x="6049767" y="3150443"/>
            <a:ext cx="4355874" cy="2893450"/>
          </a:xfrm>
          <a:prstGeom prst="rect">
            <a:avLst/>
          </a:prstGeom>
        </p:spPr>
      </p:pic>
    </p:spTree>
    <p:extLst>
      <p:ext uri="{BB962C8B-B14F-4D97-AF65-F5344CB8AC3E}">
        <p14:creationId xmlns:p14="http://schemas.microsoft.com/office/powerpoint/2010/main" val="72614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E053E-8FAC-B179-F3BA-EF5A42167570}"/>
            </a:ext>
          </a:extLst>
        </p:cNvPr>
        <p:cNvGrpSpPr/>
        <p:nvPr/>
      </p:nvGrpSpPr>
      <p:grpSpPr>
        <a:xfrm>
          <a:off x="0" y="0"/>
          <a:ext cx="0" cy="0"/>
          <a:chOff x="0" y="0"/>
          <a:chExt cx="0" cy="0"/>
        </a:xfrm>
      </p:grpSpPr>
      <p:sp>
        <p:nvSpPr>
          <p:cNvPr id="41" name="Rectangle: Diagonal Corners Rounded 40">
            <a:extLst>
              <a:ext uri="{FF2B5EF4-FFF2-40B4-BE49-F238E27FC236}">
                <a16:creationId xmlns:a16="http://schemas.microsoft.com/office/drawing/2014/main" id="{796EA1B1-03C6-28DC-7456-4C2DEFBC4D27}"/>
              </a:ext>
            </a:extLst>
          </p:cNvPr>
          <p:cNvSpPr/>
          <p:nvPr/>
        </p:nvSpPr>
        <p:spPr>
          <a:xfrm>
            <a:off x="1999360" y="1590040"/>
            <a:ext cx="8209280" cy="3677920"/>
          </a:xfrm>
          <a:prstGeom prst="round2Diag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08AB06EE-CB27-538F-BF79-F32ACF1013E4}"/>
              </a:ext>
            </a:extLst>
          </p:cNvPr>
          <p:cNvSpPr/>
          <p:nvPr/>
        </p:nvSpPr>
        <p:spPr>
          <a:xfrm>
            <a:off x="149290" y="83976"/>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ED273D1C-C32B-213D-C892-E961AD9E9045}"/>
              </a:ext>
            </a:extLst>
          </p:cNvPr>
          <p:cNvSpPr/>
          <p:nvPr/>
        </p:nvSpPr>
        <p:spPr>
          <a:xfrm>
            <a:off x="174396" y="6463004"/>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itle 37">
            <a:extLst>
              <a:ext uri="{FF2B5EF4-FFF2-40B4-BE49-F238E27FC236}">
                <a16:creationId xmlns:a16="http://schemas.microsoft.com/office/drawing/2014/main" id="{5A98533E-1FB2-32A6-00FF-41879FFCEF7D}"/>
              </a:ext>
            </a:extLst>
          </p:cNvPr>
          <p:cNvSpPr>
            <a:spLocks noGrp="1"/>
          </p:cNvSpPr>
          <p:nvPr>
            <p:ph type="title"/>
          </p:nvPr>
        </p:nvSpPr>
        <p:spPr>
          <a:xfrm>
            <a:off x="821094" y="236376"/>
            <a:ext cx="10515600" cy="1325563"/>
          </a:xfrm>
        </p:spPr>
        <p:txBody>
          <a:bodyPr/>
          <a:lstStyle/>
          <a:p>
            <a:pPr algn="ctr"/>
            <a:r>
              <a:rPr lang="en-IN" u="sng" dirty="0">
                <a:latin typeface="Times New Roman" panose="02020603050405020304" pitchFamily="18" charset="0"/>
                <a:cs typeface="Times New Roman" panose="02020603050405020304" pitchFamily="18" charset="0"/>
              </a:rPr>
              <a:t>Team</a:t>
            </a:r>
          </a:p>
        </p:txBody>
      </p:sp>
      <p:sp>
        <p:nvSpPr>
          <p:cNvPr id="2" name="TextBox 1">
            <a:extLst>
              <a:ext uri="{FF2B5EF4-FFF2-40B4-BE49-F238E27FC236}">
                <a16:creationId xmlns:a16="http://schemas.microsoft.com/office/drawing/2014/main" id="{108A6640-6548-339B-EA97-8D2076129CF0}"/>
              </a:ext>
            </a:extLst>
          </p:cNvPr>
          <p:cNvSpPr txBox="1"/>
          <p:nvPr/>
        </p:nvSpPr>
        <p:spPr>
          <a:xfrm>
            <a:off x="2273558" y="1929498"/>
            <a:ext cx="7399176" cy="3366563"/>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2582844  Jayasurya M</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2582872  Km </a:t>
            </a:r>
            <a:r>
              <a:rPr lang="en-US" dirty="0" err="1">
                <a:latin typeface="Times New Roman" panose="02020603050405020304" pitchFamily="18" charset="0"/>
                <a:cs typeface="Times New Roman" panose="02020603050405020304" pitchFamily="18" charset="0"/>
              </a:rPr>
              <a:t>Rupalee</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2583033  </a:t>
            </a:r>
            <a:r>
              <a:rPr lang="en-US" dirty="0" err="1">
                <a:latin typeface="Times New Roman" panose="02020603050405020304" pitchFamily="18" charset="0"/>
                <a:cs typeface="Times New Roman" panose="02020603050405020304" pitchFamily="18" charset="0"/>
              </a:rPr>
              <a:t>Kondi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Boyina</a:t>
            </a:r>
            <a:r>
              <a:rPr lang="en-US" dirty="0">
                <a:latin typeface="Times New Roman" panose="02020603050405020304" pitchFamily="18" charset="0"/>
                <a:cs typeface="Times New Roman" panose="02020603050405020304" pitchFamily="18" charset="0"/>
              </a:rPr>
              <a:t> Dilip</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2582567  </a:t>
            </a:r>
            <a:r>
              <a:rPr lang="en-US" dirty="0" err="1">
                <a:latin typeface="Times New Roman" panose="02020603050405020304" pitchFamily="18" charset="0"/>
                <a:cs typeface="Times New Roman" panose="02020603050405020304" pitchFamily="18" charset="0"/>
              </a:rPr>
              <a:t>Kothamasu</a:t>
            </a:r>
            <a:r>
              <a:rPr lang="en-US" dirty="0">
                <a:latin typeface="Times New Roman" panose="02020603050405020304" pitchFamily="18" charset="0"/>
                <a:cs typeface="Times New Roman" panose="02020603050405020304" pitchFamily="18" charset="0"/>
              </a:rPr>
              <a:t> Naga Vaishnavi</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2584104  Kunal Ahlawat</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2583575  </a:t>
            </a:r>
            <a:r>
              <a:rPr lang="en-US" dirty="0" err="1">
                <a:latin typeface="Times New Roman" panose="02020603050405020304" pitchFamily="18" charset="0"/>
                <a:cs typeface="Times New Roman" panose="02020603050405020304" pitchFamily="18" charset="0"/>
              </a:rPr>
              <a:t>Madala</a:t>
            </a:r>
            <a:r>
              <a:rPr lang="en-US" dirty="0">
                <a:latin typeface="Times New Roman" panose="02020603050405020304" pitchFamily="18" charset="0"/>
                <a:cs typeface="Times New Roman" panose="02020603050405020304" pitchFamily="18" charset="0"/>
              </a:rPr>
              <a:t> Mounika</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2583649  Moropant Rajaram Patil (Team Lead)</a:t>
            </a:r>
          </a:p>
          <a:p>
            <a:pPr marL="285750" indent="-285750">
              <a:lnSpc>
                <a:spcPct val="150000"/>
              </a:lnSpc>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ABC3E3F9-268A-C952-B3A1-98E96AFB3EBA}"/>
              </a:ext>
            </a:extLst>
          </p:cNvPr>
          <p:cNvSpPr/>
          <p:nvPr/>
        </p:nvSpPr>
        <p:spPr>
          <a:xfrm>
            <a:off x="6960230" y="1814804"/>
            <a:ext cx="3191070" cy="3228392"/>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descr="Team by Freepik Stories #svg #png #illustration#business #teamwork  #colleague #coworker #together #group… | Web design trends, Flat  illustration, Ilustration design">
            <a:extLst>
              <a:ext uri="{FF2B5EF4-FFF2-40B4-BE49-F238E27FC236}">
                <a16:creationId xmlns:a16="http://schemas.microsoft.com/office/drawing/2014/main" id="{AEC3ABDE-07BC-A795-1955-9EAF55EFB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2791" y="1332550"/>
            <a:ext cx="3901751" cy="390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86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A8E28-B0DC-6394-E887-422551649E5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7D15F31-E5A3-AB7F-0756-B4C71187A5A3}"/>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2D6C516-D806-8A3E-B897-412B3BC52B33}"/>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E47F4791-E536-3619-152B-0797A3A9ACFE}"/>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a:t>
            </a:r>
            <a:r>
              <a:rPr lang="en-US" sz="3600" u="sng" dirty="0">
                <a:latin typeface="Times New Roman" panose="02020603050405020304" pitchFamily="18" charset="0"/>
                <a:cs typeface="Times New Roman" panose="02020603050405020304" pitchFamily="18" charset="0"/>
              </a:rPr>
              <a:t>Update Profile (Continue)</a:t>
            </a:r>
            <a:endParaRPr lang="en-IN" sz="3600" u="sng"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57F8D42D-75DC-B06F-D015-44ACB9053C34}"/>
              </a:ext>
            </a:extLst>
          </p:cNvPr>
          <p:cNvSpPr txBox="1"/>
          <p:nvPr/>
        </p:nvSpPr>
        <p:spPr>
          <a:xfrm>
            <a:off x="4073377" y="5791998"/>
            <a:ext cx="4011034"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8.10) Transcript Validation (Update Profile)</a:t>
            </a:r>
          </a:p>
        </p:txBody>
      </p:sp>
      <p:pic>
        <p:nvPicPr>
          <p:cNvPr id="3" name="Picture 2">
            <a:extLst>
              <a:ext uri="{FF2B5EF4-FFF2-40B4-BE49-F238E27FC236}">
                <a16:creationId xmlns:a16="http://schemas.microsoft.com/office/drawing/2014/main" id="{9E4D6573-7F2E-CE9B-59A8-5D91F11D0F5D}"/>
              </a:ext>
            </a:extLst>
          </p:cNvPr>
          <p:cNvPicPr>
            <a:picLocks noChangeAspect="1"/>
          </p:cNvPicPr>
          <p:nvPr/>
        </p:nvPicPr>
        <p:blipFill>
          <a:blip r:embed="rId2"/>
          <a:stretch>
            <a:fillRect/>
          </a:stretch>
        </p:blipFill>
        <p:spPr>
          <a:xfrm>
            <a:off x="1767841" y="1392282"/>
            <a:ext cx="8502554" cy="4404057"/>
          </a:xfrm>
          <a:prstGeom prst="rect">
            <a:avLst/>
          </a:prstGeom>
        </p:spPr>
      </p:pic>
    </p:spTree>
    <p:extLst>
      <p:ext uri="{BB962C8B-B14F-4D97-AF65-F5344CB8AC3E}">
        <p14:creationId xmlns:p14="http://schemas.microsoft.com/office/powerpoint/2010/main" val="3396478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729A2-3BBA-4606-4A96-49EA6165BC0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6123B94-1B0F-717A-664C-6CECEA1C890B}"/>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16D38F0A-1153-9161-DBD3-74BE2AD70F5A}"/>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9DA40C36-3388-44BB-A07B-1392D53350EC}"/>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a:t>
            </a:r>
            <a:r>
              <a:rPr lang="en-US" sz="3600" u="sng" dirty="0">
                <a:latin typeface="Times New Roman" panose="02020603050405020304" pitchFamily="18" charset="0"/>
                <a:cs typeface="Times New Roman" panose="02020603050405020304" pitchFamily="18" charset="0"/>
              </a:rPr>
              <a:t>User Book List</a:t>
            </a:r>
            <a:endParaRPr lang="en-IN" sz="3600" u="sng" dirty="0">
              <a:latin typeface="Times New Roman" panose="02020603050405020304" pitchFamily="18" charset="0"/>
              <a:cs typeface="Times New Roman" panose="02020603050405020304" pitchFamily="18" charset="0"/>
            </a:endParaRPr>
          </a:p>
        </p:txBody>
      </p:sp>
      <p:sp>
        <p:nvSpPr>
          <p:cNvPr id="3" name="AutoShape 2">
            <a:extLst>
              <a:ext uri="{FF2B5EF4-FFF2-40B4-BE49-F238E27FC236}">
                <a16:creationId xmlns:a16="http://schemas.microsoft.com/office/drawing/2014/main" id="{8060484E-608F-45BB-D2C5-145E0375B3E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D4F5EEDC-B0EB-8420-0841-D9BA650366E9}"/>
              </a:ext>
            </a:extLst>
          </p:cNvPr>
          <p:cNvSpPr txBox="1"/>
          <p:nvPr/>
        </p:nvSpPr>
        <p:spPr>
          <a:xfrm>
            <a:off x="8081481" y="3359028"/>
            <a:ext cx="361802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8.11) Code Snippet - </a:t>
            </a:r>
            <a:r>
              <a:rPr lang="en-IN" sz="1400" dirty="0" err="1">
                <a:latin typeface="Times New Roman" panose="02020603050405020304" pitchFamily="18" charset="0"/>
                <a:cs typeface="Times New Roman" panose="02020603050405020304" pitchFamily="18" charset="0"/>
              </a:rPr>
              <a:t>getEnabledBooks</a:t>
            </a:r>
            <a:endParaRPr lang="en-IN" sz="1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8CF9108-FEFD-ED52-FCBD-EAB3CACA20D3}"/>
              </a:ext>
            </a:extLst>
          </p:cNvPr>
          <p:cNvSpPr>
            <a:spLocks noGrp="1"/>
          </p:cNvSpPr>
          <p:nvPr>
            <p:ph idx="1"/>
          </p:nvPr>
        </p:nvSpPr>
        <p:spPr>
          <a:xfrm>
            <a:off x="821094" y="1543245"/>
            <a:ext cx="10515600" cy="4351338"/>
          </a:xfrm>
        </p:spPr>
        <p:txBody>
          <a:bodyPr>
            <a:normAutofit/>
          </a:bodyPr>
          <a:lstStyle/>
          <a:p>
            <a:pPr marL="457200" indent="-4572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Post Man API request - Get - </a:t>
            </a:r>
            <a:r>
              <a:rPr lang="en-US" sz="1800" dirty="0">
                <a:latin typeface="Times New Roman" panose="02020603050405020304" pitchFamily="18" charset="0"/>
                <a:cs typeface="Times New Roman" panose="02020603050405020304" pitchFamily="18" charset="0"/>
                <a:hlinkClick r:id="rId2"/>
              </a:rPr>
              <a:t>http://localhost:8086/getEnabledBooks</a:t>
            </a:r>
            <a:endParaRPr lang="en-US" sz="18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Spring boot code – </a:t>
            </a:r>
          </a:p>
          <a:p>
            <a:pPr marL="457200" indent="-4572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Book are displayed to the users that are enabled by admin.</a:t>
            </a: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p:txBody>
      </p:sp>
      <p:sp>
        <p:nvSpPr>
          <p:cNvPr id="11" name="Arrow: Right 10">
            <a:extLst>
              <a:ext uri="{FF2B5EF4-FFF2-40B4-BE49-F238E27FC236}">
                <a16:creationId xmlns:a16="http://schemas.microsoft.com/office/drawing/2014/main" id="{A76D3180-431C-6E3E-DC0D-7D8F8FE67752}"/>
              </a:ext>
            </a:extLst>
          </p:cNvPr>
          <p:cNvSpPr/>
          <p:nvPr/>
        </p:nvSpPr>
        <p:spPr>
          <a:xfrm>
            <a:off x="6915498" y="2229723"/>
            <a:ext cx="936171" cy="304801"/>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84C7682E-76A3-6643-4421-32BBAF186047}"/>
              </a:ext>
            </a:extLst>
          </p:cNvPr>
          <p:cNvSpPr txBox="1"/>
          <p:nvPr/>
        </p:nvSpPr>
        <p:spPr>
          <a:xfrm>
            <a:off x="3284685" y="6097795"/>
            <a:ext cx="361802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8.12) Book List Page</a:t>
            </a:r>
          </a:p>
        </p:txBody>
      </p:sp>
      <p:pic>
        <p:nvPicPr>
          <p:cNvPr id="2" name="Picture 2">
            <a:extLst>
              <a:ext uri="{FF2B5EF4-FFF2-40B4-BE49-F238E27FC236}">
                <a16:creationId xmlns:a16="http://schemas.microsoft.com/office/drawing/2014/main" id="{60B573C6-808B-3003-B6AD-9990EA7A8BEA}"/>
              </a:ext>
            </a:extLst>
          </p:cNvPr>
          <p:cNvPicPr>
            <a:picLocks noChangeAspect="1" noChangeArrowheads="1"/>
          </p:cNvPicPr>
          <p:nvPr/>
        </p:nvPicPr>
        <p:blipFill>
          <a:blip r:embed="rId3"/>
          <a:srcRect/>
          <a:stretch>
            <a:fillRect/>
          </a:stretch>
        </p:blipFill>
        <p:spPr bwMode="auto">
          <a:xfrm>
            <a:off x="8214476" y="1650604"/>
            <a:ext cx="3352029" cy="731520"/>
          </a:xfrm>
          <a:prstGeom prst="rect">
            <a:avLst/>
          </a:prstGeom>
          <a:noFill/>
          <a:ln w="9525">
            <a:noFill/>
            <a:miter lim="800000"/>
            <a:headEnd/>
            <a:tailEnd/>
          </a:ln>
          <a:effectLst/>
        </p:spPr>
      </p:pic>
      <p:pic>
        <p:nvPicPr>
          <p:cNvPr id="7" name="Picture 3">
            <a:extLst>
              <a:ext uri="{FF2B5EF4-FFF2-40B4-BE49-F238E27FC236}">
                <a16:creationId xmlns:a16="http://schemas.microsoft.com/office/drawing/2014/main" id="{1CCE4363-8DD7-15E4-CD08-A924A85E562D}"/>
              </a:ext>
            </a:extLst>
          </p:cNvPr>
          <p:cNvPicPr>
            <a:picLocks noChangeAspect="1" noChangeArrowheads="1"/>
          </p:cNvPicPr>
          <p:nvPr/>
        </p:nvPicPr>
        <p:blipFill rotWithShape="1">
          <a:blip r:embed="rId4"/>
          <a:srcRect r="11501"/>
          <a:stretch/>
        </p:blipFill>
        <p:spPr bwMode="auto">
          <a:xfrm>
            <a:off x="8214476" y="2523569"/>
            <a:ext cx="3352029" cy="705779"/>
          </a:xfrm>
          <a:prstGeom prst="rect">
            <a:avLst/>
          </a:prstGeom>
          <a:noFill/>
          <a:ln w="9525">
            <a:noFill/>
            <a:miter lim="800000"/>
            <a:headEnd/>
            <a:tailEnd/>
          </a:ln>
          <a:effectLst/>
        </p:spPr>
      </p:pic>
      <p:pic>
        <p:nvPicPr>
          <p:cNvPr id="12" name="Picture 11">
            <a:extLst>
              <a:ext uri="{FF2B5EF4-FFF2-40B4-BE49-F238E27FC236}">
                <a16:creationId xmlns:a16="http://schemas.microsoft.com/office/drawing/2014/main" id="{DF8E81E3-4A73-4F8D-F3E0-167A38F1C690}"/>
              </a:ext>
            </a:extLst>
          </p:cNvPr>
          <p:cNvPicPr>
            <a:picLocks noChangeAspect="1"/>
          </p:cNvPicPr>
          <p:nvPr/>
        </p:nvPicPr>
        <p:blipFill>
          <a:blip r:embed="rId5"/>
          <a:stretch>
            <a:fillRect/>
          </a:stretch>
        </p:blipFill>
        <p:spPr>
          <a:xfrm>
            <a:off x="2267297" y="3329662"/>
            <a:ext cx="5584372" cy="2690848"/>
          </a:xfrm>
          <a:prstGeom prst="rect">
            <a:avLst/>
          </a:prstGeom>
        </p:spPr>
      </p:pic>
    </p:spTree>
    <p:extLst>
      <p:ext uri="{BB962C8B-B14F-4D97-AF65-F5344CB8AC3E}">
        <p14:creationId xmlns:p14="http://schemas.microsoft.com/office/powerpoint/2010/main" val="137633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6790F-6189-0156-FAF9-880E531FA68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50117E0-24A6-F60B-3643-876FA6FE6A26}"/>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E402178-739A-0895-77C2-6ABF3B6E58ED}"/>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CB0FE034-FC5E-3413-CA76-6ED073045515}"/>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a:t>
            </a:r>
            <a:r>
              <a:rPr lang="en-US" sz="3600" u="sng" dirty="0">
                <a:latin typeface="Times New Roman" panose="02020603050405020304" pitchFamily="18" charset="0"/>
                <a:cs typeface="Times New Roman" panose="02020603050405020304" pitchFamily="18" charset="0"/>
              </a:rPr>
              <a:t>Book Search by Book Name, Author, and Category</a:t>
            </a:r>
            <a:endParaRPr lang="en-IN" sz="3600" u="sng" dirty="0">
              <a:latin typeface="Times New Roman" panose="02020603050405020304" pitchFamily="18" charset="0"/>
              <a:cs typeface="Times New Roman" panose="02020603050405020304" pitchFamily="18" charset="0"/>
            </a:endParaRPr>
          </a:p>
        </p:txBody>
      </p:sp>
      <p:sp>
        <p:nvSpPr>
          <p:cNvPr id="3" name="AutoShape 2">
            <a:extLst>
              <a:ext uri="{FF2B5EF4-FFF2-40B4-BE49-F238E27FC236}">
                <a16:creationId xmlns:a16="http://schemas.microsoft.com/office/drawing/2014/main" id="{E2BE0752-7DC9-79CF-A9DA-D3A024D00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18646DFD-B8D3-F9A0-7DAD-444ABFDCF48B}"/>
              </a:ext>
            </a:extLst>
          </p:cNvPr>
          <p:cNvSpPr txBox="1"/>
          <p:nvPr/>
        </p:nvSpPr>
        <p:spPr>
          <a:xfrm>
            <a:off x="1089724" y="4902398"/>
            <a:ext cx="361802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8.13) Code Snippet - </a:t>
            </a:r>
            <a:r>
              <a:rPr lang="en-IN" sz="1400" dirty="0" err="1">
                <a:latin typeface="Times New Roman" panose="02020603050405020304" pitchFamily="18" charset="0"/>
                <a:cs typeface="Times New Roman" panose="02020603050405020304" pitchFamily="18" charset="0"/>
              </a:rPr>
              <a:t>getBookByName</a:t>
            </a:r>
            <a:endParaRPr lang="en-IN" sz="1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B6B29D2-6529-35E0-4E4A-A6EF70FDB203}"/>
              </a:ext>
            </a:extLst>
          </p:cNvPr>
          <p:cNvSpPr>
            <a:spLocks noGrp="1"/>
          </p:cNvSpPr>
          <p:nvPr>
            <p:ph idx="1"/>
          </p:nvPr>
        </p:nvSpPr>
        <p:spPr>
          <a:xfrm>
            <a:off x="821094" y="1356177"/>
            <a:ext cx="10515600" cy="4351338"/>
          </a:xfrm>
        </p:spPr>
        <p:txBody>
          <a:bodyPr>
            <a:normAutofit/>
          </a:bodyPr>
          <a:lstStyle/>
          <a:p>
            <a:pPr marL="457200" indent="-4572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Post Man API request - Get - </a:t>
            </a:r>
            <a:r>
              <a:rPr lang="en-US" sz="1800" dirty="0">
                <a:latin typeface="Times New Roman" panose="02020603050405020304" pitchFamily="18" charset="0"/>
                <a:cs typeface="Times New Roman" panose="02020603050405020304" pitchFamily="18" charset="0"/>
                <a:hlinkClick r:id="rId2"/>
              </a:rPr>
              <a:t>http://localhost:8086/getBookByBookName/{bookName}</a:t>
            </a:r>
            <a:endParaRPr lang="en-IN" sz="1800" dirty="0">
              <a:effectLst/>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1800" dirty="0">
                <a:effectLst/>
                <a:latin typeface="Times New Roman" panose="02020603050405020304" pitchFamily="18" charset="0"/>
                <a:cs typeface="Times New Roman" panose="02020603050405020304" pitchFamily="18" charset="0"/>
              </a:rPr>
              <a:t>Spring boot code – </a:t>
            </a:r>
          </a:p>
          <a:p>
            <a:pPr marL="0" indent="0" algn="just">
              <a:lnSpc>
                <a:spcPct val="150000"/>
              </a:lnSpc>
              <a:buNone/>
            </a:pPr>
            <a:endParaRPr lang="en-IN" sz="1800" dirty="0">
              <a:effectLst/>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IN" sz="1800" dirty="0">
              <a:latin typeface="Times New Roman" panose="02020603050405020304" pitchFamily="18" charset="0"/>
              <a:cs typeface="Times New Roman" panose="02020603050405020304" pitchFamily="18" charset="0"/>
            </a:endParaRPr>
          </a:p>
        </p:txBody>
      </p:sp>
      <p:sp>
        <p:nvSpPr>
          <p:cNvPr id="11" name="Arrow: Right 10">
            <a:extLst>
              <a:ext uri="{FF2B5EF4-FFF2-40B4-BE49-F238E27FC236}">
                <a16:creationId xmlns:a16="http://schemas.microsoft.com/office/drawing/2014/main" id="{0B7F70D4-09A2-9322-D6B2-6A6857BE68FE}"/>
              </a:ext>
            </a:extLst>
          </p:cNvPr>
          <p:cNvSpPr/>
          <p:nvPr/>
        </p:nvSpPr>
        <p:spPr>
          <a:xfrm rot="5400000">
            <a:off x="2444477" y="2527422"/>
            <a:ext cx="556852" cy="351661"/>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AF64A7A6-91D8-F233-9B59-3B2445FD1EFE}"/>
              </a:ext>
            </a:extLst>
          </p:cNvPr>
          <p:cNvSpPr txBox="1"/>
          <p:nvPr/>
        </p:nvSpPr>
        <p:spPr>
          <a:xfrm>
            <a:off x="7332725" y="5553626"/>
            <a:ext cx="361802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8.14) Typescript Validation (Search)</a:t>
            </a:r>
          </a:p>
        </p:txBody>
      </p:sp>
      <p:pic>
        <p:nvPicPr>
          <p:cNvPr id="5" name="Picture 4">
            <a:extLst>
              <a:ext uri="{FF2B5EF4-FFF2-40B4-BE49-F238E27FC236}">
                <a16:creationId xmlns:a16="http://schemas.microsoft.com/office/drawing/2014/main" id="{F8127A08-A1F2-C7DB-D36D-08870E8B306A}"/>
              </a:ext>
            </a:extLst>
          </p:cNvPr>
          <p:cNvPicPr>
            <a:picLocks noChangeAspect="1" noChangeArrowheads="1"/>
          </p:cNvPicPr>
          <p:nvPr/>
        </p:nvPicPr>
        <p:blipFill>
          <a:blip r:embed="rId3"/>
          <a:srcRect/>
          <a:stretch>
            <a:fillRect/>
          </a:stretch>
        </p:blipFill>
        <p:spPr bwMode="auto">
          <a:xfrm>
            <a:off x="1170117" y="3212836"/>
            <a:ext cx="3733800" cy="851807"/>
          </a:xfrm>
          <a:prstGeom prst="rect">
            <a:avLst/>
          </a:prstGeom>
          <a:noFill/>
          <a:ln w="9525">
            <a:noFill/>
            <a:miter lim="800000"/>
            <a:headEnd/>
            <a:tailEnd/>
          </a:ln>
          <a:effectLst/>
        </p:spPr>
      </p:pic>
      <p:pic>
        <p:nvPicPr>
          <p:cNvPr id="10" name="Picture 3">
            <a:extLst>
              <a:ext uri="{FF2B5EF4-FFF2-40B4-BE49-F238E27FC236}">
                <a16:creationId xmlns:a16="http://schemas.microsoft.com/office/drawing/2014/main" id="{5C5BD293-F9B8-A2F5-C3D6-BC2B508A6D68}"/>
              </a:ext>
            </a:extLst>
          </p:cNvPr>
          <p:cNvPicPr>
            <a:picLocks noChangeAspect="1" noChangeArrowheads="1"/>
          </p:cNvPicPr>
          <p:nvPr/>
        </p:nvPicPr>
        <p:blipFill rotWithShape="1">
          <a:blip r:embed="rId4"/>
          <a:srcRect l="3082" r="3398"/>
          <a:stretch/>
        </p:blipFill>
        <p:spPr bwMode="auto">
          <a:xfrm>
            <a:off x="399173" y="4167224"/>
            <a:ext cx="5275688" cy="501392"/>
          </a:xfrm>
          <a:prstGeom prst="rect">
            <a:avLst/>
          </a:prstGeom>
          <a:noFill/>
          <a:ln w="9525">
            <a:noFill/>
            <a:miter lim="800000"/>
            <a:headEnd/>
            <a:tailEnd/>
          </a:ln>
          <a:effectLst/>
        </p:spPr>
      </p:pic>
      <p:pic>
        <p:nvPicPr>
          <p:cNvPr id="13" name="Picture 2">
            <a:extLst>
              <a:ext uri="{FF2B5EF4-FFF2-40B4-BE49-F238E27FC236}">
                <a16:creationId xmlns:a16="http://schemas.microsoft.com/office/drawing/2014/main" id="{B4E1D181-8554-9692-3847-0B078699150F}"/>
              </a:ext>
            </a:extLst>
          </p:cNvPr>
          <p:cNvPicPr>
            <a:picLocks noChangeAspect="1" noChangeArrowheads="1"/>
          </p:cNvPicPr>
          <p:nvPr/>
        </p:nvPicPr>
        <p:blipFill rotWithShape="1">
          <a:blip r:embed="rId5"/>
          <a:srcRect r="15084"/>
          <a:stretch/>
        </p:blipFill>
        <p:spPr bwMode="auto">
          <a:xfrm>
            <a:off x="6387019" y="2184628"/>
            <a:ext cx="5509433" cy="3317966"/>
          </a:xfrm>
          <a:prstGeom prst="rect">
            <a:avLst/>
          </a:prstGeom>
          <a:noFill/>
          <a:ln w="9525">
            <a:noFill/>
            <a:miter lim="800000"/>
            <a:headEnd/>
            <a:tailEnd/>
          </a:ln>
          <a:effectLst/>
        </p:spPr>
      </p:pic>
    </p:spTree>
    <p:extLst>
      <p:ext uri="{BB962C8B-B14F-4D97-AF65-F5344CB8AC3E}">
        <p14:creationId xmlns:p14="http://schemas.microsoft.com/office/powerpoint/2010/main" val="4258265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CE31A-C31F-A97B-7CA1-DC3F758D83A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7636D385-7A3D-DDA6-2639-85D5E4BA6B2F}"/>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919087F9-7838-51E7-AA38-4B1565C88C54}"/>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C58F7C2C-C063-2AAE-2ACE-2CA16FC48C96}"/>
              </a:ext>
            </a:extLst>
          </p:cNvPr>
          <p:cNvSpPr>
            <a:spLocks noGrp="1"/>
          </p:cNvSpPr>
          <p:nvPr>
            <p:ph type="title"/>
          </p:nvPr>
        </p:nvSpPr>
        <p:spPr>
          <a:xfrm>
            <a:off x="838199" y="365125"/>
            <a:ext cx="11067661" cy="1325563"/>
          </a:xfrm>
        </p:spPr>
        <p:txBody>
          <a:bodyPr>
            <a:normAutofit/>
          </a:bodyPr>
          <a:lstStyle/>
          <a:p>
            <a:r>
              <a:rPr lang="en-IN" sz="3600" dirty="0">
                <a:latin typeface="Times New Roman" panose="02020603050405020304" pitchFamily="18" charset="0"/>
                <a:cs typeface="Times New Roman" panose="02020603050405020304" pitchFamily="18" charset="0"/>
              </a:rPr>
              <a:t>- </a:t>
            </a:r>
            <a:r>
              <a:rPr lang="en-US" sz="3600" u="sng" dirty="0">
                <a:latin typeface="Times New Roman" panose="02020603050405020304" pitchFamily="18" charset="0"/>
                <a:cs typeface="Times New Roman" panose="02020603050405020304" pitchFamily="18" charset="0"/>
              </a:rPr>
              <a:t>Reviewing Available Books and Accessing Past Reviews</a:t>
            </a:r>
            <a:endParaRPr lang="en-IN" sz="3600" u="sng" dirty="0">
              <a:latin typeface="Times New Roman" panose="02020603050405020304" pitchFamily="18" charset="0"/>
              <a:cs typeface="Times New Roman" panose="02020603050405020304" pitchFamily="18" charset="0"/>
            </a:endParaRPr>
          </a:p>
        </p:txBody>
      </p:sp>
      <p:sp>
        <p:nvSpPr>
          <p:cNvPr id="3" name="AutoShape 2">
            <a:extLst>
              <a:ext uri="{FF2B5EF4-FFF2-40B4-BE49-F238E27FC236}">
                <a16:creationId xmlns:a16="http://schemas.microsoft.com/office/drawing/2014/main" id="{EE588C31-988A-95BF-1AFB-04A21A20316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08574D60-9195-6A01-E676-F63E37E50D0B}"/>
              </a:ext>
            </a:extLst>
          </p:cNvPr>
          <p:cNvSpPr txBox="1"/>
          <p:nvPr/>
        </p:nvSpPr>
        <p:spPr>
          <a:xfrm>
            <a:off x="948779" y="4882005"/>
            <a:ext cx="361802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8.15) Code Snippet - </a:t>
            </a:r>
            <a:r>
              <a:rPr lang="en-IN" sz="1400" dirty="0" err="1">
                <a:latin typeface="Times New Roman" panose="02020603050405020304" pitchFamily="18" charset="0"/>
                <a:cs typeface="Times New Roman" panose="02020603050405020304" pitchFamily="18" charset="0"/>
              </a:rPr>
              <a:t>addReview</a:t>
            </a:r>
            <a:endParaRPr lang="en-IN" sz="1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EBB9F99-B173-65A8-448A-A2306F2DCB70}"/>
              </a:ext>
            </a:extLst>
          </p:cNvPr>
          <p:cNvSpPr>
            <a:spLocks noGrp="1"/>
          </p:cNvSpPr>
          <p:nvPr>
            <p:ph idx="1"/>
          </p:nvPr>
        </p:nvSpPr>
        <p:spPr>
          <a:xfrm>
            <a:off x="821094" y="1356177"/>
            <a:ext cx="10515600" cy="4351338"/>
          </a:xfrm>
        </p:spPr>
        <p:txBody>
          <a:bodyPr>
            <a:normAutofit/>
          </a:bodyPr>
          <a:lstStyle/>
          <a:p>
            <a:pPr marL="457200" indent="-4572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Post Man API request - Get - </a:t>
            </a:r>
            <a:r>
              <a:rPr lang="en-US" sz="1600" dirty="0">
                <a:latin typeface="Times New Roman" panose="02020603050405020304" pitchFamily="18" charset="0"/>
                <a:cs typeface="Times New Roman" panose="02020603050405020304" pitchFamily="18" charset="0"/>
                <a:hlinkClick r:id="rId2"/>
              </a:rPr>
              <a:t>http://localhost:8086/getReviewByBook/{bookName}</a:t>
            </a:r>
            <a:endParaRPr lang="en-IN" sz="1600" dirty="0">
              <a:effectLst/>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1600" dirty="0">
                <a:effectLst/>
                <a:latin typeface="Times New Roman" panose="02020603050405020304" pitchFamily="18" charset="0"/>
                <a:cs typeface="Times New Roman" panose="02020603050405020304" pitchFamily="18" charset="0"/>
              </a:rPr>
              <a:t>Spring boot code -  </a:t>
            </a:r>
            <a:endParaRPr lang="en-IN" sz="1600" dirty="0">
              <a:effectLst/>
              <a:latin typeface="Times New Roman" panose="02020603050405020304" pitchFamily="18" charset="0"/>
              <a:cs typeface="Times New Roman" panose="02020603050405020304" pitchFamily="18" charset="0"/>
            </a:endParaRPr>
          </a:p>
          <a:p>
            <a:pPr marL="457200" indent="-457200">
              <a:lnSpc>
                <a:spcPct val="100000"/>
              </a:lnSpc>
              <a:buFont typeface="+mj-lt"/>
              <a:buAutoNum type="arabicPeriod"/>
            </a:pPr>
            <a:r>
              <a:rPr lang="en-US" sz="1600" dirty="0">
                <a:effectLst/>
                <a:latin typeface="Times New Roman" panose="02020603050405020304" pitchFamily="18" charset="0"/>
                <a:cs typeface="Times New Roman" panose="02020603050405020304" pitchFamily="18" charset="0"/>
              </a:rPr>
              <a:t>Before the user reviews a book , user can see </a:t>
            </a:r>
          </a:p>
          <a:p>
            <a:pPr marL="0" indent="0">
              <a:lnSpc>
                <a:spcPct val="100000"/>
              </a:lnSpc>
              <a:buNone/>
            </a:pPr>
            <a:r>
              <a:rPr lang="en-US" sz="1600" dirty="0">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the past reviews for the book.</a:t>
            </a:r>
          </a:p>
          <a:p>
            <a:pPr marL="0" indent="0" algn="just">
              <a:lnSpc>
                <a:spcPct val="150000"/>
              </a:lnSpc>
              <a:buNone/>
            </a:pPr>
            <a:endParaRPr lang="en-IN" sz="1600" dirty="0">
              <a:effectLst/>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IN" sz="16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B8657E14-1879-2B7F-F4C7-5C7168EDBA79}"/>
              </a:ext>
            </a:extLst>
          </p:cNvPr>
          <p:cNvSpPr txBox="1"/>
          <p:nvPr/>
        </p:nvSpPr>
        <p:spPr>
          <a:xfrm>
            <a:off x="7087482" y="5750884"/>
            <a:ext cx="361802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8.16) Review Page </a:t>
            </a:r>
          </a:p>
        </p:txBody>
      </p:sp>
      <p:pic>
        <p:nvPicPr>
          <p:cNvPr id="2" name="Picture 2">
            <a:extLst>
              <a:ext uri="{FF2B5EF4-FFF2-40B4-BE49-F238E27FC236}">
                <a16:creationId xmlns:a16="http://schemas.microsoft.com/office/drawing/2014/main" id="{856EC5E3-E144-CE9A-84F2-5E83D1FD783A}"/>
              </a:ext>
            </a:extLst>
          </p:cNvPr>
          <p:cNvPicPr>
            <a:picLocks noChangeAspect="1" noChangeArrowheads="1"/>
          </p:cNvPicPr>
          <p:nvPr/>
        </p:nvPicPr>
        <p:blipFill>
          <a:blip r:embed="rId3"/>
          <a:srcRect/>
          <a:stretch>
            <a:fillRect/>
          </a:stretch>
        </p:blipFill>
        <p:spPr bwMode="auto">
          <a:xfrm>
            <a:off x="1149991" y="3651722"/>
            <a:ext cx="3618020" cy="1098012"/>
          </a:xfrm>
          <a:prstGeom prst="rect">
            <a:avLst/>
          </a:prstGeom>
          <a:noFill/>
          <a:ln w="9525">
            <a:noFill/>
            <a:miter lim="800000"/>
            <a:headEnd/>
            <a:tailEnd/>
          </a:ln>
          <a:effectLst/>
        </p:spPr>
      </p:pic>
      <p:pic>
        <p:nvPicPr>
          <p:cNvPr id="10" name="Picture 9">
            <a:extLst>
              <a:ext uri="{FF2B5EF4-FFF2-40B4-BE49-F238E27FC236}">
                <a16:creationId xmlns:a16="http://schemas.microsoft.com/office/drawing/2014/main" id="{5A96EF95-B261-B4D6-BF24-EE2BB659CD13}"/>
              </a:ext>
            </a:extLst>
          </p:cNvPr>
          <p:cNvPicPr>
            <a:picLocks noChangeAspect="1"/>
          </p:cNvPicPr>
          <p:nvPr/>
        </p:nvPicPr>
        <p:blipFill rotWithShape="1">
          <a:blip r:embed="rId4"/>
          <a:srcRect l="15750" r="13750"/>
          <a:stretch/>
        </p:blipFill>
        <p:spPr>
          <a:xfrm>
            <a:off x="5887125" y="1895799"/>
            <a:ext cx="6018735" cy="3855085"/>
          </a:xfrm>
          <a:prstGeom prst="rect">
            <a:avLst/>
          </a:prstGeom>
        </p:spPr>
      </p:pic>
    </p:spTree>
    <p:extLst>
      <p:ext uri="{BB962C8B-B14F-4D97-AF65-F5344CB8AC3E}">
        <p14:creationId xmlns:p14="http://schemas.microsoft.com/office/powerpoint/2010/main" val="1245130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05BBF-5807-9E92-6C03-6743E584379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44306F0-31AD-1308-DE54-8E0DE412EAA9}"/>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7489A93-DFF0-2AAB-9F88-756B34082830}"/>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9ECC8BBF-B8AF-457C-A29B-21DD45C3FC8B}"/>
              </a:ext>
            </a:extLst>
          </p:cNvPr>
          <p:cNvSpPr>
            <a:spLocks noGrp="1"/>
          </p:cNvSpPr>
          <p:nvPr>
            <p:ph type="title"/>
          </p:nvPr>
        </p:nvSpPr>
        <p:spPr>
          <a:xfrm>
            <a:off x="838199" y="365125"/>
            <a:ext cx="11067661" cy="1325563"/>
          </a:xfrm>
        </p:spPr>
        <p:txBody>
          <a:bodyPr>
            <a:normAutofit/>
          </a:bodyPr>
          <a:lstStyle/>
          <a:p>
            <a:r>
              <a:rPr lang="en-IN" sz="3600" dirty="0">
                <a:latin typeface="Times New Roman" panose="02020603050405020304" pitchFamily="18" charset="0"/>
                <a:cs typeface="Times New Roman" panose="02020603050405020304" pitchFamily="18" charset="0"/>
              </a:rPr>
              <a:t>- </a:t>
            </a:r>
            <a:r>
              <a:rPr lang="en-US" sz="3600" u="sng" dirty="0">
                <a:latin typeface="Times New Roman" panose="02020603050405020304" pitchFamily="18" charset="0"/>
                <a:cs typeface="Times New Roman" panose="02020603050405020304" pitchFamily="18" charset="0"/>
              </a:rPr>
              <a:t>Reviewing Available Books and Accessing Past Reviews</a:t>
            </a:r>
            <a:endParaRPr lang="en-IN" sz="3600" u="sng" dirty="0">
              <a:latin typeface="Times New Roman" panose="02020603050405020304" pitchFamily="18" charset="0"/>
              <a:cs typeface="Times New Roman" panose="02020603050405020304" pitchFamily="18" charset="0"/>
            </a:endParaRPr>
          </a:p>
        </p:txBody>
      </p:sp>
      <p:sp>
        <p:nvSpPr>
          <p:cNvPr id="3" name="AutoShape 2">
            <a:extLst>
              <a:ext uri="{FF2B5EF4-FFF2-40B4-BE49-F238E27FC236}">
                <a16:creationId xmlns:a16="http://schemas.microsoft.com/office/drawing/2014/main" id="{79F87845-CCAD-05E5-D20F-E1CCD790E2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DEB22442-1910-7FCC-5086-3BB37404F168}"/>
              </a:ext>
            </a:extLst>
          </p:cNvPr>
          <p:cNvSpPr txBox="1"/>
          <p:nvPr/>
        </p:nvSpPr>
        <p:spPr>
          <a:xfrm>
            <a:off x="1027203" y="5611836"/>
            <a:ext cx="361802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8.16) Typescript Code (</a:t>
            </a:r>
            <a:r>
              <a:rPr lang="en-IN" sz="1400" dirty="0" err="1">
                <a:latin typeface="Times New Roman" panose="02020603050405020304" pitchFamily="18" charset="0"/>
                <a:cs typeface="Times New Roman" panose="02020603050405020304" pitchFamily="18" charset="0"/>
              </a:rPr>
              <a:t>addReview</a:t>
            </a:r>
            <a:r>
              <a:rPr lang="en-IN" sz="1400" dirty="0">
                <a:latin typeface="Times New Roman" panose="02020603050405020304" pitchFamily="18" charset="0"/>
                <a:cs typeface="Times New Roman" panose="02020603050405020304" pitchFamily="18" charset="0"/>
              </a:rPr>
              <a:t>)</a:t>
            </a:r>
          </a:p>
        </p:txBody>
      </p:sp>
      <p:sp>
        <p:nvSpPr>
          <p:cNvPr id="4" name="Content Placeholder 3">
            <a:extLst>
              <a:ext uri="{FF2B5EF4-FFF2-40B4-BE49-F238E27FC236}">
                <a16:creationId xmlns:a16="http://schemas.microsoft.com/office/drawing/2014/main" id="{284884F1-B6FE-A28A-6671-3CF73B329935}"/>
              </a:ext>
            </a:extLst>
          </p:cNvPr>
          <p:cNvSpPr>
            <a:spLocks noGrp="1"/>
          </p:cNvSpPr>
          <p:nvPr>
            <p:ph idx="1"/>
          </p:nvPr>
        </p:nvSpPr>
        <p:spPr>
          <a:xfrm>
            <a:off x="821094" y="1356177"/>
            <a:ext cx="10515600" cy="4351338"/>
          </a:xfrm>
        </p:spPr>
        <p:txBody>
          <a:bodyPr>
            <a:normAutofit/>
          </a:bodyPr>
          <a:lstStyle/>
          <a:p>
            <a:pPr marL="0" indent="0" algn="just">
              <a:lnSpc>
                <a:spcPct val="150000"/>
              </a:lnSpc>
              <a:buNone/>
            </a:pPr>
            <a:endParaRPr lang="en-IN" sz="1600" dirty="0">
              <a:effectLst/>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IN" sz="16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546692F1-F724-AA36-1D20-C8EF5B5AF9EF}"/>
              </a:ext>
            </a:extLst>
          </p:cNvPr>
          <p:cNvSpPr txBox="1"/>
          <p:nvPr/>
        </p:nvSpPr>
        <p:spPr>
          <a:xfrm>
            <a:off x="6983537" y="5611835"/>
            <a:ext cx="361802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8.17) Add Review Page </a:t>
            </a:r>
          </a:p>
        </p:txBody>
      </p:sp>
      <p:pic>
        <p:nvPicPr>
          <p:cNvPr id="5" name="Picture 2">
            <a:extLst>
              <a:ext uri="{FF2B5EF4-FFF2-40B4-BE49-F238E27FC236}">
                <a16:creationId xmlns:a16="http://schemas.microsoft.com/office/drawing/2014/main" id="{7DE50D60-9B22-6183-CFB8-54D0880EE2BB}"/>
              </a:ext>
            </a:extLst>
          </p:cNvPr>
          <p:cNvPicPr>
            <a:picLocks noChangeAspect="1" noChangeArrowheads="1"/>
          </p:cNvPicPr>
          <p:nvPr/>
        </p:nvPicPr>
        <p:blipFill rotWithShape="1">
          <a:blip r:embed="rId2"/>
          <a:srcRect r="6086"/>
          <a:stretch/>
        </p:blipFill>
        <p:spPr bwMode="auto">
          <a:xfrm>
            <a:off x="656107" y="1854578"/>
            <a:ext cx="5138204" cy="3660301"/>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id="{452E76AA-24B9-AB39-DD40-018F032255F9}"/>
              </a:ext>
            </a:extLst>
          </p:cNvPr>
          <p:cNvPicPr>
            <a:picLocks noChangeAspect="1"/>
          </p:cNvPicPr>
          <p:nvPr/>
        </p:nvPicPr>
        <p:blipFill rotWithShape="1">
          <a:blip r:embed="rId3"/>
          <a:srcRect l="20048" r="22909"/>
          <a:stretch/>
        </p:blipFill>
        <p:spPr>
          <a:xfrm>
            <a:off x="6161739" y="1839290"/>
            <a:ext cx="5261617" cy="3675589"/>
          </a:xfrm>
          <a:prstGeom prst="rect">
            <a:avLst/>
          </a:prstGeom>
        </p:spPr>
      </p:pic>
    </p:spTree>
    <p:extLst>
      <p:ext uri="{BB962C8B-B14F-4D97-AF65-F5344CB8AC3E}">
        <p14:creationId xmlns:p14="http://schemas.microsoft.com/office/powerpoint/2010/main" val="2613905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6B5FC-6396-C56E-D9AD-D79979A704B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E7E5D24-4F71-5CBA-E9A4-9240136FE77F}"/>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B178E9E-79D1-F8AB-C5FA-CD71CB6B782F}"/>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AD193868-89A4-0DC8-4A71-E5CC2209CB7F}"/>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9. Conclusion</a:t>
            </a:r>
            <a:endParaRPr lang="en-IN" u="sng"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C4BF9F0-C7B5-5F89-3E8C-2ABF9500AD2C}"/>
              </a:ext>
            </a:extLst>
          </p:cNvPr>
          <p:cNvSpPr>
            <a:spLocks noGrp="1"/>
          </p:cNvSpPr>
          <p:nvPr>
            <p:ph idx="1"/>
          </p:nvPr>
        </p:nvSpPr>
        <p:spPr>
          <a:xfrm>
            <a:off x="852805" y="1690688"/>
            <a:ext cx="10452178" cy="4388712"/>
          </a:xfrm>
        </p:spPr>
        <p:txBody>
          <a:bodyPr>
            <a:normAutofit/>
          </a:bodyPr>
          <a:lstStyle/>
          <a:p>
            <a:pPr marL="0" indent="0" algn="just">
              <a:lnSpc>
                <a:spcPct val="150000"/>
              </a:lnSpc>
              <a:buNone/>
            </a:pPr>
            <a:r>
              <a:rPr lang="en-US" sz="2000" b="0" i="0" dirty="0">
                <a:solidFill>
                  <a:srgbClr val="0D0D0D"/>
                </a:solidFill>
                <a:effectLst/>
                <a:latin typeface="Times New Roman" panose="02020603050405020304" pitchFamily="18" charset="0"/>
                <a:cs typeface="Times New Roman" panose="02020603050405020304" pitchFamily="18" charset="0"/>
              </a:rPr>
              <a:t>A book review system enhances readers' understanding of books while providing admins insights into readers' preferences. This increased visibility improves the chances of books being discovered by more readers. Users benefit by easily finding books of interest, saving time, and gaining insight into what they'll discover, thereby increasing the likelihood of connecting with a book even before reading the first page.</a:t>
            </a:r>
          </a:p>
        </p:txBody>
      </p:sp>
      <p:sp>
        <p:nvSpPr>
          <p:cNvPr id="3" name="AutoShape 2">
            <a:extLst>
              <a:ext uri="{FF2B5EF4-FFF2-40B4-BE49-F238E27FC236}">
                <a16:creationId xmlns:a16="http://schemas.microsoft.com/office/drawing/2014/main" id="{3A3F35E1-AE63-F516-B39B-F715E6AE1BD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4,851 Feedback Illustrations - Free in SVG, PNG, EPS - IconScout">
            <a:extLst>
              <a:ext uri="{FF2B5EF4-FFF2-40B4-BE49-F238E27FC236}">
                <a16:creationId xmlns:a16="http://schemas.microsoft.com/office/drawing/2014/main" id="{7C125D4C-2BB7-0EB4-26C0-B86FB6F91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343" y="3276600"/>
            <a:ext cx="3768155" cy="3768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169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9F407-890A-9ECE-9B8B-6D097109AA93}"/>
            </a:ext>
          </a:extLst>
        </p:cNvPr>
        <p:cNvGrpSpPr/>
        <p:nvPr/>
      </p:nvGrpSpPr>
      <p:grpSpPr>
        <a:xfrm>
          <a:off x="0" y="0"/>
          <a:ext cx="0" cy="0"/>
          <a:chOff x="0" y="0"/>
          <a:chExt cx="0" cy="0"/>
        </a:xfrm>
      </p:grpSpPr>
      <p:sp>
        <p:nvSpPr>
          <p:cNvPr id="6" name="Wave 5">
            <a:extLst>
              <a:ext uri="{FF2B5EF4-FFF2-40B4-BE49-F238E27FC236}">
                <a16:creationId xmlns:a16="http://schemas.microsoft.com/office/drawing/2014/main" id="{80E3E9AD-69CF-0602-17B8-63A45CDC72C4}"/>
              </a:ext>
            </a:extLst>
          </p:cNvPr>
          <p:cNvSpPr/>
          <p:nvPr/>
        </p:nvSpPr>
        <p:spPr>
          <a:xfrm>
            <a:off x="1502229" y="737118"/>
            <a:ext cx="9311951" cy="5617029"/>
          </a:xfrm>
          <a:prstGeom prst="wave">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43BC9AE-48DC-58E2-2DF8-F081A63DA1BC}"/>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5A5690A-FD7E-95CC-6D90-E68528AB5575}"/>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utoShape 2">
            <a:extLst>
              <a:ext uri="{FF2B5EF4-FFF2-40B4-BE49-F238E27FC236}">
                <a16:creationId xmlns:a16="http://schemas.microsoft.com/office/drawing/2014/main" id="{E18D63A4-0F60-1836-9957-899BDE06A97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1496396D-F3BB-F1AA-090D-34F06ACFC387}"/>
              </a:ext>
            </a:extLst>
          </p:cNvPr>
          <p:cNvPicPr>
            <a:picLocks noChangeAspect="1"/>
          </p:cNvPicPr>
          <p:nvPr/>
        </p:nvPicPr>
        <p:blipFill>
          <a:blip r:embed="rId2"/>
          <a:stretch>
            <a:fillRect/>
          </a:stretch>
        </p:blipFill>
        <p:spPr>
          <a:xfrm>
            <a:off x="2581340" y="907305"/>
            <a:ext cx="6724520" cy="5043390"/>
          </a:xfrm>
          <a:prstGeom prst="rect">
            <a:avLst/>
          </a:prstGeom>
        </p:spPr>
      </p:pic>
    </p:spTree>
    <p:extLst>
      <p:ext uri="{BB962C8B-B14F-4D97-AF65-F5344CB8AC3E}">
        <p14:creationId xmlns:p14="http://schemas.microsoft.com/office/powerpoint/2010/main" val="3262079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Document 21">
            <a:extLst>
              <a:ext uri="{FF2B5EF4-FFF2-40B4-BE49-F238E27FC236}">
                <a16:creationId xmlns:a16="http://schemas.microsoft.com/office/drawing/2014/main" id="{238CDE10-98DB-3E85-BB03-D6D10FB4840D}"/>
              </a:ext>
            </a:extLst>
          </p:cNvPr>
          <p:cNvSpPr/>
          <p:nvPr/>
        </p:nvSpPr>
        <p:spPr>
          <a:xfrm>
            <a:off x="680720" y="375144"/>
            <a:ext cx="3728720" cy="6117732"/>
          </a:xfrm>
          <a:prstGeom prst="flowChartDocumen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E1F91DBC-512D-E77E-6031-05BDB02A26C9}"/>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96C80E7-B2B2-FF5B-D5B8-38B93D7A4313}"/>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402A1B24-C120-A28D-9DF2-2AC57BC38EBB}"/>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Contents</a:t>
            </a:r>
          </a:p>
        </p:txBody>
      </p:sp>
      <p:sp>
        <p:nvSpPr>
          <p:cNvPr id="15" name="Content Placeholder 14">
            <a:extLst>
              <a:ext uri="{FF2B5EF4-FFF2-40B4-BE49-F238E27FC236}">
                <a16:creationId xmlns:a16="http://schemas.microsoft.com/office/drawing/2014/main" id="{B6A300DC-CA59-2FDF-55BF-CDAD2BFC9461}"/>
              </a:ext>
            </a:extLst>
          </p:cNvPr>
          <p:cNvSpPr>
            <a:spLocks noGrp="1"/>
          </p:cNvSpPr>
          <p:nvPr>
            <p:ph idx="1"/>
          </p:nvPr>
        </p:nvSpPr>
        <p:spPr>
          <a:xfrm>
            <a:off x="838200" y="1355077"/>
            <a:ext cx="10515600" cy="4351338"/>
          </a:xfrm>
        </p:spPr>
        <p:txBody>
          <a:bodyPr>
            <a:normAutofit fontScale="85000" lnSpcReduction="10000"/>
          </a:bodyPr>
          <a:lstStyle/>
          <a:p>
            <a:pPr marL="457200" indent="-457200">
              <a:lnSpc>
                <a:spcPct val="150000"/>
              </a:lnSpc>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Abstract</a:t>
            </a:r>
          </a:p>
          <a:p>
            <a:pPr marL="457200" indent="-457200">
              <a:lnSpc>
                <a:spcPct val="150000"/>
              </a:lnSpc>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Introduction</a:t>
            </a:r>
          </a:p>
          <a:p>
            <a:pPr marL="457200" indent="-457200">
              <a:lnSpc>
                <a:spcPct val="150000"/>
              </a:lnSpc>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Objective</a:t>
            </a:r>
          </a:p>
          <a:p>
            <a:pPr marL="457200" indent="-457200">
              <a:lnSpc>
                <a:spcPct val="150000"/>
              </a:lnSpc>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Technology Stack</a:t>
            </a:r>
          </a:p>
          <a:p>
            <a:pPr marL="457200" indent="-457200">
              <a:lnSpc>
                <a:spcPct val="150000"/>
              </a:lnSpc>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Database Schema</a:t>
            </a:r>
          </a:p>
          <a:p>
            <a:pPr marL="457200" indent="-457200">
              <a:lnSpc>
                <a:spcPct val="150000"/>
              </a:lnSpc>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Home Page</a:t>
            </a:r>
          </a:p>
          <a:p>
            <a:pPr marL="457200" indent="-457200">
              <a:lnSpc>
                <a:spcPct val="150000"/>
              </a:lnSpc>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Admin Login</a:t>
            </a:r>
          </a:p>
          <a:p>
            <a:pPr marL="457200" indent="-457200">
              <a:lnSpc>
                <a:spcPct val="150000"/>
              </a:lnSpc>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User Login</a:t>
            </a:r>
          </a:p>
          <a:p>
            <a:pPr marL="457200" indent="-457200">
              <a:lnSpc>
                <a:spcPct val="150000"/>
              </a:lnSpc>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p:txBody>
      </p:sp>
      <p:pic>
        <p:nvPicPr>
          <p:cNvPr id="4100" name="Picture 4" descr="illustration New York Times Book Review">
            <a:extLst>
              <a:ext uri="{FF2B5EF4-FFF2-40B4-BE49-F238E27FC236}">
                <a16:creationId xmlns:a16="http://schemas.microsoft.com/office/drawing/2014/main" id="{EF5C8E23-BE88-C380-B759-05FEA85E65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893" r="18239"/>
          <a:stretch/>
        </p:blipFill>
        <p:spPr bwMode="auto">
          <a:xfrm>
            <a:off x="4566920" y="1690688"/>
            <a:ext cx="4094480" cy="378392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BCF802B3-693F-40CF-B919-61032E8285F1}"/>
              </a:ext>
            </a:extLst>
          </p:cNvPr>
          <p:cNvPicPr>
            <a:picLocks noChangeAspect="1"/>
          </p:cNvPicPr>
          <p:nvPr/>
        </p:nvPicPr>
        <p:blipFill>
          <a:blip r:embed="rId3"/>
          <a:stretch>
            <a:fillRect/>
          </a:stretch>
        </p:blipFill>
        <p:spPr>
          <a:xfrm>
            <a:off x="9283700" y="2702393"/>
            <a:ext cx="2227580" cy="2227580"/>
          </a:xfrm>
          <a:prstGeom prst="rect">
            <a:avLst/>
          </a:prstGeom>
        </p:spPr>
      </p:pic>
    </p:spTree>
    <p:extLst>
      <p:ext uri="{BB962C8B-B14F-4D97-AF65-F5344CB8AC3E}">
        <p14:creationId xmlns:p14="http://schemas.microsoft.com/office/powerpoint/2010/main" val="3337436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ECF49-95BA-E229-89ED-11033143E09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4FD3316-3D0B-386B-2029-548FB59763FE}"/>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46A437A-A8B2-20E9-A77C-81B31E281AE4}"/>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BB8F22CF-8D1D-5290-4D9C-359154846410}"/>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1. Abstract</a:t>
            </a:r>
            <a:endParaRPr lang="en-IN" u="sng"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5E3246A7-A970-5BFF-457A-F4AE6D1643B1}"/>
              </a:ext>
            </a:extLst>
          </p:cNvPr>
          <p:cNvSpPr>
            <a:spLocks noGrp="1"/>
          </p:cNvSpPr>
          <p:nvPr>
            <p:ph idx="1"/>
          </p:nvPr>
        </p:nvSpPr>
        <p:spPr/>
        <p:txBody>
          <a:bodyPr>
            <a:normAutofit/>
          </a:bodyPr>
          <a:lstStyle/>
          <a:p>
            <a:pPr marL="0" indent="0" algn="just">
              <a:lnSpc>
                <a:spcPct val="150000"/>
              </a:lnSpc>
              <a:buNone/>
            </a:pPr>
            <a:r>
              <a:rPr lang="en-US" sz="2000" b="0" i="0" dirty="0">
                <a:solidFill>
                  <a:srgbClr val="0D0D0D"/>
                </a:solidFill>
                <a:effectLst/>
                <a:latin typeface="Times New Roman" panose="02020603050405020304" pitchFamily="18" charset="0"/>
                <a:cs typeface="Times New Roman" panose="02020603050405020304" pitchFamily="18" charset="0"/>
              </a:rPr>
              <a:t>The Book Review System offers a solution to the common issue of purchasing books that may not meet expectations. Admins have the flexibility to manage books effectively by adding, deleting, and editing entries. Users enjoy a seamless experience, exploring reviews and ratings, registering, logging in, and contributing their own insights. The Book Review System simplifies book management and discovery with easy-to-use admin tools and user-friendly features.</a:t>
            </a:r>
            <a:endParaRPr lang="en-IN" sz="2000" dirty="0">
              <a:latin typeface="Times New Roman" panose="02020603050405020304" pitchFamily="18" charset="0"/>
              <a:cs typeface="Times New Roman" panose="02020603050405020304" pitchFamily="18" charset="0"/>
            </a:endParaRPr>
          </a:p>
        </p:txBody>
      </p:sp>
      <p:pic>
        <p:nvPicPr>
          <p:cNvPr id="2050" name="Picture 2" descr="47,800+ Book Review Stock Illustrations, Royalty-Free Vector Graphics &amp;  Clip Art - iStock">
            <a:extLst>
              <a:ext uri="{FF2B5EF4-FFF2-40B4-BE49-F238E27FC236}">
                <a16:creationId xmlns:a16="http://schemas.microsoft.com/office/drawing/2014/main" id="{9E51EC09-02E9-7A15-724E-98BECADF1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3440" y="3723341"/>
            <a:ext cx="2880360" cy="2588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400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7978F-D520-0B03-CD0C-905AF115742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AD4C8C4-AD71-E57E-0A21-9008D5D2BAA5}"/>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8C646EC-B841-5006-BAE5-FC9D10B21BC9}"/>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03EB0436-5864-FECB-EAC6-91D9FA4D46D1}"/>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2. Introduction</a:t>
            </a:r>
            <a:endParaRPr lang="en-IN" u="sng"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A2AD939-778F-B061-6D06-E92C900D911D}"/>
              </a:ext>
            </a:extLst>
          </p:cNvPr>
          <p:cNvSpPr>
            <a:spLocks noGrp="1"/>
          </p:cNvSpPr>
          <p:nvPr>
            <p:ph idx="1"/>
          </p:nvPr>
        </p:nvSpPr>
        <p:spPr>
          <a:xfrm>
            <a:off x="838200" y="1690688"/>
            <a:ext cx="10452178" cy="4388712"/>
          </a:xfrm>
        </p:spPr>
        <p:txBody>
          <a:bodyPr>
            <a:normAutofit/>
          </a:bodyPr>
          <a:lstStyle/>
          <a:p>
            <a:pPr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The Online Book Review System is a web-based platform designed to facilitate the review and rating of books by users. </a:t>
            </a:r>
          </a:p>
          <a:p>
            <a:pPr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 It lets users share their thoughts and experiences about different books. This helps others decide which books to read. </a:t>
            </a:r>
          </a:p>
          <a:p>
            <a:pPr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Book reviews help validate the worthiness of a book and establish its audience.</a:t>
            </a:r>
          </a:p>
          <a:p>
            <a:pPr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Positive reviews make others want to read the same book, based on their peers’ recommendations.</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5122" name="Picture 2" descr="Page 17 | Book Review Images - Free Download on Freepik">
            <a:extLst>
              <a:ext uri="{FF2B5EF4-FFF2-40B4-BE49-F238E27FC236}">
                <a16:creationId xmlns:a16="http://schemas.microsoft.com/office/drawing/2014/main" id="{C6794F7E-2456-54BB-6186-CF85A504E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7014" y="4935893"/>
            <a:ext cx="2183364" cy="145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487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23B3D-B8A0-BE5E-523F-D521C857304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924C1A3-F8C7-5528-5116-E9C3B4C1CB92}"/>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2141468-0D6A-79BB-5218-9B305DD4232D}"/>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3750D98C-4AAF-55A3-0921-AB161175EDEE}"/>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3.Objective</a:t>
            </a:r>
            <a:endParaRPr lang="en-IN" u="sng"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1D0A0178-5CB0-0E15-15D5-A9FC2B3708F5}"/>
              </a:ext>
            </a:extLst>
          </p:cNvPr>
          <p:cNvSpPr>
            <a:spLocks noGrp="1"/>
          </p:cNvSpPr>
          <p:nvPr>
            <p:ph idx="1"/>
          </p:nvPr>
        </p:nvSpPr>
        <p:spPr>
          <a:xfrm>
            <a:off x="838200" y="1825625"/>
            <a:ext cx="10452178" cy="4388712"/>
          </a:xfrm>
        </p:spPr>
        <p:txBody>
          <a:bodyPr>
            <a:normAutofit/>
          </a:bodyPr>
          <a:lstStyle/>
          <a:p>
            <a:pPr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To develop a customer web-based review  system, where the  reader can give the ratings and the reviews.</a:t>
            </a:r>
          </a:p>
          <a:p>
            <a:pPr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To inform the administrator about the books that readers are interested in and publish as required.</a:t>
            </a:r>
          </a:p>
          <a:p>
            <a:pPr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Help readers save time by giving them an idea of what to expect from a book, increasing their chances of connecting with it, even before they start reading</a:t>
            </a:r>
          </a:p>
        </p:txBody>
      </p:sp>
      <p:pic>
        <p:nvPicPr>
          <p:cNvPr id="6146" name="Picture 2" descr="Best Reading Book at Library Illustration download in PNG &amp; Vector format">
            <a:extLst>
              <a:ext uri="{FF2B5EF4-FFF2-40B4-BE49-F238E27FC236}">
                <a16:creationId xmlns:a16="http://schemas.microsoft.com/office/drawing/2014/main" id="{DF465EF6-C347-0AA5-7DA7-9E987415C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1892" y="4008495"/>
            <a:ext cx="3711543" cy="247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97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06AA5-9CE7-35E5-6415-8EC362377146}"/>
            </a:ext>
          </a:extLst>
        </p:cNvPr>
        <p:cNvGrpSpPr/>
        <p:nvPr/>
      </p:nvGrpSpPr>
      <p:grpSpPr>
        <a:xfrm>
          <a:off x="0" y="0"/>
          <a:ext cx="0" cy="0"/>
          <a:chOff x="0" y="0"/>
          <a:chExt cx="0" cy="0"/>
        </a:xfrm>
      </p:grpSpPr>
      <p:sp>
        <p:nvSpPr>
          <p:cNvPr id="6" name="Teardrop 5">
            <a:extLst>
              <a:ext uri="{FF2B5EF4-FFF2-40B4-BE49-F238E27FC236}">
                <a16:creationId xmlns:a16="http://schemas.microsoft.com/office/drawing/2014/main" id="{F579E9CB-67F1-BC65-0012-ABFEF056E08B}"/>
              </a:ext>
            </a:extLst>
          </p:cNvPr>
          <p:cNvSpPr/>
          <p:nvPr/>
        </p:nvSpPr>
        <p:spPr>
          <a:xfrm>
            <a:off x="6647060" y="423643"/>
            <a:ext cx="5346778" cy="5668266"/>
          </a:xfrm>
          <a:prstGeom prst="teardrop">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0519F0C7-9030-F7E3-EB66-3C582A408203}"/>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5538BD7-D0CD-B4F0-6C27-4DCE33AF6DFB}"/>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D9F0FC94-F385-BA13-4AA8-2BF9A3F41340}"/>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4. Technology Stack</a:t>
            </a:r>
            <a:endParaRPr lang="en-IN" u="sng"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A6FC908-D4B4-E28E-989E-54128373638D}"/>
              </a:ext>
            </a:extLst>
          </p:cNvPr>
          <p:cNvSpPr>
            <a:spLocks noGrp="1"/>
          </p:cNvSpPr>
          <p:nvPr>
            <p:ph idx="1"/>
          </p:nvPr>
        </p:nvSpPr>
        <p:spPr>
          <a:xfrm>
            <a:off x="838200" y="1825625"/>
            <a:ext cx="10452178" cy="4388712"/>
          </a:xfrm>
        </p:spPr>
        <p:txBody>
          <a:bodyPr>
            <a:normAutofit/>
          </a:bodyPr>
          <a:lstStyle/>
          <a:p>
            <a:pPr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Front-End: Angular , Bootstrap , Node JS</a:t>
            </a:r>
          </a:p>
          <a:p>
            <a:pPr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Server-side: Spring Boot </a:t>
            </a:r>
          </a:p>
          <a:p>
            <a:pPr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Back-end: MYSQL, Hibernate, Java </a:t>
            </a:r>
          </a:p>
          <a:p>
            <a:pPr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IDE – Spring Tool Suite </a:t>
            </a:r>
          </a:p>
          <a:p>
            <a:pPr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Server: Tomcat </a:t>
            </a:r>
          </a:p>
          <a:p>
            <a:pPr algn="just">
              <a:lnSpc>
                <a:spcPct val="150000"/>
              </a:lnSpc>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Testing: Postman , JUnit</a:t>
            </a: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sp>
        <p:nvSpPr>
          <p:cNvPr id="3" name="AutoShape 2">
            <a:extLst>
              <a:ext uri="{FF2B5EF4-FFF2-40B4-BE49-F238E27FC236}">
                <a16:creationId xmlns:a16="http://schemas.microsoft.com/office/drawing/2014/main" id="{DE606D33-B9E8-D1E7-6E2C-DF4961C00E0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172" name="Picture 4">
            <a:extLst>
              <a:ext uri="{FF2B5EF4-FFF2-40B4-BE49-F238E27FC236}">
                <a16:creationId xmlns:a16="http://schemas.microsoft.com/office/drawing/2014/main" id="{6B276EC8-DCB2-254E-211D-02EF933FC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799" y="1301244"/>
            <a:ext cx="1748265" cy="174826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42835849-A989-9CAD-EC65-B022204E0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7926" y="788888"/>
            <a:ext cx="2647780" cy="1619712"/>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1C15FC96-E17B-9277-A542-71420086B9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2502" y="2576362"/>
            <a:ext cx="2719371" cy="700238"/>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624B70D3-1CA3-4807-9B8C-ADFFCCD217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4886" y="2914268"/>
            <a:ext cx="2633524" cy="1360542"/>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a:extLst>
              <a:ext uri="{FF2B5EF4-FFF2-40B4-BE49-F238E27FC236}">
                <a16:creationId xmlns:a16="http://schemas.microsoft.com/office/drawing/2014/main" id="{43337EAC-EF87-D74E-BCD2-67B87A9BF7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4129" y="3328327"/>
            <a:ext cx="3223781" cy="894935"/>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Java (programming language) - Wikipedia">
            <a:extLst>
              <a:ext uri="{FF2B5EF4-FFF2-40B4-BE49-F238E27FC236}">
                <a16:creationId xmlns:a16="http://schemas.microsoft.com/office/drawing/2014/main" id="{68EB2238-CD60-67C5-8D05-C6F6479865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5855" y="4357522"/>
            <a:ext cx="1054729" cy="1929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AC1BAF1-97EB-8813-6412-0482992A2FB0}"/>
              </a:ext>
            </a:extLst>
          </p:cNvPr>
          <p:cNvPicPr>
            <a:picLocks noChangeAspect="1"/>
          </p:cNvPicPr>
          <p:nvPr/>
        </p:nvPicPr>
        <p:blipFill>
          <a:blip r:embed="rId8"/>
          <a:stretch>
            <a:fillRect/>
          </a:stretch>
        </p:blipFill>
        <p:spPr>
          <a:xfrm>
            <a:off x="9418717" y="4157635"/>
            <a:ext cx="2106989" cy="1501451"/>
          </a:xfrm>
          <a:prstGeom prst="rect">
            <a:avLst/>
          </a:prstGeom>
        </p:spPr>
      </p:pic>
      <p:pic>
        <p:nvPicPr>
          <p:cNvPr id="7" name="Picture 6">
            <a:extLst>
              <a:ext uri="{FF2B5EF4-FFF2-40B4-BE49-F238E27FC236}">
                <a16:creationId xmlns:a16="http://schemas.microsoft.com/office/drawing/2014/main" id="{506080E2-1AEF-AAE7-55FD-55E2EA5A7A03}"/>
              </a:ext>
            </a:extLst>
          </p:cNvPr>
          <p:cNvPicPr>
            <a:picLocks noChangeAspect="1"/>
          </p:cNvPicPr>
          <p:nvPr/>
        </p:nvPicPr>
        <p:blipFill>
          <a:blip r:embed="rId9"/>
          <a:stretch>
            <a:fillRect/>
          </a:stretch>
        </p:blipFill>
        <p:spPr>
          <a:xfrm>
            <a:off x="6756186" y="4460166"/>
            <a:ext cx="1360543" cy="1360543"/>
          </a:xfrm>
          <a:prstGeom prst="rect">
            <a:avLst/>
          </a:prstGeom>
        </p:spPr>
      </p:pic>
    </p:spTree>
    <p:extLst>
      <p:ext uri="{BB962C8B-B14F-4D97-AF65-F5344CB8AC3E}">
        <p14:creationId xmlns:p14="http://schemas.microsoft.com/office/powerpoint/2010/main" val="321416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AF0E6-FA60-EF43-3193-CB94049054A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978441-8BF1-C48E-51AF-BF24B8D98C2E}"/>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31C9021-6734-AEA1-EF60-C33CBAD7EF75}"/>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209E2C58-5EC7-5302-4ED9-D98CF88A38F1}"/>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5. Database Schema</a:t>
            </a:r>
            <a:endParaRPr lang="en-IN" u="sng" dirty="0">
              <a:latin typeface="Times New Roman" panose="02020603050405020304" pitchFamily="18" charset="0"/>
              <a:cs typeface="Times New Roman" panose="02020603050405020304" pitchFamily="18" charset="0"/>
            </a:endParaRPr>
          </a:p>
        </p:txBody>
      </p:sp>
      <p:sp>
        <p:nvSpPr>
          <p:cNvPr id="3" name="AutoShape 2">
            <a:extLst>
              <a:ext uri="{FF2B5EF4-FFF2-40B4-BE49-F238E27FC236}">
                <a16:creationId xmlns:a16="http://schemas.microsoft.com/office/drawing/2014/main" id="{DFDFA49D-8C84-414D-BF27-A98B3808098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FEF8F11F-54D7-9C03-4054-F3D43A6A410A}"/>
              </a:ext>
            </a:extLst>
          </p:cNvPr>
          <p:cNvSpPr txBox="1"/>
          <p:nvPr/>
        </p:nvSpPr>
        <p:spPr>
          <a:xfrm>
            <a:off x="4877577" y="5065196"/>
            <a:ext cx="2402633"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5.1) Database Schema</a:t>
            </a:r>
          </a:p>
        </p:txBody>
      </p:sp>
      <p:pic>
        <p:nvPicPr>
          <p:cNvPr id="6" name="Content Placeholder 5">
            <a:extLst>
              <a:ext uri="{FF2B5EF4-FFF2-40B4-BE49-F238E27FC236}">
                <a16:creationId xmlns:a16="http://schemas.microsoft.com/office/drawing/2014/main" id="{BD607E24-F31E-2689-8533-2100099ADCE3}"/>
              </a:ext>
            </a:extLst>
          </p:cNvPr>
          <p:cNvPicPr>
            <a:picLocks noGrp="1" noChangeAspect="1"/>
          </p:cNvPicPr>
          <p:nvPr>
            <p:ph idx="1"/>
          </p:nvPr>
        </p:nvPicPr>
        <p:blipFill>
          <a:blip r:embed="rId2"/>
          <a:stretch>
            <a:fillRect/>
          </a:stretch>
        </p:blipFill>
        <p:spPr>
          <a:xfrm>
            <a:off x="2181225" y="2130547"/>
            <a:ext cx="7829550" cy="2714625"/>
          </a:xfrm>
          <a:ln>
            <a:solidFill>
              <a:schemeClr val="tx1"/>
            </a:solidFill>
          </a:ln>
        </p:spPr>
      </p:pic>
    </p:spTree>
    <p:extLst>
      <p:ext uri="{BB962C8B-B14F-4D97-AF65-F5344CB8AC3E}">
        <p14:creationId xmlns:p14="http://schemas.microsoft.com/office/powerpoint/2010/main" val="1496372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5C924-3A8E-F348-A248-37ED02736D3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35A2A74-DAA5-C65B-4CE0-7CE4785A62D8}"/>
              </a:ext>
            </a:extLst>
          </p:cNvPr>
          <p:cNvSpPr/>
          <p:nvPr/>
        </p:nvSpPr>
        <p:spPr>
          <a:xfrm>
            <a:off x="149290" y="216523"/>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6AD53C1-C6E6-CBC6-D4C5-F6A4D09D3D51}"/>
              </a:ext>
            </a:extLst>
          </p:cNvPr>
          <p:cNvSpPr/>
          <p:nvPr/>
        </p:nvSpPr>
        <p:spPr>
          <a:xfrm>
            <a:off x="166396" y="6482857"/>
            <a:ext cx="11859208" cy="15862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3">
            <a:extLst>
              <a:ext uri="{FF2B5EF4-FFF2-40B4-BE49-F238E27FC236}">
                <a16:creationId xmlns:a16="http://schemas.microsoft.com/office/drawing/2014/main" id="{5EFD0E12-94BB-14CD-66E9-8246B82D4BFF}"/>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6. Home Page</a:t>
            </a:r>
            <a:endParaRPr lang="en-IN"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A936CE5-35C3-7C30-55AC-164B2D41E65D}"/>
              </a:ext>
            </a:extLst>
          </p:cNvPr>
          <p:cNvPicPr>
            <a:picLocks noGrp="1" noChangeAspect="1"/>
          </p:cNvPicPr>
          <p:nvPr>
            <p:ph idx="1"/>
          </p:nvPr>
        </p:nvPicPr>
        <p:blipFill>
          <a:blip r:embed="rId2"/>
          <a:stretch>
            <a:fillRect/>
          </a:stretch>
        </p:blipFill>
        <p:spPr>
          <a:xfrm>
            <a:off x="1632869" y="1573698"/>
            <a:ext cx="8926262" cy="4156291"/>
          </a:xfrm>
        </p:spPr>
      </p:pic>
      <p:sp>
        <p:nvSpPr>
          <p:cNvPr id="3" name="AutoShape 2">
            <a:extLst>
              <a:ext uri="{FF2B5EF4-FFF2-40B4-BE49-F238E27FC236}">
                <a16:creationId xmlns:a16="http://schemas.microsoft.com/office/drawing/2014/main" id="{84955EEC-203B-7A5B-6891-5E94763723F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B88056C4-FB23-8795-3E1F-A395A62CBE6F}"/>
              </a:ext>
            </a:extLst>
          </p:cNvPr>
          <p:cNvSpPr txBox="1"/>
          <p:nvPr/>
        </p:nvSpPr>
        <p:spPr>
          <a:xfrm>
            <a:off x="4398302" y="5798645"/>
            <a:ext cx="3700196"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6.1) Home Page</a:t>
            </a:r>
          </a:p>
        </p:txBody>
      </p:sp>
    </p:spTree>
    <p:extLst>
      <p:ext uri="{BB962C8B-B14F-4D97-AF65-F5344CB8AC3E}">
        <p14:creationId xmlns:p14="http://schemas.microsoft.com/office/powerpoint/2010/main" val="2474838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1135</TotalTime>
  <Words>1031</Words>
  <Application>Microsoft Office PowerPoint</Application>
  <PresentationFormat>Widescreen</PresentationFormat>
  <Paragraphs>123</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Courier New</vt:lpstr>
      <vt:lpstr>Times New Roman</vt:lpstr>
      <vt:lpstr>Wingdings</vt:lpstr>
      <vt:lpstr>Office Theme</vt:lpstr>
      <vt:lpstr>Online Book  Review System</vt:lpstr>
      <vt:lpstr>Team</vt:lpstr>
      <vt:lpstr>Contents</vt:lpstr>
      <vt:lpstr>1. Abstract</vt:lpstr>
      <vt:lpstr>2. Introduction</vt:lpstr>
      <vt:lpstr>3.Objective</vt:lpstr>
      <vt:lpstr>4. Technology Stack</vt:lpstr>
      <vt:lpstr>5. Database Schema</vt:lpstr>
      <vt:lpstr>6. Home Page</vt:lpstr>
      <vt:lpstr>7. Admin Login</vt:lpstr>
      <vt:lpstr>- Add New Book</vt:lpstr>
      <vt:lpstr>- Update Book Details</vt:lpstr>
      <vt:lpstr>- Remove Book Details</vt:lpstr>
      <vt:lpstr>- User Ratings for Specific Book</vt:lpstr>
      <vt:lpstr>8. User Login</vt:lpstr>
      <vt:lpstr>- User Login (Continue)</vt:lpstr>
      <vt:lpstr>- User Registration</vt:lpstr>
      <vt:lpstr>- User Registration (continue)</vt:lpstr>
      <vt:lpstr>- Update Profile</vt:lpstr>
      <vt:lpstr>- Update Profile (Continue)</vt:lpstr>
      <vt:lpstr>- User Book List</vt:lpstr>
      <vt:lpstr>- Book Search by Book Name, Author, and Category</vt:lpstr>
      <vt:lpstr>- Reviewing Available Books and Accessing Past Reviews</vt:lpstr>
      <vt:lpstr>- Reviewing Available Books and Accessing Past Reviews</vt:lpstr>
      <vt:lpstr>9.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 review</dc:title>
  <dc:creator>HP</dc:creator>
  <cp:lastModifiedBy>Aditi Patil</cp:lastModifiedBy>
  <cp:revision>93</cp:revision>
  <dcterms:created xsi:type="dcterms:W3CDTF">2023-08-14T17:05:59Z</dcterms:created>
  <dcterms:modified xsi:type="dcterms:W3CDTF">2024-02-28T18:24:37Z</dcterms:modified>
</cp:coreProperties>
</file>