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aramond Bold" charset="1" panose="02020804030307010803"/>
      <p:regular r:id="rId12"/>
    </p:embeddedFont>
    <p:embeddedFont>
      <p:font typeface="Times New Roman Bold" charset="1" panose="02030802070405020303"/>
      <p:regular r:id="rId13"/>
    </p:embeddedFont>
    <p:embeddedFont>
      <p:font typeface="Times New Roman" charset="1" panose="02030502070405020303"/>
      <p:regular r:id="rId14"/>
    </p:embeddedFont>
    <p:embeddedFont>
      <p:font typeface="Red Hat Display Bold" charset="1" panose="02010803040201060303"/>
      <p:regular r:id="rId18"/>
    </p:embeddedFont>
    <p:embeddedFont>
      <p:font typeface="LL Baguio" charset="1" panose="02000500000000000000"/>
      <p:regular r:id="rId19"/>
    </p:embeddedFont>
    <p:embeddedFont>
      <p:font typeface="Times New Roman Bold Italics" charset="1" panose="02030802070405090303"/>
      <p:regular r:id="rId21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http://www.agritech.tnau.ac.in/expert_system/cattlebuffalo/Breeds%20of%20cattle%20&amp;%20baffalo.html" TargetMode="External" Type="http://schemas.openxmlformats.org/officeDocument/2006/relationships/hyperlink"/><Relationship Id="rId5" Target="https://plf.tennessee.edu/wp-content/uploads/sites/229/2024/01/Computer-vision-on-the-edge.-A-computing-framework-for-high-throughput-phenotyping-in-livestock-operations.pdf" TargetMode="External" Type="http://schemas.openxmlformats.org/officeDocument/2006/relationships/hyperlink"/><Relationship Id="rId6" Target="https://pmc.ncbi.nlm.nih.gov/articles/PMC9404798/" TargetMode="External" Type="http://schemas.openxmlformats.org/officeDocument/2006/relationships/hyperlink"/><Relationship Id="rId7" Target="https://www.nature.com/articles/s41598-024-76718-x" TargetMode="External" Type="http://schemas.openxmlformats.org/officeDocument/2006/relationships/hyperlink"/><Relationship Id="rId8" Target="https://www.sciencedirect.com/science/article/pii/S187114132200316X" TargetMode="External" Type="http://schemas.openxmlformats.org/officeDocument/2006/relationships/hyperlink"/><Relationship Id="rId9" Target="https://www.sciencedirect.com/science/article/pii/S016816992100692X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5170" y="1277282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196612" y="2573822"/>
            <a:ext cx="4805264" cy="5139356"/>
            <a:chOff x="0" y="0"/>
            <a:chExt cx="6407018" cy="68524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2000"/>
              </a:blip>
              <a:stretch>
                <a:fillRect l="0" t="0" r="-149475" b="-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6929" y="394782"/>
            <a:ext cx="15544800" cy="1886446"/>
            <a:chOff x="0" y="0"/>
            <a:chExt cx="20726400" cy="25152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26400" cy="2515261"/>
            </a:xfrm>
            <a:custGeom>
              <a:avLst/>
              <a:gdLst/>
              <a:ahLst/>
              <a:cxnLst/>
              <a:rect r="r" b="b" t="t" l="l"/>
              <a:pathLst>
                <a:path h="2515261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2515261"/>
                  </a:lnTo>
                  <a:lnTo>
                    <a:pt x="0" y="2515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726400" cy="25343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341245"/>
            <a:ext cx="16485034" cy="701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ID –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SIH25004</a:t>
            </a:r>
          </a:p>
          <a:p>
            <a:pPr algn="l" marL="651510" indent="-325755" lvl="1">
              <a:lnSpc>
                <a:spcPts val="900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Title-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based breed recognition for cattle and buffaloes of India</a:t>
            </a:r>
          </a:p>
          <a:p>
            <a:pPr algn="l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Theme-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Agriculture,Foodtech &amp; Rural Development (Government of India)</a:t>
            </a:r>
          </a:p>
          <a:p>
            <a:pPr algn="l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PS Category-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</a:p>
          <a:p>
            <a:pPr algn="l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ID- 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</a:p>
          <a:p>
            <a:pPr algn="l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Name- 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Debug Mafia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443078" y="394782"/>
            <a:ext cx="2494329" cy="1267836"/>
            <a:chOff x="0" y="0"/>
            <a:chExt cx="4418240" cy="2245736"/>
          </a:xfrm>
        </p:grpSpPr>
        <p:sp>
          <p:nvSpPr>
            <p:cNvPr name="Freeform 10" id="10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9548" y="-413730"/>
            <a:ext cx="10048904" cy="2089594"/>
            <a:chOff x="0" y="0"/>
            <a:chExt cx="13398539" cy="2786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98539" cy="2786126"/>
            </a:xfrm>
            <a:custGeom>
              <a:avLst/>
              <a:gdLst/>
              <a:ahLst/>
              <a:cxnLst/>
              <a:rect r="r" b="b" t="t" l="l"/>
              <a:pathLst>
                <a:path h="2786126" w="13398539">
                  <a:moveTo>
                    <a:pt x="0" y="0"/>
                  </a:moveTo>
                  <a:lnTo>
                    <a:pt x="13398539" y="0"/>
                  </a:lnTo>
                  <a:lnTo>
                    <a:pt x="13398539" y="2786126"/>
                  </a:lnTo>
                  <a:lnTo>
                    <a:pt x="0" y="2786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398539" cy="27861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</a:p>
            <a:p>
              <a:pPr algn="ctr">
                <a:lnSpc>
                  <a:spcPts val="4320"/>
                </a:lnSpc>
              </a:pPr>
              <a:r>
                <a:rPr lang="en-US" sz="3600" b="true">
                  <a:solidFill>
                    <a:srgbClr val="000000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CALF - Classification &amp; Analysis of Livestock using Features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085278" y="85645"/>
            <a:ext cx="1990451" cy="1011721"/>
            <a:chOff x="0" y="0"/>
            <a:chExt cx="4418240" cy="2245736"/>
          </a:xfrm>
        </p:grpSpPr>
        <p:sp>
          <p:nvSpPr>
            <p:cNvPr name="Freeform 6" id="6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08324" y="3275045"/>
            <a:ext cx="10436543" cy="547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- Based App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detect the breed of cattle.</a:t>
            </a:r>
          </a:p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</a:t>
            </a: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capture photo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cattle and upload to our app to know the breed.</a:t>
            </a:r>
          </a:p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Smooth and Simple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UI.</a:t>
            </a:r>
          </a:p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Lightweight ML Models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detecting the breed with quicker results.</a:t>
            </a:r>
          </a:p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Built-in translation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ease readibilty.</a:t>
            </a:r>
          </a:p>
          <a:p>
            <a:pPr algn="l" marL="852613" indent="-426306" lvl="1">
              <a:lnSpc>
                <a:spcPts val="4738"/>
              </a:lnSpc>
              <a:buFont typeface="Arial"/>
              <a:buChar char="•"/>
            </a:pPr>
            <a:r>
              <a:rPr lang="en-US" b="true" sz="39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Easy data collection</a:t>
            </a:r>
            <a:r>
              <a:rPr lang="en-US" sz="39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photos and to improve the model.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6351" y="2170734"/>
            <a:ext cx="453567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44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6351" y="506575"/>
            <a:ext cx="155580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THE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DEBUG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MAFIA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521679" y="2875760"/>
            <a:ext cx="6086929" cy="6351645"/>
          </a:xfrm>
          <a:custGeom>
            <a:avLst/>
            <a:gdLst/>
            <a:ahLst/>
            <a:cxnLst/>
            <a:rect r="r" b="b" t="t" l="l"/>
            <a:pathLst>
              <a:path h="6351645" w="6086929">
                <a:moveTo>
                  <a:pt x="0" y="0"/>
                </a:moveTo>
                <a:lnTo>
                  <a:pt x="6086929" y="0"/>
                </a:lnTo>
                <a:lnTo>
                  <a:pt x="6086929" y="6351645"/>
                </a:lnTo>
                <a:lnTo>
                  <a:pt x="0" y="6351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41" t="0" r="0" b="0"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11594"/>
            <a:ext cx="18287998" cy="475406"/>
            <a:chOff x="0" y="0"/>
            <a:chExt cx="24383998" cy="6338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33874"/>
            </a:xfrm>
            <a:custGeom>
              <a:avLst/>
              <a:gdLst/>
              <a:ahLst/>
              <a:cxnLst/>
              <a:rect r="r" b="b" t="t" l="l"/>
              <a:pathLst>
                <a:path h="63387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33874"/>
                  </a:lnTo>
                  <a:lnTo>
                    <a:pt x="0" y="633874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327797" y="211681"/>
            <a:ext cx="2747932" cy="1396739"/>
            <a:chOff x="0" y="0"/>
            <a:chExt cx="4418240" cy="2245736"/>
          </a:xfrm>
        </p:grpSpPr>
        <p:sp>
          <p:nvSpPr>
            <p:cNvPr name="Freeform 8" id="8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1439" y="2127443"/>
            <a:ext cx="4487064" cy="682308"/>
            <a:chOff x="0" y="0"/>
            <a:chExt cx="5982752" cy="9097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82752" cy="909744"/>
            </a:xfrm>
            <a:custGeom>
              <a:avLst/>
              <a:gdLst/>
              <a:ahLst/>
              <a:cxnLst/>
              <a:rect r="r" b="b" t="t" l="l"/>
              <a:pathLst>
                <a:path h="909744" w="5982752">
                  <a:moveTo>
                    <a:pt x="0" y="0"/>
                  </a:moveTo>
                  <a:lnTo>
                    <a:pt x="5982752" y="0"/>
                  </a:lnTo>
                  <a:lnTo>
                    <a:pt x="5982752" y="909744"/>
                  </a:lnTo>
                  <a:lnTo>
                    <a:pt x="0" y="9097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5982752" cy="98594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sz="35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Technologies to be used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90240" y="2127443"/>
            <a:ext cx="8739063" cy="682308"/>
            <a:chOff x="0" y="0"/>
            <a:chExt cx="11652084" cy="9097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652084" cy="909744"/>
            </a:xfrm>
            <a:custGeom>
              <a:avLst/>
              <a:gdLst/>
              <a:ahLst/>
              <a:cxnLst/>
              <a:rect r="r" b="b" t="t" l="l"/>
              <a:pathLst>
                <a:path h="909744" w="11652084">
                  <a:moveTo>
                    <a:pt x="0" y="0"/>
                  </a:moveTo>
                  <a:lnTo>
                    <a:pt x="11652084" y="0"/>
                  </a:lnTo>
                  <a:lnTo>
                    <a:pt x="11652084" y="909744"/>
                  </a:lnTo>
                  <a:lnTo>
                    <a:pt x="0" y="9097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1652084" cy="98594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200"/>
                </a:lnSpc>
              </a:pPr>
              <a:r>
                <a:rPr lang="en-US" sz="35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Methodology and process for implementation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306000" y="1786289"/>
            <a:ext cx="4487064" cy="682308"/>
            <a:chOff x="0" y="0"/>
            <a:chExt cx="5982752" cy="9097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82752" cy="909744"/>
            </a:xfrm>
            <a:custGeom>
              <a:avLst/>
              <a:gdLst/>
              <a:ahLst/>
              <a:cxnLst/>
              <a:rect r="r" b="b" t="t" l="l"/>
              <a:pathLst>
                <a:path h="909744" w="5982752">
                  <a:moveTo>
                    <a:pt x="0" y="0"/>
                  </a:moveTo>
                  <a:lnTo>
                    <a:pt x="5982752" y="0"/>
                  </a:lnTo>
                  <a:lnTo>
                    <a:pt x="5982752" y="909744"/>
                  </a:lnTo>
                  <a:lnTo>
                    <a:pt x="0" y="9097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5982752" cy="98594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406242" y="2943615"/>
            <a:ext cx="6187232" cy="5567426"/>
            <a:chOff x="0" y="0"/>
            <a:chExt cx="8249642" cy="742323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49642" cy="7423234"/>
            </a:xfrm>
            <a:custGeom>
              <a:avLst/>
              <a:gdLst/>
              <a:ahLst/>
              <a:cxnLst/>
              <a:rect r="r" b="b" t="t" l="l"/>
              <a:pathLst>
                <a:path h="7423234" w="8249642">
                  <a:moveTo>
                    <a:pt x="0" y="0"/>
                  </a:moveTo>
                  <a:lnTo>
                    <a:pt x="8249642" y="0"/>
                  </a:lnTo>
                  <a:lnTo>
                    <a:pt x="8249642" y="7423234"/>
                  </a:lnTo>
                  <a:lnTo>
                    <a:pt x="0" y="74232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249642" cy="7480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 Input: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farmer name, cattle name, cattle id (government registered ID).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Preprocessing: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clear background noise.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CALF Model</a:t>
              </a:r>
              <a:r>
                <a:rPr lang="en-US" b="true" sz="2799" i="true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:</a:t>
              </a: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Fast and Compact Model.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Result: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breed identified, basic features about the breed.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Collection: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collecting data based on consent.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Feedback: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improving the model.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6351" y="3085012"/>
            <a:ext cx="5123889" cy="1499235"/>
            <a:chOff x="0" y="0"/>
            <a:chExt cx="6719854" cy="19662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719853" cy="1966210"/>
            </a:xfrm>
            <a:custGeom>
              <a:avLst/>
              <a:gdLst/>
              <a:ahLst/>
              <a:cxnLst/>
              <a:rect r="r" b="b" t="t" l="l"/>
              <a:pathLst>
                <a:path h="1966210" w="6719853">
                  <a:moveTo>
                    <a:pt x="0" y="0"/>
                  </a:moveTo>
                  <a:lnTo>
                    <a:pt x="6719853" y="0"/>
                  </a:lnTo>
                  <a:lnTo>
                    <a:pt x="6719853" y="1966210"/>
                  </a:lnTo>
                  <a:lnTo>
                    <a:pt x="0" y="1966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6719854" cy="20328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Programming Languages: </a:t>
              </a: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Python, HTML, CSS, Javascript, MongoDB.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66351" y="4765207"/>
            <a:ext cx="5123889" cy="1499235"/>
            <a:chOff x="0" y="0"/>
            <a:chExt cx="6719854" cy="19662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719853" cy="1966210"/>
            </a:xfrm>
            <a:custGeom>
              <a:avLst/>
              <a:gdLst/>
              <a:ahLst/>
              <a:cxnLst/>
              <a:rect r="r" b="b" t="t" l="l"/>
              <a:pathLst>
                <a:path h="1966210" w="6719853">
                  <a:moveTo>
                    <a:pt x="0" y="0"/>
                  </a:moveTo>
                  <a:lnTo>
                    <a:pt x="6719853" y="0"/>
                  </a:lnTo>
                  <a:lnTo>
                    <a:pt x="6719853" y="1966210"/>
                  </a:lnTo>
                  <a:lnTo>
                    <a:pt x="0" y="1966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6719854" cy="20328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Framework: </a:t>
              </a:r>
              <a:r>
                <a:rPr lang="en-US" sz="3000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TensorFlow, OpenCV, Flask, React, Next.js Supabase, Cloudinary.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640370" y="2809751"/>
            <a:ext cx="6435359" cy="6150881"/>
          </a:xfrm>
          <a:custGeom>
            <a:avLst/>
            <a:gdLst/>
            <a:ahLst/>
            <a:cxnLst/>
            <a:rect r="r" b="b" t="t" l="l"/>
            <a:pathLst>
              <a:path h="6150881" w="6435359">
                <a:moveTo>
                  <a:pt x="0" y="0"/>
                </a:moveTo>
                <a:lnTo>
                  <a:pt x="6435359" y="0"/>
                </a:lnTo>
                <a:lnTo>
                  <a:pt x="6435359" y="6150881"/>
                </a:lnTo>
                <a:lnTo>
                  <a:pt x="0" y="6150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977" t="0" r="0" b="0"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366351" y="506575"/>
            <a:ext cx="155580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THE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DEBUG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MAFIA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968930"/>
            <a:ext cx="18287998" cy="318070"/>
            <a:chOff x="0" y="0"/>
            <a:chExt cx="24383998" cy="424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424092"/>
            </a:xfrm>
            <a:custGeom>
              <a:avLst/>
              <a:gdLst/>
              <a:ahLst/>
              <a:cxnLst/>
              <a:rect r="r" b="b" t="t" l="l"/>
              <a:pathLst>
                <a:path h="4240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24092"/>
                  </a:lnTo>
                  <a:lnTo>
                    <a:pt x="0" y="424092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984458" y="211681"/>
            <a:ext cx="2091271" cy="1062967"/>
            <a:chOff x="0" y="0"/>
            <a:chExt cx="4418240" cy="2245736"/>
          </a:xfrm>
        </p:grpSpPr>
        <p:sp>
          <p:nvSpPr>
            <p:cNvPr name="Freeform 8" id="8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91561" y="2710260"/>
            <a:ext cx="12450763" cy="1343596"/>
            <a:chOff x="0" y="0"/>
            <a:chExt cx="16601017" cy="17914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01018" cy="1791462"/>
            </a:xfrm>
            <a:custGeom>
              <a:avLst/>
              <a:gdLst/>
              <a:ahLst/>
              <a:cxnLst/>
              <a:rect r="r" b="b" t="t" l="l"/>
              <a:pathLst>
                <a:path h="1791462" w="16601018">
                  <a:moveTo>
                    <a:pt x="0" y="0"/>
                  </a:moveTo>
                  <a:lnTo>
                    <a:pt x="16601018" y="0"/>
                  </a:lnTo>
                  <a:lnTo>
                    <a:pt x="16601018" y="1791462"/>
                  </a:lnTo>
                  <a:lnTo>
                    <a:pt x="0" y="1791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6601017" cy="18486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Cost and can be built with open sources.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Instant help to farmers in knowing the breed.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preserving indigenous breeds of India.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1561" y="1940005"/>
            <a:ext cx="12116158" cy="770255"/>
            <a:chOff x="0" y="0"/>
            <a:chExt cx="16154877" cy="10270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54877" cy="1027006"/>
            </a:xfrm>
            <a:custGeom>
              <a:avLst/>
              <a:gdLst/>
              <a:ahLst/>
              <a:cxnLst/>
              <a:rect r="r" b="b" t="t" l="l"/>
              <a:pathLst>
                <a:path h="1027006" w="16154877">
                  <a:moveTo>
                    <a:pt x="0" y="0"/>
                  </a:moveTo>
                  <a:lnTo>
                    <a:pt x="16154877" y="0"/>
                  </a:lnTo>
                  <a:lnTo>
                    <a:pt x="16154877" y="1027006"/>
                  </a:lnTo>
                  <a:lnTo>
                    <a:pt x="0" y="10270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6154877" cy="11032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ANALYSIS OF THE FEASIBILITY OF THE IDEA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1561" y="5119386"/>
            <a:ext cx="12450763" cy="1343596"/>
            <a:chOff x="0" y="0"/>
            <a:chExt cx="16601017" cy="17914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01018" cy="1791462"/>
            </a:xfrm>
            <a:custGeom>
              <a:avLst/>
              <a:gdLst/>
              <a:ahLst/>
              <a:cxnLst/>
              <a:rect r="r" b="b" t="t" l="l"/>
              <a:pathLst>
                <a:path h="1791462" w="16601018">
                  <a:moveTo>
                    <a:pt x="0" y="0"/>
                  </a:moveTo>
                  <a:lnTo>
                    <a:pt x="16601018" y="0"/>
                  </a:lnTo>
                  <a:lnTo>
                    <a:pt x="16601018" y="1791462"/>
                  </a:lnTo>
                  <a:lnTo>
                    <a:pt x="0" y="1791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01017" cy="18486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82928" indent="-291464" lvl="1">
                <a:lnSpc>
                  <a:spcPts val="3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99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 areas are remote and lack network.</a:t>
              </a:r>
            </a:p>
            <a:p>
              <a:pPr algn="l" marL="582928" indent="-291464" lvl="1">
                <a:lnSpc>
                  <a:spcPts val="3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99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Collecting photos and labeling is time consuming.</a:t>
              </a:r>
            </a:p>
            <a:p>
              <a:pPr algn="l" marL="582928" indent="-291464" lvl="1">
                <a:lnSpc>
                  <a:spcPts val="3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99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Lack in trust with AI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1561" y="4349131"/>
            <a:ext cx="16782039" cy="770255"/>
            <a:chOff x="0" y="0"/>
            <a:chExt cx="22376052" cy="10270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376051" cy="1027006"/>
            </a:xfrm>
            <a:custGeom>
              <a:avLst/>
              <a:gdLst/>
              <a:ahLst/>
              <a:cxnLst/>
              <a:rect r="r" b="b" t="t" l="l"/>
              <a:pathLst>
                <a:path h="1027006" w="22376051">
                  <a:moveTo>
                    <a:pt x="0" y="0"/>
                  </a:moveTo>
                  <a:lnTo>
                    <a:pt x="22376051" y="0"/>
                  </a:lnTo>
                  <a:lnTo>
                    <a:pt x="22376051" y="1027006"/>
                  </a:lnTo>
                  <a:lnTo>
                    <a:pt x="0" y="10270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2376052" cy="11032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0" indent="0" lvl="1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POTENTIAL C</a:t>
              </a:r>
              <a:r>
                <a:rPr lang="en-US" b="true" sz="3999" strike="noStrike" u="non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HALLENGES</a:t>
              </a:r>
              <a:r>
                <a:rPr lang="en-US" b="true" sz="3999" strike="noStrike" u="non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AND RISKS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1561" y="7914704"/>
            <a:ext cx="12450763" cy="1343596"/>
            <a:chOff x="0" y="0"/>
            <a:chExt cx="16601017" cy="17914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601018" cy="1791462"/>
            </a:xfrm>
            <a:custGeom>
              <a:avLst/>
              <a:gdLst/>
              <a:ahLst/>
              <a:cxnLst/>
              <a:rect r="r" b="b" t="t" l="l"/>
              <a:pathLst>
                <a:path h="1791462" w="16601018">
                  <a:moveTo>
                    <a:pt x="0" y="0"/>
                  </a:moveTo>
                  <a:lnTo>
                    <a:pt x="16601018" y="0"/>
                  </a:lnTo>
                  <a:lnTo>
                    <a:pt x="16601018" y="1791462"/>
                  </a:lnTo>
                  <a:lnTo>
                    <a:pt x="0" y="1791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6601017" cy="18486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a model which works offline.</a:t>
              </a:r>
            </a:p>
            <a:p>
              <a:pPr algn="l" marL="582928" indent="-291464" lvl="1">
                <a:lnSpc>
                  <a:spcPts val="3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 alongside with veterinarians and NGO’s.</a:t>
              </a:r>
            </a:p>
            <a:p>
              <a:pPr algn="l" marL="582928" indent="-291464" lvl="1">
                <a:lnSpc>
                  <a:spcPts val="3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99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Building</a:t>
              </a:r>
              <a:r>
                <a:rPr lang="en-US" sz="2699" strike="noStrike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awareness with demo’s in regional languages.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91561" y="6544374"/>
            <a:ext cx="13513707" cy="1370330"/>
            <a:chOff x="0" y="0"/>
            <a:chExt cx="18018276" cy="182710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018275" cy="1827106"/>
            </a:xfrm>
            <a:custGeom>
              <a:avLst/>
              <a:gdLst/>
              <a:ahLst/>
              <a:cxnLst/>
              <a:rect r="r" b="b" t="t" l="l"/>
              <a:pathLst>
                <a:path h="1827106" w="18018275">
                  <a:moveTo>
                    <a:pt x="0" y="0"/>
                  </a:moveTo>
                  <a:lnTo>
                    <a:pt x="18018275" y="0"/>
                  </a:lnTo>
                  <a:lnTo>
                    <a:pt x="18018275" y="1827106"/>
                  </a:lnTo>
                  <a:lnTo>
                    <a:pt x="0" y="18271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8018276" cy="19033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0" indent="0" lvl="1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STRATEGIES FOR OVERCOMING THESE CHALLENGES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988800" y="2710260"/>
            <a:ext cx="6086929" cy="5032064"/>
          </a:xfrm>
          <a:custGeom>
            <a:avLst/>
            <a:gdLst/>
            <a:ahLst/>
            <a:cxnLst/>
            <a:rect r="r" b="b" t="t" l="l"/>
            <a:pathLst>
              <a:path h="5032064" w="6086929">
                <a:moveTo>
                  <a:pt x="0" y="0"/>
                </a:moveTo>
                <a:lnTo>
                  <a:pt x="6086929" y="0"/>
                </a:lnTo>
                <a:lnTo>
                  <a:pt x="6086929" y="5032064"/>
                </a:lnTo>
                <a:lnTo>
                  <a:pt x="0" y="5032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426" t="-14294" r="-14100" b="-18265"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366351" y="506575"/>
            <a:ext cx="155580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THE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DEBUG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MAFIA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08373"/>
            <a:ext cx="18287998" cy="478627"/>
            <a:chOff x="0" y="0"/>
            <a:chExt cx="24383998" cy="638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38168"/>
            </a:xfrm>
            <a:custGeom>
              <a:avLst/>
              <a:gdLst/>
              <a:ahLst/>
              <a:cxnLst/>
              <a:rect r="r" b="b" t="t" l="l"/>
              <a:pathLst>
                <a:path h="63816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38168"/>
                  </a:lnTo>
                  <a:lnTo>
                    <a:pt x="0" y="638168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72300" y="9739313"/>
            <a:ext cx="4806000" cy="547688"/>
            <a:chOff x="0" y="0"/>
            <a:chExt cx="64080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64080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3961" y="2054306"/>
            <a:ext cx="11514467" cy="808354"/>
            <a:chOff x="0" y="0"/>
            <a:chExt cx="32562553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562552" cy="2286000"/>
            </a:xfrm>
            <a:custGeom>
              <a:avLst/>
              <a:gdLst/>
              <a:ahLst/>
              <a:cxnLst/>
              <a:rect r="r" b="b" t="t" l="l"/>
              <a:pathLst>
                <a:path h="2286000" w="32562552">
                  <a:moveTo>
                    <a:pt x="0" y="0"/>
                  </a:moveTo>
                  <a:lnTo>
                    <a:pt x="32562552" y="0"/>
                  </a:lnTo>
                  <a:lnTo>
                    <a:pt x="32562552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32562553" cy="23622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0" indent="0" lvl="1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POTENTIAL IMPACT ON TARGET AUDIENCE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3961" y="2862660"/>
            <a:ext cx="10063256" cy="1343596"/>
            <a:chOff x="0" y="0"/>
            <a:chExt cx="13417675" cy="17914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17674" cy="1791462"/>
            </a:xfrm>
            <a:custGeom>
              <a:avLst/>
              <a:gdLst/>
              <a:ahLst/>
              <a:cxnLst/>
              <a:rect r="r" b="b" t="t" l="l"/>
              <a:pathLst>
                <a:path h="1791462" w="13417674">
                  <a:moveTo>
                    <a:pt x="0" y="0"/>
                  </a:moveTo>
                  <a:lnTo>
                    <a:pt x="13417674" y="0"/>
                  </a:lnTo>
                  <a:lnTo>
                    <a:pt x="13417674" y="1791462"/>
                  </a:lnTo>
                  <a:lnTo>
                    <a:pt x="0" y="1791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3417675" cy="18486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Efficient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preserve indigenous breeds.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record data which can help in research and census report.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3961" y="4440351"/>
            <a:ext cx="7760199" cy="808354"/>
            <a:chOff x="0" y="0"/>
            <a:chExt cx="21945600" cy="2286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1945600" cy="23622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0" indent="0" lvl="1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BENEFITS OF SOLUTION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34436" y="5372633"/>
            <a:ext cx="11043864" cy="2572321"/>
            <a:chOff x="0" y="0"/>
            <a:chExt cx="14725152" cy="34297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725152" cy="3429762"/>
            </a:xfrm>
            <a:custGeom>
              <a:avLst/>
              <a:gdLst/>
              <a:ahLst/>
              <a:cxnLst/>
              <a:rect r="r" b="b" t="t" l="l"/>
              <a:pathLst>
                <a:path h="3429762" w="14725152">
                  <a:moveTo>
                    <a:pt x="0" y="0"/>
                  </a:moveTo>
                  <a:lnTo>
                    <a:pt x="14725152" y="0"/>
                  </a:lnTo>
                  <a:lnTo>
                    <a:pt x="14725152" y="3429762"/>
                  </a:lnTo>
                  <a:lnTo>
                    <a:pt x="0" y="3429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4725152" cy="34869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b="true" sz="26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Social: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easily identifiable, improves knowledge, better breed management, easily accessible.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b="true" sz="26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Economic: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 productivity, reduces losses in mismatch, increases milk yield, promotes small scale retailers.</a:t>
              </a:r>
            </a:p>
            <a:p>
              <a:pPr algn="l" marL="582928" indent="-291464" lvl="1">
                <a:lnSpc>
                  <a:spcPts val="3239"/>
                </a:lnSpc>
                <a:buFont typeface="Arial"/>
                <a:buChar char="•"/>
              </a:pPr>
              <a:r>
                <a:rPr lang="en-US" b="true" sz="26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Environmental: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protects indigenous breeds, reduces overuse of resources.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2389318" y="2725158"/>
            <a:ext cx="5595300" cy="5294950"/>
          </a:xfrm>
          <a:custGeom>
            <a:avLst/>
            <a:gdLst/>
            <a:ahLst/>
            <a:cxnLst/>
            <a:rect r="r" b="b" t="t" l="l"/>
            <a:pathLst>
              <a:path h="5294950" w="5595300">
                <a:moveTo>
                  <a:pt x="0" y="0"/>
                </a:moveTo>
                <a:lnTo>
                  <a:pt x="5595300" y="0"/>
                </a:lnTo>
                <a:lnTo>
                  <a:pt x="5595300" y="5294950"/>
                </a:lnTo>
                <a:lnTo>
                  <a:pt x="0" y="5294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51" t="-10440" r="-7761" b="-9616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66351" y="506575"/>
            <a:ext cx="155580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THE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DEBUG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MAFIA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2598400" y="2725158"/>
            <a:ext cx="5386218" cy="5294950"/>
          </a:xfrm>
          <a:custGeom>
            <a:avLst/>
            <a:gdLst/>
            <a:ahLst/>
            <a:cxnLst/>
            <a:rect r="r" b="b" t="t" l="l"/>
            <a:pathLst>
              <a:path h="5294950" w="5386218">
                <a:moveTo>
                  <a:pt x="0" y="0"/>
                </a:moveTo>
                <a:lnTo>
                  <a:pt x="5386218" y="0"/>
                </a:lnTo>
                <a:lnTo>
                  <a:pt x="5386218" y="5294950"/>
                </a:lnTo>
                <a:lnTo>
                  <a:pt x="0" y="5294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60" t="-10440" r="-8062" b="-9616"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REFERENCES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6" id="6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1356" y="2187100"/>
            <a:ext cx="15054865" cy="7371078"/>
            <a:chOff x="0" y="0"/>
            <a:chExt cx="20073153" cy="9828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73153" cy="9828105"/>
            </a:xfrm>
            <a:custGeom>
              <a:avLst/>
              <a:gdLst/>
              <a:ahLst/>
              <a:cxnLst/>
              <a:rect r="r" b="b" t="t" l="l"/>
              <a:pathLst>
                <a:path h="9828105" w="20073153">
                  <a:moveTo>
                    <a:pt x="0" y="0"/>
                  </a:moveTo>
                  <a:lnTo>
                    <a:pt x="20073153" y="0"/>
                  </a:lnTo>
                  <a:lnTo>
                    <a:pt x="20073153" y="9828105"/>
                  </a:lnTo>
                  <a:lnTo>
                    <a:pt x="0" y="9828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20073153" cy="99043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Indigenous dairy breeds of cattle and buffaloes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4" tooltip="http://www.agritech.tnau.ac.in/expert_system/cattlebuffalo/Breeds%20of%20cattle%20&amp;%20baffalo.html"/>
                </a:rPr>
                <a:t>agritech.tnau</a:t>
              </a:r>
            </a:p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Computer Vision</a:t>
              </a: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computing framework for high-throughput in livestock operations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5" tooltip="https://plf.tennessee.edu/wp-content/uploads/sites/229/2024/01/Computer-vision-on-the-edge.-A-computing-framework-for-high-throughput-phenotyping-in-livestock-operations.pdf"/>
                </a:rPr>
                <a:t>cvonedge</a:t>
              </a:r>
            </a:p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FedAAR:</a:t>
              </a: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Novel Federated Learning Framework for Animal Activity Recognition with Wearable Sensors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6" tooltip="https://pmc.ncbi.nlm.nih.gov/articles/PMC9404798/"/>
                </a:rPr>
                <a:t>FedAAR</a:t>
              </a:r>
            </a:p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Cattle identification based on multiple feature decision layer fusion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7" tooltip="https://www.nature.com/articles/s41598-024-76718-x"/>
                </a:rPr>
                <a:t>Link</a:t>
              </a:r>
            </a:p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 of cattle breeds based on the random forest approach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8" tooltip="https://www.sciencedirect.com/science/article/pii/S187114132200316X"/>
                </a:rPr>
                <a:t>Link</a:t>
              </a:r>
            </a:p>
            <a:p>
              <a:pPr algn="l" marL="863591" indent="-431796" lvl="1">
                <a:lnSpc>
                  <a:spcPts val="47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CattleFaceNet: A cattle face identification approach based on RetinaFace and ArcFace loss - </a:t>
              </a:r>
              <a:r>
                <a:rPr lang="en-US" sz="3999" u="sng">
                  <a:solidFill>
                    <a:srgbClr val="1025A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9" tooltip="https://www.sciencedirect.com/science/article/pii/S016816992100692X"/>
                </a:rPr>
                <a:t>Link</a:t>
              </a:r>
            </a:p>
            <a:p>
              <a:pPr algn="l">
                <a:lnSpc>
                  <a:spcPts val="47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111837" y="2314574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2" y="0"/>
                </a:lnTo>
                <a:lnTo>
                  <a:pt x="535902" y="422357"/>
                </a:lnTo>
                <a:lnTo>
                  <a:pt x="0" y="422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351" y="506575"/>
            <a:ext cx="155580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THE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DEBUG</a:t>
            </a:r>
          </a:p>
          <a:p>
            <a:pPr algn="l">
              <a:lnSpc>
                <a:spcPts val="1980"/>
              </a:lnSpc>
            </a:pPr>
            <a:r>
              <a:rPr lang="en-US" sz="2000">
                <a:solidFill>
                  <a:srgbClr val="000000"/>
                </a:solidFill>
                <a:latin typeface="LL Baguio"/>
                <a:ea typeface="LL Baguio"/>
                <a:cs typeface="LL Baguio"/>
                <a:sym typeface="LL Baguio"/>
              </a:rPr>
              <a:t>MAFIA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418227" y="3526536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3" y="0"/>
                </a:lnTo>
                <a:lnTo>
                  <a:pt x="535903" y="422358"/>
                </a:lnTo>
                <a:lnTo>
                  <a:pt x="0" y="4223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80211" y="4721143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3" y="0"/>
                </a:lnTo>
                <a:lnTo>
                  <a:pt x="535903" y="422357"/>
                </a:lnTo>
                <a:lnTo>
                  <a:pt x="0" y="422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478210" y="5872639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3" y="0"/>
                </a:lnTo>
                <a:lnTo>
                  <a:pt x="535903" y="422357"/>
                </a:lnTo>
                <a:lnTo>
                  <a:pt x="0" y="422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53697" y="7087047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3" y="0"/>
                </a:lnTo>
                <a:lnTo>
                  <a:pt x="535903" y="422357"/>
                </a:lnTo>
                <a:lnTo>
                  <a:pt x="0" y="422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80747" y="8301455"/>
            <a:ext cx="535903" cy="422357"/>
          </a:xfrm>
          <a:custGeom>
            <a:avLst/>
            <a:gdLst/>
            <a:ahLst/>
            <a:cxnLst/>
            <a:rect r="r" b="b" t="t" l="l"/>
            <a:pathLst>
              <a:path h="422357" w="535903">
                <a:moveTo>
                  <a:pt x="0" y="0"/>
                </a:moveTo>
                <a:lnTo>
                  <a:pt x="535902" y="0"/>
                </a:lnTo>
                <a:lnTo>
                  <a:pt x="535902" y="422357"/>
                </a:lnTo>
                <a:lnTo>
                  <a:pt x="0" y="422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DAGzJ17uRzw</dc:identifier>
  <dcterms:modified xsi:type="dcterms:W3CDTF">2011-08-01T06:04:30Z</dcterms:modified>
  <cp:revision>1</cp:revision>
  <dc:title>Copy of SIH2025-IDEA-Presentation-Format.pptx</dc:title>
</cp:coreProperties>
</file>