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69" r:id="rId4"/>
    <p:sldId id="268" r:id="rId5"/>
    <p:sldId id="271" r:id="rId6"/>
    <p:sldId id="276" r:id="rId7"/>
    <p:sldId id="270" r:id="rId8"/>
    <p:sldId id="265" r:id="rId9"/>
    <p:sldId id="278" r:id="rId10"/>
    <p:sldId id="267"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B70F-862B-49DC-ADF6-F68F85A52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A8E541-5FCE-4C0F-A291-AF27D308C8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657800-05B3-4E16-B999-3F72F94F6B77}"/>
              </a:ext>
            </a:extLst>
          </p:cNvPr>
          <p:cNvSpPr>
            <a:spLocks noGrp="1"/>
          </p:cNvSpPr>
          <p:nvPr>
            <p:ph type="dt" sz="half" idx="10"/>
          </p:nvPr>
        </p:nvSpPr>
        <p:spPr/>
        <p:txBody>
          <a:bodyPr/>
          <a:lstStyle/>
          <a:p>
            <a:fld id="{E9356B25-89F3-451A-B8B2-783E3D580855}" type="datetimeFigureOut">
              <a:rPr lang="en-IN" smtClean="0"/>
              <a:t>22-07-2022</a:t>
            </a:fld>
            <a:endParaRPr lang="en-IN"/>
          </a:p>
        </p:txBody>
      </p:sp>
      <p:sp>
        <p:nvSpPr>
          <p:cNvPr id="5" name="Footer Placeholder 4">
            <a:extLst>
              <a:ext uri="{FF2B5EF4-FFF2-40B4-BE49-F238E27FC236}">
                <a16:creationId xmlns:a16="http://schemas.microsoft.com/office/drawing/2014/main" id="{8FBD357E-BBDF-4051-B97A-48CE62577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0BE8E-04DE-45F8-96AF-5F53D2DD10E5}"/>
              </a:ext>
            </a:extLst>
          </p:cNvPr>
          <p:cNvSpPr>
            <a:spLocks noGrp="1"/>
          </p:cNvSpPr>
          <p:nvPr>
            <p:ph type="sldNum" sz="quarter" idx="12"/>
          </p:nvPr>
        </p:nvSpPr>
        <p:spPr/>
        <p:txBody>
          <a:bodyPr/>
          <a:lstStyle/>
          <a:p>
            <a:fld id="{47392EAB-AF9C-4AF1-B78E-1D6A96178675}" type="slidenum">
              <a:rPr lang="en-IN" smtClean="0"/>
              <a:t>‹#›</a:t>
            </a:fld>
            <a:endParaRPr lang="en-IN"/>
          </a:p>
        </p:txBody>
      </p:sp>
    </p:spTree>
    <p:extLst>
      <p:ext uri="{BB962C8B-B14F-4D97-AF65-F5344CB8AC3E}">
        <p14:creationId xmlns:p14="http://schemas.microsoft.com/office/powerpoint/2010/main" val="32735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9666-12DC-4AEE-8290-015562A01B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E5932C-59E5-4786-ABDB-BF063064CC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43289-1B53-433E-A7D5-D0B513811F3B}"/>
              </a:ext>
            </a:extLst>
          </p:cNvPr>
          <p:cNvSpPr>
            <a:spLocks noGrp="1"/>
          </p:cNvSpPr>
          <p:nvPr>
            <p:ph type="dt" sz="half" idx="10"/>
          </p:nvPr>
        </p:nvSpPr>
        <p:spPr/>
        <p:txBody>
          <a:bodyPr/>
          <a:lstStyle/>
          <a:p>
            <a:fld id="{E9356B25-89F3-451A-B8B2-783E3D580855}" type="datetimeFigureOut">
              <a:rPr lang="en-IN" smtClean="0"/>
              <a:t>22-07-2022</a:t>
            </a:fld>
            <a:endParaRPr lang="en-IN"/>
          </a:p>
        </p:txBody>
      </p:sp>
      <p:sp>
        <p:nvSpPr>
          <p:cNvPr id="5" name="Footer Placeholder 4">
            <a:extLst>
              <a:ext uri="{FF2B5EF4-FFF2-40B4-BE49-F238E27FC236}">
                <a16:creationId xmlns:a16="http://schemas.microsoft.com/office/drawing/2014/main" id="{0B8AD741-1E1F-4004-8014-8E83C4BDD6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D4553A-67C7-4638-A199-101E056E975A}"/>
              </a:ext>
            </a:extLst>
          </p:cNvPr>
          <p:cNvSpPr>
            <a:spLocks noGrp="1"/>
          </p:cNvSpPr>
          <p:nvPr>
            <p:ph type="sldNum" sz="quarter" idx="12"/>
          </p:nvPr>
        </p:nvSpPr>
        <p:spPr/>
        <p:txBody>
          <a:bodyPr/>
          <a:lstStyle/>
          <a:p>
            <a:fld id="{47392EAB-AF9C-4AF1-B78E-1D6A96178675}" type="slidenum">
              <a:rPr lang="en-IN" smtClean="0"/>
              <a:t>‹#›</a:t>
            </a:fld>
            <a:endParaRPr lang="en-IN"/>
          </a:p>
        </p:txBody>
      </p:sp>
    </p:spTree>
    <p:extLst>
      <p:ext uri="{BB962C8B-B14F-4D97-AF65-F5344CB8AC3E}">
        <p14:creationId xmlns:p14="http://schemas.microsoft.com/office/powerpoint/2010/main" val="334387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7A28A-AB67-45B5-831C-0D762BF978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12BF98-D265-4337-9B6A-E1CE87B5D4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E64BB5-E643-4BCF-BC92-D948AAF6C9A5}"/>
              </a:ext>
            </a:extLst>
          </p:cNvPr>
          <p:cNvSpPr>
            <a:spLocks noGrp="1"/>
          </p:cNvSpPr>
          <p:nvPr>
            <p:ph type="dt" sz="half" idx="10"/>
          </p:nvPr>
        </p:nvSpPr>
        <p:spPr/>
        <p:txBody>
          <a:bodyPr/>
          <a:lstStyle/>
          <a:p>
            <a:fld id="{E9356B25-89F3-451A-B8B2-783E3D580855}" type="datetimeFigureOut">
              <a:rPr lang="en-IN" smtClean="0"/>
              <a:t>22-07-2022</a:t>
            </a:fld>
            <a:endParaRPr lang="en-IN"/>
          </a:p>
        </p:txBody>
      </p:sp>
      <p:sp>
        <p:nvSpPr>
          <p:cNvPr id="5" name="Footer Placeholder 4">
            <a:extLst>
              <a:ext uri="{FF2B5EF4-FFF2-40B4-BE49-F238E27FC236}">
                <a16:creationId xmlns:a16="http://schemas.microsoft.com/office/drawing/2014/main" id="{FAC3F9E1-0262-491B-AB3A-8DFAA4038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436161-CE3B-4C8F-9600-C7C12E766268}"/>
              </a:ext>
            </a:extLst>
          </p:cNvPr>
          <p:cNvSpPr>
            <a:spLocks noGrp="1"/>
          </p:cNvSpPr>
          <p:nvPr>
            <p:ph type="sldNum" sz="quarter" idx="12"/>
          </p:nvPr>
        </p:nvSpPr>
        <p:spPr/>
        <p:txBody>
          <a:bodyPr/>
          <a:lstStyle/>
          <a:p>
            <a:fld id="{47392EAB-AF9C-4AF1-B78E-1D6A96178675}" type="slidenum">
              <a:rPr lang="en-IN" smtClean="0"/>
              <a:t>‹#›</a:t>
            </a:fld>
            <a:endParaRPr lang="en-IN"/>
          </a:p>
        </p:txBody>
      </p:sp>
    </p:spTree>
    <p:extLst>
      <p:ext uri="{BB962C8B-B14F-4D97-AF65-F5344CB8AC3E}">
        <p14:creationId xmlns:p14="http://schemas.microsoft.com/office/powerpoint/2010/main" val="27608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6833-9502-41F1-89EC-5B736A9085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27C8A0-2321-4BF6-9BF5-B0CB603CDA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DCCCEE-93CD-4C8D-811C-2FCED1FD4303}"/>
              </a:ext>
            </a:extLst>
          </p:cNvPr>
          <p:cNvSpPr>
            <a:spLocks noGrp="1"/>
          </p:cNvSpPr>
          <p:nvPr>
            <p:ph type="dt" sz="half" idx="10"/>
          </p:nvPr>
        </p:nvSpPr>
        <p:spPr/>
        <p:txBody>
          <a:bodyPr/>
          <a:lstStyle/>
          <a:p>
            <a:fld id="{E9356B25-89F3-451A-B8B2-783E3D580855}" type="datetimeFigureOut">
              <a:rPr lang="en-IN" smtClean="0"/>
              <a:t>22-07-2022</a:t>
            </a:fld>
            <a:endParaRPr lang="en-IN"/>
          </a:p>
        </p:txBody>
      </p:sp>
      <p:sp>
        <p:nvSpPr>
          <p:cNvPr id="5" name="Footer Placeholder 4">
            <a:extLst>
              <a:ext uri="{FF2B5EF4-FFF2-40B4-BE49-F238E27FC236}">
                <a16:creationId xmlns:a16="http://schemas.microsoft.com/office/drawing/2014/main" id="{CD4B1509-28FA-423F-818C-D2714D24D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9719E6-6427-4E95-A4BD-4F7E5D9A1B87}"/>
              </a:ext>
            </a:extLst>
          </p:cNvPr>
          <p:cNvSpPr>
            <a:spLocks noGrp="1"/>
          </p:cNvSpPr>
          <p:nvPr>
            <p:ph type="sldNum" sz="quarter" idx="12"/>
          </p:nvPr>
        </p:nvSpPr>
        <p:spPr/>
        <p:txBody>
          <a:bodyPr/>
          <a:lstStyle/>
          <a:p>
            <a:fld id="{47392EAB-AF9C-4AF1-B78E-1D6A96178675}" type="slidenum">
              <a:rPr lang="en-IN" smtClean="0"/>
              <a:t>‹#›</a:t>
            </a:fld>
            <a:endParaRPr lang="en-IN"/>
          </a:p>
        </p:txBody>
      </p:sp>
    </p:spTree>
    <p:extLst>
      <p:ext uri="{BB962C8B-B14F-4D97-AF65-F5344CB8AC3E}">
        <p14:creationId xmlns:p14="http://schemas.microsoft.com/office/powerpoint/2010/main" val="159927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49EF-20C1-45C9-892F-708CA247FC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355E70-7522-419C-B6FA-AFFF40057B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7E8B53-CB0E-48F3-AAFD-8EC4CE539E43}"/>
              </a:ext>
            </a:extLst>
          </p:cNvPr>
          <p:cNvSpPr>
            <a:spLocks noGrp="1"/>
          </p:cNvSpPr>
          <p:nvPr>
            <p:ph type="dt" sz="half" idx="10"/>
          </p:nvPr>
        </p:nvSpPr>
        <p:spPr/>
        <p:txBody>
          <a:bodyPr/>
          <a:lstStyle/>
          <a:p>
            <a:fld id="{E9356B25-89F3-451A-B8B2-783E3D580855}" type="datetimeFigureOut">
              <a:rPr lang="en-IN" smtClean="0"/>
              <a:t>22-07-2022</a:t>
            </a:fld>
            <a:endParaRPr lang="en-IN"/>
          </a:p>
        </p:txBody>
      </p:sp>
      <p:sp>
        <p:nvSpPr>
          <p:cNvPr id="5" name="Footer Placeholder 4">
            <a:extLst>
              <a:ext uri="{FF2B5EF4-FFF2-40B4-BE49-F238E27FC236}">
                <a16:creationId xmlns:a16="http://schemas.microsoft.com/office/drawing/2014/main" id="{7FDDDDB9-D204-4D85-B444-A54471A9C4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91C67-9EB6-4E06-8B04-E296F25EFB75}"/>
              </a:ext>
            </a:extLst>
          </p:cNvPr>
          <p:cNvSpPr>
            <a:spLocks noGrp="1"/>
          </p:cNvSpPr>
          <p:nvPr>
            <p:ph type="sldNum" sz="quarter" idx="12"/>
          </p:nvPr>
        </p:nvSpPr>
        <p:spPr/>
        <p:txBody>
          <a:bodyPr/>
          <a:lstStyle/>
          <a:p>
            <a:fld id="{47392EAB-AF9C-4AF1-B78E-1D6A96178675}" type="slidenum">
              <a:rPr lang="en-IN" smtClean="0"/>
              <a:t>‹#›</a:t>
            </a:fld>
            <a:endParaRPr lang="en-IN"/>
          </a:p>
        </p:txBody>
      </p:sp>
    </p:spTree>
    <p:extLst>
      <p:ext uri="{BB962C8B-B14F-4D97-AF65-F5344CB8AC3E}">
        <p14:creationId xmlns:p14="http://schemas.microsoft.com/office/powerpoint/2010/main" val="146276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0F65-9DB4-49CB-886B-AD2A79E157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6A52A8-E5E0-45FE-8B5A-5D13C29C6D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602424-4942-4C46-8FDF-0790139382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860438-CE4D-4B5B-BDB6-658746EA93AA}"/>
              </a:ext>
            </a:extLst>
          </p:cNvPr>
          <p:cNvSpPr>
            <a:spLocks noGrp="1"/>
          </p:cNvSpPr>
          <p:nvPr>
            <p:ph type="dt" sz="half" idx="10"/>
          </p:nvPr>
        </p:nvSpPr>
        <p:spPr/>
        <p:txBody>
          <a:bodyPr/>
          <a:lstStyle/>
          <a:p>
            <a:fld id="{E9356B25-89F3-451A-B8B2-783E3D580855}" type="datetimeFigureOut">
              <a:rPr lang="en-IN" smtClean="0"/>
              <a:t>22-07-2022</a:t>
            </a:fld>
            <a:endParaRPr lang="en-IN"/>
          </a:p>
        </p:txBody>
      </p:sp>
      <p:sp>
        <p:nvSpPr>
          <p:cNvPr id="6" name="Footer Placeholder 5">
            <a:extLst>
              <a:ext uri="{FF2B5EF4-FFF2-40B4-BE49-F238E27FC236}">
                <a16:creationId xmlns:a16="http://schemas.microsoft.com/office/drawing/2014/main" id="{46FF7A63-301F-4EDC-B0C1-2B9BFBC7B3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B8AB80-E610-4E38-9857-70B30A5349D2}"/>
              </a:ext>
            </a:extLst>
          </p:cNvPr>
          <p:cNvSpPr>
            <a:spLocks noGrp="1"/>
          </p:cNvSpPr>
          <p:nvPr>
            <p:ph type="sldNum" sz="quarter" idx="12"/>
          </p:nvPr>
        </p:nvSpPr>
        <p:spPr/>
        <p:txBody>
          <a:bodyPr/>
          <a:lstStyle/>
          <a:p>
            <a:fld id="{47392EAB-AF9C-4AF1-B78E-1D6A96178675}" type="slidenum">
              <a:rPr lang="en-IN" smtClean="0"/>
              <a:t>‹#›</a:t>
            </a:fld>
            <a:endParaRPr lang="en-IN"/>
          </a:p>
        </p:txBody>
      </p:sp>
    </p:spTree>
    <p:extLst>
      <p:ext uri="{BB962C8B-B14F-4D97-AF65-F5344CB8AC3E}">
        <p14:creationId xmlns:p14="http://schemas.microsoft.com/office/powerpoint/2010/main" val="2194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3AE1-90F2-4524-B50F-C4798073B3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6FE308-132C-4B28-AD4D-449F12021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E60146-C9B3-4597-8D88-182AA5777A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213718-594F-42BD-9371-88F4FB4F77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6E70AF-4640-4352-9723-56BA7315B6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928501-506B-4DA3-90C5-038D74028FEB}"/>
              </a:ext>
            </a:extLst>
          </p:cNvPr>
          <p:cNvSpPr>
            <a:spLocks noGrp="1"/>
          </p:cNvSpPr>
          <p:nvPr>
            <p:ph type="dt" sz="half" idx="10"/>
          </p:nvPr>
        </p:nvSpPr>
        <p:spPr/>
        <p:txBody>
          <a:bodyPr/>
          <a:lstStyle/>
          <a:p>
            <a:fld id="{E9356B25-89F3-451A-B8B2-783E3D580855}" type="datetimeFigureOut">
              <a:rPr lang="en-IN" smtClean="0"/>
              <a:t>22-07-2022</a:t>
            </a:fld>
            <a:endParaRPr lang="en-IN"/>
          </a:p>
        </p:txBody>
      </p:sp>
      <p:sp>
        <p:nvSpPr>
          <p:cNvPr id="8" name="Footer Placeholder 7">
            <a:extLst>
              <a:ext uri="{FF2B5EF4-FFF2-40B4-BE49-F238E27FC236}">
                <a16:creationId xmlns:a16="http://schemas.microsoft.com/office/drawing/2014/main" id="{3A99A1F3-2EBD-4B01-8BDA-C28B93C04C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E9EAEA-0003-42B8-A5D4-BD6A43AE68DF}"/>
              </a:ext>
            </a:extLst>
          </p:cNvPr>
          <p:cNvSpPr>
            <a:spLocks noGrp="1"/>
          </p:cNvSpPr>
          <p:nvPr>
            <p:ph type="sldNum" sz="quarter" idx="12"/>
          </p:nvPr>
        </p:nvSpPr>
        <p:spPr/>
        <p:txBody>
          <a:bodyPr/>
          <a:lstStyle/>
          <a:p>
            <a:fld id="{47392EAB-AF9C-4AF1-B78E-1D6A96178675}" type="slidenum">
              <a:rPr lang="en-IN" smtClean="0"/>
              <a:t>‹#›</a:t>
            </a:fld>
            <a:endParaRPr lang="en-IN"/>
          </a:p>
        </p:txBody>
      </p:sp>
    </p:spTree>
    <p:extLst>
      <p:ext uri="{BB962C8B-B14F-4D97-AF65-F5344CB8AC3E}">
        <p14:creationId xmlns:p14="http://schemas.microsoft.com/office/powerpoint/2010/main" val="203690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4C54-FCCB-4A8C-9ED1-B09B9B6A05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57DE89-97E1-4AB7-B51C-0812749A1246}"/>
              </a:ext>
            </a:extLst>
          </p:cNvPr>
          <p:cNvSpPr>
            <a:spLocks noGrp="1"/>
          </p:cNvSpPr>
          <p:nvPr>
            <p:ph type="dt" sz="half" idx="10"/>
          </p:nvPr>
        </p:nvSpPr>
        <p:spPr/>
        <p:txBody>
          <a:bodyPr/>
          <a:lstStyle/>
          <a:p>
            <a:fld id="{E9356B25-89F3-451A-B8B2-783E3D580855}" type="datetimeFigureOut">
              <a:rPr lang="en-IN" smtClean="0"/>
              <a:t>22-07-2022</a:t>
            </a:fld>
            <a:endParaRPr lang="en-IN"/>
          </a:p>
        </p:txBody>
      </p:sp>
      <p:sp>
        <p:nvSpPr>
          <p:cNvPr id="4" name="Footer Placeholder 3">
            <a:extLst>
              <a:ext uri="{FF2B5EF4-FFF2-40B4-BE49-F238E27FC236}">
                <a16:creationId xmlns:a16="http://schemas.microsoft.com/office/drawing/2014/main" id="{E5C30A46-ED27-40AD-AFC1-F90B81AD5A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57E6FA-EC9E-4B3B-9F0B-8529EF25970D}"/>
              </a:ext>
            </a:extLst>
          </p:cNvPr>
          <p:cNvSpPr>
            <a:spLocks noGrp="1"/>
          </p:cNvSpPr>
          <p:nvPr>
            <p:ph type="sldNum" sz="quarter" idx="12"/>
          </p:nvPr>
        </p:nvSpPr>
        <p:spPr/>
        <p:txBody>
          <a:bodyPr/>
          <a:lstStyle/>
          <a:p>
            <a:fld id="{47392EAB-AF9C-4AF1-B78E-1D6A96178675}" type="slidenum">
              <a:rPr lang="en-IN" smtClean="0"/>
              <a:t>‹#›</a:t>
            </a:fld>
            <a:endParaRPr lang="en-IN"/>
          </a:p>
        </p:txBody>
      </p:sp>
    </p:spTree>
    <p:extLst>
      <p:ext uri="{BB962C8B-B14F-4D97-AF65-F5344CB8AC3E}">
        <p14:creationId xmlns:p14="http://schemas.microsoft.com/office/powerpoint/2010/main" val="146677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C64980-F72B-46F3-A55A-19D739E9CECD}"/>
              </a:ext>
            </a:extLst>
          </p:cNvPr>
          <p:cNvSpPr>
            <a:spLocks noGrp="1"/>
          </p:cNvSpPr>
          <p:nvPr>
            <p:ph type="dt" sz="half" idx="10"/>
          </p:nvPr>
        </p:nvSpPr>
        <p:spPr/>
        <p:txBody>
          <a:bodyPr/>
          <a:lstStyle/>
          <a:p>
            <a:fld id="{E9356B25-89F3-451A-B8B2-783E3D580855}" type="datetimeFigureOut">
              <a:rPr lang="en-IN" smtClean="0"/>
              <a:t>22-07-2022</a:t>
            </a:fld>
            <a:endParaRPr lang="en-IN"/>
          </a:p>
        </p:txBody>
      </p:sp>
      <p:sp>
        <p:nvSpPr>
          <p:cNvPr id="3" name="Footer Placeholder 2">
            <a:extLst>
              <a:ext uri="{FF2B5EF4-FFF2-40B4-BE49-F238E27FC236}">
                <a16:creationId xmlns:a16="http://schemas.microsoft.com/office/drawing/2014/main" id="{EC8004AA-4B2B-417C-9A88-DCE25B3F45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74B5F0-F737-4FEC-8EAD-4B460956058C}"/>
              </a:ext>
            </a:extLst>
          </p:cNvPr>
          <p:cNvSpPr>
            <a:spLocks noGrp="1"/>
          </p:cNvSpPr>
          <p:nvPr>
            <p:ph type="sldNum" sz="quarter" idx="12"/>
          </p:nvPr>
        </p:nvSpPr>
        <p:spPr/>
        <p:txBody>
          <a:bodyPr/>
          <a:lstStyle/>
          <a:p>
            <a:fld id="{47392EAB-AF9C-4AF1-B78E-1D6A96178675}" type="slidenum">
              <a:rPr lang="en-IN" smtClean="0"/>
              <a:t>‹#›</a:t>
            </a:fld>
            <a:endParaRPr lang="en-IN"/>
          </a:p>
        </p:txBody>
      </p:sp>
    </p:spTree>
    <p:extLst>
      <p:ext uri="{BB962C8B-B14F-4D97-AF65-F5344CB8AC3E}">
        <p14:creationId xmlns:p14="http://schemas.microsoft.com/office/powerpoint/2010/main" val="160675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903E-F288-4F7B-BD3E-7D91DA0A6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D2A92F-CA89-4E7A-95C7-F52413760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AA3036-FD5D-4181-8A3A-36580603A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54917E-CE79-4AA6-B0ED-2DBDAFC2A3A3}"/>
              </a:ext>
            </a:extLst>
          </p:cNvPr>
          <p:cNvSpPr>
            <a:spLocks noGrp="1"/>
          </p:cNvSpPr>
          <p:nvPr>
            <p:ph type="dt" sz="half" idx="10"/>
          </p:nvPr>
        </p:nvSpPr>
        <p:spPr/>
        <p:txBody>
          <a:bodyPr/>
          <a:lstStyle/>
          <a:p>
            <a:fld id="{E9356B25-89F3-451A-B8B2-783E3D580855}" type="datetimeFigureOut">
              <a:rPr lang="en-IN" smtClean="0"/>
              <a:t>22-07-2022</a:t>
            </a:fld>
            <a:endParaRPr lang="en-IN"/>
          </a:p>
        </p:txBody>
      </p:sp>
      <p:sp>
        <p:nvSpPr>
          <p:cNvPr id="6" name="Footer Placeholder 5">
            <a:extLst>
              <a:ext uri="{FF2B5EF4-FFF2-40B4-BE49-F238E27FC236}">
                <a16:creationId xmlns:a16="http://schemas.microsoft.com/office/drawing/2014/main" id="{5A5EBE27-E078-4CAD-8C51-85F25FAEF5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A57E04-9CBA-421F-8BFF-931D012B8045}"/>
              </a:ext>
            </a:extLst>
          </p:cNvPr>
          <p:cNvSpPr>
            <a:spLocks noGrp="1"/>
          </p:cNvSpPr>
          <p:nvPr>
            <p:ph type="sldNum" sz="quarter" idx="12"/>
          </p:nvPr>
        </p:nvSpPr>
        <p:spPr/>
        <p:txBody>
          <a:bodyPr/>
          <a:lstStyle/>
          <a:p>
            <a:fld id="{47392EAB-AF9C-4AF1-B78E-1D6A96178675}" type="slidenum">
              <a:rPr lang="en-IN" smtClean="0"/>
              <a:t>‹#›</a:t>
            </a:fld>
            <a:endParaRPr lang="en-IN"/>
          </a:p>
        </p:txBody>
      </p:sp>
    </p:spTree>
    <p:extLst>
      <p:ext uri="{BB962C8B-B14F-4D97-AF65-F5344CB8AC3E}">
        <p14:creationId xmlns:p14="http://schemas.microsoft.com/office/powerpoint/2010/main" val="361899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8AB0-FDFB-49DE-94FD-E7E4229E4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C27C8B-4727-445E-930E-3ACC2B5B87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F62623-28B5-4709-9A63-D242756D3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EF7BE9-CEA2-4DC4-ABB6-2FC422545295}"/>
              </a:ext>
            </a:extLst>
          </p:cNvPr>
          <p:cNvSpPr>
            <a:spLocks noGrp="1"/>
          </p:cNvSpPr>
          <p:nvPr>
            <p:ph type="dt" sz="half" idx="10"/>
          </p:nvPr>
        </p:nvSpPr>
        <p:spPr/>
        <p:txBody>
          <a:bodyPr/>
          <a:lstStyle/>
          <a:p>
            <a:fld id="{E9356B25-89F3-451A-B8B2-783E3D580855}" type="datetimeFigureOut">
              <a:rPr lang="en-IN" smtClean="0"/>
              <a:t>22-07-2022</a:t>
            </a:fld>
            <a:endParaRPr lang="en-IN"/>
          </a:p>
        </p:txBody>
      </p:sp>
      <p:sp>
        <p:nvSpPr>
          <p:cNvPr id="6" name="Footer Placeholder 5">
            <a:extLst>
              <a:ext uri="{FF2B5EF4-FFF2-40B4-BE49-F238E27FC236}">
                <a16:creationId xmlns:a16="http://schemas.microsoft.com/office/drawing/2014/main" id="{C67A4353-83FA-484F-8B0C-115BFA7A02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E89346-A4D7-4BAB-9308-FF239523CED9}"/>
              </a:ext>
            </a:extLst>
          </p:cNvPr>
          <p:cNvSpPr>
            <a:spLocks noGrp="1"/>
          </p:cNvSpPr>
          <p:nvPr>
            <p:ph type="sldNum" sz="quarter" idx="12"/>
          </p:nvPr>
        </p:nvSpPr>
        <p:spPr/>
        <p:txBody>
          <a:bodyPr/>
          <a:lstStyle/>
          <a:p>
            <a:fld id="{47392EAB-AF9C-4AF1-B78E-1D6A96178675}" type="slidenum">
              <a:rPr lang="en-IN" smtClean="0"/>
              <a:t>‹#›</a:t>
            </a:fld>
            <a:endParaRPr lang="en-IN"/>
          </a:p>
        </p:txBody>
      </p:sp>
    </p:spTree>
    <p:extLst>
      <p:ext uri="{BB962C8B-B14F-4D97-AF65-F5344CB8AC3E}">
        <p14:creationId xmlns:p14="http://schemas.microsoft.com/office/powerpoint/2010/main" val="36528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F1180-3AB3-4BD8-AC34-E0E84ECBD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47A670-9DF3-419F-883C-EB41BA29D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35A9D2-1B5B-49FF-9AB0-FA12232CD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56B25-89F3-451A-B8B2-783E3D580855}" type="datetimeFigureOut">
              <a:rPr lang="en-IN" smtClean="0"/>
              <a:t>22-07-2022</a:t>
            </a:fld>
            <a:endParaRPr lang="en-IN"/>
          </a:p>
        </p:txBody>
      </p:sp>
      <p:sp>
        <p:nvSpPr>
          <p:cNvPr id="5" name="Footer Placeholder 4">
            <a:extLst>
              <a:ext uri="{FF2B5EF4-FFF2-40B4-BE49-F238E27FC236}">
                <a16:creationId xmlns:a16="http://schemas.microsoft.com/office/drawing/2014/main" id="{5483CFA4-D076-4FCA-AA04-806B96392D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986CA3-5619-4B61-B81C-EB232BE90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92EAB-AF9C-4AF1-B78E-1D6A96178675}" type="slidenum">
              <a:rPr lang="en-IN" smtClean="0"/>
              <a:t>‹#›</a:t>
            </a:fld>
            <a:endParaRPr lang="en-IN"/>
          </a:p>
        </p:txBody>
      </p:sp>
    </p:spTree>
    <p:extLst>
      <p:ext uri="{BB962C8B-B14F-4D97-AF65-F5344CB8AC3E}">
        <p14:creationId xmlns:p14="http://schemas.microsoft.com/office/powerpoint/2010/main" val="993260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18" Type="http://schemas.openxmlformats.org/officeDocument/2006/relationships/image" Target="../media/image24.png"/><Relationship Id="rId3" Type="http://schemas.openxmlformats.org/officeDocument/2006/relationships/image" Target="../media/image10.jp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5.png"/><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g"/><Relationship Id="rId15" Type="http://schemas.openxmlformats.org/officeDocument/2006/relationships/image" Target="../media/image21.jpeg"/><Relationship Id="rId10"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15.png"/><Relationship Id="rId1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18" Type="http://schemas.openxmlformats.org/officeDocument/2006/relationships/image" Target="../media/image24.png"/><Relationship Id="rId3" Type="http://schemas.openxmlformats.org/officeDocument/2006/relationships/image" Target="../media/image10.jp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5.png"/><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g"/><Relationship Id="rId15" Type="http://schemas.openxmlformats.org/officeDocument/2006/relationships/image" Target="../media/image21.jpeg"/><Relationship Id="rId10"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15.png"/><Relationship Id="rId1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8EFC-A2D8-4562-AF3C-89D041B610BD}"/>
              </a:ext>
            </a:extLst>
          </p:cNvPr>
          <p:cNvSpPr>
            <a:spLocks noGrp="1"/>
          </p:cNvSpPr>
          <p:nvPr>
            <p:ph type="title"/>
          </p:nvPr>
        </p:nvSpPr>
        <p:spPr/>
        <p:txBody>
          <a:bodyPr>
            <a:noAutofit/>
          </a:bodyPr>
          <a:lstStyle/>
          <a:p>
            <a:r>
              <a:rPr lang="en-US" sz="2000" b="1" dirty="0"/>
              <a:t>What is a DevSecOps?</a:t>
            </a:r>
            <a:br>
              <a:rPr lang="en-US" sz="2000" b="1" dirty="0"/>
            </a:br>
            <a:br>
              <a:rPr lang="en-US" sz="2000" dirty="0"/>
            </a:br>
            <a:r>
              <a:rPr lang="en-US" sz="2000" dirty="0">
                <a:latin typeface="+mn-lt"/>
              </a:rPr>
              <a:t>DevSecOps stands for </a:t>
            </a:r>
            <a:r>
              <a:rPr lang="en-US" sz="2000" b="1" dirty="0">
                <a:latin typeface="+mn-lt"/>
              </a:rPr>
              <a:t>development, security, and operations</a:t>
            </a:r>
            <a:r>
              <a:rPr lang="en-US" sz="2000" dirty="0">
                <a:latin typeface="+mn-lt"/>
              </a:rPr>
              <a:t>. It's an approach to culture, automation, and platform design that integrates security as a shared responsibility throughout the entire IT lifecycle.</a:t>
            </a:r>
            <a:br>
              <a:rPr lang="en-US" sz="2000" dirty="0"/>
            </a:br>
            <a:endParaRPr lang="en-IN" sz="2000" dirty="0"/>
          </a:p>
        </p:txBody>
      </p:sp>
      <p:pic>
        <p:nvPicPr>
          <p:cNvPr id="4" name="Content Placeholder 3">
            <a:extLst>
              <a:ext uri="{FF2B5EF4-FFF2-40B4-BE49-F238E27FC236}">
                <a16:creationId xmlns:a16="http://schemas.microsoft.com/office/drawing/2014/main" id="{737FA3A9-8253-4412-9674-6F5BA14838B0}"/>
              </a:ext>
            </a:extLst>
          </p:cNvPr>
          <p:cNvPicPr>
            <a:picLocks noGrp="1" noChangeAspect="1"/>
          </p:cNvPicPr>
          <p:nvPr>
            <p:ph idx="1"/>
          </p:nvPr>
        </p:nvPicPr>
        <p:blipFill>
          <a:blip r:embed="rId2"/>
          <a:stretch>
            <a:fillRect/>
          </a:stretch>
        </p:blipFill>
        <p:spPr>
          <a:xfrm>
            <a:off x="838200" y="1825625"/>
            <a:ext cx="10140371" cy="4351338"/>
          </a:xfrm>
          <a:prstGeom prst="rect">
            <a:avLst/>
          </a:prstGeom>
        </p:spPr>
      </p:pic>
    </p:spTree>
    <p:extLst>
      <p:ext uri="{BB962C8B-B14F-4D97-AF65-F5344CB8AC3E}">
        <p14:creationId xmlns:p14="http://schemas.microsoft.com/office/powerpoint/2010/main" val="390391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84DD-481C-41EA-883E-59E1DB3F6EDC}"/>
              </a:ext>
            </a:extLst>
          </p:cNvPr>
          <p:cNvSpPr>
            <a:spLocks noGrp="1"/>
          </p:cNvSpPr>
          <p:nvPr>
            <p:ph type="title"/>
          </p:nvPr>
        </p:nvSpPr>
        <p:spPr/>
        <p:txBody>
          <a:bodyPr/>
          <a:lstStyle/>
          <a:p>
            <a:r>
              <a:rPr lang="en-IN" dirty="0"/>
              <a:t>Tools Used for </a:t>
            </a:r>
            <a:r>
              <a:rPr lang="en-IN" dirty="0" err="1"/>
              <a:t>DevSecOps</a:t>
            </a:r>
            <a:r>
              <a:rPr lang="en-IN" dirty="0"/>
              <a:t> (</a:t>
            </a:r>
            <a:r>
              <a:rPr lang="en-IN" dirty="0" err="1"/>
              <a:t>OpenSource</a:t>
            </a:r>
            <a:r>
              <a:rPr lang="en-IN" dirty="0"/>
              <a:t>)</a:t>
            </a:r>
          </a:p>
        </p:txBody>
      </p:sp>
      <p:pic>
        <p:nvPicPr>
          <p:cNvPr id="4" name="Content Placeholder 3">
            <a:extLst>
              <a:ext uri="{FF2B5EF4-FFF2-40B4-BE49-F238E27FC236}">
                <a16:creationId xmlns:a16="http://schemas.microsoft.com/office/drawing/2014/main" id="{CB441E9A-11EE-4E76-9E28-D9F232B0DED2}"/>
              </a:ext>
            </a:extLst>
          </p:cNvPr>
          <p:cNvPicPr>
            <a:picLocks noGrp="1" noChangeAspect="1"/>
          </p:cNvPicPr>
          <p:nvPr>
            <p:ph idx="1"/>
          </p:nvPr>
        </p:nvPicPr>
        <p:blipFill>
          <a:blip r:embed="rId2"/>
          <a:stretch>
            <a:fillRect/>
          </a:stretch>
        </p:blipFill>
        <p:spPr>
          <a:xfrm>
            <a:off x="716280" y="1690688"/>
            <a:ext cx="10637520" cy="4374831"/>
          </a:xfrm>
          <a:prstGeom prst="rect">
            <a:avLst/>
          </a:prstGeom>
        </p:spPr>
      </p:pic>
    </p:spTree>
    <p:extLst>
      <p:ext uri="{BB962C8B-B14F-4D97-AF65-F5344CB8AC3E}">
        <p14:creationId xmlns:p14="http://schemas.microsoft.com/office/powerpoint/2010/main" val="114311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6C461152-E677-4C51-83F7-ABBE6D24A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99" y="239360"/>
            <a:ext cx="307777" cy="369333"/>
          </a:xfrm>
          <a:prstGeom prst="rect">
            <a:avLst/>
          </a:prstGeom>
        </p:spPr>
      </p:pic>
      <p:pic>
        <p:nvPicPr>
          <p:cNvPr id="9" name="Picture 8" descr="A picture containing text, businesscard&#10;&#10;Description automatically generated">
            <a:extLst>
              <a:ext uri="{FF2B5EF4-FFF2-40B4-BE49-F238E27FC236}">
                <a16:creationId xmlns:a16="http://schemas.microsoft.com/office/drawing/2014/main" id="{8123EF07-289D-46B4-8306-B79AB7698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4" y="1430045"/>
            <a:ext cx="633008" cy="633008"/>
          </a:xfrm>
          <a:prstGeom prst="rect">
            <a:avLst/>
          </a:prstGeom>
        </p:spPr>
      </p:pic>
      <p:sp>
        <p:nvSpPr>
          <p:cNvPr id="12" name="Rectangle 11">
            <a:extLst>
              <a:ext uri="{FF2B5EF4-FFF2-40B4-BE49-F238E27FC236}">
                <a16:creationId xmlns:a16="http://schemas.microsoft.com/office/drawing/2014/main" id="{BBD13E69-8EA9-4B7D-81D5-2DFD8DC1AAC5}"/>
              </a:ext>
            </a:extLst>
          </p:cNvPr>
          <p:cNvSpPr/>
          <p:nvPr/>
        </p:nvSpPr>
        <p:spPr>
          <a:xfrm>
            <a:off x="763084" y="3252695"/>
            <a:ext cx="10824938" cy="1232453"/>
          </a:xfrm>
          <a:prstGeom prst="rect">
            <a:avLst/>
          </a:prstGeom>
          <a:noFill/>
          <a:ln>
            <a:solidFill>
              <a:srgbClr val="97144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CF01840-26BE-4B38-AA33-03AFBA38E85E}"/>
              </a:ext>
            </a:extLst>
          </p:cNvPr>
          <p:cNvSpPr/>
          <p:nvPr/>
        </p:nvSpPr>
        <p:spPr>
          <a:xfrm>
            <a:off x="763084" y="3713870"/>
            <a:ext cx="10824935" cy="282899"/>
          </a:xfrm>
          <a:prstGeom prst="round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Logo&#10;&#10;Description automatically generated">
            <a:extLst>
              <a:ext uri="{FF2B5EF4-FFF2-40B4-BE49-F238E27FC236}">
                <a16:creationId xmlns:a16="http://schemas.microsoft.com/office/drawing/2014/main" id="{6A9B7255-A0F8-46D1-8EEB-0C88532C3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82" y="3458324"/>
            <a:ext cx="830238" cy="752219"/>
          </a:xfrm>
          <a:prstGeom prst="rect">
            <a:avLst/>
          </a:prstGeom>
        </p:spPr>
      </p:pic>
      <p:sp>
        <p:nvSpPr>
          <p:cNvPr id="15" name="Flowchart: Connector 14">
            <a:extLst>
              <a:ext uri="{FF2B5EF4-FFF2-40B4-BE49-F238E27FC236}">
                <a16:creationId xmlns:a16="http://schemas.microsoft.com/office/drawing/2014/main" id="{0DA85A26-A609-43D2-8EA2-2AE621A34794}"/>
              </a:ext>
            </a:extLst>
          </p:cNvPr>
          <p:cNvSpPr/>
          <p:nvPr/>
        </p:nvSpPr>
        <p:spPr>
          <a:xfrm>
            <a:off x="847492" y="3578060"/>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0" name="Flowchart: Connector 69">
            <a:extLst>
              <a:ext uri="{FF2B5EF4-FFF2-40B4-BE49-F238E27FC236}">
                <a16:creationId xmlns:a16="http://schemas.microsoft.com/office/drawing/2014/main" id="{37D3816A-0E75-4E54-821D-F29F2293EE3B}"/>
              </a:ext>
            </a:extLst>
          </p:cNvPr>
          <p:cNvSpPr/>
          <p:nvPr/>
        </p:nvSpPr>
        <p:spPr>
          <a:xfrm>
            <a:off x="2980559" y="3578060"/>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Flowchart: Connector 71">
            <a:extLst>
              <a:ext uri="{FF2B5EF4-FFF2-40B4-BE49-F238E27FC236}">
                <a16:creationId xmlns:a16="http://schemas.microsoft.com/office/drawing/2014/main" id="{156D3498-DF7A-483F-BAF0-EE5FDABCB5DC}"/>
              </a:ext>
            </a:extLst>
          </p:cNvPr>
          <p:cNvSpPr/>
          <p:nvPr/>
        </p:nvSpPr>
        <p:spPr>
          <a:xfrm>
            <a:off x="5074300" y="3575714"/>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3" name="Flowchart: Connector 72">
            <a:extLst>
              <a:ext uri="{FF2B5EF4-FFF2-40B4-BE49-F238E27FC236}">
                <a16:creationId xmlns:a16="http://schemas.microsoft.com/office/drawing/2014/main" id="{7C8FB4F5-CA84-4CF5-BBCD-7D0AA7FA2605}"/>
              </a:ext>
            </a:extLst>
          </p:cNvPr>
          <p:cNvSpPr/>
          <p:nvPr/>
        </p:nvSpPr>
        <p:spPr>
          <a:xfrm>
            <a:off x="5994082" y="3575714"/>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75" name="Flowchart: Connector 74">
            <a:extLst>
              <a:ext uri="{FF2B5EF4-FFF2-40B4-BE49-F238E27FC236}">
                <a16:creationId xmlns:a16="http://schemas.microsoft.com/office/drawing/2014/main" id="{2EB7D355-5D91-4C5D-9692-8EFED130A24B}"/>
              </a:ext>
            </a:extLst>
          </p:cNvPr>
          <p:cNvSpPr/>
          <p:nvPr/>
        </p:nvSpPr>
        <p:spPr>
          <a:xfrm>
            <a:off x="6968668" y="3573657"/>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8" name="Rectangle: Rounded Corners 17">
            <a:extLst>
              <a:ext uri="{FF2B5EF4-FFF2-40B4-BE49-F238E27FC236}">
                <a16:creationId xmlns:a16="http://schemas.microsoft.com/office/drawing/2014/main" id="{7FC2365C-2D9C-454A-82D7-276FB0BE54E4}"/>
              </a:ext>
            </a:extLst>
          </p:cNvPr>
          <p:cNvSpPr/>
          <p:nvPr/>
        </p:nvSpPr>
        <p:spPr>
          <a:xfrm>
            <a:off x="7453209" y="2850592"/>
            <a:ext cx="1104013" cy="2039816"/>
          </a:xfrm>
          <a:prstGeom prst="roundRect">
            <a:avLst/>
          </a:prstGeom>
          <a:solidFill>
            <a:schemeClr val="bg1"/>
          </a:solidFill>
          <a:ln>
            <a:solidFill>
              <a:srgbClr val="9714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Connector 76">
            <a:extLst>
              <a:ext uri="{FF2B5EF4-FFF2-40B4-BE49-F238E27FC236}">
                <a16:creationId xmlns:a16="http://schemas.microsoft.com/office/drawing/2014/main" id="{32B11317-1A47-44E6-A225-ADBC288DD209}"/>
              </a:ext>
            </a:extLst>
          </p:cNvPr>
          <p:cNvSpPr/>
          <p:nvPr/>
        </p:nvSpPr>
        <p:spPr>
          <a:xfrm>
            <a:off x="8796695" y="3582974"/>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23" name="Straight Arrow Connector 22">
            <a:extLst>
              <a:ext uri="{FF2B5EF4-FFF2-40B4-BE49-F238E27FC236}">
                <a16:creationId xmlns:a16="http://schemas.microsoft.com/office/drawing/2014/main" id="{B8E79E5B-3DD3-4007-A67F-B932B4D6D655}"/>
              </a:ext>
            </a:extLst>
          </p:cNvPr>
          <p:cNvCxnSpPr>
            <a:cxnSpLocks/>
          </p:cNvCxnSpPr>
          <p:nvPr/>
        </p:nvCxnSpPr>
        <p:spPr>
          <a:xfrm>
            <a:off x="1079587" y="2193264"/>
            <a:ext cx="0" cy="1249804"/>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79" name="Flowchart: Connector 78">
            <a:extLst>
              <a:ext uri="{FF2B5EF4-FFF2-40B4-BE49-F238E27FC236}">
                <a16:creationId xmlns:a16="http://schemas.microsoft.com/office/drawing/2014/main" id="{D0AE97C8-4892-4724-98CD-58644E94E6C2}"/>
              </a:ext>
            </a:extLst>
          </p:cNvPr>
          <p:cNvSpPr/>
          <p:nvPr/>
        </p:nvSpPr>
        <p:spPr>
          <a:xfrm>
            <a:off x="1899166" y="3555144"/>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80" name="Straight Arrow Connector 79">
            <a:extLst>
              <a:ext uri="{FF2B5EF4-FFF2-40B4-BE49-F238E27FC236}">
                <a16:creationId xmlns:a16="http://schemas.microsoft.com/office/drawing/2014/main" id="{0663828F-67D3-449A-AA1B-79859DF8DE39}"/>
              </a:ext>
            </a:extLst>
          </p:cNvPr>
          <p:cNvCxnSpPr>
            <a:cxnSpLocks/>
          </p:cNvCxnSpPr>
          <p:nvPr/>
        </p:nvCxnSpPr>
        <p:spPr>
          <a:xfrm>
            <a:off x="2136920" y="4064566"/>
            <a:ext cx="0" cy="1285342"/>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9F14B6D-8305-4F11-A316-DC7B76484259}"/>
              </a:ext>
            </a:extLst>
          </p:cNvPr>
          <p:cNvCxnSpPr>
            <a:stCxn id="70" idx="0"/>
          </p:cNvCxnSpPr>
          <p:nvPr/>
        </p:nvCxnSpPr>
        <p:spPr>
          <a:xfrm flipV="1">
            <a:off x="3226655" y="2193264"/>
            <a:ext cx="8912" cy="138479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82" name="Flowchart: Connector 81">
            <a:extLst>
              <a:ext uri="{FF2B5EF4-FFF2-40B4-BE49-F238E27FC236}">
                <a16:creationId xmlns:a16="http://schemas.microsoft.com/office/drawing/2014/main" id="{D30C395B-E1C0-4FFC-AD8B-20D2474A825E}"/>
              </a:ext>
            </a:extLst>
          </p:cNvPr>
          <p:cNvSpPr/>
          <p:nvPr/>
        </p:nvSpPr>
        <p:spPr>
          <a:xfrm>
            <a:off x="4016875" y="3573370"/>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6" name="Straight Arrow Connector 85">
            <a:extLst>
              <a:ext uri="{FF2B5EF4-FFF2-40B4-BE49-F238E27FC236}">
                <a16:creationId xmlns:a16="http://schemas.microsoft.com/office/drawing/2014/main" id="{970EC341-E952-4202-A8C6-A7D6C1C7DA06}"/>
              </a:ext>
            </a:extLst>
          </p:cNvPr>
          <p:cNvCxnSpPr>
            <a:cxnSpLocks/>
          </p:cNvCxnSpPr>
          <p:nvPr/>
        </p:nvCxnSpPr>
        <p:spPr>
          <a:xfrm>
            <a:off x="4268261" y="4071826"/>
            <a:ext cx="0" cy="1278083"/>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1752D4FD-1C28-4826-823B-8469B70F97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4732" y="5456405"/>
            <a:ext cx="1324753" cy="866687"/>
          </a:xfrm>
          <a:prstGeom prst="rect">
            <a:avLst/>
          </a:prstGeom>
        </p:spPr>
      </p:pic>
      <p:pic>
        <p:nvPicPr>
          <p:cNvPr id="88" name="Picture 87" descr="Logo&#10;&#10;Description automatically generated">
            <a:extLst>
              <a:ext uri="{FF2B5EF4-FFF2-40B4-BE49-F238E27FC236}">
                <a16:creationId xmlns:a16="http://schemas.microsoft.com/office/drawing/2014/main" id="{3678377B-F541-47EB-BD16-FEC3875730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7464" y="1282899"/>
            <a:ext cx="746868" cy="639038"/>
          </a:xfrm>
          <a:prstGeom prst="rect">
            <a:avLst/>
          </a:prstGeom>
        </p:spPr>
      </p:pic>
      <p:pic>
        <p:nvPicPr>
          <p:cNvPr id="89" name="Picture 88">
            <a:extLst>
              <a:ext uri="{FF2B5EF4-FFF2-40B4-BE49-F238E27FC236}">
                <a16:creationId xmlns:a16="http://schemas.microsoft.com/office/drawing/2014/main" id="{F82273A1-8340-4C4F-BE39-F6A26830B5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8914" y="5473896"/>
            <a:ext cx="1173042" cy="807661"/>
          </a:xfrm>
          <a:prstGeom prst="rect">
            <a:avLst/>
          </a:prstGeom>
        </p:spPr>
      </p:pic>
      <p:pic>
        <p:nvPicPr>
          <p:cNvPr id="90" name="Picture 89">
            <a:extLst>
              <a:ext uri="{FF2B5EF4-FFF2-40B4-BE49-F238E27FC236}">
                <a16:creationId xmlns:a16="http://schemas.microsoft.com/office/drawing/2014/main" id="{49956567-4799-432A-AE1F-46DF7646AC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85663" y="1323037"/>
            <a:ext cx="917942" cy="598900"/>
          </a:xfrm>
          <a:prstGeom prst="rect">
            <a:avLst/>
          </a:prstGeom>
        </p:spPr>
      </p:pic>
      <p:cxnSp>
        <p:nvCxnSpPr>
          <p:cNvPr id="91" name="Straight Arrow Connector 90">
            <a:extLst>
              <a:ext uri="{FF2B5EF4-FFF2-40B4-BE49-F238E27FC236}">
                <a16:creationId xmlns:a16="http://schemas.microsoft.com/office/drawing/2014/main" id="{56755F83-2F36-45D1-9C64-CFA44E6FD530}"/>
              </a:ext>
            </a:extLst>
          </p:cNvPr>
          <p:cNvCxnSpPr/>
          <p:nvPr/>
        </p:nvCxnSpPr>
        <p:spPr>
          <a:xfrm flipV="1">
            <a:off x="6235722" y="2198178"/>
            <a:ext cx="8912" cy="138479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6F892B9-EBBF-4BFD-9942-611677C186B1}"/>
              </a:ext>
            </a:extLst>
          </p:cNvPr>
          <p:cNvCxnSpPr>
            <a:cxnSpLocks/>
          </p:cNvCxnSpPr>
          <p:nvPr/>
        </p:nvCxnSpPr>
        <p:spPr>
          <a:xfrm>
            <a:off x="5334464" y="4064566"/>
            <a:ext cx="0" cy="1285342"/>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notary - Docker Hub">
            <a:extLst>
              <a:ext uri="{FF2B5EF4-FFF2-40B4-BE49-F238E27FC236}">
                <a16:creationId xmlns:a16="http://schemas.microsoft.com/office/drawing/2014/main" id="{D2E829A8-E382-48B2-BC8A-D2B40D14A8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5650" y="5349908"/>
            <a:ext cx="825611" cy="973184"/>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Rounded Corners 53">
            <a:extLst>
              <a:ext uri="{FF2B5EF4-FFF2-40B4-BE49-F238E27FC236}">
                <a16:creationId xmlns:a16="http://schemas.microsoft.com/office/drawing/2014/main" id="{7A7A85F8-0715-47AA-82AA-D4ED2470E1CC}"/>
              </a:ext>
            </a:extLst>
          </p:cNvPr>
          <p:cNvSpPr/>
          <p:nvPr/>
        </p:nvSpPr>
        <p:spPr>
          <a:xfrm>
            <a:off x="1233476" y="5205046"/>
            <a:ext cx="5997318" cy="1232453"/>
          </a:xfrm>
          <a:prstGeom prst="roundRect">
            <a:avLst/>
          </a:prstGeom>
          <a:noFill/>
          <a:ln>
            <a:solidFill>
              <a:srgbClr val="9714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21619B95-94FB-449D-911E-357A1E254FA6}"/>
              </a:ext>
            </a:extLst>
          </p:cNvPr>
          <p:cNvSpPr/>
          <p:nvPr/>
        </p:nvSpPr>
        <p:spPr>
          <a:xfrm>
            <a:off x="9303107" y="2822793"/>
            <a:ext cx="1484621" cy="2039816"/>
          </a:xfrm>
          <a:prstGeom prst="roundRect">
            <a:avLst/>
          </a:prstGeom>
          <a:solidFill>
            <a:schemeClr val="bg1"/>
          </a:solidFill>
          <a:ln>
            <a:solidFill>
              <a:srgbClr val="9714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040640C5-2623-498B-BDE5-DD87260B1229}"/>
              </a:ext>
            </a:extLst>
          </p:cNvPr>
          <p:cNvSpPr txBox="1"/>
          <p:nvPr/>
        </p:nvSpPr>
        <p:spPr>
          <a:xfrm flipH="1">
            <a:off x="3250898" y="2522925"/>
            <a:ext cx="1183322"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Build Docker Image</a:t>
            </a:r>
          </a:p>
        </p:txBody>
      </p:sp>
      <p:sp>
        <p:nvSpPr>
          <p:cNvPr id="110" name="TextBox 109">
            <a:extLst>
              <a:ext uri="{FF2B5EF4-FFF2-40B4-BE49-F238E27FC236}">
                <a16:creationId xmlns:a16="http://schemas.microsoft.com/office/drawing/2014/main" id="{37611D24-1E72-4BA8-ACE5-C5E5B58ADAEC}"/>
              </a:ext>
            </a:extLst>
          </p:cNvPr>
          <p:cNvSpPr txBox="1"/>
          <p:nvPr/>
        </p:nvSpPr>
        <p:spPr>
          <a:xfrm flipH="1">
            <a:off x="5288950" y="2447325"/>
            <a:ext cx="1183322"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Push Docker Image</a:t>
            </a:r>
          </a:p>
        </p:txBody>
      </p:sp>
      <p:sp>
        <p:nvSpPr>
          <p:cNvPr id="112" name="TextBox 111">
            <a:extLst>
              <a:ext uri="{FF2B5EF4-FFF2-40B4-BE49-F238E27FC236}">
                <a16:creationId xmlns:a16="http://schemas.microsoft.com/office/drawing/2014/main" id="{AF71EB3D-562E-4DB4-ACE0-D2B658B7758D}"/>
              </a:ext>
            </a:extLst>
          </p:cNvPr>
          <p:cNvSpPr txBox="1"/>
          <p:nvPr/>
        </p:nvSpPr>
        <p:spPr>
          <a:xfrm flipH="1">
            <a:off x="5326786" y="4623305"/>
            <a:ext cx="118332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Image Signing</a:t>
            </a:r>
          </a:p>
        </p:txBody>
      </p:sp>
      <p:sp>
        <p:nvSpPr>
          <p:cNvPr id="113" name="TextBox 112">
            <a:extLst>
              <a:ext uri="{FF2B5EF4-FFF2-40B4-BE49-F238E27FC236}">
                <a16:creationId xmlns:a16="http://schemas.microsoft.com/office/drawing/2014/main" id="{FA4753D5-652C-4C82-B439-EEAF6226FC29}"/>
              </a:ext>
            </a:extLst>
          </p:cNvPr>
          <p:cNvSpPr txBox="1"/>
          <p:nvPr/>
        </p:nvSpPr>
        <p:spPr>
          <a:xfrm flipH="1">
            <a:off x="3448914" y="4644187"/>
            <a:ext cx="900245"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Image Scan</a:t>
            </a:r>
          </a:p>
        </p:txBody>
      </p:sp>
      <p:sp>
        <p:nvSpPr>
          <p:cNvPr id="114" name="TextBox 113">
            <a:extLst>
              <a:ext uri="{FF2B5EF4-FFF2-40B4-BE49-F238E27FC236}">
                <a16:creationId xmlns:a16="http://schemas.microsoft.com/office/drawing/2014/main" id="{3BA85D82-896D-4A7E-86F1-7A9D552A32DA}"/>
              </a:ext>
            </a:extLst>
          </p:cNvPr>
          <p:cNvSpPr txBox="1"/>
          <p:nvPr/>
        </p:nvSpPr>
        <p:spPr>
          <a:xfrm flipH="1">
            <a:off x="2097108" y="4628882"/>
            <a:ext cx="900245"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Static Code Analysis</a:t>
            </a:r>
          </a:p>
        </p:txBody>
      </p:sp>
      <p:sp>
        <p:nvSpPr>
          <p:cNvPr id="115" name="TextBox 114">
            <a:extLst>
              <a:ext uri="{FF2B5EF4-FFF2-40B4-BE49-F238E27FC236}">
                <a16:creationId xmlns:a16="http://schemas.microsoft.com/office/drawing/2014/main" id="{38E1DD4F-5626-4FF2-A0E5-BD3AF8F8B196}"/>
              </a:ext>
            </a:extLst>
          </p:cNvPr>
          <p:cNvSpPr txBox="1"/>
          <p:nvPr/>
        </p:nvSpPr>
        <p:spPr>
          <a:xfrm flipH="1">
            <a:off x="1093588" y="874240"/>
            <a:ext cx="118332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Code Commit</a:t>
            </a:r>
          </a:p>
        </p:txBody>
      </p:sp>
      <p:cxnSp>
        <p:nvCxnSpPr>
          <p:cNvPr id="96" name="Straight Arrow Connector 95">
            <a:extLst>
              <a:ext uri="{FF2B5EF4-FFF2-40B4-BE49-F238E27FC236}">
                <a16:creationId xmlns:a16="http://schemas.microsoft.com/office/drawing/2014/main" id="{8975A44A-0AA1-4B83-9018-EE870FEE5745}"/>
              </a:ext>
            </a:extLst>
          </p:cNvPr>
          <p:cNvCxnSpPr>
            <a:cxnSpLocks/>
          </p:cNvCxnSpPr>
          <p:nvPr/>
        </p:nvCxnSpPr>
        <p:spPr>
          <a:xfrm>
            <a:off x="1079587" y="700094"/>
            <a:ext cx="1" cy="63214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B819A4DA-B457-44AA-A146-8EBE6A2C8750}"/>
              </a:ext>
            </a:extLst>
          </p:cNvPr>
          <p:cNvSpPr txBox="1"/>
          <p:nvPr/>
        </p:nvSpPr>
        <p:spPr>
          <a:xfrm flipH="1">
            <a:off x="1205210" y="268070"/>
            <a:ext cx="89189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Developer</a:t>
            </a:r>
          </a:p>
        </p:txBody>
      </p:sp>
      <p:sp>
        <p:nvSpPr>
          <p:cNvPr id="118" name="TextBox 117">
            <a:extLst>
              <a:ext uri="{FF2B5EF4-FFF2-40B4-BE49-F238E27FC236}">
                <a16:creationId xmlns:a16="http://schemas.microsoft.com/office/drawing/2014/main" id="{40CCBC40-A63B-44EB-81E0-614198D7479E}"/>
              </a:ext>
            </a:extLst>
          </p:cNvPr>
          <p:cNvSpPr txBox="1"/>
          <p:nvPr/>
        </p:nvSpPr>
        <p:spPr>
          <a:xfrm flipH="1">
            <a:off x="1054345" y="2109915"/>
            <a:ext cx="89189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Bit Bucket</a:t>
            </a:r>
          </a:p>
        </p:txBody>
      </p:sp>
      <p:cxnSp>
        <p:nvCxnSpPr>
          <p:cNvPr id="132" name="Straight Connector 131">
            <a:extLst>
              <a:ext uri="{FF2B5EF4-FFF2-40B4-BE49-F238E27FC236}">
                <a16:creationId xmlns:a16="http://schemas.microsoft.com/office/drawing/2014/main" id="{208A6BB3-45EA-4697-8B53-A4A8BE8CB043}"/>
              </a:ext>
            </a:extLst>
          </p:cNvPr>
          <p:cNvCxnSpPr>
            <a:cxnSpLocks/>
          </p:cNvCxnSpPr>
          <p:nvPr/>
        </p:nvCxnSpPr>
        <p:spPr>
          <a:xfrm>
            <a:off x="6703605" y="1580078"/>
            <a:ext cx="3133226" cy="0"/>
          </a:xfrm>
          <a:prstGeom prst="line">
            <a:avLst/>
          </a:prstGeom>
          <a:ln>
            <a:solidFill>
              <a:srgbClr val="97144D"/>
            </a:solidFill>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275E7C7-2406-4D66-B83E-B3FEC1613779}"/>
              </a:ext>
            </a:extLst>
          </p:cNvPr>
          <p:cNvCxnSpPr>
            <a:cxnSpLocks/>
          </p:cNvCxnSpPr>
          <p:nvPr/>
        </p:nvCxnSpPr>
        <p:spPr>
          <a:xfrm>
            <a:off x="8005729" y="1575422"/>
            <a:ext cx="1" cy="1195912"/>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58E161B4-B99F-4848-B1D5-230FB9DF9ED2}"/>
              </a:ext>
            </a:extLst>
          </p:cNvPr>
          <p:cNvCxnSpPr>
            <a:cxnSpLocks/>
          </p:cNvCxnSpPr>
          <p:nvPr/>
        </p:nvCxnSpPr>
        <p:spPr>
          <a:xfrm>
            <a:off x="9851637" y="1573744"/>
            <a:ext cx="1" cy="1182382"/>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7398A3A4-8D25-4B68-9629-3B4EFCD0520A}"/>
              </a:ext>
            </a:extLst>
          </p:cNvPr>
          <p:cNvSpPr txBox="1"/>
          <p:nvPr/>
        </p:nvSpPr>
        <p:spPr>
          <a:xfrm flipH="1">
            <a:off x="7622360" y="1279775"/>
            <a:ext cx="187075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Pull Docker Image</a:t>
            </a:r>
          </a:p>
        </p:txBody>
      </p:sp>
      <p:pic>
        <p:nvPicPr>
          <p:cNvPr id="1028" name="Picture 4" descr="Amazon EKS - Reviews, Pros &amp; Cons | Companies using Amazon EKS">
            <a:extLst>
              <a:ext uri="{FF2B5EF4-FFF2-40B4-BE49-F238E27FC236}">
                <a16:creationId xmlns:a16="http://schemas.microsoft.com/office/drawing/2014/main" id="{69009D76-9ECE-4D9D-9EB3-739DBCB145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4641" y="4925339"/>
            <a:ext cx="542580" cy="54258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4" descr="Amazon EKS - Reviews, Pros &amp; Cons | Companies using Amazon EKS">
            <a:extLst>
              <a:ext uri="{FF2B5EF4-FFF2-40B4-BE49-F238E27FC236}">
                <a16:creationId xmlns:a16="http://schemas.microsoft.com/office/drawing/2014/main" id="{D876A6CE-5B94-457F-A531-3A118A838A5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82121" y="4881379"/>
            <a:ext cx="542580" cy="542580"/>
          </a:xfrm>
          <a:prstGeom prst="rect">
            <a:avLst/>
          </a:prstGeom>
          <a:noFill/>
          <a:extLst>
            <a:ext uri="{909E8E84-426E-40DD-AFC4-6F175D3DCCD1}">
              <a14:hiddenFill xmlns:a14="http://schemas.microsoft.com/office/drawing/2010/main">
                <a:solidFill>
                  <a:srgbClr val="FFFFFF"/>
                </a:solidFill>
              </a14:hiddenFill>
            </a:ext>
          </a:extLst>
        </p:spPr>
      </p:pic>
      <p:sp>
        <p:nvSpPr>
          <p:cNvPr id="151" name="TextBox 150">
            <a:extLst>
              <a:ext uri="{FF2B5EF4-FFF2-40B4-BE49-F238E27FC236}">
                <a16:creationId xmlns:a16="http://schemas.microsoft.com/office/drawing/2014/main" id="{232BDD33-D287-438F-AEDF-AFC9DF080CEC}"/>
              </a:ext>
            </a:extLst>
          </p:cNvPr>
          <p:cNvSpPr txBox="1"/>
          <p:nvPr/>
        </p:nvSpPr>
        <p:spPr>
          <a:xfrm flipH="1">
            <a:off x="7584488" y="5392236"/>
            <a:ext cx="1015321"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Amazon EKS</a:t>
            </a:r>
          </a:p>
        </p:txBody>
      </p:sp>
      <p:sp>
        <p:nvSpPr>
          <p:cNvPr id="152" name="TextBox 151">
            <a:extLst>
              <a:ext uri="{FF2B5EF4-FFF2-40B4-BE49-F238E27FC236}">
                <a16:creationId xmlns:a16="http://schemas.microsoft.com/office/drawing/2014/main" id="{A9FB678E-27C3-41E3-A85F-F9076FFD9635}"/>
              </a:ext>
            </a:extLst>
          </p:cNvPr>
          <p:cNvSpPr txBox="1"/>
          <p:nvPr/>
        </p:nvSpPr>
        <p:spPr>
          <a:xfrm flipH="1">
            <a:off x="9993670" y="5368028"/>
            <a:ext cx="1015321"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Amazon EKS</a:t>
            </a:r>
          </a:p>
        </p:txBody>
      </p:sp>
      <p:sp>
        <p:nvSpPr>
          <p:cNvPr id="153" name="TextBox 152">
            <a:extLst>
              <a:ext uri="{FF2B5EF4-FFF2-40B4-BE49-F238E27FC236}">
                <a16:creationId xmlns:a16="http://schemas.microsoft.com/office/drawing/2014/main" id="{7CDDDD78-A8A7-466C-A5CD-17E139CBB6E4}"/>
              </a:ext>
            </a:extLst>
          </p:cNvPr>
          <p:cNvSpPr txBox="1"/>
          <p:nvPr/>
        </p:nvSpPr>
        <p:spPr>
          <a:xfrm flipH="1">
            <a:off x="7622360" y="2905265"/>
            <a:ext cx="74101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Pre-Prod</a:t>
            </a:r>
          </a:p>
        </p:txBody>
      </p:sp>
      <p:sp>
        <p:nvSpPr>
          <p:cNvPr id="155" name="TextBox 154">
            <a:extLst>
              <a:ext uri="{FF2B5EF4-FFF2-40B4-BE49-F238E27FC236}">
                <a16:creationId xmlns:a16="http://schemas.microsoft.com/office/drawing/2014/main" id="{9E7D47A3-8119-4405-92D7-8EAA7C48BC23}"/>
              </a:ext>
            </a:extLst>
          </p:cNvPr>
          <p:cNvSpPr txBox="1"/>
          <p:nvPr/>
        </p:nvSpPr>
        <p:spPr>
          <a:xfrm flipH="1">
            <a:off x="9466322" y="2901670"/>
            <a:ext cx="922516"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Production</a:t>
            </a:r>
          </a:p>
        </p:txBody>
      </p:sp>
      <p:pic>
        <p:nvPicPr>
          <p:cNvPr id="1030" name="Picture 6" descr="Acunetix | Web Application Security Scanner">
            <a:extLst>
              <a:ext uri="{FF2B5EF4-FFF2-40B4-BE49-F238E27FC236}">
                <a16:creationId xmlns:a16="http://schemas.microsoft.com/office/drawing/2014/main" id="{E9C925E6-6B35-4144-9B0E-5B410B26C2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87398" y="5306058"/>
            <a:ext cx="959914" cy="959914"/>
          </a:xfrm>
          <a:prstGeom prst="rect">
            <a:avLst/>
          </a:prstGeom>
          <a:noFill/>
          <a:extLst>
            <a:ext uri="{909E8E84-426E-40DD-AFC4-6F175D3DCCD1}">
              <a14:hiddenFill xmlns:a14="http://schemas.microsoft.com/office/drawing/2010/main">
                <a:solidFill>
                  <a:srgbClr val="FFFFFF"/>
                </a:solidFill>
              </a14:hiddenFill>
            </a:ext>
          </a:extLst>
        </p:spPr>
      </p:pic>
      <p:sp>
        <p:nvSpPr>
          <p:cNvPr id="156" name="TextBox 155">
            <a:extLst>
              <a:ext uri="{FF2B5EF4-FFF2-40B4-BE49-F238E27FC236}">
                <a16:creationId xmlns:a16="http://schemas.microsoft.com/office/drawing/2014/main" id="{69F05E36-9252-493A-A66F-37C8A6E2A188}"/>
              </a:ext>
            </a:extLst>
          </p:cNvPr>
          <p:cNvSpPr txBox="1"/>
          <p:nvPr/>
        </p:nvSpPr>
        <p:spPr>
          <a:xfrm flipH="1">
            <a:off x="3405627" y="6538129"/>
            <a:ext cx="1870752"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SecOps Toolset</a:t>
            </a:r>
          </a:p>
        </p:txBody>
      </p:sp>
      <p:cxnSp>
        <p:nvCxnSpPr>
          <p:cNvPr id="146" name="Connector: Elbow 145">
            <a:extLst>
              <a:ext uri="{FF2B5EF4-FFF2-40B4-BE49-F238E27FC236}">
                <a16:creationId xmlns:a16="http://schemas.microsoft.com/office/drawing/2014/main" id="{37F0F280-20FD-4F28-8529-DC10412B599D}"/>
              </a:ext>
            </a:extLst>
          </p:cNvPr>
          <p:cNvCxnSpPr>
            <a:cxnSpLocks/>
            <a:stCxn id="89" idx="2"/>
            <a:endCxn id="77" idx="4"/>
          </p:cNvCxnSpPr>
          <p:nvPr/>
        </p:nvCxnSpPr>
        <p:spPr>
          <a:xfrm rot="5400000" flipH="1" flipV="1">
            <a:off x="5441281" y="2680048"/>
            <a:ext cx="2195663" cy="5007356"/>
          </a:xfrm>
          <a:prstGeom prst="bentConnector3">
            <a:avLst>
              <a:gd name="adj1" fmla="val -10411"/>
            </a:avLst>
          </a:prstGeom>
          <a:ln>
            <a:solidFill>
              <a:srgbClr val="97144D"/>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6DAA874A-560C-44EF-89CA-F7E50DB3602C}"/>
              </a:ext>
            </a:extLst>
          </p:cNvPr>
          <p:cNvCxnSpPr>
            <a:endCxn id="1030" idx="3"/>
          </p:cNvCxnSpPr>
          <p:nvPr/>
        </p:nvCxnSpPr>
        <p:spPr>
          <a:xfrm flipH="1">
            <a:off x="6947312" y="5786015"/>
            <a:ext cx="2095479" cy="0"/>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8F13ADB5-D34E-47AD-BDB1-FC3B2E458176}"/>
              </a:ext>
            </a:extLst>
          </p:cNvPr>
          <p:cNvSpPr txBox="1"/>
          <p:nvPr/>
        </p:nvSpPr>
        <p:spPr>
          <a:xfrm flipH="1">
            <a:off x="6653926" y="6556828"/>
            <a:ext cx="187075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Run-time Container Scanning</a:t>
            </a:r>
          </a:p>
        </p:txBody>
      </p:sp>
      <p:sp>
        <p:nvSpPr>
          <p:cNvPr id="166" name="TextBox 165">
            <a:extLst>
              <a:ext uri="{FF2B5EF4-FFF2-40B4-BE49-F238E27FC236}">
                <a16:creationId xmlns:a16="http://schemas.microsoft.com/office/drawing/2014/main" id="{2E654F21-E74E-4A82-A096-6716A9B6AB52}"/>
              </a:ext>
            </a:extLst>
          </p:cNvPr>
          <p:cNvSpPr txBox="1"/>
          <p:nvPr/>
        </p:nvSpPr>
        <p:spPr>
          <a:xfrm flipH="1">
            <a:off x="7523490" y="5780131"/>
            <a:ext cx="1146943"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Web App Security Testing</a:t>
            </a:r>
          </a:p>
        </p:txBody>
      </p:sp>
      <p:pic>
        <p:nvPicPr>
          <p:cNvPr id="1034" name="Picture 10" descr="Kubernetes Pods: An Introduction. What is a K8s pod? | by Ajeet Rai | Medium">
            <a:extLst>
              <a:ext uri="{FF2B5EF4-FFF2-40B4-BE49-F238E27FC236}">
                <a16:creationId xmlns:a16="http://schemas.microsoft.com/office/drawing/2014/main" id="{ABFCE439-87E0-443B-84BD-1A01B1E7B3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38447" y="3500096"/>
            <a:ext cx="410777" cy="398165"/>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10" descr="Kubernetes Pods: An Introduction. What is a K8s pod? | by Ajeet Rai | Medium">
            <a:extLst>
              <a:ext uri="{FF2B5EF4-FFF2-40B4-BE49-F238E27FC236}">
                <a16:creationId xmlns:a16="http://schemas.microsoft.com/office/drawing/2014/main" id="{84566A90-7442-48A5-9AC4-0391B98CDD7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7212" y="3510040"/>
            <a:ext cx="426353" cy="4132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luentd — Simplified. If you are running your apps in a… | by Richard Pablo  | The Startup | Medium">
            <a:extLst>
              <a:ext uri="{FF2B5EF4-FFF2-40B4-BE49-F238E27FC236}">
                <a16:creationId xmlns:a16="http://schemas.microsoft.com/office/drawing/2014/main" id="{8637C2D6-62A9-4841-BF47-37CC7FA5B5C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01958" y="4052312"/>
            <a:ext cx="584050" cy="388659"/>
          </a:xfrm>
          <a:prstGeom prst="rect">
            <a:avLst/>
          </a:prstGeom>
          <a:noFill/>
          <a:extLst>
            <a:ext uri="{909E8E84-426E-40DD-AFC4-6F175D3DCCD1}">
              <a14:hiddenFill xmlns:a14="http://schemas.microsoft.com/office/drawing/2010/main">
                <a:solidFill>
                  <a:srgbClr val="FFFFFF"/>
                </a:solidFill>
              </a14:hiddenFill>
            </a:ext>
          </a:extLst>
        </p:spPr>
      </p:pic>
      <p:sp>
        <p:nvSpPr>
          <p:cNvPr id="162" name="Rectangle: Rounded Corners 161">
            <a:extLst>
              <a:ext uri="{FF2B5EF4-FFF2-40B4-BE49-F238E27FC236}">
                <a16:creationId xmlns:a16="http://schemas.microsoft.com/office/drawing/2014/main" id="{4606187A-9939-4F1C-ABEE-61DD8E3C8745}"/>
              </a:ext>
            </a:extLst>
          </p:cNvPr>
          <p:cNvSpPr/>
          <p:nvPr/>
        </p:nvSpPr>
        <p:spPr>
          <a:xfrm>
            <a:off x="9364202" y="3431906"/>
            <a:ext cx="1311764" cy="1064683"/>
          </a:xfrm>
          <a:prstGeom prst="roundRect">
            <a:avLst/>
          </a:prstGeom>
          <a:noFill/>
          <a:ln>
            <a:solidFill>
              <a:srgbClr val="97144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Rounded Corners 172">
            <a:extLst>
              <a:ext uri="{FF2B5EF4-FFF2-40B4-BE49-F238E27FC236}">
                <a16:creationId xmlns:a16="http://schemas.microsoft.com/office/drawing/2014/main" id="{844B669C-CEFD-43B6-9399-B1435B03F6BA}"/>
              </a:ext>
            </a:extLst>
          </p:cNvPr>
          <p:cNvSpPr/>
          <p:nvPr/>
        </p:nvSpPr>
        <p:spPr>
          <a:xfrm>
            <a:off x="7534784" y="3429000"/>
            <a:ext cx="945257" cy="1064683"/>
          </a:xfrm>
          <a:prstGeom prst="roundRect">
            <a:avLst/>
          </a:prstGeom>
          <a:noFill/>
          <a:ln>
            <a:solidFill>
              <a:srgbClr val="97144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 name="Picture 10" descr="Kubernetes Pods: An Introduction. What is a K8s pod? | by Ajeet Rai | Medium">
            <a:extLst>
              <a:ext uri="{FF2B5EF4-FFF2-40B4-BE49-F238E27FC236}">
                <a16:creationId xmlns:a16="http://schemas.microsoft.com/office/drawing/2014/main" id="{9E1CC95E-BEF7-4A92-A726-73B0AC0F0D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31246" y="3570962"/>
            <a:ext cx="410777" cy="413262"/>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10" descr="Kubernetes Pods: An Introduction. What is a K8s pod? | by Ajeet Rai | Medium">
            <a:extLst>
              <a:ext uri="{FF2B5EF4-FFF2-40B4-BE49-F238E27FC236}">
                <a16:creationId xmlns:a16="http://schemas.microsoft.com/office/drawing/2014/main" id="{56E8D323-0EA9-46B6-9A4B-252B5DC369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78714" y="3971486"/>
            <a:ext cx="410777" cy="398165"/>
          </a:xfrm>
          <a:prstGeom prst="rect">
            <a:avLst/>
          </a:prstGeom>
          <a:noFill/>
          <a:extLst>
            <a:ext uri="{909E8E84-426E-40DD-AFC4-6F175D3DCCD1}">
              <a14:hiddenFill xmlns:a14="http://schemas.microsoft.com/office/drawing/2010/main">
                <a:solidFill>
                  <a:srgbClr val="FFFFFF"/>
                </a:solidFill>
              </a14:hiddenFill>
            </a:ext>
          </a:extLst>
        </p:spPr>
      </p:pic>
      <p:sp>
        <p:nvSpPr>
          <p:cNvPr id="176" name="Flowchart: Connector 175">
            <a:extLst>
              <a:ext uri="{FF2B5EF4-FFF2-40B4-BE49-F238E27FC236}">
                <a16:creationId xmlns:a16="http://schemas.microsoft.com/office/drawing/2014/main" id="{ABE6DD81-9AB6-4A49-A466-882AC01AF193}"/>
              </a:ext>
            </a:extLst>
          </p:cNvPr>
          <p:cNvSpPr/>
          <p:nvPr/>
        </p:nvSpPr>
        <p:spPr>
          <a:xfrm>
            <a:off x="11101853" y="3617461"/>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pic>
        <p:nvPicPr>
          <p:cNvPr id="1038" name="Picture 14" descr="Amazon CloudWatch (Part 1). In this tutorial, I am going to explain… | by  Kasun Dissanayake | Medium">
            <a:extLst>
              <a:ext uri="{FF2B5EF4-FFF2-40B4-BE49-F238E27FC236}">
                <a16:creationId xmlns:a16="http://schemas.microsoft.com/office/drawing/2014/main" id="{D3048629-B0D7-46C6-AE58-CBD9F936D4A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55080" y="4011239"/>
            <a:ext cx="615048" cy="45223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 Web Services on Twitter: &quot;New #AWSLaunches! 🚀AWS Elemental  MediaPackage Adds Support for Just-in-Time Packaging for Video On Demand  🚀Introducing Amazon CloudWatch Container Insights for Amazon EKS and  Kubernetes - Now in">
            <a:extLst>
              <a:ext uri="{FF2B5EF4-FFF2-40B4-BE49-F238E27FC236}">
                <a16:creationId xmlns:a16="http://schemas.microsoft.com/office/drawing/2014/main" id="{0715C87E-F7EC-493A-84F3-DBCDD82258A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16332" y="987998"/>
            <a:ext cx="1792161" cy="1006967"/>
          </a:xfrm>
          <a:prstGeom prst="rect">
            <a:avLst/>
          </a:prstGeom>
          <a:noFill/>
          <a:extLst>
            <a:ext uri="{909E8E84-426E-40DD-AFC4-6F175D3DCCD1}">
              <a14:hiddenFill xmlns:a14="http://schemas.microsoft.com/office/drawing/2010/main">
                <a:solidFill>
                  <a:srgbClr val="FFFFFF"/>
                </a:solidFill>
              </a14:hiddenFill>
            </a:ext>
          </a:extLst>
        </p:spPr>
      </p:pic>
      <p:sp>
        <p:nvSpPr>
          <p:cNvPr id="179" name="TextBox 178">
            <a:extLst>
              <a:ext uri="{FF2B5EF4-FFF2-40B4-BE49-F238E27FC236}">
                <a16:creationId xmlns:a16="http://schemas.microsoft.com/office/drawing/2014/main" id="{6C15B0B7-4896-461C-9A15-28C09A3F091A}"/>
              </a:ext>
            </a:extLst>
          </p:cNvPr>
          <p:cNvSpPr txBox="1"/>
          <p:nvPr/>
        </p:nvSpPr>
        <p:spPr>
          <a:xfrm flipH="1">
            <a:off x="10261218" y="676291"/>
            <a:ext cx="187075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Amazon Container Insights</a:t>
            </a:r>
          </a:p>
        </p:txBody>
      </p:sp>
      <p:cxnSp>
        <p:nvCxnSpPr>
          <p:cNvPr id="164" name="Straight Arrow Connector 163">
            <a:extLst>
              <a:ext uri="{FF2B5EF4-FFF2-40B4-BE49-F238E27FC236}">
                <a16:creationId xmlns:a16="http://schemas.microsoft.com/office/drawing/2014/main" id="{FBF7BE13-1F9E-4DD8-9F6E-DA8C4F5E9E42}"/>
              </a:ext>
            </a:extLst>
          </p:cNvPr>
          <p:cNvCxnSpPr>
            <a:cxnSpLocks/>
          </p:cNvCxnSpPr>
          <p:nvPr/>
        </p:nvCxnSpPr>
        <p:spPr>
          <a:xfrm flipV="1">
            <a:off x="11333881" y="2179196"/>
            <a:ext cx="0" cy="1423715"/>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74D32783-2701-44A3-A616-6D917955D5F1}"/>
              </a:ext>
            </a:extLst>
          </p:cNvPr>
          <p:cNvCxnSpPr>
            <a:stCxn id="176" idx="4"/>
          </p:cNvCxnSpPr>
          <p:nvPr/>
        </p:nvCxnSpPr>
        <p:spPr>
          <a:xfrm>
            <a:off x="11347949" y="4120381"/>
            <a:ext cx="0" cy="1299331"/>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FBA7821F-D242-4651-9C8F-8F72FFEBBB3C}"/>
              </a:ext>
            </a:extLst>
          </p:cNvPr>
          <p:cNvSpPr txBox="1"/>
          <p:nvPr/>
        </p:nvSpPr>
        <p:spPr>
          <a:xfrm flipH="1">
            <a:off x="11284461" y="2592835"/>
            <a:ext cx="907539"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Cluster Monitoring</a:t>
            </a:r>
          </a:p>
        </p:txBody>
      </p:sp>
      <p:pic>
        <p:nvPicPr>
          <p:cNvPr id="1042" name="Picture 18" descr="Elastic Branding | Elastic">
            <a:extLst>
              <a:ext uri="{FF2B5EF4-FFF2-40B4-BE49-F238E27FC236}">
                <a16:creationId xmlns:a16="http://schemas.microsoft.com/office/drawing/2014/main" id="{36418850-5848-48CF-B989-69063000D16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19418" y="5782055"/>
            <a:ext cx="1168602" cy="676568"/>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Rounded Corners 176">
            <a:extLst>
              <a:ext uri="{FF2B5EF4-FFF2-40B4-BE49-F238E27FC236}">
                <a16:creationId xmlns:a16="http://schemas.microsoft.com/office/drawing/2014/main" id="{CBA896F5-CF74-4533-879A-CA3D543EC859}"/>
              </a:ext>
            </a:extLst>
          </p:cNvPr>
          <p:cNvSpPr/>
          <p:nvPr/>
        </p:nvSpPr>
        <p:spPr>
          <a:xfrm>
            <a:off x="10628555" y="5543324"/>
            <a:ext cx="1557534" cy="1093975"/>
          </a:xfrm>
          <a:prstGeom prst="roundRect">
            <a:avLst/>
          </a:prstGeom>
          <a:noFill/>
          <a:ln>
            <a:solidFill>
              <a:srgbClr val="9714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20" descr="Kibana &quot;Hello World&quot; Example - Part 3 of the ELK Stack Series -">
            <a:extLst>
              <a:ext uri="{FF2B5EF4-FFF2-40B4-BE49-F238E27FC236}">
                <a16:creationId xmlns:a16="http://schemas.microsoft.com/office/drawing/2014/main" id="{52F0F45A-AB52-42D7-A1B0-DB2D68931FC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02970" y="5772873"/>
            <a:ext cx="712051" cy="651451"/>
          </a:xfrm>
          <a:prstGeom prst="rect">
            <a:avLst/>
          </a:prstGeom>
          <a:noFill/>
          <a:extLst>
            <a:ext uri="{909E8E84-426E-40DD-AFC4-6F175D3DCCD1}">
              <a14:hiddenFill xmlns:a14="http://schemas.microsoft.com/office/drawing/2010/main">
                <a:solidFill>
                  <a:srgbClr val="FFFFFF"/>
                </a:solidFill>
              </a14:hiddenFill>
            </a:ext>
          </a:extLst>
        </p:spPr>
      </p:pic>
      <p:sp>
        <p:nvSpPr>
          <p:cNvPr id="190" name="TextBox 189">
            <a:extLst>
              <a:ext uri="{FF2B5EF4-FFF2-40B4-BE49-F238E27FC236}">
                <a16:creationId xmlns:a16="http://schemas.microsoft.com/office/drawing/2014/main" id="{D79007A4-60AF-4564-B7BA-DF828CE8DC1E}"/>
              </a:ext>
            </a:extLst>
          </p:cNvPr>
          <p:cNvSpPr txBox="1"/>
          <p:nvPr/>
        </p:nvSpPr>
        <p:spPr>
          <a:xfrm flipH="1">
            <a:off x="11308819" y="4714995"/>
            <a:ext cx="907539"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Logging</a:t>
            </a:r>
          </a:p>
        </p:txBody>
      </p:sp>
      <p:sp>
        <p:nvSpPr>
          <p:cNvPr id="178" name="TextBox 177">
            <a:extLst>
              <a:ext uri="{FF2B5EF4-FFF2-40B4-BE49-F238E27FC236}">
                <a16:creationId xmlns:a16="http://schemas.microsoft.com/office/drawing/2014/main" id="{9A0CDF72-A2C9-4AC1-A57D-20AD22064D52}"/>
              </a:ext>
            </a:extLst>
          </p:cNvPr>
          <p:cNvSpPr txBox="1"/>
          <p:nvPr/>
        </p:nvSpPr>
        <p:spPr>
          <a:xfrm>
            <a:off x="3586524" y="254060"/>
            <a:ext cx="5178053" cy="830997"/>
          </a:xfrm>
          <a:prstGeom prst="rect">
            <a:avLst/>
          </a:prstGeom>
          <a:noFill/>
        </p:spPr>
        <p:txBody>
          <a:bodyPr wrap="square" rtlCol="0">
            <a:spAutoFit/>
          </a:bodyPr>
          <a:lstStyle/>
          <a:p>
            <a:r>
              <a:rPr lang="en-US" sz="2400" b="1" u="sng" dirty="0" err="1">
                <a:solidFill>
                  <a:srgbClr val="97144D"/>
                </a:solidFill>
              </a:rPr>
              <a:t>DevSecOps</a:t>
            </a:r>
            <a:r>
              <a:rPr lang="en-US" sz="2400" b="1" u="sng" dirty="0">
                <a:solidFill>
                  <a:srgbClr val="97144D"/>
                </a:solidFill>
              </a:rPr>
              <a:t> Pipeline with Jenkins Diagram</a:t>
            </a:r>
          </a:p>
        </p:txBody>
      </p:sp>
      <p:pic>
        <p:nvPicPr>
          <p:cNvPr id="1046" name="Picture 22" descr="gemalto-logo - WaveStrong, Inc.">
            <a:extLst>
              <a:ext uri="{FF2B5EF4-FFF2-40B4-BE49-F238E27FC236}">
                <a16:creationId xmlns:a16="http://schemas.microsoft.com/office/drawing/2014/main" id="{4E56F738-131B-4B13-8EE9-0A29174AE08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33172" y="5925160"/>
            <a:ext cx="1192549" cy="478367"/>
          </a:xfrm>
          <a:prstGeom prst="rect">
            <a:avLst/>
          </a:prstGeom>
          <a:noFill/>
          <a:extLst>
            <a:ext uri="{909E8E84-426E-40DD-AFC4-6F175D3DCCD1}">
              <a14:hiddenFill xmlns:a14="http://schemas.microsoft.com/office/drawing/2010/main">
                <a:solidFill>
                  <a:srgbClr val="FFFFFF"/>
                </a:solidFill>
              </a14:hiddenFill>
            </a:ext>
          </a:extLst>
        </p:spPr>
      </p:pic>
      <p:cxnSp>
        <p:nvCxnSpPr>
          <p:cNvPr id="182" name="Straight Arrow Connector 181">
            <a:extLst>
              <a:ext uri="{FF2B5EF4-FFF2-40B4-BE49-F238E27FC236}">
                <a16:creationId xmlns:a16="http://schemas.microsoft.com/office/drawing/2014/main" id="{C1FD9E66-138A-4B15-846E-0525A0FD8556}"/>
              </a:ext>
            </a:extLst>
          </p:cNvPr>
          <p:cNvCxnSpPr/>
          <p:nvPr/>
        </p:nvCxnSpPr>
        <p:spPr>
          <a:xfrm>
            <a:off x="9886160" y="5042244"/>
            <a:ext cx="0" cy="86075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49B5901F-FF4E-4D57-8D3B-D47A48CF7936}"/>
              </a:ext>
            </a:extLst>
          </p:cNvPr>
          <p:cNvCxnSpPr>
            <a:cxnSpLocks/>
          </p:cNvCxnSpPr>
          <p:nvPr/>
        </p:nvCxnSpPr>
        <p:spPr>
          <a:xfrm flipV="1">
            <a:off x="9953397" y="5015313"/>
            <a:ext cx="0" cy="862413"/>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2CB84617-461E-49D1-9D20-76B2FBD57517}"/>
              </a:ext>
            </a:extLst>
          </p:cNvPr>
          <p:cNvSpPr txBox="1"/>
          <p:nvPr/>
        </p:nvSpPr>
        <p:spPr>
          <a:xfrm flipH="1">
            <a:off x="9034179" y="5267864"/>
            <a:ext cx="996591"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Key &amp; Secret Management</a:t>
            </a:r>
          </a:p>
        </p:txBody>
      </p:sp>
    </p:spTree>
    <p:extLst>
      <p:ext uri="{BB962C8B-B14F-4D97-AF65-F5344CB8AC3E}">
        <p14:creationId xmlns:p14="http://schemas.microsoft.com/office/powerpoint/2010/main" val="327707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0320-8F93-446B-AA5D-8688F660E543}"/>
              </a:ext>
            </a:extLst>
          </p:cNvPr>
          <p:cNvSpPr>
            <a:spLocks noGrp="1"/>
          </p:cNvSpPr>
          <p:nvPr>
            <p:ph type="title"/>
          </p:nvPr>
        </p:nvSpPr>
        <p:spPr/>
        <p:txBody>
          <a:bodyPr/>
          <a:lstStyle/>
          <a:p>
            <a:r>
              <a:rPr lang="en-IN" dirty="0"/>
              <a:t>Why Do you we need DevSecOps</a:t>
            </a:r>
          </a:p>
        </p:txBody>
      </p:sp>
      <p:pic>
        <p:nvPicPr>
          <p:cNvPr id="4" name="Content Placeholder 3">
            <a:extLst>
              <a:ext uri="{FF2B5EF4-FFF2-40B4-BE49-F238E27FC236}">
                <a16:creationId xmlns:a16="http://schemas.microsoft.com/office/drawing/2014/main" id="{6D600E30-7717-493B-BA33-CF2F0DE8DE83}"/>
              </a:ext>
            </a:extLst>
          </p:cNvPr>
          <p:cNvPicPr>
            <a:picLocks noGrp="1" noChangeAspect="1"/>
          </p:cNvPicPr>
          <p:nvPr>
            <p:ph idx="1"/>
          </p:nvPr>
        </p:nvPicPr>
        <p:blipFill>
          <a:blip r:embed="rId2"/>
          <a:stretch>
            <a:fillRect/>
          </a:stretch>
        </p:blipFill>
        <p:spPr>
          <a:xfrm>
            <a:off x="838200" y="1847056"/>
            <a:ext cx="10515600" cy="4308475"/>
          </a:xfrm>
          <a:prstGeom prst="rect">
            <a:avLst/>
          </a:prstGeom>
        </p:spPr>
      </p:pic>
    </p:spTree>
    <p:extLst>
      <p:ext uri="{BB962C8B-B14F-4D97-AF65-F5344CB8AC3E}">
        <p14:creationId xmlns:p14="http://schemas.microsoft.com/office/powerpoint/2010/main" val="63495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A5FC-6392-4E0B-AF88-3A12DA9031A0}"/>
              </a:ext>
            </a:extLst>
          </p:cNvPr>
          <p:cNvSpPr>
            <a:spLocks noGrp="1"/>
          </p:cNvSpPr>
          <p:nvPr>
            <p:ph type="title"/>
          </p:nvPr>
        </p:nvSpPr>
        <p:spPr/>
        <p:txBody>
          <a:bodyPr/>
          <a:lstStyle/>
          <a:p>
            <a:r>
              <a:rPr lang="en-US" dirty="0"/>
              <a:t>				</a:t>
            </a:r>
            <a:r>
              <a:rPr lang="en-US" dirty="0" err="1"/>
              <a:t>DevSecOps</a:t>
            </a:r>
            <a:endParaRPr lang="en-IN" dirty="0"/>
          </a:p>
        </p:txBody>
      </p:sp>
      <p:pic>
        <p:nvPicPr>
          <p:cNvPr id="1026" name="Picture 2">
            <a:extLst>
              <a:ext uri="{FF2B5EF4-FFF2-40B4-BE49-F238E27FC236}">
                <a16:creationId xmlns:a16="http://schemas.microsoft.com/office/drawing/2014/main" id="{9E36CC93-F38F-A614-670B-DC47015684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1523" y="1378490"/>
            <a:ext cx="9008953" cy="522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65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96B3-D91A-4507-98A2-136C69B5AEFB}"/>
              </a:ext>
            </a:extLst>
          </p:cNvPr>
          <p:cNvSpPr>
            <a:spLocks noGrp="1"/>
          </p:cNvSpPr>
          <p:nvPr>
            <p:ph type="title"/>
          </p:nvPr>
        </p:nvSpPr>
        <p:spPr/>
        <p:txBody>
          <a:bodyPr/>
          <a:lstStyle/>
          <a:p>
            <a:r>
              <a:rPr lang="en-IN" dirty="0"/>
              <a:t>What will we learn</a:t>
            </a:r>
          </a:p>
        </p:txBody>
      </p:sp>
      <p:sp>
        <p:nvSpPr>
          <p:cNvPr id="5" name="Content Placeholder 4">
            <a:extLst>
              <a:ext uri="{FF2B5EF4-FFF2-40B4-BE49-F238E27FC236}">
                <a16:creationId xmlns:a16="http://schemas.microsoft.com/office/drawing/2014/main" id="{B2239027-8A40-36E5-640A-3638B3F73056}"/>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CCA31AD-B41E-C791-2F64-0265BB2AE2C6}"/>
              </a:ext>
            </a:extLst>
          </p:cNvPr>
          <p:cNvPicPr>
            <a:picLocks noChangeAspect="1"/>
          </p:cNvPicPr>
          <p:nvPr/>
        </p:nvPicPr>
        <p:blipFill>
          <a:blip r:embed="rId2"/>
          <a:stretch>
            <a:fillRect/>
          </a:stretch>
        </p:blipFill>
        <p:spPr>
          <a:xfrm>
            <a:off x="838200" y="1690688"/>
            <a:ext cx="10568908" cy="4557712"/>
          </a:xfrm>
          <a:prstGeom prst="rect">
            <a:avLst/>
          </a:prstGeom>
        </p:spPr>
      </p:pic>
    </p:spTree>
    <p:extLst>
      <p:ext uri="{BB962C8B-B14F-4D97-AF65-F5344CB8AC3E}">
        <p14:creationId xmlns:p14="http://schemas.microsoft.com/office/powerpoint/2010/main" val="265633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6C461152-E677-4C51-83F7-ABBE6D24A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99" y="239360"/>
            <a:ext cx="307777" cy="369333"/>
          </a:xfrm>
          <a:prstGeom prst="rect">
            <a:avLst/>
          </a:prstGeom>
        </p:spPr>
      </p:pic>
      <p:sp>
        <p:nvSpPr>
          <p:cNvPr id="12" name="Rectangle 11">
            <a:extLst>
              <a:ext uri="{FF2B5EF4-FFF2-40B4-BE49-F238E27FC236}">
                <a16:creationId xmlns:a16="http://schemas.microsoft.com/office/drawing/2014/main" id="{BBD13E69-8EA9-4B7D-81D5-2DFD8DC1AAC5}"/>
              </a:ext>
            </a:extLst>
          </p:cNvPr>
          <p:cNvSpPr/>
          <p:nvPr/>
        </p:nvSpPr>
        <p:spPr>
          <a:xfrm>
            <a:off x="763084" y="3252695"/>
            <a:ext cx="8762528" cy="1232453"/>
          </a:xfrm>
          <a:prstGeom prst="rect">
            <a:avLst/>
          </a:prstGeom>
          <a:noFill/>
          <a:ln>
            <a:solidFill>
              <a:srgbClr val="97144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CF01840-26BE-4B38-AA33-03AFBA38E85E}"/>
              </a:ext>
            </a:extLst>
          </p:cNvPr>
          <p:cNvSpPr/>
          <p:nvPr/>
        </p:nvSpPr>
        <p:spPr>
          <a:xfrm>
            <a:off x="763084" y="3692296"/>
            <a:ext cx="8629179" cy="304473"/>
          </a:xfrm>
          <a:prstGeom prst="round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Logo&#10;&#10;Description automatically generated">
            <a:extLst>
              <a:ext uri="{FF2B5EF4-FFF2-40B4-BE49-F238E27FC236}">
                <a16:creationId xmlns:a16="http://schemas.microsoft.com/office/drawing/2014/main" id="{6A9B7255-A0F8-46D1-8EEB-0C88532C3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82" y="3458324"/>
            <a:ext cx="830238" cy="752219"/>
          </a:xfrm>
          <a:prstGeom prst="rect">
            <a:avLst/>
          </a:prstGeom>
        </p:spPr>
      </p:pic>
      <p:sp>
        <p:nvSpPr>
          <p:cNvPr id="15" name="Flowchart: Connector 14">
            <a:extLst>
              <a:ext uri="{FF2B5EF4-FFF2-40B4-BE49-F238E27FC236}">
                <a16:creationId xmlns:a16="http://schemas.microsoft.com/office/drawing/2014/main" id="{0DA85A26-A609-43D2-8EA2-2AE621A34794}"/>
              </a:ext>
            </a:extLst>
          </p:cNvPr>
          <p:cNvSpPr/>
          <p:nvPr/>
        </p:nvSpPr>
        <p:spPr>
          <a:xfrm>
            <a:off x="847492" y="3578060"/>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0" name="Flowchart: Connector 69">
            <a:extLst>
              <a:ext uri="{FF2B5EF4-FFF2-40B4-BE49-F238E27FC236}">
                <a16:creationId xmlns:a16="http://schemas.microsoft.com/office/drawing/2014/main" id="{37D3816A-0E75-4E54-821D-F29F2293EE3B}"/>
              </a:ext>
            </a:extLst>
          </p:cNvPr>
          <p:cNvSpPr/>
          <p:nvPr/>
        </p:nvSpPr>
        <p:spPr>
          <a:xfrm>
            <a:off x="2485345" y="3624226"/>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3" name="Flowchart: Connector 72">
            <a:extLst>
              <a:ext uri="{FF2B5EF4-FFF2-40B4-BE49-F238E27FC236}">
                <a16:creationId xmlns:a16="http://schemas.microsoft.com/office/drawing/2014/main" id="{7C8FB4F5-CA84-4CF5-BBCD-7D0AA7FA2605}"/>
              </a:ext>
            </a:extLst>
          </p:cNvPr>
          <p:cNvSpPr/>
          <p:nvPr/>
        </p:nvSpPr>
        <p:spPr>
          <a:xfrm>
            <a:off x="4212098" y="3630363"/>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5" name="Flowchart: Connector 74">
            <a:extLst>
              <a:ext uri="{FF2B5EF4-FFF2-40B4-BE49-F238E27FC236}">
                <a16:creationId xmlns:a16="http://schemas.microsoft.com/office/drawing/2014/main" id="{2EB7D355-5D91-4C5D-9692-8EFED130A24B}"/>
              </a:ext>
            </a:extLst>
          </p:cNvPr>
          <p:cNvSpPr/>
          <p:nvPr/>
        </p:nvSpPr>
        <p:spPr>
          <a:xfrm>
            <a:off x="7276078" y="3577953"/>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8" name="Rectangle: Rounded Corners 17">
            <a:extLst>
              <a:ext uri="{FF2B5EF4-FFF2-40B4-BE49-F238E27FC236}">
                <a16:creationId xmlns:a16="http://schemas.microsoft.com/office/drawing/2014/main" id="{7FC2365C-2D9C-454A-82D7-276FB0BE54E4}"/>
              </a:ext>
            </a:extLst>
          </p:cNvPr>
          <p:cNvSpPr/>
          <p:nvPr/>
        </p:nvSpPr>
        <p:spPr>
          <a:xfrm>
            <a:off x="7748848" y="2870478"/>
            <a:ext cx="1408283" cy="2039816"/>
          </a:xfrm>
          <a:prstGeom prst="roundRect">
            <a:avLst/>
          </a:prstGeom>
          <a:solidFill>
            <a:schemeClr val="bg1"/>
          </a:solidFill>
          <a:ln>
            <a:solidFill>
              <a:srgbClr val="9714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B8E79E5B-3DD3-4007-A67F-B932B4D6D655}"/>
              </a:ext>
            </a:extLst>
          </p:cNvPr>
          <p:cNvCxnSpPr>
            <a:cxnSpLocks/>
          </p:cNvCxnSpPr>
          <p:nvPr/>
        </p:nvCxnSpPr>
        <p:spPr>
          <a:xfrm>
            <a:off x="1079587" y="2193264"/>
            <a:ext cx="0" cy="1249804"/>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9F14B6D-8305-4F11-A316-DC7B76484259}"/>
              </a:ext>
            </a:extLst>
          </p:cNvPr>
          <p:cNvCxnSpPr>
            <a:stCxn id="70" idx="0"/>
          </p:cNvCxnSpPr>
          <p:nvPr/>
        </p:nvCxnSpPr>
        <p:spPr>
          <a:xfrm flipV="1">
            <a:off x="2731441" y="2239430"/>
            <a:ext cx="8912" cy="138479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56755F83-2F36-45D1-9C64-CFA44E6FD530}"/>
              </a:ext>
            </a:extLst>
          </p:cNvPr>
          <p:cNvCxnSpPr/>
          <p:nvPr/>
        </p:nvCxnSpPr>
        <p:spPr>
          <a:xfrm flipV="1">
            <a:off x="4453738" y="2252827"/>
            <a:ext cx="8912" cy="138479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40640C5-2623-498B-BDE5-DD87260B1229}"/>
              </a:ext>
            </a:extLst>
          </p:cNvPr>
          <p:cNvSpPr txBox="1"/>
          <p:nvPr/>
        </p:nvSpPr>
        <p:spPr>
          <a:xfrm flipH="1">
            <a:off x="2311007" y="1854017"/>
            <a:ext cx="1183322"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Code Checkout from </a:t>
            </a:r>
            <a:r>
              <a:rPr lang="en-US" sz="1000" dirty="0" err="1">
                <a:latin typeface="Arial" panose="020B0604020202020204" pitchFamily="34" charset="0"/>
                <a:cs typeface="Arial" panose="020B0604020202020204" pitchFamily="34" charset="0"/>
              </a:rPr>
              <a:t>Github</a:t>
            </a:r>
            <a:r>
              <a:rPr lang="en-US" sz="1000" dirty="0">
                <a:latin typeface="Arial" panose="020B0604020202020204" pitchFamily="34" charset="0"/>
                <a:cs typeface="Arial" panose="020B0604020202020204" pitchFamily="34" charset="0"/>
              </a:rPr>
              <a:t> repo</a:t>
            </a:r>
          </a:p>
        </p:txBody>
      </p:sp>
      <p:sp>
        <p:nvSpPr>
          <p:cNvPr id="115" name="TextBox 114">
            <a:extLst>
              <a:ext uri="{FF2B5EF4-FFF2-40B4-BE49-F238E27FC236}">
                <a16:creationId xmlns:a16="http://schemas.microsoft.com/office/drawing/2014/main" id="{38E1DD4F-5626-4FF2-A0E5-BD3AF8F8B196}"/>
              </a:ext>
            </a:extLst>
          </p:cNvPr>
          <p:cNvSpPr txBox="1"/>
          <p:nvPr/>
        </p:nvSpPr>
        <p:spPr>
          <a:xfrm flipH="1">
            <a:off x="1093588" y="874240"/>
            <a:ext cx="118332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Code Commit</a:t>
            </a:r>
          </a:p>
        </p:txBody>
      </p:sp>
      <p:cxnSp>
        <p:nvCxnSpPr>
          <p:cNvPr id="96" name="Straight Arrow Connector 95">
            <a:extLst>
              <a:ext uri="{FF2B5EF4-FFF2-40B4-BE49-F238E27FC236}">
                <a16:creationId xmlns:a16="http://schemas.microsoft.com/office/drawing/2014/main" id="{8975A44A-0AA1-4B83-9018-EE870FEE5745}"/>
              </a:ext>
            </a:extLst>
          </p:cNvPr>
          <p:cNvCxnSpPr>
            <a:cxnSpLocks/>
          </p:cNvCxnSpPr>
          <p:nvPr/>
        </p:nvCxnSpPr>
        <p:spPr>
          <a:xfrm>
            <a:off x="1079587" y="700094"/>
            <a:ext cx="1" cy="63214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B819A4DA-B457-44AA-A146-8EBE6A2C8750}"/>
              </a:ext>
            </a:extLst>
          </p:cNvPr>
          <p:cNvSpPr txBox="1"/>
          <p:nvPr/>
        </p:nvSpPr>
        <p:spPr>
          <a:xfrm flipH="1">
            <a:off x="1205210" y="268070"/>
            <a:ext cx="89189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Developer</a:t>
            </a:r>
          </a:p>
        </p:txBody>
      </p:sp>
      <p:sp>
        <p:nvSpPr>
          <p:cNvPr id="118" name="TextBox 117">
            <a:extLst>
              <a:ext uri="{FF2B5EF4-FFF2-40B4-BE49-F238E27FC236}">
                <a16:creationId xmlns:a16="http://schemas.microsoft.com/office/drawing/2014/main" id="{40CCBC40-A63B-44EB-81E0-614198D7479E}"/>
              </a:ext>
            </a:extLst>
          </p:cNvPr>
          <p:cNvSpPr txBox="1"/>
          <p:nvPr/>
        </p:nvSpPr>
        <p:spPr>
          <a:xfrm flipH="1">
            <a:off x="1054345" y="2109915"/>
            <a:ext cx="891898" cy="246221"/>
          </a:xfrm>
          <a:prstGeom prst="rect">
            <a:avLst/>
          </a:prstGeom>
          <a:noFill/>
        </p:spPr>
        <p:txBody>
          <a:bodyPr wrap="square" rtlCol="0">
            <a:spAutoFit/>
          </a:bodyPr>
          <a:lstStyle/>
          <a:p>
            <a:r>
              <a:rPr lang="en-US" sz="1000" dirty="0" err="1">
                <a:latin typeface="Arial" panose="020B0604020202020204" pitchFamily="34" charset="0"/>
                <a:cs typeface="Arial" panose="020B0604020202020204" pitchFamily="34" charset="0"/>
              </a:rPr>
              <a:t>Github</a:t>
            </a:r>
            <a:endParaRPr lang="en-US" sz="1000" dirty="0">
              <a:latin typeface="Arial" panose="020B060402020202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3275E7C7-2406-4D66-B83E-B3FEC1613779}"/>
              </a:ext>
            </a:extLst>
          </p:cNvPr>
          <p:cNvCxnSpPr>
            <a:cxnSpLocks/>
          </p:cNvCxnSpPr>
          <p:nvPr/>
        </p:nvCxnSpPr>
        <p:spPr>
          <a:xfrm>
            <a:off x="8301369" y="1661983"/>
            <a:ext cx="1" cy="1195912"/>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7CDDDD78-A8A7-466C-A5CD-17E139CBB6E4}"/>
              </a:ext>
            </a:extLst>
          </p:cNvPr>
          <p:cNvSpPr txBox="1"/>
          <p:nvPr/>
        </p:nvSpPr>
        <p:spPr>
          <a:xfrm flipH="1">
            <a:off x="7918000" y="2925151"/>
            <a:ext cx="74101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Prod</a:t>
            </a:r>
          </a:p>
        </p:txBody>
      </p:sp>
      <p:sp>
        <p:nvSpPr>
          <p:cNvPr id="173" name="Rectangle: Rounded Corners 172">
            <a:extLst>
              <a:ext uri="{FF2B5EF4-FFF2-40B4-BE49-F238E27FC236}">
                <a16:creationId xmlns:a16="http://schemas.microsoft.com/office/drawing/2014/main" id="{844B669C-CEFD-43B6-9399-B1435B03F6BA}"/>
              </a:ext>
            </a:extLst>
          </p:cNvPr>
          <p:cNvSpPr/>
          <p:nvPr/>
        </p:nvSpPr>
        <p:spPr>
          <a:xfrm>
            <a:off x="7830424" y="3448886"/>
            <a:ext cx="1199146" cy="1064683"/>
          </a:xfrm>
          <a:prstGeom prst="roundRect">
            <a:avLst/>
          </a:prstGeom>
          <a:noFill/>
          <a:ln>
            <a:solidFill>
              <a:srgbClr val="97144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a:extLst>
              <a:ext uri="{FF2B5EF4-FFF2-40B4-BE49-F238E27FC236}">
                <a16:creationId xmlns:a16="http://schemas.microsoft.com/office/drawing/2014/main" id="{9A0CDF72-A2C9-4AC1-A57D-20AD22064D52}"/>
              </a:ext>
            </a:extLst>
          </p:cNvPr>
          <p:cNvSpPr txBox="1"/>
          <p:nvPr/>
        </p:nvSpPr>
        <p:spPr>
          <a:xfrm>
            <a:off x="3586524" y="254060"/>
            <a:ext cx="5178053" cy="461665"/>
          </a:xfrm>
          <a:prstGeom prst="rect">
            <a:avLst/>
          </a:prstGeom>
          <a:noFill/>
        </p:spPr>
        <p:txBody>
          <a:bodyPr wrap="square" rtlCol="0">
            <a:spAutoFit/>
          </a:bodyPr>
          <a:lstStyle/>
          <a:p>
            <a:r>
              <a:rPr lang="en-US" sz="2400" b="1" u="sng" dirty="0">
                <a:solidFill>
                  <a:srgbClr val="97144D"/>
                </a:solidFill>
              </a:rPr>
              <a:t>CI-CD Pipeline with Jenkins Diagram</a:t>
            </a:r>
          </a:p>
        </p:txBody>
      </p:sp>
      <p:sp>
        <p:nvSpPr>
          <p:cNvPr id="78" name="TextBox 77">
            <a:extLst>
              <a:ext uri="{FF2B5EF4-FFF2-40B4-BE49-F238E27FC236}">
                <a16:creationId xmlns:a16="http://schemas.microsoft.com/office/drawing/2014/main" id="{25355DA3-3FCF-279F-0531-33DA9AC49E55}"/>
              </a:ext>
            </a:extLst>
          </p:cNvPr>
          <p:cNvSpPr txBox="1"/>
          <p:nvPr/>
        </p:nvSpPr>
        <p:spPr>
          <a:xfrm flipH="1">
            <a:off x="763084" y="4096813"/>
            <a:ext cx="1104014"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Trigger Jenkins Pipeline</a:t>
            </a:r>
          </a:p>
        </p:txBody>
      </p:sp>
      <p:sp>
        <p:nvSpPr>
          <p:cNvPr id="81" name="TextBox 80">
            <a:extLst>
              <a:ext uri="{FF2B5EF4-FFF2-40B4-BE49-F238E27FC236}">
                <a16:creationId xmlns:a16="http://schemas.microsoft.com/office/drawing/2014/main" id="{2AAD1486-3AD5-9603-9964-A521AD62A1B9}"/>
              </a:ext>
            </a:extLst>
          </p:cNvPr>
          <p:cNvSpPr txBox="1"/>
          <p:nvPr/>
        </p:nvSpPr>
        <p:spPr>
          <a:xfrm flipH="1">
            <a:off x="4045980" y="2018798"/>
            <a:ext cx="118332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Build War/jar File</a:t>
            </a:r>
          </a:p>
        </p:txBody>
      </p:sp>
      <p:sp>
        <p:nvSpPr>
          <p:cNvPr id="83" name="Flowchart: Connector 82">
            <a:extLst>
              <a:ext uri="{FF2B5EF4-FFF2-40B4-BE49-F238E27FC236}">
                <a16:creationId xmlns:a16="http://schemas.microsoft.com/office/drawing/2014/main" id="{3D07C2D4-DF2B-1BCD-C741-78BFC6AFDA21}"/>
              </a:ext>
            </a:extLst>
          </p:cNvPr>
          <p:cNvSpPr/>
          <p:nvPr/>
        </p:nvSpPr>
        <p:spPr>
          <a:xfrm>
            <a:off x="5827427" y="3616330"/>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4" name="Straight Arrow Connector 83">
            <a:extLst>
              <a:ext uri="{FF2B5EF4-FFF2-40B4-BE49-F238E27FC236}">
                <a16:creationId xmlns:a16="http://schemas.microsoft.com/office/drawing/2014/main" id="{A681B2E2-9070-AC12-E8BD-22C9497BC736}"/>
              </a:ext>
            </a:extLst>
          </p:cNvPr>
          <p:cNvCxnSpPr/>
          <p:nvPr/>
        </p:nvCxnSpPr>
        <p:spPr>
          <a:xfrm flipV="1">
            <a:off x="6036223" y="2286086"/>
            <a:ext cx="8912" cy="138479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449C919F-0668-71DA-D32E-AA7A4A452131}"/>
              </a:ext>
            </a:extLst>
          </p:cNvPr>
          <p:cNvSpPr txBox="1"/>
          <p:nvPr/>
        </p:nvSpPr>
        <p:spPr>
          <a:xfrm flipH="1">
            <a:off x="5790306" y="1928458"/>
            <a:ext cx="1183322"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Push build artifacts</a:t>
            </a:r>
          </a:p>
        </p:txBody>
      </p:sp>
      <p:sp>
        <p:nvSpPr>
          <p:cNvPr id="93" name="TextBox 92">
            <a:extLst>
              <a:ext uri="{FF2B5EF4-FFF2-40B4-BE49-F238E27FC236}">
                <a16:creationId xmlns:a16="http://schemas.microsoft.com/office/drawing/2014/main" id="{B12B7405-8434-A99C-47DD-CD4825514B42}"/>
              </a:ext>
            </a:extLst>
          </p:cNvPr>
          <p:cNvSpPr txBox="1"/>
          <p:nvPr/>
        </p:nvSpPr>
        <p:spPr>
          <a:xfrm flipH="1">
            <a:off x="8011652" y="1263437"/>
            <a:ext cx="1183322"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Continuous Deployment</a:t>
            </a:r>
          </a:p>
        </p:txBody>
      </p:sp>
      <p:pic>
        <p:nvPicPr>
          <p:cNvPr id="2" name="Picture 2" descr="Data Science Virtual Machines | Microsoft Azure">
            <a:extLst>
              <a:ext uri="{FF2B5EF4-FFF2-40B4-BE49-F238E27FC236}">
                <a16:creationId xmlns:a16="http://schemas.microsoft.com/office/drawing/2014/main" id="{589E753E-8FE0-A2A8-9033-FD19F6C61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2726" y="3695453"/>
            <a:ext cx="874074" cy="45888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Data Science Virtual Machines | Microsoft Azure">
            <a:extLst>
              <a:ext uri="{FF2B5EF4-FFF2-40B4-BE49-F238E27FC236}">
                <a16:creationId xmlns:a16="http://schemas.microsoft.com/office/drawing/2014/main" id="{6C957542-34B3-1981-A80D-B5DD8A596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3062" y="3695453"/>
            <a:ext cx="874074" cy="4588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Github Logo - Free social media icons">
            <a:extLst>
              <a:ext uri="{FF2B5EF4-FFF2-40B4-BE49-F238E27FC236}">
                <a16:creationId xmlns:a16="http://schemas.microsoft.com/office/drawing/2014/main" id="{BF7B3D62-B3B0-9F1C-AFCB-3E66768CEF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68" y="1405926"/>
            <a:ext cx="708237" cy="70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6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137A-E97B-46BA-94D5-2535017F2921}"/>
              </a:ext>
            </a:extLst>
          </p:cNvPr>
          <p:cNvSpPr>
            <a:spLocks noGrp="1"/>
          </p:cNvSpPr>
          <p:nvPr>
            <p:ph type="title"/>
          </p:nvPr>
        </p:nvSpPr>
        <p:spPr>
          <a:xfrm>
            <a:off x="838200" y="365125"/>
            <a:ext cx="10515600" cy="926347"/>
          </a:xfrm>
        </p:spPr>
        <p:txBody>
          <a:bodyPr>
            <a:normAutofit fontScale="90000"/>
          </a:bodyPr>
          <a:lstStyle/>
          <a:p>
            <a:r>
              <a:rPr lang="en-IN" dirty="0"/>
              <a:t>DevOps vs DevSecOps</a:t>
            </a:r>
            <a:br>
              <a:rPr lang="en-IN" dirty="0"/>
            </a:br>
            <a:endParaRPr lang="en-IN" dirty="0"/>
          </a:p>
        </p:txBody>
      </p:sp>
      <p:pic>
        <p:nvPicPr>
          <p:cNvPr id="4" name="Content Placeholder 3">
            <a:extLst>
              <a:ext uri="{FF2B5EF4-FFF2-40B4-BE49-F238E27FC236}">
                <a16:creationId xmlns:a16="http://schemas.microsoft.com/office/drawing/2014/main" id="{FB4CA085-04DD-4095-9E80-B0D9A0288AE6}"/>
              </a:ext>
            </a:extLst>
          </p:cNvPr>
          <p:cNvPicPr>
            <a:picLocks noGrp="1" noChangeAspect="1"/>
          </p:cNvPicPr>
          <p:nvPr>
            <p:ph idx="1"/>
          </p:nvPr>
        </p:nvPicPr>
        <p:blipFill>
          <a:blip r:embed="rId2"/>
          <a:stretch>
            <a:fillRect/>
          </a:stretch>
        </p:blipFill>
        <p:spPr>
          <a:xfrm>
            <a:off x="838200" y="1511579"/>
            <a:ext cx="10360843" cy="4719539"/>
          </a:xfrm>
          <a:prstGeom prst="rect">
            <a:avLst/>
          </a:prstGeom>
        </p:spPr>
      </p:pic>
    </p:spTree>
    <p:extLst>
      <p:ext uri="{BB962C8B-B14F-4D97-AF65-F5344CB8AC3E}">
        <p14:creationId xmlns:p14="http://schemas.microsoft.com/office/powerpoint/2010/main" val="359276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6C461152-E677-4C51-83F7-ABBE6D24A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99" y="239360"/>
            <a:ext cx="307777" cy="369333"/>
          </a:xfrm>
          <a:prstGeom prst="rect">
            <a:avLst/>
          </a:prstGeom>
        </p:spPr>
      </p:pic>
      <p:pic>
        <p:nvPicPr>
          <p:cNvPr id="9" name="Picture 8" descr="A picture containing text, businesscard&#10;&#10;Description automatically generated">
            <a:extLst>
              <a:ext uri="{FF2B5EF4-FFF2-40B4-BE49-F238E27FC236}">
                <a16:creationId xmlns:a16="http://schemas.microsoft.com/office/drawing/2014/main" id="{8123EF07-289D-46B4-8306-B79AB7698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4" y="1430045"/>
            <a:ext cx="633008" cy="633008"/>
          </a:xfrm>
          <a:prstGeom prst="rect">
            <a:avLst/>
          </a:prstGeom>
        </p:spPr>
      </p:pic>
      <p:sp>
        <p:nvSpPr>
          <p:cNvPr id="12" name="Rectangle 11">
            <a:extLst>
              <a:ext uri="{FF2B5EF4-FFF2-40B4-BE49-F238E27FC236}">
                <a16:creationId xmlns:a16="http://schemas.microsoft.com/office/drawing/2014/main" id="{BBD13E69-8EA9-4B7D-81D5-2DFD8DC1AAC5}"/>
              </a:ext>
            </a:extLst>
          </p:cNvPr>
          <p:cNvSpPr/>
          <p:nvPr/>
        </p:nvSpPr>
        <p:spPr>
          <a:xfrm>
            <a:off x="763084" y="3252695"/>
            <a:ext cx="10824938" cy="1232453"/>
          </a:xfrm>
          <a:prstGeom prst="rect">
            <a:avLst/>
          </a:prstGeom>
          <a:noFill/>
          <a:ln>
            <a:solidFill>
              <a:srgbClr val="97144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CF01840-26BE-4B38-AA33-03AFBA38E85E}"/>
              </a:ext>
            </a:extLst>
          </p:cNvPr>
          <p:cNvSpPr/>
          <p:nvPr/>
        </p:nvSpPr>
        <p:spPr>
          <a:xfrm>
            <a:off x="763084" y="3713870"/>
            <a:ext cx="10824935" cy="282899"/>
          </a:xfrm>
          <a:prstGeom prst="round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Logo&#10;&#10;Description automatically generated">
            <a:extLst>
              <a:ext uri="{FF2B5EF4-FFF2-40B4-BE49-F238E27FC236}">
                <a16:creationId xmlns:a16="http://schemas.microsoft.com/office/drawing/2014/main" id="{6A9B7255-A0F8-46D1-8EEB-0C88532C3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82" y="3458324"/>
            <a:ext cx="830238" cy="752219"/>
          </a:xfrm>
          <a:prstGeom prst="rect">
            <a:avLst/>
          </a:prstGeom>
        </p:spPr>
      </p:pic>
      <p:sp>
        <p:nvSpPr>
          <p:cNvPr id="15" name="Flowchart: Connector 14">
            <a:extLst>
              <a:ext uri="{FF2B5EF4-FFF2-40B4-BE49-F238E27FC236}">
                <a16:creationId xmlns:a16="http://schemas.microsoft.com/office/drawing/2014/main" id="{0DA85A26-A609-43D2-8EA2-2AE621A34794}"/>
              </a:ext>
            </a:extLst>
          </p:cNvPr>
          <p:cNvSpPr/>
          <p:nvPr/>
        </p:nvSpPr>
        <p:spPr>
          <a:xfrm>
            <a:off x="847492" y="3578060"/>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0" name="Flowchart: Connector 69">
            <a:extLst>
              <a:ext uri="{FF2B5EF4-FFF2-40B4-BE49-F238E27FC236}">
                <a16:creationId xmlns:a16="http://schemas.microsoft.com/office/drawing/2014/main" id="{37D3816A-0E75-4E54-821D-F29F2293EE3B}"/>
              </a:ext>
            </a:extLst>
          </p:cNvPr>
          <p:cNvSpPr/>
          <p:nvPr/>
        </p:nvSpPr>
        <p:spPr>
          <a:xfrm>
            <a:off x="2980559" y="3578060"/>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Flowchart: Connector 71">
            <a:extLst>
              <a:ext uri="{FF2B5EF4-FFF2-40B4-BE49-F238E27FC236}">
                <a16:creationId xmlns:a16="http://schemas.microsoft.com/office/drawing/2014/main" id="{156D3498-DF7A-483F-BAF0-EE5FDABCB5DC}"/>
              </a:ext>
            </a:extLst>
          </p:cNvPr>
          <p:cNvSpPr/>
          <p:nvPr/>
        </p:nvSpPr>
        <p:spPr>
          <a:xfrm>
            <a:off x="5074300" y="3575714"/>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3" name="Flowchart: Connector 72">
            <a:extLst>
              <a:ext uri="{FF2B5EF4-FFF2-40B4-BE49-F238E27FC236}">
                <a16:creationId xmlns:a16="http://schemas.microsoft.com/office/drawing/2014/main" id="{7C8FB4F5-CA84-4CF5-BBCD-7D0AA7FA2605}"/>
              </a:ext>
            </a:extLst>
          </p:cNvPr>
          <p:cNvSpPr/>
          <p:nvPr/>
        </p:nvSpPr>
        <p:spPr>
          <a:xfrm>
            <a:off x="5994082" y="3575714"/>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75" name="Flowchart: Connector 74">
            <a:extLst>
              <a:ext uri="{FF2B5EF4-FFF2-40B4-BE49-F238E27FC236}">
                <a16:creationId xmlns:a16="http://schemas.microsoft.com/office/drawing/2014/main" id="{2EB7D355-5D91-4C5D-9692-8EFED130A24B}"/>
              </a:ext>
            </a:extLst>
          </p:cNvPr>
          <p:cNvSpPr/>
          <p:nvPr/>
        </p:nvSpPr>
        <p:spPr>
          <a:xfrm>
            <a:off x="6968668" y="3573657"/>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8" name="Rectangle: Rounded Corners 17">
            <a:extLst>
              <a:ext uri="{FF2B5EF4-FFF2-40B4-BE49-F238E27FC236}">
                <a16:creationId xmlns:a16="http://schemas.microsoft.com/office/drawing/2014/main" id="{7FC2365C-2D9C-454A-82D7-276FB0BE54E4}"/>
              </a:ext>
            </a:extLst>
          </p:cNvPr>
          <p:cNvSpPr/>
          <p:nvPr/>
        </p:nvSpPr>
        <p:spPr>
          <a:xfrm>
            <a:off x="7453209" y="2850592"/>
            <a:ext cx="1104013" cy="2039816"/>
          </a:xfrm>
          <a:prstGeom prst="roundRect">
            <a:avLst/>
          </a:prstGeom>
          <a:solidFill>
            <a:schemeClr val="bg1"/>
          </a:solidFill>
          <a:ln>
            <a:solidFill>
              <a:srgbClr val="9714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Connector 76">
            <a:extLst>
              <a:ext uri="{FF2B5EF4-FFF2-40B4-BE49-F238E27FC236}">
                <a16:creationId xmlns:a16="http://schemas.microsoft.com/office/drawing/2014/main" id="{32B11317-1A47-44E6-A225-ADBC288DD209}"/>
              </a:ext>
            </a:extLst>
          </p:cNvPr>
          <p:cNvSpPr/>
          <p:nvPr/>
        </p:nvSpPr>
        <p:spPr>
          <a:xfrm>
            <a:off x="8796695" y="3582974"/>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23" name="Straight Arrow Connector 22">
            <a:extLst>
              <a:ext uri="{FF2B5EF4-FFF2-40B4-BE49-F238E27FC236}">
                <a16:creationId xmlns:a16="http://schemas.microsoft.com/office/drawing/2014/main" id="{B8E79E5B-3DD3-4007-A67F-B932B4D6D655}"/>
              </a:ext>
            </a:extLst>
          </p:cNvPr>
          <p:cNvCxnSpPr>
            <a:cxnSpLocks/>
          </p:cNvCxnSpPr>
          <p:nvPr/>
        </p:nvCxnSpPr>
        <p:spPr>
          <a:xfrm>
            <a:off x="1079587" y="2193264"/>
            <a:ext cx="0" cy="1249804"/>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79" name="Flowchart: Connector 78">
            <a:extLst>
              <a:ext uri="{FF2B5EF4-FFF2-40B4-BE49-F238E27FC236}">
                <a16:creationId xmlns:a16="http://schemas.microsoft.com/office/drawing/2014/main" id="{D0AE97C8-4892-4724-98CD-58644E94E6C2}"/>
              </a:ext>
            </a:extLst>
          </p:cNvPr>
          <p:cNvSpPr/>
          <p:nvPr/>
        </p:nvSpPr>
        <p:spPr>
          <a:xfrm>
            <a:off x="1899166" y="3555144"/>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80" name="Straight Arrow Connector 79">
            <a:extLst>
              <a:ext uri="{FF2B5EF4-FFF2-40B4-BE49-F238E27FC236}">
                <a16:creationId xmlns:a16="http://schemas.microsoft.com/office/drawing/2014/main" id="{0663828F-67D3-449A-AA1B-79859DF8DE39}"/>
              </a:ext>
            </a:extLst>
          </p:cNvPr>
          <p:cNvCxnSpPr>
            <a:cxnSpLocks/>
          </p:cNvCxnSpPr>
          <p:nvPr/>
        </p:nvCxnSpPr>
        <p:spPr>
          <a:xfrm>
            <a:off x="2136920" y="4064566"/>
            <a:ext cx="0" cy="1285342"/>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9F14B6D-8305-4F11-A316-DC7B76484259}"/>
              </a:ext>
            </a:extLst>
          </p:cNvPr>
          <p:cNvCxnSpPr>
            <a:stCxn id="70" idx="0"/>
          </p:cNvCxnSpPr>
          <p:nvPr/>
        </p:nvCxnSpPr>
        <p:spPr>
          <a:xfrm flipV="1">
            <a:off x="3226655" y="2193264"/>
            <a:ext cx="8912" cy="138479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82" name="Flowchart: Connector 81">
            <a:extLst>
              <a:ext uri="{FF2B5EF4-FFF2-40B4-BE49-F238E27FC236}">
                <a16:creationId xmlns:a16="http://schemas.microsoft.com/office/drawing/2014/main" id="{D30C395B-E1C0-4FFC-AD8B-20D2474A825E}"/>
              </a:ext>
            </a:extLst>
          </p:cNvPr>
          <p:cNvSpPr/>
          <p:nvPr/>
        </p:nvSpPr>
        <p:spPr>
          <a:xfrm>
            <a:off x="4016875" y="3573370"/>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6" name="Straight Arrow Connector 85">
            <a:extLst>
              <a:ext uri="{FF2B5EF4-FFF2-40B4-BE49-F238E27FC236}">
                <a16:creationId xmlns:a16="http://schemas.microsoft.com/office/drawing/2014/main" id="{970EC341-E952-4202-A8C6-A7D6C1C7DA06}"/>
              </a:ext>
            </a:extLst>
          </p:cNvPr>
          <p:cNvCxnSpPr>
            <a:cxnSpLocks/>
          </p:cNvCxnSpPr>
          <p:nvPr/>
        </p:nvCxnSpPr>
        <p:spPr>
          <a:xfrm>
            <a:off x="4268261" y="4071826"/>
            <a:ext cx="0" cy="1278083"/>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1752D4FD-1C28-4826-823B-8469B70F97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4732" y="5456405"/>
            <a:ext cx="1324753" cy="866687"/>
          </a:xfrm>
          <a:prstGeom prst="rect">
            <a:avLst/>
          </a:prstGeom>
        </p:spPr>
      </p:pic>
      <p:pic>
        <p:nvPicPr>
          <p:cNvPr id="88" name="Picture 87" descr="Logo&#10;&#10;Description automatically generated">
            <a:extLst>
              <a:ext uri="{FF2B5EF4-FFF2-40B4-BE49-F238E27FC236}">
                <a16:creationId xmlns:a16="http://schemas.microsoft.com/office/drawing/2014/main" id="{3678377B-F541-47EB-BD16-FEC3875730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7464" y="1282899"/>
            <a:ext cx="746868" cy="639038"/>
          </a:xfrm>
          <a:prstGeom prst="rect">
            <a:avLst/>
          </a:prstGeom>
        </p:spPr>
      </p:pic>
      <p:pic>
        <p:nvPicPr>
          <p:cNvPr id="89" name="Picture 88">
            <a:extLst>
              <a:ext uri="{FF2B5EF4-FFF2-40B4-BE49-F238E27FC236}">
                <a16:creationId xmlns:a16="http://schemas.microsoft.com/office/drawing/2014/main" id="{F82273A1-8340-4C4F-BE39-F6A26830B5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8914" y="5473896"/>
            <a:ext cx="1173042" cy="807661"/>
          </a:xfrm>
          <a:prstGeom prst="rect">
            <a:avLst/>
          </a:prstGeom>
        </p:spPr>
      </p:pic>
      <p:pic>
        <p:nvPicPr>
          <p:cNvPr id="90" name="Picture 89">
            <a:extLst>
              <a:ext uri="{FF2B5EF4-FFF2-40B4-BE49-F238E27FC236}">
                <a16:creationId xmlns:a16="http://schemas.microsoft.com/office/drawing/2014/main" id="{49956567-4799-432A-AE1F-46DF7646AC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85663" y="1323037"/>
            <a:ext cx="917942" cy="598900"/>
          </a:xfrm>
          <a:prstGeom prst="rect">
            <a:avLst/>
          </a:prstGeom>
        </p:spPr>
      </p:pic>
      <p:cxnSp>
        <p:nvCxnSpPr>
          <p:cNvPr id="91" name="Straight Arrow Connector 90">
            <a:extLst>
              <a:ext uri="{FF2B5EF4-FFF2-40B4-BE49-F238E27FC236}">
                <a16:creationId xmlns:a16="http://schemas.microsoft.com/office/drawing/2014/main" id="{56755F83-2F36-45D1-9C64-CFA44E6FD530}"/>
              </a:ext>
            </a:extLst>
          </p:cNvPr>
          <p:cNvCxnSpPr/>
          <p:nvPr/>
        </p:nvCxnSpPr>
        <p:spPr>
          <a:xfrm flipV="1">
            <a:off x="6235722" y="2198178"/>
            <a:ext cx="8912" cy="138479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6F892B9-EBBF-4BFD-9942-611677C186B1}"/>
              </a:ext>
            </a:extLst>
          </p:cNvPr>
          <p:cNvCxnSpPr>
            <a:cxnSpLocks/>
          </p:cNvCxnSpPr>
          <p:nvPr/>
        </p:nvCxnSpPr>
        <p:spPr>
          <a:xfrm>
            <a:off x="5334464" y="4064566"/>
            <a:ext cx="0" cy="1285342"/>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notary - Docker Hub">
            <a:extLst>
              <a:ext uri="{FF2B5EF4-FFF2-40B4-BE49-F238E27FC236}">
                <a16:creationId xmlns:a16="http://schemas.microsoft.com/office/drawing/2014/main" id="{D2E829A8-E382-48B2-BC8A-D2B40D14A8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5650" y="5349908"/>
            <a:ext cx="825611" cy="973184"/>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Rounded Corners 53">
            <a:extLst>
              <a:ext uri="{FF2B5EF4-FFF2-40B4-BE49-F238E27FC236}">
                <a16:creationId xmlns:a16="http://schemas.microsoft.com/office/drawing/2014/main" id="{7A7A85F8-0715-47AA-82AA-D4ED2470E1CC}"/>
              </a:ext>
            </a:extLst>
          </p:cNvPr>
          <p:cNvSpPr/>
          <p:nvPr/>
        </p:nvSpPr>
        <p:spPr>
          <a:xfrm>
            <a:off x="1233476" y="5205046"/>
            <a:ext cx="5997318" cy="1232453"/>
          </a:xfrm>
          <a:prstGeom prst="roundRect">
            <a:avLst/>
          </a:prstGeom>
          <a:noFill/>
          <a:ln>
            <a:solidFill>
              <a:srgbClr val="9714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21619B95-94FB-449D-911E-357A1E254FA6}"/>
              </a:ext>
            </a:extLst>
          </p:cNvPr>
          <p:cNvSpPr/>
          <p:nvPr/>
        </p:nvSpPr>
        <p:spPr>
          <a:xfrm>
            <a:off x="9303107" y="2822793"/>
            <a:ext cx="1484621" cy="2039816"/>
          </a:xfrm>
          <a:prstGeom prst="roundRect">
            <a:avLst/>
          </a:prstGeom>
          <a:solidFill>
            <a:schemeClr val="bg1"/>
          </a:solidFill>
          <a:ln>
            <a:solidFill>
              <a:srgbClr val="9714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040640C5-2623-498B-BDE5-DD87260B1229}"/>
              </a:ext>
            </a:extLst>
          </p:cNvPr>
          <p:cNvSpPr txBox="1"/>
          <p:nvPr/>
        </p:nvSpPr>
        <p:spPr>
          <a:xfrm flipH="1">
            <a:off x="3250898" y="2522925"/>
            <a:ext cx="1183322"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Build Docker Image</a:t>
            </a:r>
          </a:p>
        </p:txBody>
      </p:sp>
      <p:sp>
        <p:nvSpPr>
          <p:cNvPr id="110" name="TextBox 109">
            <a:extLst>
              <a:ext uri="{FF2B5EF4-FFF2-40B4-BE49-F238E27FC236}">
                <a16:creationId xmlns:a16="http://schemas.microsoft.com/office/drawing/2014/main" id="{37611D24-1E72-4BA8-ACE5-C5E5B58ADAEC}"/>
              </a:ext>
            </a:extLst>
          </p:cNvPr>
          <p:cNvSpPr txBox="1"/>
          <p:nvPr/>
        </p:nvSpPr>
        <p:spPr>
          <a:xfrm flipH="1">
            <a:off x="5288950" y="2447325"/>
            <a:ext cx="1183322"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Push Docker Image</a:t>
            </a:r>
          </a:p>
        </p:txBody>
      </p:sp>
      <p:sp>
        <p:nvSpPr>
          <p:cNvPr id="112" name="TextBox 111">
            <a:extLst>
              <a:ext uri="{FF2B5EF4-FFF2-40B4-BE49-F238E27FC236}">
                <a16:creationId xmlns:a16="http://schemas.microsoft.com/office/drawing/2014/main" id="{AF71EB3D-562E-4DB4-ACE0-D2B658B7758D}"/>
              </a:ext>
            </a:extLst>
          </p:cNvPr>
          <p:cNvSpPr txBox="1"/>
          <p:nvPr/>
        </p:nvSpPr>
        <p:spPr>
          <a:xfrm flipH="1">
            <a:off x="5326786" y="4623305"/>
            <a:ext cx="118332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Image Signing</a:t>
            </a:r>
          </a:p>
        </p:txBody>
      </p:sp>
      <p:sp>
        <p:nvSpPr>
          <p:cNvPr id="113" name="TextBox 112">
            <a:extLst>
              <a:ext uri="{FF2B5EF4-FFF2-40B4-BE49-F238E27FC236}">
                <a16:creationId xmlns:a16="http://schemas.microsoft.com/office/drawing/2014/main" id="{FA4753D5-652C-4C82-B439-EEAF6226FC29}"/>
              </a:ext>
            </a:extLst>
          </p:cNvPr>
          <p:cNvSpPr txBox="1"/>
          <p:nvPr/>
        </p:nvSpPr>
        <p:spPr>
          <a:xfrm flipH="1">
            <a:off x="3448914" y="4644187"/>
            <a:ext cx="900245"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Image Scan</a:t>
            </a:r>
          </a:p>
        </p:txBody>
      </p:sp>
      <p:sp>
        <p:nvSpPr>
          <p:cNvPr id="114" name="TextBox 113">
            <a:extLst>
              <a:ext uri="{FF2B5EF4-FFF2-40B4-BE49-F238E27FC236}">
                <a16:creationId xmlns:a16="http://schemas.microsoft.com/office/drawing/2014/main" id="{3BA85D82-896D-4A7E-86F1-7A9D552A32DA}"/>
              </a:ext>
            </a:extLst>
          </p:cNvPr>
          <p:cNvSpPr txBox="1"/>
          <p:nvPr/>
        </p:nvSpPr>
        <p:spPr>
          <a:xfrm flipH="1">
            <a:off x="2097108" y="4628882"/>
            <a:ext cx="900245"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Static Code Analysis</a:t>
            </a:r>
          </a:p>
        </p:txBody>
      </p:sp>
      <p:sp>
        <p:nvSpPr>
          <p:cNvPr id="115" name="TextBox 114">
            <a:extLst>
              <a:ext uri="{FF2B5EF4-FFF2-40B4-BE49-F238E27FC236}">
                <a16:creationId xmlns:a16="http://schemas.microsoft.com/office/drawing/2014/main" id="{38E1DD4F-5626-4FF2-A0E5-BD3AF8F8B196}"/>
              </a:ext>
            </a:extLst>
          </p:cNvPr>
          <p:cNvSpPr txBox="1"/>
          <p:nvPr/>
        </p:nvSpPr>
        <p:spPr>
          <a:xfrm flipH="1">
            <a:off x="1093588" y="874240"/>
            <a:ext cx="118332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Code Commit</a:t>
            </a:r>
          </a:p>
        </p:txBody>
      </p:sp>
      <p:cxnSp>
        <p:nvCxnSpPr>
          <p:cNvPr id="96" name="Straight Arrow Connector 95">
            <a:extLst>
              <a:ext uri="{FF2B5EF4-FFF2-40B4-BE49-F238E27FC236}">
                <a16:creationId xmlns:a16="http://schemas.microsoft.com/office/drawing/2014/main" id="{8975A44A-0AA1-4B83-9018-EE870FEE5745}"/>
              </a:ext>
            </a:extLst>
          </p:cNvPr>
          <p:cNvCxnSpPr>
            <a:cxnSpLocks/>
          </p:cNvCxnSpPr>
          <p:nvPr/>
        </p:nvCxnSpPr>
        <p:spPr>
          <a:xfrm>
            <a:off x="1079587" y="700094"/>
            <a:ext cx="1" cy="63214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B819A4DA-B457-44AA-A146-8EBE6A2C8750}"/>
              </a:ext>
            </a:extLst>
          </p:cNvPr>
          <p:cNvSpPr txBox="1"/>
          <p:nvPr/>
        </p:nvSpPr>
        <p:spPr>
          <a:xfrm flipH="1">
            <a:off x="1205210" y="268070"/>
            <a:ext cx="89189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Developer</a:t>
            </a:r>
          </a:p>
        </p:txBody>
      </p:sp>
      <p:sp>
        <p:nvSpPr>
          <p:cNvPr id="118" name="TextBox 117">
            <a:extLst>
              <a:ext uri="{FF2B5EF4-FFF2-40B4-BE49-F238E27FC236}">
                <a16:creationId xmlns:a16="http://schemas.microsoft.com/office/drawing/2014/main" id="{40CCBC40-A63B-44EB-81E0-614198D7479E}"/>
              </a:ext>
            </a:extLst>
          </p:cNvPr>
          <p:cNvSpPr txBox="1"/>
          <p:nvPr/>
        </p:nvSpPr>
        <p:spPr>
          <a:xfrm flipH="1">
            <a:off x="1054345" y="2109915"/>
            <a:ext cx="89189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Bit Bucket</a:t>
            </a:r>
          </a:p>
        </p:txBody>
      </p:sp>
      <p:cxnSp>
        <p:nvCxnSpPr>
          <p:cNvPr id="132" name="Straight Connector 131">
            <a:extLst>
              <a:ext uri="{FF2B5EF4-FFF2-40B4-BE49-F238E27FC236}">
                <a16:creationId xmlns:a16="http://schemas.microsoft.com/office/drawing/2014/main" id="{208A6BB3-45EA-4697-8B53-A4A8BE8CB043}"/>
              </a:ext>
            </a:extLst>
          </p:cNvPr>
          <p:cNvCxnSpPr>
            <a:cxnSpLocks/>
          </p:cNvCxnSpPr>
          <p:nvPr/>
        </p:nvCxnSpPr>
        <p:spPr>
          <a:xfrm>
            <a:off x="6703605" y="1580078"/>
            <a:ext cx="3133226" cy="0"/>
          </a:xfrm>
          <a:prstGeom prst="line">
            <a:avLst/>
          </a:prstGeom>
          <a:ln>
            <a:solidFill>
              <a:srgbClr val="97144D"/>
            </a:solidFill>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275E7C7-2406-4D66-B83E-B3FEC1613779}"/>
              </a:ext>
            </a:extLst>
          </p:cNvPr>
          <p:cNvCxnSpPr>
            <a:cxnSpLocks/>
          </p:cNvCxnSpPr>
          <p:nvPr/>
        </p:nvCxnSpPr>
        <p:spPr>
          <a:xfrm>
            <a:off x="8005729" y="1575422"/>
            <a:ext cx="1" cy="1195912"/>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58E161B4-B99F-4848-B1D5-230FB9DF9ED2}"/>
              </a:ext>
            </a:extLst>
          </p:cNvPr>
          <p:cNvCxnSpPr>
            <a:cxnSpLocks/>
          </p:cNvCxnSpPr>
          <p:nvPr/>
        </p:nvCxnSpPr>
        <p:spPr>
          <a:xfrm>
            <a:off x="9851637" y="1573744"/>
            <a:ext cx="1" cy="1182382"/>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7398A3A4-8D25-4B68-9629-3B4EFCD0520A}"/>
              </a:ext>
            </a:extLst>
          </p:cNvPr>
          <p:cNvSpPr txBox="1"/>
          <p:nvPr/>
        </p:nvSpPr>
        <p:spPr>
          <a:xfrm flipH="1">
            <a:off x="7622360" y="1279775"/>
            <a:ext cx="187075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Pull Docker Image</a:t>
            </a:r>
          </a:p>
        </p:txBody>
      </p:sp>
      <p:pic>
        <p:nvPicPr>
          <p:cNvPr id="1028" name="Picture 4" descr="Amazon EKS - Reviews, Pros &amp; Cons | Companies using Amazon EKS">
            <a:extLst>
              <a:ext uri="{FF2B5EF4-FFF2-40B4-BE49-F238E27FC236}">
                <a16:creationId xmlns:a16="http://schemas.microsoft.com/office/drawing/2014/main" id="{69009D76-9ECE-4D9D-9EB3-739DBCB145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4641" y="4925339"/>
            <a:ext cx="542580" cy="54258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4" descr="Amazon EKS - Reviews, Pros &amp; Cons | Companies using Amazon EKS">
            <a:extLst>
              <a:ext uri="{FF2B5EF4-FFF2-40B4-BE49-F238E27FC236}">
                <a16:creationId xmlns:a16="http://schemas.microsoft.com/office/drawing/2014/main" id="{D876A6CE-5B94-457F-A531-3A118A838A5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82121" y="4881379"/>
            <a:ext cx="542580" cy="542580"/>
          </a:xfrm>
          <a:prstGeom prst="rect">
            <a:avLst/>
          </a:prstGeom>
          <a:noFill/>
          <a:extLst>
            <a:ext uri="{909E8E84-426E-40DD-AFC4-6F175D3DCCD1}">
              <a14:hiddenFill xmlns:a14="http://schemas.microsoft.com/office/drawing/2010/main">
                <a:solidFill>
                  <a:srgbClr val="FFFFFF"/>
                </a:solidFill>
              </a14:hiddenFill>
            </a:ext>
          </a:extLst>
        </p:spPr>
      </p:pic>
      <p:sp>
        <p:nvSpPr>
          <p:cNvPr id="151" name="TextBox 150">
            <a:extLst>
              <a:ext uri="{FF2B5EF4-FFF2-40B4-BE49-F238E27FC236}">
                <a16:creationId xmlns:a16="http://schemas.microsoft.com/office/drawing/2014/main" id="{232BDD33-D287-438F-AEDF-AFC9DF080CEC}"/>
              </a:ext>
            </a:extLst>
          </p:cNvPr>
          <p:cNvSpPr txBox="1"/>
          <p:nvPr/>
        </p:nvSpPr>
        <p:spPr>
          <a:xfrm flipH="1">
            <a:off x="7584488" y="5392236"/>
            <a:ext cx="1015321"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Amazon EKS</a:t>
            </a:r>
          </a:p>
        </p:txBody>
      </p:sp>
      <p:sp>
        <p:nvSpPr>
          <p:cNvPr id="152" name="TextBox 151">
            <a:extLst>
              <a:ext uri="{FF2B5EF4-FFF2-40B4-BE49-F238E27FC236}">
                <a16:creationId xmlns:a16="http://schemas.microsoft.com/office/drawing/2014/main" id="{A9FB678E-27C3-41E3-A85F-F9076FFD9635}"/>
              </a:ext>
            </a:extLst>
          </p:cNvPr>
          <p:cNvSpPr txBox="1"/>
          <p:nvPr/>
        </p:nvSpPr>
        <p:spPr>
          <a:xfrm flipH="1">
            <a:off x="9993670" y="5368028"/>
            <a:ext cx="1015321"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Amazon EKS</a:t>
            </a:r>
          </a:p>
        </p:txBody>
      </p:sp>
      <p:sp>
        <p:nvSpPr>
          <p:cNvPr id="153" name="TextBox 152">
            <a:extLst>
              <a:ext uri="{FF2B5EF4-FFF2-40B4-BE49-F238E27FC236}">
                <a16:creationId xmlns:a16="http://schemas.microsoft.com/office/drawing/2014/main" id="{7CDDDD78-A8A7-466C-A5CD-17E139CBB6E4}"/>
              </a:ext>
            </a:extLst>
          </p:cNvPr>
          <p:cNvSpPr txBox="1"/>
          <p:nvPr/>
        </p:nvSpPr>
        <p:spPr>
          <a:xfrm flipH="1">
            <a:off x="7622360" y="2905265"/>
            <a:ext cx="74101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Pre-Prod</a:t>
            </a:r>
          </a:p>
        </p:txBody>
      </p:sp>
      <p:sp>
        <p:nvSpPr>
          <p:cNvPr id="155" name="TextBox 154">
            <a:extLst>
              <a:ext uri="{FF2B5EF4-FFF2-40B4-BE49-F238E27FC236}">
                <a16:creationId xmlns:a16="http://schemas.microsoft.com/office/drawing/2014/main" id="{9E7D47A3-8119-4405-92D7-8EAA7C48BC23}"/>
              </a:ext>
            </a:extLst>
          </p:cNvPr>
          <p:cNvSpPr txBox="1"/>
          <p:nvPr/>
        </p:nvSpPr>
        <p:spPr>
          <a:xfrm flipH="1">
            <a:off x="9466322" y="2901670"/>
            <a:ext cx="922516"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Production</a:t>
            </a:r>
          </a:p>
        </p:txBody>
      </p:sp>
      <p:pic>
        <p:nvPicPr>
          <p:cNvPr id="1030" name="Picture 6" descr="Acunetix | Web Application Security Scanner">
            <a:extLst>
              <a:ext uri="{FF2B5EF4-FFF2-40B4-BE49-F238E27FC236}">
                <a16:creationId xmlns:a16="http://schemas.microsoft.com/office/drawing/2014/main" id="{E9C925E6-6B35-4144-9B0E-5B410B26C2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87398" y="5306058"/>
            <a:ext cx="959914" cy="959914"/>
          </a:xfrm>
          <a:prstGeom prst="rect">
            <a:avLst/>
          </a:prstGeom>
          <a:noFill/>
          <a:extLst>
            <a:ext uri="{909E8E84-426E-40DD-AFC4-6F175D3DCCD1}">
              <a14:hiddenFill xmlns:a14="http://schemas.microsoft.com/office/drawing/2010/main">
                <a:solidFill>
                  <a:srgbClr val="FFFFFF"/>
                </a:solidFill>
              </a14:hiddenFill>
            </a:ext>
          </a:extLst>
        </p:spPr>
      </p:pic>
      <p:sp>
        <p:nvSpPr>
          <p:cNvPr id="156" name="TextBox 155">
            <a:extLst>
              <a:ext uri="{FF2B5EF4-FFF2-40B4-BE49-F238E27FC236}">
                <a16:creationId xmlns:a16="http://schemas.microsoft.com/office/drawing/2014/main" id="{69F05E36-9252-493A-A66F-37C8A6E2A188}"/>
              </a:ext>
            </a:extLst>
          </p:cNvPr>
          <p:cNvSpPr txBox="1"/>
          <p:nvPr/>
        </p:nvSpPr>
        <p:spPr>
          <a:xfrm flipH="1">
            <a:off x="3405627" y="6538129"/>
            <a:ext cx="1870752"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SecOps Toolset</a:t>
            </a:r>
          </a:p>
        </p:txBody>
      </p:sp>
      <p:cxnSp>
        <p:nvCxnSpPr>
          <p:cNvPr id="146" name="Connector: Elbow 145">
            <a:extLst>
              <a:ext uri="{FF2B5EF4-FFF2-40B4-BE49-F238E27FC236}">
                <a16:creationId xmlns:a16="http://schemas.microsoft.com/office/drawing/2014/main" id="{37F0F280-20FD-4F28-8529-DC10412B599D}"/>
              </a:ext>
            </a:extLst>
          </p:cNvPr>
          <p:cNvCxnSpPr>
            <a:cxnSpLocks/>
            <a:stCxn id="89" idx="2"/>
            <a:endCxn id="77" idx="4"/>
          </p:cNvCxnSpPr>
          <p:nvPr/>
        </p:nvCxnSpPr>
        <p:spPr>
          <a:xfrm rot="5400000" flipH="1" flipV="1">
            <a:off x="5441281" y="2680048"/>
            <a:ext cx="2195663" cy="5007356"/>
          </a:xfrm>
          <a:prstGeom prst="bentConnector3">
            <a:avLst>
              <a:gd name="adj1" fmla="val -10411"/>
            </a:avLst>
          </a:prstGeom>
          <a:ln>
            <a:solidFill>
              <a:srgbClr val="97144D"/>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6DAA874A-560C-44EF-89CA-F7E50DB3602C}"/>
              </a:ext>
            </a:extLst>
          </p:cNvPr>
          <p:cNvCxnSpPr>
            <a:endCxn id="1030" idx="3"/>
          </p:cNvCxnSpPr>
          <p:nvPr/>
        </p:nvCxnSpPr>
        <p:spPr>
          <a:xfrm flipH="1">
            <a:off x="6947312" y="5786015"/>
            <a:ext cx="2095479" cy="0"/>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8F13ADB5-D34E-47AD-BDB1-FC3B2E458176}"/>
              </a:ext>
            </a:extLst>
          </p:cNvPr>
          <p:cNvSpPr txBox="1"/>
          <p:nvPr/>
        </p:nvSpPr>
        <p:spPr>
          <a:xfrm flipH="1">
            <a:off x="6653926" y="6556828"/>
            <a:ext cx="187075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Run-time Container Scanning</a:t>
            </a:r>
          </a:p>
        </p:txBody>
      </p:sp>
      <p:sp>
        <p:nvSpPr>
          <p:cNvPr id="166" name="TextBox 165">
            <a:extLst>
              <a:ext uri="{FF2B5EF4-FFF2-40B4-BE49-F238E27FC236}">
                <a16:creationId xmlns:a16="http://schemas.microsoft.com/office/drawing/2014/main" id="{2E654F21-E74E-4A82-A096-6716A9B6AB52}"/>
              </a:ext>
            </a:extLst>
          </p:cNvPr>
          <p:cNvSpPr txBox="1"/>
          <p:nvPr/>
        </p:nvSpPr>
        <p:spPr>
          <a:xfrm flipH="1">
            <a:off x="7523490" y="5780131"/>
            <a:ext cx="1146943"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Web App Security Testing</a:t>
            </a:r>
          </a:p>
        </p:txBody>
      </p:sp>
      <p:pic>
        <p:nvPicPr>
          <p:cNvPr id="1034" name="Picture 10" descr="Kubernetes Pods: An Introduction. What is a K8s pod? | by Ajeet Rai | Medium">
            <a:extLst>
              <a:ext uri="{FF2B5EF4-FFF2-40B4-BE49-F238E27FC236}">
                <a16:creationId xmlns:a16="http://schemas.microsoft.com/office/drawing/2014/main" id="{ABFCE439-87E0-443B-84BD-1A01B1E7B3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38447" y="3500096"/>
            <a:ext cx="410777" cy="398165"/>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10" descr="Kubernetes Pods: An Introduction. What is a K8s pod? | by Ajeet Rai | Medium">
            <a:extLst>
              <a:ext uri="{FF2B5EF4-FFF2-40B4-BE49-F238E27FC236}">
                <a16:creationId xmlns:a16="http://schemas.microsoft.com/office/drawing/2014/main" id="{84566A90-7442-48A5-9AC4-0391B98CDD7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7212" y="3510040"/>
            <a:ext cx="426353" cy="4132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luentd — Simplified. If you are running your apps in a… | by Richard Pablo  | The Startup | Medium">
            <a:extLst>
              <a:ext uri="{FF2B5EF4-FFF2-40B4-BE49-F238E27FC236}">
                <a16:creationId xmlns:a16="http://schemas.microsoft.com/office/drawing/2014/main" id="{8637C2D6-62A9-4841-BF47-37CC7FA5B5C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01958" y="4052312"/>
            <a:ext cx="584050" cy="388659"/>
          </a:xfrm>
          <a:prstGeom prst="rect">
            <a:avLst/>
          </a:prstGeom>
          <a:noFill/>
          <a:extLst>
            <a:ext uri="{909E8E84-426E-40DD-AFC4-6F175D3DCCD1}">
              <a14:hiddenFill xmlns:a14="http://schemas.microsoft.com/office/drawing/2010/main">
                <a:solidFill>
                  <a:srgbClr val="FFFFFF"/>
                </a:solidFill>
              </a14:hiddenFill>
            </a:ext>
          </a:extLst>
        </p:spPr>
      </p:pic>
      <p:sp>
        <p:nvSpPr>
          <p:cNvPr id="162" name="Rectangle: Rounded Corners 161">
            <a:extLst>
              <a:ext uri="{FF2B5EF4-FFF2-40B4-BE49-F238E27FC236}">
                <a16:creationId xmlns:a16="http://schemas.microsoft.com/office/drawing/2014/main" id="{4606187A-9939-4F1C-ABEE-61DD8E3C8745}"/>
              </a:ext>
            </a:extLst>
          </p:cNvPr>
          <p:cNvSpPr/>
          <p:nvPr/>
        </p:nvSpPr>
        <p:spPr>
          <a:xfrm>
            <a:off x="9364202" y="3431906"/>
            <a:ext cx="1311764" cy="1064683"/>
          </a:xfrm>
          <a:prstGeom prst="roundRect">
            <a:avLst/>
          </a:prstGeom>
          <a:noFill/>
          <a:ln>
            <a:solidFill>
              <a:srgbClr val="97144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Rounded Corners 172">
            <a:extLst>
              <a:ext uri="{FF2B5EF4-FFF2-40B4-BE49-F238E27FC236}">
                <a16:creationId xmlns:a16="http://schemas.microsoft.com/office/drawing/2014/main" id="{844B669C-CEFD-43B6-9399-B1435B03F6BA}"/>
              </a:ext>
            </a:extLst>
          </p:cNvPr>
          <p:cNvSpPr/>
          <p:nvPr/>
        </p:nvSpPr>
        <p:spPr>
          <a:xfrm>
            <a:off x="7534784" y="3429000"/>
            <a:ext cx="945257" cy="1064683"/>
          </a:xfrm>
          <a:prstGeom prst="roundRect">
            <a:avLst/>
          </a:prstGeom>
          <a:noFill/>
          <a:ln>
            <a:solidFill>
              <a:srgbClr val="97144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 name="Picture 10" descr="Kubernetes Pods: An Introduction. What is a K8s pod? | by Ajeet Rai | Medium">
            <a:extLst>
              <a:ext uri="{FF2B5EF4-FFF2-40B4-BE49-F238E27FC236}">
                <a16:creationId xmlns:a16="http://schemas.microsoft.com/office/drawing/2014/main" id="{9E1CC95E-BEF7-4A92-A726-73B0AC0F0D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31246" y="3570962"/>
            <a:ext cx="410777" cy="413262"/>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10" descr="Kubernetes Pods: An Introduction. What is a K8s pod? | by Ajeet Rai | Medium">
            <a:extLst>
              <a:ext uri="{FF2B5EF4-FFF2-40B4-BE49-F238E27FC236}">
                <a16:creationId xmlns:a16="http://schemas.microsoft.com/office/drawing/2014/main" id="{56E8D323-0EA9-46B6-9A4B-252B5DC369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78714" y="3971486"/>
            <a:ext cx="410777" cy="398165"/>
          </a:xfrm>
          <a:prstGeom prst="rect">
            <a:avLst/>
          </a:prstGeom>
          <a:noFill/>
          <a:extLst>
            <a:ext uri="{909E8E84-426E-40DD-AFC4-6F175D3DCCD1}">
              <a14:hiddenFill xmlns:a14="http://schemas.microsoft.com/office/drawing/2010/main">
                <a:solidFill>
                  <a:srgbClr val="FFFFFF"/>
                </a:solidFill>
              </a14:hiddenFill>
            </a:ext>
          </a:extLst>
        </p:spPr>
      </p:pic>
      <p:sp>
        <p:nvSpPr>
          <p:cNvPr id="176" name="Flowchart: Connector 175">
            <a:extLst>
              <a:ext uri="{FF2B5EF4-FFF2-40B4-BE49-F238E27FC236}">
                <a16:creationId xmlns:a16="http://schemas.microsoft.com/office/drawing/2014/main" id="{ABE6DD81-9AB6-4A49-A466-882AC01AF193}"/>
              </a:ext>
            </a:extLst>
          </p:cNvPr>
          <p:cNvSpPr/>
          <p:nvPr/>
        </p:nvSpPr>
        <p:spPr>
          <a:xfrm>
            <a:off x="11101853" y="3617461"/>
            <a:ext cx="492192" cy="502920"/>
          </a:xfrm>
          <a:prstGeom prst="flowChartConnector">
            <a:avLst/>
          </a:prstGeom>
          <a:solidFill>
            <a:srgbClr val="9714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pic>
        <p:nvPicPr>
          <p:cNvPr id="1038" name="Picture 14" descr="Amazon CloudWatch (Part 1). In this tutorial, I am going to explain… | by  Kasun Dissanayake | Medium">
            <a:extLst>
              <a:ext uri="{FF2B5EF4-FFF2-40B4-BE49-F238E27FC236}">
                <a16:creationId xmlns:a16="http://schemas.microsoft.com/office/drawing/2014/main" id="{D3048629-B0D7-46C6-AE58-CBD9F936D4A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55080" y="4011239"/>
            <a:ext cx="615048" cy="45223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 Web Services on Twitter: &quot;New #AWSLaunches! 🚀AWS Elemental  MediaPackage Adds Support for Just-in-Time Packaging for Video On Demand  🚀Introducing Amazon CloudWatch Container Insights for Amazon EKS and  Kubernetes - Now in">
            <a:extLst>
              <a:ext uri="{FF2B5EF4-FFF2-40B4-BE49-F238E27FC236}">
                <a16:creationId xmlns:a16="http://schemas.microsoft.com/office/drawing/2014/main" id="{0715C87E-F7EC-493A-84F3-DBCDD82258A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16332" y="987998"/>
            <a:ext cx="1792161" cy="1006967"/>
          </a:xfrm>
          <a:prstGeom prst="rect">
            <a:avLst/>
          </a:prstGeom>
          <a:noFill/>
          <a:extLst>
            <a:ext uri="{909E8E84-426E-40DD-AFC4-6F175D3DCCD1}">
              <a14:hiddenFill xmlns:a14="http://schemas.microsoft.com/office/drawing/2010/main">
                <a:solidFill>
                  <a:srgbClr val="FFFFFF"/>
                </a:solidFill>
              </a14:hiddenFill>
            </a:ext>
          </a:extLst>
        </p:spPr>
      </p:pic>
      <p:sp>
        <p:nvSpPr>
          <p:cNvPr id="179" name="TextBox 178">
            <a:extLst>
              <a:ext uri="{FF2B5EF4-FFF2-40B4-BE49-F238E27FC236}">
                <a16:creationId xmlns:a16="http://schemas.microsoft.com/office/drawing/2014/main" id="{6C15B0B7-4896-461C-9A15-28C09A3F091A}"/>
              </a:ext>
            </a:extLst>
          </p:cNvPr>
          <p:cNvSpPr txBox="1"/>
          <p:nvPr/>
        </p:nvSpPr>
        <p:spPr>
          <a:xfrm flipH="1">
            <a:off x="10261218" y="676291"/>
            <a:ext cx="187075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Amazon Container Insights</a:t>
            </a:r>
          </a:p>
        </p:txBody>
      </p:sp>
      <p:cxnSp>
        <p:nvCxnSpPr>
          <p:cNvPr id="164" name="Straight Arrow Connector 163">
            <a:extLst>
              <a:ext uri="{FF2B5EF4-FFF2-40B4-BE49-F238E27FC236}">
                <a16:creationId xmlns:a16="http://schemas.microsoft.com/office/drawing/2014/main" id="{FBF7BE13-1F9E-4DD8-9F6E-DA8C4F5E9E42}"/>
              </a:ext>
            </a:extLst>
          </p:cNvPr>
          <p:cNvCxnSpPr>
            <a:cxnSpLocks/>
          </p:cNvCxnSpPr>
          <p:nvPr/>
        </p:nvCxnSpPr>
        <p:spPr>
          <a:xfrm flipV="1">
            <a:off x="11333881" y="2179196"/>
            <a:ext cx="0" cy="1423715"/>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74D32783-2701-44A3-A616-6D917955D5F1}"/>
              </a:ext>
            </a:extLst>
          </p:cNvPr>
          <p:cNvCxnSpPr>
            <a:stCxn id="176" idx="4"/>
          </p:cNvCxnSpPr>
          <p:nvPr/>
        </p:nvCxnSpPr>
        <p:spPr>
          <a:xfrm>
            <a:off x="11347949" y="4120381"/>
            <a:ext cx="0" cy="1299331"/>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FBA7821F-D242-4651-9C8F-8F72FFEBBB3C}"/>
              </a:ext>
            </a:extLst>
          </p:cNvPr>
          <p:cNvSpPr txBox="1"/>
          <p:nvPr/>
        </p:nvSpPr>
        <p:spPr>
          <a:xfrm flipH="1">
            <a:off x="11284461" y="2592835"/>
            <a:ext cx="907539"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Cluster Monitoring</a:t>
            </a:r>
          </a:p>
        </p:txBody>
      </p:sp>
      <p:pic>
        <p:nvPicPr>
          <p:cNvPr id="1042" name="Picture 18" descr="Elastic Branding | Elastic">
            <a:extLst>
              <a:ext uri="{FF2B5EF4-FFF2-40B4-BE49-F238E27FC236}">
                <a16:creationId xmlns:a16="http://schemas.microsoft.com/office/drawing/2014/main" id="{36418850-5848-48CF-B989-69063000D16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19418" y="5782055"/>
            <a:ext cx="1168602" cy="676568"/>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Rounded Corners 176">
            <a:extLst>
              <a:ext uri="{FF2B5EF4-FFF2-40B4-BE49-F238E27FC236}">
                <a16:creationId xmlns:a16="http://schemas.microsoft.com/office/drawing/2014/main" id="{CBA896F5-CF74-4533-879A-CA3D543EC859}"/>
              </a:ext>
            </a:extLst>
          </p:cNvPr>
          <p:cNvSpPr/>
          <p:nvPr/>
        </p:nvSpPr>
        <p:spPr>
          <a:xfrm>
            <a:off x="10628555" y="5543324"/>
            <a:ext cx="1557534" cy="1093975"/>
          </a:xfrm>
          <a:prstGeom prst="roundRect">
            <a:avLst/>
          </a:prstGeom>
          <a:noFill/>
          <a:ln>
            <a:solidFill>
              <a:srgbClr val="9714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20" descr="Kibana &quot;Hello World&quot; Example - Part 3 of the ELK Stack Series -">
            <a:extLst>
              <a:ext uri="{FF2B5EF4-FFF2-40B4-BE49-F238E27FC236}">
                <a16:creationId xmlns:a16="http://schemas.microsoft.com/office/drawing/2014/main" id="{52F0F45A-AB52-42D7-A1B0-DB2D68931FC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02970" y="5772873"/>
            <a:ext cx="712051" cy="651451"/>
          </a:xfrm>
          <a:prstGeom prst="rect">
            <a:avLst/>
          </a:prstGeom>
          <a:noFill/>
          <a:extLst>
            <a:ext uri="{909E8E84-426E-40DD-AFC4-6F175D3DCCD1}">
              <a14:hiddenFill xmlns:a14="http://schemas.microsoft.com/office/drawing/2010/main">
                <a:solidFill>
                  <a:srgbClr val="FFFFFF"/>
                </a:solidFill>
              </a14:hiddenFill>
            </a:ext>
          </a:extLst>
        </p:spPr>
      </p:pic>
      <p:sp>
        <p:nvSpPr>
          <p:cNvPr id="190" name="TextBox 189">
            <a:extLst>
              <a:ext uri="{FF2B5EF4-FFF2-40B4-BE49-F238E27FC236}">
                <a16:creationId xmlns:a16="http://schemas.microsoft.com/office/drawing/2014/main" id="{D79007A4-60AF-4564-B7BA-DF828CE8DC1E}"/>
              </a:ext>
            </a:extLst>
          </p:cNvPr>
          <p:cNvSpPr txBox="1"/>
          <p:nvPr/>
        </p:nvSpPr>
        <p:spPr>
          <a:xfrm flipH="1">
            <a:off x="11308819" y="4714995"/>
            <a:ext cx="907539"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Logging</a:t>
            </a:r>
          </a:p>
        </p:txBody>
      </p:sp>
      <p:sp>
        <p:nvSpPr>
          <p:cNvPr id="178" name="TextBox 177">
            <a:extLst>
              <a:ext uri="{FF2B5EF4-FFF2-40B4-BE49-F238E27FC236}">
                <a16:creationId xmlns:a16="http://schemas.microsoft.com/office/drawing/2014/main" id="{9A0CDF72-A2C9-4AC1-A57D-20AD22064D52}"/>
              </a:ext>
            </a:extLst>
          </p:cNvPr>
          <p:cNvSpPr txBox="1"/>
          <p:nvPr/>
        </p:nvSpPr>
        <p:spPr>
          <a:xfrm>
            <a:off x="3586524" y="254060"/>
            <a:ext cx="5178053" cy="830997"/>
          </a:xfrm>
          <a:prstGeom prst="rect">
            <a:avLst/>
          </a:prstGeom>
          <a:noFill/>
        </p:spPr>
        <p:txBody>
          <a:bodyPr wrap="square" rtlCol="0">
            <a:spAutoFit/>
          </a:bodyPr>
          <a:lstStyle/>
          <a:p>
            <a:r>
              <a:rPr lang="en-US" sz="2400" b="1" u="sng" dirty="0" err="1">
                <a:solidFill>
                  <a:srgbClr val="97144D"/>
                </a:solidFill>
              </a:rPr>
              <a:t>DevSecOps</a:t>
            </a:r>
            <a:r>
              <a:rPr lang="en-US" sz="2400" b="1" u="sng" dirty="0">
                <a:solidFill>
                  <a:srgbClr val="97144D"/>
                </a:solidFill>
              </a:rPr>
              <a:t> Pipeline with Jenkins Diagram</a:t>
            </a:r>
          </a:p>
        </p:txBody>
      </p:sp>
      <p:pic>
        <p:nvPicPr>
          <p:cNvPr id="1046" name="Picture 22" descr="gemalto-logo - WaveStrong, Inc.">
            <a:extLst>
              <a:ext uri="{FF2B5EF4-FFF2-40B4-BE49-F238E27FC236}">
                <a16:creationId xmlns:a16="http://schemas.microsoft.com/office/drawing/2014/main" id="{4E56F738-131B-4B13-8EE9-0A29174AE08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33172" y="5925160"/>
            <a:ext cx="1192549" cy="478367"/>
          </a:xfrm>
          <a:prstGeom prst="rect">
            <a:avLst/>
          </a:prstGeom>
          <a:noFill/>
          <a:extLst>
            <a:ext uri="{909E8E84-426E-40DD-AFC4-6F175D3DCCD1}">
              <a14:hiddenFill xmlns:a14="http://schemas.microsoft.com/office/drawing/2010/main">
                <a:solidFill>
                  <a:srgbClr val="FFFFFF"/>
                </a:solidFill>
              </a14:hiddenFill>
            </a:ext>
          </a:extLst>
        </p:spPr>
      </p:pic>
      <p:cxnSp>
        <p:nvCxnSpPr>
          <p:cNvPr id="182" name="Straight Arrow Connector 181">
            <a:extLst>
              <a:ext uri="{FF2B5EF4-FFF2-40B4-BE49-F238E27FC236}">
                <a16:creationId xmlns:a16="http://schemas.microsoft.com/office/drawing/2014/main" id="{C1FD9E66-138A-4B15-846E-0525A0FD8556}"/>
              </a:ext>
            </a:extLst>
          </p:cNvPr>
          <p:cNvCxnSpPr/>
          <p:nvPr/>
        </p:nvCxnSpPr>
        <p:spPr>
          <a:xfrm>
            <a:off x="9886160" y="5042244"/>
            <a:ext cx="0" cy="860756"/>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49B5901F-FF4E-4D57-8D3B-D47A48CF7936}"/>
              </a:ext>
            </a:extLst>
          </p:cNvPr>
          <p:cNvCxnSpPr>
            <a:cxnSpLocks/>
          </p:cNvCxnSpPr>
          <p:nvPr/>
        </p:nvCxnSpPr>
        <p:spPr>
          <a:xfrm flipV="1">
            <a:off x="9953397" y="5015313"/>
            <a:ext cx="0" cy="862413"/>
          </a:xfrm>
          <a:prstGeom prst="straightConnector1">
            <a:avLst/>
          </a:prstGeom>
          <a:ln>
            <a:solidFill>
              <a:srgbClr val="97144D"/>
            </a:solidFill>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2CB84617-461E-49D1-9D20-76B2FBD57517}"/>
              </a:ext>
            </a:extLst>
          </p:cNvPr>
          <p:cNvSpPr txBox="1"/>
          <p:nvPr/>
        </p:nvSpPr>
        <p:spPr>
          <a:xfrm flipH="1">
            <a:off x="9034179" y="5267864"/>
            <a:ext cx="996591"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Key &amp; Secret Management</a:t>
            </a:r>
          </a:p>
        </p:txBody>
      </p:sp>
    </p:spTree>
    <p:extLst>
      <p:ext uri="{BB962C8B-B14F-4D97-AF65-F5344CB8AC3E}">
        <p14:creationId xmlns:p14="http://schemas.microsoft.com/office/powerpoint/2010/main" val="128191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D082-9781-4B6D-9689-1DF4532B91CC}"/>
              </a:ext>
            </a:extLst>
          </p:cNvPr>
          <p:cNvSpPr>
            <a:spLocks noGrp="1"/>
          </p:cNvSpPr>
          <p:nvPr>
            <p:ph type="title"/>
          </p:nvPr>
        </p:nvSpPr>
        <p:spPr/>
        <p:txBody>
          <a:bodyPr/>
          <a:lstStyle/>
          <a:p>
            <a:r>
              <a:rPr lang="en-IN" dirty="0"/>
              <a:t>Pipeline with </a:t>
            </a:r>
            <a:r>
              <a:rPr lang="en-IN" dirty="0" err="1"/>
              <a:t>DevSecOps</a:t>
            </a:r>
            <a:r>
              <a:rPr lang="en-IN" dirty="0"/>
              <a:t> Process</a:t>
            </a:r>
          </a:p>
        </p:txBody>
      </p:sp>
      <p:pic>
        <p:nvPicPr>
          <p:cNvPr id="4" name="Content Placeholder 3">
            <a:extLst>
              <a:ext uri="{FF2B5EF4-FFF2-40B4-BE49-F238E27FC236}">
                <a16:creationId xmlns:a16="http://schemas.microsoft.com/office/drawing/2014/main" id="{1516A8D5-5E41-44D0-BBF2-00F2DAACC875}"/>
              </a:ext>
            </a:extLst>
          </p:cNvPr>
          <p:cNvPicPr>
            <a:picLocks noGrp="1" noChangeAspect="1"/>
          </p:cNvPicPr>
          <p:nvPr>
            <p:ph idx="1"/>
          </p:nvPr>
        </p:nvPicPr>
        <p:blipFill>
          <a:blip r:embed="rId2"/>
          <a:stretch>
            <a:fillRect/>
          </a:stretch>
        </p:blipFill>
        <p:spPr>
          <a:xfrm>
            <a:off x="670560" y="1825625"/>
            <a:ext cx="10683240" cy="4351338"/>
          </a:xfrm>
          <a:prstGeom prst="rect">
            <a:avLst/>
          </a:prstGeom>
        </p:spPr>
      </p:pic>
    </p:spTree>
    <p:extLst>
      <p:ext uri="{BB962C8B-B14F-4D97-AF65-F5344CB8AC3E}">
        <p14:creationId xmlns:p14="http://schemas.microsoft.com/office/powerpoint/2010/main" val="155318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9FB3-74BE-47E4-BAB7-9810C6285A9F}"/>
              </a:ext>
            </a:extLst>
          </p:cNvPr>
          <p:cNvSpPr>
            <a:spLocks noGrp="1"/>
          </p:cNvSpPr>
          <p:nvPr>
            <p:ph type="title"/>
          </p:nvPr>
        </p:nvSpPr>
        <p:spPr/>
        <p:txBody>
          <a:bodyPr/>
          <a:lstStyle/>
          <a:p>
            <a:r>
              <a:rPr lang="en-IN" b="1" dirty="0"/>
              <a:t>SAST &amp; DAST</a:t>
            </a:r>
            <a:br>
              <a:rPr lang="en-IN" dirty="0"/>
            </a:br>
            <a:endParaRPr lang="en-IN" dirty="0"/>
          </a:p>
        </p:txBody>
      </p:sp>
      <p:graphicFrame>
        <p:nvGraphicFramePr>
          <p:cNvPr id="4" name="Content Placeholder 3">
            <a:extLst>
              <a:ext uri="{FF2B5EF4-FFF2-40B4-BE49-F238E27FC236}">
                <a16:creationId xmlns:a16="http://schemas.microsoft.com/office/drawing/2014/main" id="{A4F32888-9CF0-4F32-B941-DB7D7AB0714D}"/>
              </a:ext>
            </a:extLst>
          </p:cNvPr>
          <p:cNvGraphicFramePr>
            <a:graphicFrameLocks noGrp="1"/>
          </p:cNvGraphicFramePr>
          <p:nvPr>
            <p:ph idx="1"/>
          </p:nvPr>
        </p:nvGraphicFramePr>
        <p:xfrm>
          <a:off x="1008667" y="1668812"/>
          <a:ext cx="10275218" cy="5000586"/>
        </p:xfrm>
        <a:graphic>
          <a:graphicData uri="http://schemas.openxmlformats.org/drawingml/2006/table">
            <a:tbl>
              <a:tblPr/>
              <a:tblGrid>
                <a:gridCol w="5137609">
                  <a:extLst>
                    <a:ext uri="{9D8B030D-6E8A-4147-A177-3AD203B41FA5}">
                      <a16:colId xmlns:a16="http://schemas.microsoft.com/office/drawing/2014/main" val="813461090"/>
                    </a:ext>
                  </a:extLst>
                </a:gridCol>
                <a:gridCol w="5137609">
                  <a:extLst>
                    <a:ext uri="{9D8B030D-6E8A-4147-A177-3AD203B41FA5}">
                      <a16:colId xmlns:a16="http://schemas.microsoft.com/office/drawing/2014/main" val="4267484242"/>
                    </a:ext>
                  </a:extLst>
                </a:gridCol>
              </a:tblGrid>
              <a:tr h="259563">
                <a:tc>
                  <a:txBody>
                    <a:bodyPr/>
                    <a:lstStyle/>
                    <a:p>
                      <a:r>
                        <a:rPr lang="en-IN" sz="2400" b="1" dirty="0">
                          <a:solidFill>
                            <a:srgbClr val="5A2A82"/>
                          </a:solidFill>
                          <a:effectLst/>
                          <a:latin typeface="inherit"/>
                        </a:rPr>
                        <a:t>SAST</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IN" sz="2000" b="1" dirty="0">
                          <a:solidFill>
                            <a:srgbClr val="5A2A82"/>
                          </a:solidFill>
                          <a:effectLst/>
                          <a:latin typeface="inherit"/>
                        </a:rPr>
                        <a:t>DAST</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73726231"/>
                  </a:ext>
                </a:extLst>
              </a:tr>
              <a:tr h="807992">
                <a:tc>
                  <a:txBody>
                    <a:bodyPr/>
                    <a:lstStyle/>
                    <a:p>
                      <a:r>
                        <a:rPr lang="en-US" sz="1400" b="1">
                          <a:effectLst/>
                        </a:rPr>
                        <a:t>White box security testing</a:t>
                      </a:r>
                      <a:r>
                        <a:rPr lang="en-US" sz="1400">
                          <a:effectLst/>
                        </a:rPr>
                        <a:t>The tester has access to the underlying framework, design, and implementation. The application is tested from the inside out. This type of testing represents the developer approach.</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b="1">
                          <a:effectLst/>
                        </a:rPr>
                        <a:t>Black box security testing</a:t>
                      </a:r>
                      <a:r>
                        <a:rPr lang="en-US" sz="1400">
                          <a:effectLst/>
                        </a:rPr>
                        <a:t>The tester has no knowledge of the technologies or frameworks that the application is built on. The application is tested from the outside in. This type of testing represents the hacker approach.</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62456610"/>
                  </a:ext>
                </a:extLst>
              </a:tr>
              <a:tr h="623113">
                <a:tc>
                  <a:txBody>
                    <a:bodyPr/>
                    <a:lstStyle/>
                    <a:p>
                      <a:r>
                        <a:rPr lang="en-US" sz="1400" b="1" dirty="0">
                          <a:effectLst/>
                        </a:rPr>
                        <a:t>Requires source </a:t>
                      </a:r>
                      <a:r>
                        <a:rPr lang="en-US" sz="1400" b="1" dirty="0" err="1">
                          <a:effectLst/>
                        </a:rPr>
                        <a:t>code</a:t>
                      </a:r>
                      <a:r>
                        <a:rPr lang="en-US" sz="1400" dirty="0" err="1">
                          <a:effectLst/>
                        </a:rPr>
                        <a:t>SAST</a:t>
                      </a:r>
                      <a:r>
                        <a:rPr lang="en-US" sz="1400" dirty="0">
                          <a:effectLst/>
                        </a:rPr>
                        <a:t> doesn’t require a deployed application. It analyzes the sources code or binary without executing the application.</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b="1">
                          <a:effectLst/>
                        </a:rPr>
                        <a:t>Requires a running application</a:t>
                      </a:r>
                      <a:r>
                        <a:rPr lang="en-US" sz="1400">
                          <a:effectLst/>
                        </a:rPr>
                        <a:t>DAST doesn’t require source code or binaries. It analyzes by executing the application.</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1004386"/>
                  </a:ext>
                </a:extLst>
              </a:tr>
              <a:tr h="623113">
                <a:tc>
                  <a:txBody>
                    <a:bodyPr/>
                    <a:lstStyle/>
                    <a:p>
                      <a:r>
                        <a:rPr lang="en-US" sz="1400" b="1">
                          <a:effectLst/>
                        </a:rPr>
                        <a:t>Finds vulnerabilities earlier in the SDLC</a:t>
                      </a:r>
                      <a:r>
                        <a:rPr lang="en-US" sz="1400">
                          <a:effectLst/>
                        </a:rPr>
                        <a:t>The scan can be executed as soon as code is deemed feature-complete.</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b="1">
                          <a:effectLst/>
                        </a:rPr>
                        <a:t>Finds vulnerabilities toward the end of the SDLC</a:t>
                      </a:r>
                      <a:r>
                        <a:rPr lang="en-US" sz="1400">
                          <a:effectLst/>
                        </a:rPr>
                        <a:t>Vulnerabilities can be discovered after the development cycle is complete.</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87962432"/>
                  </a:ext>
                </a:extLst>
              </a:tr>
              <a:tr h="992872">
                <a:tc>
                  <a:txBody>
                    <a:bodyPr/>
                    <a:lstStyle/>
                    <a:p>
                      <a:r>
                        <a:rPr lang="en-US" sz="1400" b="1">
                          <a:effectLst/>
                        </a:rPr>
                        <a:t>Less expensive to fix vulnerabilities</a:t>
                      </a:r>
                      <a:r>
                        <a:rPr lang="en-US" sz="1400">
                          <a:effectLst/>
                        </a:rPr>
                        <a:t>Since vulnerabilities are found earlier in the SDLC, it’s easier and faster to remediate them. Findings can often be fixed before the code enters the QA cycle.</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b="1">
                          <a:effectLst/>
                        </a:rPr>
                        <a:t>More expensive to fix vulnerabilities</a:t>
                      </a:r>
                      <a:r>
                        <a:rPr lang="en-US" sz="1400">
                          <a:effectLst/>
                        </a:rPr>
                        <a:t>Since vulnerabilities are found toward the end of the SDLC, remediation often gets pushed into the next cycle. Critical vulnerabilities may be fixed as an emergency release.</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7480694"/>
                  </a:ext>
                </a:extLst>
              </a:tr>
              <a:tr h="623113">
                <a:tc>
                  <a:txBody>
                    <a:bodyPr/>
                    <a:lstStyle/>
                    <a:p>
                      <a:r>
                        <a:rPr lang="en-US" sz="1400" b="1">
                          <a:effectLst/>
                        </a:rPr>
                        <a:t>Can’t discover run-time and environment-related issues</a:t>
                      </a:r>
                      <a:r>
                        <a:rPr lang="en-US" sz="1400">
                          <a:effectLst/>
                        </a:rPr>
                        <a:t>Since the tool scans static code, it can’t discover run-time vulnerabilities.</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b="1">
                          <a:effectLst/>
                        </a:rPr>
                        <a:t>Can discover run-time and environment-related issues</a:t>
                      </a:r>
                      <a:r>
                        <a:rPr lang="en-US" sz="1400">
                          <a:effectLst/>
                        </a:rPr>
                        <a:t>Since the tool uses dynamic analysis on an application, it is able to find run-time vulnerabilities.</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96595745"/>
                  </a:ext>
                </a:extLst>
              </a:tr>
              <a:tr h="623113">
                <a:tc>
                  <a:txBody>
                    <a:bodyPr/>
                    <a:lstStyle/>
                    <a:p>
                      <a:r>
                        <a:rPr lang="en-US" sz="1400" b="1">
                          <a:effectLst/>
                        </a:rPr>
                        <a:t>Typically supports all kinds of software</a:t>
                      </a:r>
                      <a:r>
                        <a:rPr lang="en-US" sz="1400">
                          <a:effectLst/>
                        </a:rPr>
                        <a:t>Examples include web applications, web services, and thick clients.</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b="1" dirty="0">
                          <a:effectLst/>
                        </a:rPr>
                        <a:t>Typically scans only apps like web applications and web </a:t>
                      </a:r>
                      <a:r>
                        <a:rPr lang="en-US" sz="1400" b="1" dirty="0" err="1">
                          <a:effectLst/>
                        </a:rPr>
                        <a:t>services</a:t>
                      </a:r>
                      <a:r>
                        <a:rPr lang="en-US" sz="1400" dirty="0" err="1">
                          <a:effectLst/>
                        </a:rPr>
                        <a:t>DAST</a:t>
                      </a:r>
                      <a:r>
                        <a:rPr lang="en-US" sz="1400" dirty="0">
                          <a:effectLst/>
                        </a:rPr>
                        <a:t> is not useful for other types of software.</a:t>
                      </a:r>
                    </a:p>
                  </a:txBody>
                  <a:tcPr marL="32766" marR="32766" marT="32766" marB="3276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57375706"/>
                  </a:ext>
                </a:extLst>
              </a:tr>
            </a:tbl>
          </a:graphicData>
        </a:graphic>
      </p:graphicFrame>
    </p:spTree>
    <p:extLst>
      <p:ext uri="{BB962C8B-B14F-4D97-AF65-F5344CB8AC3E}">
        <p14:creationId xmlns:p14="http://schemas.microsoft.com/office/powerpoint/2010/main" val="955776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524</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inherit</vt:lpstr>
      <vt:lpstr>Office Theme</vt:lpstr>
      <vt:lpstr>What is a DevSecOps?  DevSecOps stands for development, security, and operations. It's an approach to culture, automation, and platform design that integrates security as a shared responsibility throughout the entire IT lifecycle. </vt:lpstr>
      <vt:lpstr>Why Do you we need DevSecOps</vt:lpstr>
      <vt:lpstr>    DevSecOps</vt:lpstr>
      <vt:lpstr>What will we learn</vt:lpstr>
      <vt:lpstr>PowerPoint Presentation</vt:lpstr>
      <vt:lpstr>DevOps vs DevSecOps </vt:lpstr>
      <vt:lpstr>PowerPoint Presentation</vt:lpstr>
      <vt:lpstr>Pipeline with DevSecOps Process</vt:lpstr>
      <vt:lpstr>SAST &amp; DAST </vt:lpstr>
      <vt:lpstr>Tools Used for DevSecOps (OpenSource)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Singaravelan Raja</dc:creator>
  <cp:lastModifiedBy>Sachin</cp:lastModifiedBy>
  <cp:revision>10</cp:revision>
  <dcterms:created xsi:type="dcterms:W3CDTF">2022-07-21T12:15:12Z</dcterms:created>
  <dcterms:modified xsi:type="dcterms:W3CDTF">2022-07-22T10:49:08Z</dcterms:modified>
</cp:coreProperties>
</file>