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5143500" cx="9144000"/>
  <p:notesSz cx="6858000" cy="9144000"/>
  <p:embeddedFontLst>
    <p:embeddedFont>
      <p:font typeface="Montserrat"/>
      <p:regular r:id="rId64"/>
      <p:bold r:id="rId65"/>
      <p:italic r:id="rId66"/>
      <p:boldItalic r:id="rId67"/>
    </p:embeddedFont>
    <p:embeddedFont>
      <p:font typeface="Overpass"/>
      <p:regular r:id="rId68"/>
      <p:bold r:id="rId69"/>
      <p:italic r:id="rId70"/>
      <p:boldItalic r:id="rId71"/>
    </p:embeddedFont>
    <p:embeddedFont>
      <p:font typeface="Source Code Pro"/>
      <p:regular r:id="rId72"/>
      <p:bold r:id="rId73"/>
      <p:italic r:id="rId74"/>
      <p:boldItalic r:id="rId75"/>
    </p:embeddedFont>
    <p:embeddedFont>
      <p:font typeface="Overpass SemiBold"/>
      <p:regular r:id="rId76"/>
      <p:bold r:id="rId77"/>
      <p:italic r:id="rId78"/>
      <p:boldItalic r:id="rId7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03E6944-505C-4FCA-BB97-2F8D664034C8}">
  <a:tblStyle styleId="{203E6944-505C-4FCA-BB97-2F8D664034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SourceCodePro-bold.fntdata"/><Relationship Id="rId72" Type="http://schemas.openxmlformats.org/officeDocument/2006/relationships/font" Target="fonts/SourceCodePro-regular.fntdata"/><Relationship Id="rId31" Type="http://schemas.openxmlformats.org/officeDocument/2006/relationships/slide" Target="slides/slide26.xml"/><Relationship Id="rId75" Type="http://schemas.openxmlformats.org/officeDocument/2006/relationships/font" Target="fonts/SourceCodePro-boldItalic.fntdata"/><Relationship Id="rId30" Type="http://schemas.openxmlformats.org/officeDocument/2006/relationships/slide" Target="slides/slide25.xml"/><Relationship Id="rId74" Type="http://schemas.openxmlformats.org/officeDocument/2006/relationships/font" Target="fonts/SourceCodePro-italic.fntdata"/><Relationship Id="rId33" Type="http://schemas.openxmlformats.org/officeDocument/2006/relationships/slide" Target="slides/slide28.xml"/><Relationship Id="rId77" Type="http://schemas.openxmlformats.org/officeDocument/2006/relationships/font" Target="fonts/OverpassSemiBold-bold.fntdata"/><Relationship Id="rId32" Type="http://schemas.openxmlformats.org/officeDocument/2006/relationships/slide" Target="slides/slide27.xml"/><Relationship Id="rId76" Type="http://schemas.openxmlformats.org/officeDocument/2006/relationships/font" Target="fonts/OverpassSemiBold-regular.fntdata"/><Relationship Id="rId35" Type="http://schemas.openxmlformats.org/officeDocument/2006/relationships/slide" Target="slides/slide30.xml"/><Relationship Id="rId79" Type="http://schemas.openxmlformats.org/officeDocument/2006/relationships/font" Target="fonts/OverpassSemiBold-boldItalic.fntdata"/><Relationship Id="rId34" Type="http://schemas.openxmlformats.org/officeDocument/2006/relationships/slide" Target="slides/slide29.xml"/><Relationship Id="rId78" Type="http://schemas.openxmlformats.org/officeDocument/2006/relationships/font" Target="fonts/OverpassSemiBold-italic.fntdata"/><Relationship Id="rId71" Type="http://schemas.openxmlformats.org/officeDocument/2006/relationships/font" Target="fonts/Overpass-boldItalic.fntdata"/><Relationship Id="rId70" Type="http://schemas.openxmlformats.org/officeDocument/2006/relationships/font" Target="fonts/Overpass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Montserrat-regular.fntdata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Montserrat-italic.fntdata"/><Relationship Id="rId21" Type="http://schemas.openxmlformats.org/officeDocument/2006/relationships/slide" Target="slides/slide16.xml"/><Relationship Id="rId65" Type="http://schemas.openxmlformats.org/officeDocument/2006/relationships/font" Target="fonts/Montserrat-bold.fntdata"/><Relationship Id="rId24" Type="http://schemas.openxmlformats.org/officeDocument/2006/relationships/slide" Target="slides/slide19.xml"/><Relationship Id="rId68" Type="http://schemas.openxmlformats.org/officeDocument/2006/relationships/font" Target="fonts/Overpass-regular.fntdata"/><Relationship Id="rId23" Type="http://schemas.openxmlformats.org/officeDocument/2006/relationships/slide" Target="slides/slide18.xml"/><Relationship Id="rId67" Type="http://schemas.openxmlformats.org/officeDocument/2006/relationships/font" Target="fonts/Montserrat-bold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Overpass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caef2083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caef2083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caef2083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caef2083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caef2083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caef2083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caef2083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caef2083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caef2083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caef2083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caef2083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caef2083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caef2083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caef2083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caef2083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0caef2083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caef2083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caef2083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caef2083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caef2083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caef2083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0caef2083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caef2083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caef2083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0caef2083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0caef2083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0caef2083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0caef2083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caef2083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0caef2083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caef2083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0caef2083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0caef2083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0caef2083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0caef2083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0caef2083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caef2083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0caef2083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0caef2083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0caef2083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0caef2083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0caef2083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0caef2083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0caef2083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0caef2083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0caef2083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0caef2083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0caef2083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0caef2083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0caef2083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dbb14e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1dbb14e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dbb14ee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1dbb14ee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dbb14ee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1dbb14ee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dbb14ee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dbb14ee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0caef2083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0caef2083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8d8553be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8d8553b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1dbb14ee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1dbb14ee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1dd000b3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1dd000b3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1dd000b3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1dd000b3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1dd000b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1dd000b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1dd000b3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1dd000b3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dd000b3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1dd000b3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1dd000b3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1dd000b3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1dd000b3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1dd000b3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1dd000b3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1dd000b3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1dd000b3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1dd000b3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caef2083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caef2083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1dd000b3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1dd000b3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1dd000b3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1dd000b3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1dd000b3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1dd000b3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1dd000b3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1dd000b3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1dd000b3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1dd000b3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1dd000b3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1dd000b3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1dd000b3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1dd000b3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1dd000b3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1dd000b3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1dd000b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1dd000b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caef2083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caef2083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caef2083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caef2083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caef2083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caef2083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caef2083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caef2083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Object and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1" name="Google Shape;121;p22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{203E6944-505C-4FCA-BB97-2F8D664034C8}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8" name="Google Shape;128;p23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{203E6944-505C-4FCA-BB97-2F8D664034C8}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5" name="Google Shape;135;p24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{203E6944-505C-4FCA-BB97-2F8D664034C8}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Numbers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8" name="Google Shape;14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9" name="Google Shape;14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main number types we will work with: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which are whole numbers.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numbers which are numbers with a decimal.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basic math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discuss how to create variables and assign them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Variable Assignments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3" name="Google Shape;16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4" name="Google Shape;16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saw how to work with numbers, but what do these numbers represent?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would be nice to assign these data types a variable name to easily reference them later on in our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Source Code Pro"/>
              <a:buChar char="○"/>
            </a:pPr>
            <a:r>
              <a:rPr b="1" lang="en" sz="29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my_dogs = 2</a:t>
            </a:r>
            <a:endParaRPr b="1" sz="29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71" name="Google Shape;17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" name="Google Shape;17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Names can not start with a number.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can be no spaces in the name, use _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Can't use any of these symbols :'",&lt;&gt;/?|\()!@#$%^&amp;*~-+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9" name="Google Shape;17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0" name="Google Shape;18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It's considered best practice (PEP8) that names are lowercase.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Avoid using words that have special meaning in Python like "list" and "str"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" name="Google Shape;18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Data Types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uses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Dynamic Typing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you can reassign variables to different data types.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makes Python very flexible in assigning data types, this is different than other languages that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“Statically-Typed”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5" name="Google Shape;19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6" name="Google Shape;19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3"/>
          <p:cNvSpPr txBox="1"/>
          <p:nvPr/>
        </p:nvSpPr>
        <p:spPr>
          <a:xfrm rot="674">
            <a:off x="2048725" y="3008051"/>
            <a:ext cx="3061200" cy="1441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This is okay in Python!</a:t>
            </a:r>
            <a:endParaRPr b="1" sz="3000">
              <a:solidFill>
                <a:srgbClr val="38761D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2" name="Google Shape;21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3" name="Google Shape;21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4"/>
          <p:cNvSpPr txBox="1"/>
          <p:nvPr/>
        </p:nvSpPr>
        <p:spPr>
          <a:xfrm rot="674">
            <a:off x="2048725" y="3008060"/>
            <a:ext cx="3061200" cy="1591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in other Languages!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1;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“Sammy” ; 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//RESULTS IN ERROR</a:t>
            </a:r>
            <a:endParaRPr b="1" sz="2900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" name="Google Shape;22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" name="Google Shape;22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5"/>
          <p:cNvSpPr txBox="1"/>
          <p:nvPr/>
        </p:nvSpPr>
        <p:spPr>
          <a:xfrm rot="646">
            <a:off x="791700" y="3429150"/>
            <a:ext cx="6388200" cy="117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Example of Static Typing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(C++)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easy to work with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Faster development time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May result in bugs for unexpected data types!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need to be aware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type()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0" name="Google Shape;23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1" name="Google Shape;23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" name="Google Shape;23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" name="Google Shape;23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4" name="Google Shape;244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5" name="Google Shape;245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 are sequences of characters, using the syntax of either single  quotes or double quotes: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'hello'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"Hello"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 I don't do that 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3" name="Google Shape;253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4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Because strings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it means we can 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grab sub-sections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notation uses [ ] notation after the string (or variable assigned the string).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allows you to grab a single character from the string...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0" name="Google Shape;26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1" name="Google Shape;261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4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Google Shape;26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Google Shape;26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of the course we will cover the key data types in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your basic building blocks when constructing larger pieces of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discuss all of the possible data types, then we’ll have lectures that go into more detail about each one!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4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Reverse Index:    0    -4    -3   -2    -1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6" name="Google Shape;276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7" name="Google Shape;277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4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4" name="Google Shape;28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5" name="Google Shape;28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4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the index you will go up to (but not include)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 size of the “jump” you take.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2" name="Google Shape;29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3" name="Google Shape;29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9" name="Google Shape;29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0" name="Google Shape;300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Indexing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Slicing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Properties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3" name="Google Shape;313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4" name="Google Shape;314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Formatting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Printing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will want to “inject” a variable into your string for printing. 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my_name = “Jose”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print(“Hello ” + my_name)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multiple ways to format strings for printing variables in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known as string interpolation.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5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two methods for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.format()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method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f-strings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(formatted string literals)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6" name="Google Shape;33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7" name="Google Shape;33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Lists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3" name="Google Shape;343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4" name="Google Shape;344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9" name="Google Shape;79;p16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{203E6944-505C-4FCA-BB97-2F8D664034C8}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5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are ordered sequences that can hold a variety of object types.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use [] brackets and commas to separate objects in the list.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[1,2,3,4,5]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support indexing and slicing. Lists can be nested and also have a variety of useful methods that can be called off of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1" name="Google Shape;351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2" name="Google Shape;352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Dictionaries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8" name="Google Shape;358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9" name="Google Shape;359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5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are unordered mappings for storing objects. Previously we saw how lists store objects in an ordered sequence, dictionaries use  a key-value pairing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key-value pair allows users to quickly grab objects without needing to know an index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5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use curly braces and colons to signify the keys and their associated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{'key1':'value1','key2':'value2'}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when to choose a list and when to choose a dictionary?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5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Objects retrieved by key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Unordered and can not be sorted.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Objects retrieved by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 can be indexed or sliced.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Tuples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5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very similar to lists. However they have one key difference -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immutability.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an element is inside a tuple, it can not be reassigned.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use parenthesis: 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(1,2,3)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4" name="Google Shape;40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5" name="Google Shape;40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1" name="Google Shape;411;p6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Sets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unordered collections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Meaning there can only be one representative of the same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Booleans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" name="Google Shape;85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" name="Google Shape;86;p17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{203E6944-505C-4FCA-BB97-2F8D664034C8}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6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Booleans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operators that allow you to convey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False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statements.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very important later on when we deal with control flow and logic!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4" name="Google Shape;43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5" name="Google Shape;43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6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finish this section, let’s quickly go over how to perform simple I/O with basic .txt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discuss file paths on your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2" name="Google Shape;442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3" name="Google Shape;443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5"/>
          <p:cNvSpPr txBox="1"/>
          <p:nvPr>
            <p:ph type="ctrTitle"/>
          </p:nvPr>
        </p:nvSpPr>
        <p:spPr>
          <a:xfrm>
            <a:off x="345450" y="2301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6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have a quick overview of your first test.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download the notebooks from GitHub or as a zip file from the Course Overview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/>
          <p:nvPr>
            <p:ph type="ctrTitle"/>
          </p:nvPr>
        </p:nvSpPr>
        <p:spPr>
          <a:xfrm>
            <a:off x="311700" y="2652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Numbers: Store numerical information and come in two forms: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- Whole Numbers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- Numbers with a decimal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Ordered sequence of characters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 Ordered sequence of objects (mutable)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Tuples: Ordered sequence of objects (immutable)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Dictionary: Key-Value pairing that is unordered.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Documentation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" name="Google Shape;92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3" name="Google Shape;93;p18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{203E6944-505C-4FCA-BB97-2F8D664034C8}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" name="Google Shape;99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0" name="Google Shape;100;p19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{203E6944-505C-4FCA-BB97-2F8D664034C8}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" name="Google Shape;106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7" name="Google Shape;107;p20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{203E6944-505C-4FCA-BB97-2F8D664034C8}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" name="Google Shape;113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4" name="Google Shape;114;p21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{203E6944-505C-4FCA-BB97-2F8D664034C8}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