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2" r:id="rId6"/>
    <p:sldId id="264" r:id="rId7"/>
    <p:sldId id="261" r:id="rId8"/>
    <p:sldId id="263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3" autoAdjust="0"/>
  </p:normalViewPr>
  <p:slideViewPr>
    <p:cSldViewPr snapToGrid="0">
      <p:cViewPr varScale="1">
        <p:scale>
          <a:sx n="118" d="100"/>
          <a:sy n="118" d="100"/>
        </p:scale>
        <p:origin x="1326" y="96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F18E5C-72D6-F31E-FB01-ABC79AF35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3FE41-CE85-E2AA-A8E5-55BEF4D8E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2485-01EF-40A2-BB59-4561F75F452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AE108-1D76-0638-99CF-9C2E20984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7CCB8-C067-DD88-91EC-5F3C7E8D4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CF1C-FB3C-421C-B00B-B0B58C2A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278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260103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비동기 기반 결제서비스 프로젝트를 진행하는 정화수라고 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29" name="Google Shape;129;g21122601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226010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 개요입니다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2a2851f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제 소개부터 먼저 </a:t>
            </a:r>
            <a:r>
              <a:rPr lang="ko-KR" altLang="en-US" dirty="0" err="1"/>
              <a:t>드릴께요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</a:t>
            </a:r>
            <a:r>
              <a:rPr lang="en-US" altLang="ko-KR" dirty="0"/>
              <a:t>LG CNS, SK Planet, </a:t>
            </a:r>
            <a:r>
              <a:rPr lang="ko-KR" altLang="en-US" dirty="0"/>
              <a:t>통신</a:t>
            </a:r>
            <a:r>
              <a:rPr lang="en-US" altLang="ko-KR" dirty="0"/>
              <a:t>3</a:t>
            </a:r>
            <a:r>
              <a:rPr lang="ko-KR" altLang="en-US" dirty="0"/>
              <a:t>사와 네이버 합작법인인 원스토어를 거쳐 지금은 </a:t>
            </a:r>
            <a:r>
              <a:rPr lang="en-US" altLang="ko-KR" dirty="0"/>
              <a:t>Commerce </a:t>
            </a:r>
            <a:r>
              <a:rPr lang="ko-KR" altLang="en-US" dirty="0"/>
              <a:t>회사에서 </a:t>
            </a:r>
            <a:r>
              <a:rPr lang="ko-KR" altLang="en-US" dirty="0" err="1"/>
              <a:t>백앤드</a:t>
            </a:r>
            <a:r>
              <a:rPr lang="ko-KR" altLang="en-US" dirty="0"/>
              <a:t> 엔지니어로 근무중인 정화수라고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세상에 변하지 않는 것은 없습니다</a:t>
            </a:r>
            <a:r>
              <a:rPr lang="en-US" altLang="ko-KR" dirty="0"/>
              <a:t>. </a:t>
            </a:r>
            <a:r>
              <a:rPr lang="ko-KR" altLang="en-US" dirty="0"/>
              <a:t>작년에는 맞았던 선택이 올해는 틀릴 수 있습니다</a:t>
            </a:r>
            <a:r>
              <a:rPr lang="en-US" altLang="ko-KR" dirty="0"/>
              <a:t>. </a:t>
            </a:r>
            <a:r>
              <a:rPr lang="ko-KR" altLang="en-US" dirty="0"/>
              <a:t>뭐든지 절대적으로 옳은 것은 없습니다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무의미한 논쟁보다는 가정을 세우고 그 가정이 실제로 현실에서 어떤 차이를 보이고 있는지 검증해 보는 것을 중요하게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그렇다고 다양한 생각을 인정하지 않는 것은 아닙니다</a:t>
            </a:r>
            <a:r>
              <a:rPr lang="en-US" altLang="ko-KR" dirty="0"/>
              <a:t>. </a:t>
            </a:r>
            <a:r>
              <a:rPr lang="ko-KR" altLang="en-US" dirty="0"/>
              <a:t>오히려 상대방의 다양한 생각을 인정하기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판단기준이 없다면 이런 다양한 생각들이 결론 없는 논쟁으로 이어지는 것 또한 자연스러운 현상이라고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중요한 것은 나나 우리 편의 의견이 채택되는 것이 아니라</a:t>
            </a:r>
            <a:r>
              <a:rPr lang="en-US" altLang="ko-KR" dirty="0"/>
              <a:t>, </a:t>
            </a:r>
            <a:r>
              <a:rPr lang="ko-KR" altLang="en-US" dirty="0"/>
              <a:t>좋은 의견이 채택되는 것이겠지요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이런 제 가치관을 철학적으로는 실용주의라 부르는 것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44" name="Google Shape;144;g2132a2851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강의는 총 아홉 챕터로 구성되어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입문과 기본 과정인 </a:t>
            </a:r>
            <a:r>
              <a:rPr lang="en-US" altLang="ko-KR" dirty="0"/>
              <a:t>5</a:t>
            </a:r>
            <a:r>
              <a:rPr lang="ko-KR" altLang="en-US" dirty="0"/>
              <a:t>챕터까지는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요즘 유행하는 비동기 서비스를 간략히 소개하고</a:t>
            </a:r>
            <a:r>
              <a:rPr lang="en-US" altLang="ko-KR" dirty="0"/>
              <a:t>, MVC </a:t>
            </a:r>
            <a:r>
              <a:rPr lang="ko-KR" altLang="en-US" dirty="0"/>
              <a:t>부터 </a:t>
            </a:r>
            <a:r>
              <a:rPr lang="en-US" altLang="ko-KR" dirty="0"/>
              <a:t>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까지 이어지는 간단한 </a:t>
            </a:r>
            <a:r>
              <a:rPr lang="en-US" altLang="ko-KR" dirty="0"/>
              <a:t>API </a:t>
            </a:r>
            <a:r>
              <a:rPr lang="ko-KR" altLang="en-US" dirty="0"/>
              <a:t>서버를 직접 구현해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부하 테스트를 통해 둘 간의 성능차이를 눈으로 직접 확인해 보겠습니다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30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fdc00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구현할 결제서비스의 최종 모습입니다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강의에 사용하는 기술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왼쪽이 </a:t>
            </a:r>
            <a:r>
              <a:rPr lang="en-US" altLang="ko-KR" dirty="0"/>
              <a:t>S/W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오른쪽이 오픈소스 소프트웨어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/>
              <a:t>깊이있게</a:t>
            </a:r>
            <a:r>
              <a:rPr lang="ko-KR" altLang="en-US" dirty="0"/>
              <a:t> 들어간다면 하나의 주제만으로도 </a:t>
            </a:r>
            <a:r>
              <a:rPr lang="en-US" altLang="ko-KR" dirty="0"/>
              <a:t>20</a:t>
            </a:r>
            <a:r>
              <a:rPr lang="ko-KR" altLang="en-US" dirty="0"/>
              <a:t>시간 넘게 이야기 해 볼 수 있는 기술들입니다만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저희는 서비스 구현에 각 기술들이 어떻게 쓰이는지 연결고리 위주로 살펴볼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분량 자체는 많지 않으니 큰 걱정은 하지 않으셔도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사용하는 기술 스택은 많지만</a:t>
            </a:r>
            <a:r>
              <a:rPr lang="en-US" altLang="ko-KR" dirty="0"/>
              <a:t>, </a:t>
            </a:r>
            <a:r>
              <a:rPr lang="ko-KR" altLang="en-US" dirty="0"/>
              <a:t>여러분들이 설치하셔야 하는 개발환경은 </a:t>
            </a:r>
            <a:r>
              <a:rPr lang="en-US" altLang="ko-KR" dirty="0"/>
              <a:t>IntelliJ 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모두 </a:t>
            </a:r>
            <a:r>
              <a:rPr lang="ko-KR" altLang="en-US" dirty="0" err="1"/>
              <a:t>인스톨러</a:t>
            </a:r>
            <a:r>
              <a:rPr lang="ko-KR" altLang="en-US" dirty="0"/>
              <a:t> 형태를 지원하니</a:t>
            </a:r>
            <a:r>
              <a:rPr lang="en-US" altLang="ko-KR" dirty="0"/>
              <a:t>, </a:t>
            </a:r>
            <a:r>
              <a:rPr lang="ko-KR" altLang="en-US" dirty="0"/>
              <a:t>편하게 다운로드 받아 설치버튼 클릭만 해주시면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JDK</a:t>
            </a:r>
            <a:r>
              <a:rPr lang="ko-KR" altLang="en-US" dirty="0"/>
              <a:t>는 별도 설치하실 필요 없고</a:t>
            </a:r>
            <a:r>
              <a:rPr lang="en-US" altLang="ko-KR" dirty="0"/>
              <a:t>, IntelliJ </a:t>
            </a:r>
            <a:r>
              <a:rPr lang="ko-KR" altLang="en-US" dirty="0"/>
              <a:t>안에서 간단하게 구성할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 17</a:t>
            </a:r>
            <a:r>
              <a:rPr lang="ko-KR" altLang="en-US" dirty="0"/>
              <a:t>을 사용할 예정인데</a:t>
            </a:r>
            <a:r>
              <a:rPr lang="en-US" altLang="ko-KR" dirty="0"/>
              <a:t>, 17</a:t>
            </a:r>
            <a:r>
              <a:rPr lang="ko-KR" altLang="en-US" dirty="0"/>
              <a:t>은 </a:t>
            </a:r>
            <a:r>
              <a:rPr lang="ko-KR" altLang="en-US" dirty="0" err="1"/>
              <a:t>백엔드에서</a:t>
            </a:r>
            <a:r>
              <a:rPr lang="ko-KR" altLang="en-US" dirty="0"/>
              <a:t> 너무 빠른 것 아니야 </a:t>
            </a:r>
            <a:r>
              <a:rPr lang="en-US" altLang="ko-KR" dirty="0"/>
              <a:t>? </a:t>
            </a:r>
            <a:r>
              <a:rPr lang="ko-KR" altLang="en-US" dirty="0"/>
              <a:t>라고 말씀하실 분도 </a:t>
            </a:r>
            <a:r>
              <a:rPr lang="ko-KR" altLang="en-US" dirty="0" err="1"/>
              <a:t>있으실거에요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스프링 </a:t>
            </a:r>
            <a:r>
              <a:rPr lang="en-US" altLang="ko-KR" dirty="0"/>
              <a:t>3.0</a:t>
            </a:r>
            <a:r>
              <a:rPr lang="ko-KR" altLang="en-US" dirty="0"/>
              <a:t>부터는 </a:t>
            </a:r>
            <a:r>
              <a:rPr lang="en-US" altLang="ko-KR" dirty="0"/>
              <a:t>JDK 17 </a:t>
            </a:r>
            <a:r>
              <a:rPr lang="ko-KR" altLang="en-US" dirty="0"/>
              <a:t>이상에서만 구동됩니다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특히 신규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콜렉터인</a:t>
            </a:r>
            <a:r>
              <a:rPr lang="ko-KR" altLang="en-US" dirty="0"/>
              <a:t> </a:t>
            </a:r>
            <a:r>
              <a:rPr lang="en-US" altLang="ko-KR" dirty="0"/>
              <a:t>ZGC </a:t>
            </a:r>
            <a:r>
              <a:rPr lang="ko-KR" altLang="en-US" dirty="0"/>
              <a:t>성능이 대단한데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Stop the world </a:t>
            </a:r>
            <a:r>
              <a:rPr lang="ko-KR" altLang="en-US" dirty="0"/>
              <a:t>현상이 </a:t>
            </a:r>
            <a:r>
              <a:rPr lang="en-US" altLang="ko-KR" dirty="0"/>
              <a:t>thread </a:t>
            </a:r>
            <a:r>
              <a:rPr lang="ko-KR" altLang="en-US" dirty="0"/>
              <a:t>별로 일어나며</a:t>
            </a:r>
            <a:r>
              <a:rPr lang="en-US" altLang="ko-KR" dirty="0"/>
              <a:t>, </a:t>
            </a:r>
            <a:r>
              <a:rPr lang="ko-KR" altLang="en-US" dirty="0"/>
              <a:t>처리시간이 </a:t>
            </a:r>
            <a:r>
              <a:rPr lang="en-US" altLang="ko-KR" dirty="0"/>
              <a:t>10ms </a:t>
            </a:r>
            <a:r>
              <a:rPr lang="ko-KR" altLang="en-US" dirty="0"/>
              <a:t>밖에 걸리지 않는다는 점이 대단히 </a:t>
            </a:r>
            <a:r>
              <a:rPr lang="ko-KR" altLang="en-US" dirty="0" err="1"/>
              <a:t>매력적이어서요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아직 </a:t>
            </a:r>
            <a:r>
              <a:rPr lang="en-US" altLang="ko-KR" dirty="0"/>
              <a:t>17</a:t>
            </a:r>
            <a:r>
              <a:rPr lang="ko-KR" altLang="en-US" dirty="0"/>
              <a:t>을 </a:t>
            </a:r>
            <a:r>
              <a:rPr lang="ko-KR" altLang="en-US" dirty="0" err="1"/>
              <a:t>접해보시지</a:t>
            </a:r>
            <a:r>
              <a:rPr lang="ko-KR" altLang="en-US" dirty="0"/>
              <a:t> 않았다면</a:t>
            </a:r>
            <a:r>
              <a:rPr lang="en-US" altLang="ko-KR" dirty="0"/>
              <a:t>, </a:t>
            </a:r>
            <a:r>
              <a:rPr lang="ko-KR" altLang="en-US" dirty="0"/>
              <a:t>이번 기회에 한 번 사용해 보기로 하시죠</a:t>
            </a:r>
            <a:r>
              <a:rPr lang="en-US" altLang="ko-KR" dirty="0"/>
              <a:t>.</a:t>
            </a:r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977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화면에 나와 있는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접속하시면 강의자료와 소스코드를 다운로드 받으실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이상 강의소개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2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lang="en-US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6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docker.com/products/docker-desktop/" TargetMode="External"/><Relationship Id="rId5" Type="http://schemas.openxmlformats.org/officeDocument/2006/relationships/hyperlink" Target="https://www.jetbrains.com/idea/download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안녕하세요.</a:t>
            </a:r>
            <a:endParaRPr sz="6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비동기 기반 결제서비스</a:t>
            </a:r>
            <a:endParaRPr lang="en-US" altLang="ko-KR"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프로젝트를 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진행하는</a:t>
            </a:r>
            <a:endParaRPr lang="en-US" altLang="ko"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정화수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입니다.</a:t>
            </a:r>
            <a:endParaRPr sz="5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74894" y="3584258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1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소개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2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MVC)</a:t>
            </a:r>
            <a:endParaRPr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3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Coroutine)</a:t>
            </a:r>
            <a:endParaRPr lang="ko-KR" altLang="en-US"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4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부하 테스트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5  | </a:t>
            </a:r>
            <a:r>
              <a:rPr lang="ko-KR" altLang="en-US" sz="700" dirty="0">
                <a:solidFill>
                  <a:schemeClr val="dk1"/>
                </a:solidFill>
              </a:rPr>
              <a:t>실무형 심화개발 </a:t>
            </a:r>
            <a:r>
              <a:rPr lang="en-US" altLang="ko-KR" sz="700" dirty="0">
                <a:solidFill>
                  <a:schemeClr val="dk1"/>
                </a:solidFill>
              </a:rPr>
              <a:t>part 1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6  | </a:t>
            </a:r>
            <a:r>
              <a:rPr lang="ko-KR" altLang="en-US" sz="700" dirty="0">
                <a:solidFill>
                  <a:schemeClr val="dk1"/>
                </a:solidFill>
              </a:rPr>
              <a:t>실무형 심화개발 </a:t>
            </a:r>
            <a:r>
              <a:rPr lang="en-US" altLang="ko-KR" sz="700" dirty="0">
                <a:solidFill>
                  <a:schemeClr val="dk1"/>
                </a:solidFill>
              </a:rPr>
              <a:t>part 2</a:t>
            </a:r>
            <a:endParaRPr lang="ko-KR" altLang="en-US"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endParaRPr lang="ko-KR" altLang="en-US" sz="700" dirty="0">
              <a:solidFill>
                <a:schemeClr val="dk1"/>
              </a:solidFill>
            </a:endParaRPr>
          </a:p>
        </p:txBody>
      </p:sp>
      <p:pic>
        <p:nvPicPr>
          <p:cNvPr id="135" name="Google Shape;135;p2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2800" b="1" dirty="0">
                <a:solidFill>
                  <a:schemeClr val="dk1"/>
                </a:solidFill>
              </a:rPr>
              <a:t>비동기 서비스 소개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ko-KR" altLang="en-US" sz="7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 dirty="0">
                <a:solidFill>
                  <a:srgbClr val="ED234B"/>
                </a:solidFill>
              </a:rPr>
              <a:t>1 </a:t>
            </a:r>
            <a:r>
              <a:rPr lang="ko" sz="1300" b="1" dirty="0">
                <a:solidFill>
                  <a:schemeClr val="dk1"/>
                </a:solidFill>
              </a:rPr>
              <a:t>강의 개요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899353" y="1437624"/>
            <a:ext cx="50244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dirty="0">
                <a:solidFill>
                  <a:srgbClr val="53585F"/>
                </a:solidFill>
              </a:rPr>
              <a:t>정화수</a:t>
            </a:r>
            <a:endParaRPr lang="en-US" altLang="ko-KR" sz="1700" b="1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7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(현) </a:t>
            </a:r>
            <a:r>
              <a:rPr lang="en-US" altLang="ko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altLang="ko" sz="17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ommerce</a:t>
            </a:r>
            <a:r>
              <a:rPr lang="ko-KR" altLang="en-US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dirty="0">
              <a:solidFill>
                <a:srgbClr val="7391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alt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lang="en-US" altLang="ko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(전) </a:t>
            </a:r>
            <a:r>
              <a:rPr lang="en-US" alt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</a:t>
            </a:r>
            <a:r>
              <a:rPr lang="en-US" altLang="ko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</a:p>
          <a:p>
            <a:pPr>
              <a:spcBef>
                <a:spcPts val="600"/>
              </a:spcBef>
              <a:buSzPts val="1700"/>
            </a:pP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 LG CNS </a:t>
            </a:r>
            <a:r>
              <a:rPr lang="en-US" altLang="ko-KR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Software architect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강사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D224F-0C63-1ED9-5367-A66C9CF9B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2" r="1198"/>
          <a:stretch/>
        </p:blipFill>
        <p:spPr bwMode="auto">
          <a:xfrm>
            <a:off x="3981981" y="1113876"/>
            <a:ext cx="3812967" cy="40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4;p28">
            <a:extLst>
              <a:ext uri="{FF2B5EF4-FFF2-40B4-BE49-F238E27FC236}">
                <a16:creationId xmlns:a16="http://schemas.microsoft.com/office/drawing/2014/main" id="{4A5DD008-26CC-3485-4600-13A8D3F683BD}"/>
              </a:ext>
            </a:extLst>
          </p:cNvPr>
          <p:cNvSpPr/>
          <p:nvPr/>
        </p:nvSpPr>
        <p:spPr>
          <a:xfrm rot="5400000">
            <a:off x="1108142" y="3693537"/>
            <a:ext cx="862400" cy="9423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68436" y="17399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7399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67188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소개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3495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495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361196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동기 서비스 구현</a:t>
            </a:r>
            <a:endParaRPr lang="en-US" altLang="ko-KR" sz="13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dirty="0">
                <a:solidFill>
                  <a:srgbClr val="7391FF"/>
                </a:solidFill>
              </a:rPr>
              <a:t>(Spring MVC)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29591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29591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080900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</a:t>
            </a:r>
            <a:r>
              <a:rPr lang="en-US" sz="1100" b="0" i="0" u="none" strike="noStrike" cap="none" dirty="0" err="1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Webflux</a:t>
            </a: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19019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25115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1211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5218628" y="1868177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" sz="1300" dirty="0">
                <a:solidFill>
                  <a:srgbClr val="FFFFFF"/>
                </a:solidFill>
              </a:rPr>
              <a:t>Async Non-blocking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361196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Backend</a:t>
            </a:r>
            <a:r>
              <a:rPr lang="ko-KR" altLang="en-US" sz="1300" dirty="0">
                <a:solidFill>
                  <a:schemeClr val="lt1"/>
                </a:solidFill>
              </a:rPr>
              <a:t> 기본기 복습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297991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chemeClr val="lt1"/>
                </a:solidFill>
              </a:rPr>
              <a:t>서비스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2075171" y="35714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218628" y="3571446"/>
            <a:ext cx="2857800" cy="4023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5710" y="37334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2081906" y="3686723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부하테스트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225363" y="3545338"/>
            <a:ext cx="2857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성능검증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5400000">
            <a:off x="1009491" y="2844759"/>
            <a:ext cx="1059701" cy="942300"/>
          </a:xfrm>
          <a:prstGeom prst="rect">
            <a:avLst/>
          </a:prstGeom>
          <a:solidFill>
            <a:srgbClr val="ABB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 rot="5400000">
            <a:off x="960841" y="1847299"/>
            <a:ext cx="1157001" cy="9423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 rot="10800000">
            <a:off x="1075535" y="2893377"/>
            <a:ext cx="942246" cy="177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47441" y="2382624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3337180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기본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79;p28">
            <a:extLst>
              <a:ext uri="{FF2B5EF4-FFF2-40B4-BE49-F238E27FC236}">
                <a16:creationId xmlns:a16="http://schemas.microsoft.com/office/drawing/2014/main" id="{C842F09A-9150-D8A9-EA7D-94C5E6891312}"/>
              </a:ext>
            </a:extLst>
          </p:cNvPr>
          <p:cNvSpPr/>
          <p:nvPr/>
        </p:nvSpPr>
        <p:spPr>
          <a:xfrm>
            <a:off x="2073823" y="4152722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0;p28">
            <a:extLst>
              <a:ext uri="{FF2B5EF4-FFF2-40B4-BE49-F238E27FC236}">
                <a16:creationId xmlns:a16="http://schemas.microsoft.com/office/drawing/2014/main" id="{53C09794-E0AD-60BA-2941-6DD28225060F}"/>
              </a:ext>
            </a:extLst>
          </p:cNvPr>
          <p:cNvSpPr/>
          <p:nvPr/>
        </p:nvSpPr>
        <p:spPr>
          <a:xfrm>
            <a:off x="5217280" y="4152722"/>
            <a:ext cx="2857800" cy="4023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81;p28">
            <a:extLst>
              <a:ext uri="{FF2B5EF4-FFF2-40B4-BE49-F238E27FC236}">
                <a16:creationId xmlns:a16="http://schemas.microsoft.com/office/drawing/2014/main" id="{1370D215-0011-7ECA-B088-975D2C33ECC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362" y="4314760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2;p28">
            <a:extLst>
              <a:ext uri="{FF2B5EF4-FFF2-40B4-BE49-F238E27FC236}">
                <a16:creationId xmlns:a16="http://schemas.microsoft.com/office/drawing/2014/main" id="{EE7835CA-CCE4-A41B-8BED-BC914B9BF8B1}"/>
              </a:ext>
            </a:extLst>
          </p:cNvPr>
          <p:cNvSpPr/>
          <p:nvPr/>
        </p:nvSpPr>
        <p:spPr>
          <a:xfrm>
            <a:off x="2080558" y="4267999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실무형 심화개발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3;p28">
            <a:extLst>
              <a:ext uri="{FF2B5EF4-FFF2-40B4-BE49-F238E27FC236}">
                <a16:creationId xmlns:a16="http://schemas.microsoft.com/office/drawing/2014/main" id="{47CD2149-4721-851B-D1E8-7A8DFD39C0D9}"/>
              </a:ext>
            </a:extLst>
          </p:cNvPr>
          <p:cNvSpPr/>
          <p:nvPr/>
        </p:nvSpPr>
        <p:spPr>
          <a:xfrm>
            <a:off x="5224015" y="4126614"/>
            <a:ext cx="2857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FFFFFF"/>
                </a:solidFill>
              </a:rPr>
              <a:t>서비스 구현역량 강화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1;p28">
            <a:extLst>
              <a:ext uri="{FF2B5EF4-FFF2-40B4-BE49-F238E27FC236}">
                <a16:creationId xmlns:a16="http://schemas.microsoft.com/office/drawing/2014/main" id="{D786DDF9-3FAF-1CDF-6957-75E1B4D64AAC}"/>
              </a:ext>
            </a:extLst>
          </p:cNvPr>
          <p:cNvSpPr txBox="1"/>
          <p:nvPr/>
        </p:nvSpPr>
        <p:spPr>
          <a:xfrm>
            <a:off x="1232863" y="4213441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dirty="0">
                <a:solidFill>
                  <a:schemeClr val="lt1"/>
                </a:solidFill>
              </a:rPr>
              <a:t>실무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8;p28">
            <a:extLst>
              <a:ext uri="{FF2B5EF4-FFF2-40B4-BE49-F238E27FC236}">
                <a16:creationId xmlns:a16="http://schemas.microsoft.com/office/drawing/2014/main" id="{EE53FF1A-0DEF-B7E1-6295-105C74F41F23}"/>
              </a:ext>
            </a:extLst>
          </p:cNvPr>
          <p:cNvSpPr/>
          <p:nvPr/>
        </p:nvSpPr>
        <p:spPr>
          <a:xfrm rot="10800000">
            <a:off x="1082279" y="3846885"/>
            <a:ext cx="942246" cy="177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BB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0272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프로젝트 개요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99356" y="1294753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" sz="1700" dirty="0">
                <a:solidFill>
                  <a:srgbClr val="53585F"/>
                </a:solidFill>
              </a:rPr>
              <a:t>Async Non-Blocking </a:t>
            </a:r>
            <a:r>
              <a:rPr lang="ko-KR" altLang="en-US" sz="1700" dirty="0">
                <a:solidFill>
                  <a:srgbClr val="53585F"/>
                </a:solidFill>
              </a:rPr>
              <a:t>기반의 </a:t>
            </a:r>
            <a:r>
              <a:rPr lang="en-US" altLang="ko-KR" sz="1700" dirty="0">
                <a:solidFill>
                  <a:srgbClr val="53585F"/>
                </a:solidFill>
              </a:rPr>
              <a:t>Reactive </a:t>
            </a:r>
            <a:r>
              <a:rPr lang="ko-KR" altLang="en-US" sz="1700" dirty="0">
                <a:solidFill>
                  <a:srgbClr val="53585F"/>
                </a:solidFill>
              </a:rPr>
              <a:t>결제서비스 구현</a:t>
            </a:r>
            <a:endParaRPr lang="en-US" altLang="ko" sz="1700" dirty="0">
              <a:solidFill>
                <a:srgbClr val="53585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EDFEF8-EEBA-55FC-8EE6-989E36506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56" y="1656677"/>
            <a:ext cx="6306877" cy="33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00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275702"/>
            <a:ext cx="3672644" cy="384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200" dirty="0">
              <a:solidFill>
                <a:srgbClr val="53585F"/>
              </a:solidFill>
            </a:endParaRP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JDK : 17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: 1.9.24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Boot : 3.3.1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Junit : 5.10.2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Kotest</a:t>
            </a:r>
            <a:r>
              <a:rPr lang="en-US" altLang="ko" dirty="0">
                <a:solidFill>
                  <a:srgbClr val="53585F"/>
                </a:solidFill>
              </a:rPr>
              <a:t> : 1.1.3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</a:t>
            </a:r>
            <a:r>
              <a:rPr lang="en-US" altLang="ko" dirty="0" err="1">
                <a:solidFill>
                  <a:srgbClr val="53585F"/>
                </a:solidFill>
              </a:rPr>
              <a:t>Webflux</a:t>
            </a:r>
            <a:r>
              <a:rPr lang="en-US" altLang="ko" dirty="0">
                <a:solidFill>
                  <a:srgbClr val="53585F"/>
                </a:solidFill>
              </a:rPr>
              <a:t> : 3.3.1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Coroutine : 1.8.1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R2DBC : 3.3.1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Resilience4j : 2.0.0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Gradle : 8.8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개요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" name="Google Shape;205;p30">
            <a:extLst>
              <a:ext uri="{FF2B5EF4-FFF2-40B4-BE49-F238E27FC236}">
                <a16:creationId xmlns:a16="http://schemas.microsoft.com/office/drawing/2014/main" id="{2AA1E86B-4EC7-549E-EF6C-58852C989614}"/>
              </a:ext>
            </a:extLst>
          </p:cNvPr>
          <p:cNvSpPr/>
          <p:nvPr/>
        </p:nvSpPr>
        <p:spPr>
          <a:xfrm>
            <a:off x="4671256" y="1723378"/>
            <a:ext cx="3672644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H2 : 2.2.224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Mariadb</a:t>
            </a:r>
            <a:r>
              <a:rPr lang="en-US" altLang="ko" dirty="0">
                <a:solidFill>
                  <a:srgbClr val="53585F"/>
                </a:solidFill>
              </a:rPr>
              <a:t> : 11.0.2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Redis : 7.0.12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Docker : latest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48003" y="1335965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dirty="0">
                <a:solidFill>
                  <a:srgbClr val="53585F"/>
                </a:solidFill>
              </a:rPr>
              <a:t>개발환경</a:t>
            </a:r>
            <a:endParaRPr lang="en-US" altLang="ko-KR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altLang="ko" sz="1600" dirty="0">
              <a:solidFill>
                <a:srgbClr val="53585F"/>
              </a:solidFill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700" dirty="0">
                <a:solidFill>
                  <a:srgbClr val="53585F"/>
                </a:solidFill>
              </a:rPr>
              <a:t>IntelliJ ultimate edition</a:t>
            </a:r>
          </a:p>
          <a:p>
            <a:pPr marL="18097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-KR" dirty="0">
                <a:effectLst/>
                <a:hlinkClick r:id="rId5"/>
              </a:rPr>
              <a:t>https://www.jetbrains.com/idea/download</a:t>
            </a:r>
            <a:endParaRPr lang="en-US" dirty="0">
              <a:solidFill>
                <a:srgbClr val="53585F"/>
              </a:solidFill>
            </a:endParaRPr>
          </a:p>
          <a:p>
            <a:pPr marL="1778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sz="1700" dirty="0">
                <a:solidFill>
                  <a:schemeClr val="bg1">
                    <a:lumMod val="65000"/>
                  </a:schemeClr>
                </a:solidFill>
              </a:rPr>
              <a:t>JDK 17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dirty="0">
                <a:solidFill>
                  <a:schemeClr val="bg1">
                    <a:lumMod val="65000"/>
                  </a:schemeClr>
                </a:solidFill>
              </a:rPr>
              <a:t>   IntelliJ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안에서 구성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80975" lvl="4" indent="-180975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53585F"/>
                </a:solidFill>
              </a:rPr>
              <a:t>Docker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100" dirty="0">
                <a:solidFill>
                  <a:srgbClr val="53585F"/>
                </a:solidFill>
              </a:rPr>
              <a:t>    </a:t>
            </a:r>
            <a:r>
              <a:rPr lang="en-US" altLang="ko-KR" dirty="0">
                <a:effectLst/>
                <a:hlinkClick r:id="rId6"/>
              </a:rPr>
              <a:t>https://www.docker.com/products/docker-desktop</a:t>
            </a:r>
            <a:endParaRPr lang="en-US" altLang="ko-KR" sz="11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437628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 소스코드 github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</a:t>
            </a:r>
            <a:r>
              <a:rPr lang="en-US" altLang="ko" u="sng" dirty="0">
                <a:solidFill>
                  <a:schemeClr val="hlink"/>
                </a:solidFill>
              </a:rPr>
              <a:t>https://github.com/nayasis/fastcampus-webflux-coroutine</a:t>
            </a:r>
            <a:endParaRPr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921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630</Words>
  <Application>Microsoft Office PowerPoint</Application>
  <PresentationFormat>화면 슬라이드 쇼(16:9)</PresentationFormat>
  <Paragraphs>133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Hwasu Jung</cp:lastModifiedBy>
  <cp:revision>171</cp:revision>
  <dcterms:modified xsi:type="dcterms:W3CDTF">2024-07-09T14:53:20Z</dcterms:modified>
</cp:coreProperties>
</file>