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3"/>
  </p:notesMasterIdLst>
  <p:sldIdLst>
    <p:sldId id="256" r:id="rId2"/>
    <p:sldId id="258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86" r:id="rId11"/>
    <p:sldId id="287" r:id="rId12"/>
    <p:sldId id="273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97" r:id="rId21"/>
    <p:sldId id="27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46336" autoAdjust="0"/>
  </p:normalViewPr>
  <p:slideViewPr>
    <p:cSldViewPr snapToGrid="0" showGuides="1">
      <p:cViewPr varScale="1">
        <p:scale>
          <a:sx n="64" d="100"/>
          <a:sy n="64" d="100"/>
        </p:scale>
        <p:origin x="2862" y="66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챕터에서는 지금까지 저희가 만들었던 </a:t>
            </a:r>
            <a:r>
              <a:rPr lang="en-US" altLang="ko-KR" dirty="0"/>
              <a:t>MVC, Reactor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어플리케이션들 간 성능테스트를 통해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 정말로 </a:t>
            </a:r>
            <a:r>
              <a:rPr lang="en-US" altLang="ko-KR" dirty="0"/>
              <a:t>MVC</a:t>
            </a:r>
            <a:r>
              <a:rPr lang="ko-KR" altLang="en-US" dirty="0"/>
              <a:t>보다 </a:t>
            </a:r>
            <a:r>
              <a:rPr lang="ko-KR" altLang="en-US" dirty="0" err="1"/>
              <a:t>빠른지를</a:t>
            </a:r>
            <a:r>
              <a:rPr lang="ko-KR" altLang="en-US" dirty="0"/>
              <a:t> 직접 확인해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ko-KR" altLang="en-US" dirty="0" err="1"/>
              <a:t>부하테스터부터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0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성능비교 </a:t>
            </a:r>
            <a:r>
              <a:rPr lang="en-US" altLang="ko-KR" dirty="0"/>
              <a:t>2</a:t>
            </a:r>
            <a:r>
              <a:rPr lang="ko-KR" altLang="en-US" dirty="0"/>
              <a:t>번째 시간입니다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간 성능차이가 크지 않다는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 솔직히 당황스럽습니다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sleep </a:t>
            </a:r>
            <a:r>
              <a:rPr lang="ko-KR" altLang="en-US" dirty="0"/>
              <a:t>으로 구현한 </a:t>
            </a:r>
            <a:r>
              <a:rPr lang="en-US" altLang="ko-KR" dirty="0"/>
              <a:t>NIO </a:t>
            </a:r>
            <a:r>
              <a:rPr lang="ko-KR" altLang="en-US" dirty="0"/>
              <a:t>지연호출은 이론대로 분명한 성능차이가 보이지만</a:t>
            </a:r>
            <a:r>
              <a:rPr lang="en-US" altLang="ko-KR" dirty="0"/>
              <a:t>, RDB </a:t>
            </a:r>
            <a:r>
              <a:rPr lang="ko-KR" altLang="en-US" dirty="0"/>
              <a:t>호출은 성능 차이가 보이질 않습니다</a:t>
            </a:r>
            <a:r>
              <a:rPr lang="en-US" altLang="ko-KR" dirty="0"/>
              <a:t>. </a:t>
            </a:r>
            <a:r>
              <a:rPr lang="ko-KR" altLang="en-US" dirty="0"/>
              <a:t>아주 약간 높은 </a:t>
            </a:r>
            <a:r>
              <a:rPr lang="ko-KR" altLang="en-US" dirty="0" err="1"/>
              <a:t>정도거든요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테스트도구를 사용해봐도 결과는 마찬가지고요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혹시 </a:t>
            </a:r>
            <a:r>
              <a:rPr lang="ko-KR" altLang="en-US" dirty="0" err="1"/>
              <a:t>단건</a:t>
            </a:r>
            <a:r>
              <a:rPr lang="ko-KR" altLang="en-US" dirty="0"/>
              <a:t> 조회가 너무 빠른 프로세스여서</a:t>
            </a:r>
            <a:r>
              <a:rPr lang="en-US" altLang="ko-KR" dirty="0"/>
              <a:t>, </a:t>
            </a:r>
            <a:r>
              <a:rPr lang="ko-KR" altLang="en-US" dirty="0"/>
              <a:t>성능 차이가 안보였던 건 아닐까요 </a:t>
            </a:r>
            <a:r>
              <a:rPr lang="en-US" altLang="ko-KR" dirty="0"/>
              <a:t>? sleep </a:t>
            </a:r>
            <a:r>
              <a:rPr lang="ko-KR" altLang="en-US" dirty="0"/>
              <a:t>호출에서 확인했던 것처럼</a:t>
            </a:r>
            <a:r>
              <a:rPr lang="en-US" altLang="ko-KR" dirty="0"/>
              <a:t>, </a:t>
            </a:r>
            <a:r>
              <a:rPr lang="ko-KR" altLang="en-US" dirty="0"/>
              <a:t>쿼리가 좀 느려서</a:t>
            </a:r>
            <a:r>
              <a:rPr lang="en-US" altLang="ko-KR" dirty="0"/>
              <a:t>, </a:t>
            </a:r>
            <a:r>
              <a:rPr lang="ko-KR" altLang="en-US" dirty="0"/>
              <a:t>블록 타임이 좀 길다면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ko-KR" altLang="en-US" dirty="0" err="1"/>
              <a:t>논블럭</a:t>
            </a:r>
            <a:r>
              <a:rPr lang="ko-KR" altLang="en-US" dirty="0"/>
              <a:t> </a:t>
            </a:r>
            <a:r>
              <a:rPr lang="en-US" altLang="ko-KR" dirty="0"/>
              <a:t>IO</a:t>
            </a:r>
            <a:r>
              <a:rPr lang="ko-KR" altLang="en-US" dirty="0"/>
              <a:t>로 처리하니까</a:t>
            </a:r>
            <a:r>
              <a:rPr lang="en-US" altLang="ko-KR" dirty="0"/>
              <a:t>, </a:t>
            </a:r>
            <a:r>
              <a:rPr lang="ko-KR" altLang="en-US" dirty="0"/>
              <a:t>처리량이 더 많아지지 않을까요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</a:t>
            </a:r>
            <a:r>
              <a:rPr lang="en-US" altLang="ko-KR" dirty="0"/>
              <a:t>… </a:t>
            </a:r>
            <a:r>
              <a:rPr lang="ko-KR" altLang="en-US" dirty="0"/>
              <a:t>쿼리가 </a:t>
            </a:r>
            <a:r>
              <a:rPr lang="ko-KR" altLang="en-US" dirty="0" err="1"/>
              <a:t>느렸던</a:t>
            </a:r>
            <a:r>
              <a:rPr lang="ko-KR" altLang="en-US" dirty="0"/>
              <a:t> 다건조회 테스트</a:t>
            </a:r>
            <a:r>
              <a:rPr lang="en-US" altLang="ko-KR" dirty="0"/>
              <a:t>… </a:t>
            </a:r>
            <a:r>
              <a:rPr lang="ko-KR" altLang="en-US" dirty="0"/>
              <a:t>해봤었고요</a:t>
            </a:r>
            <a:r>
              <a:rPr lang="en-US" altLang="ko-KR" dirty="0"/>
              <a:t>. </a:t>
            </a:r>
            <a:r>
              <a:rPr lang="ko-KR" altLang="en-US" dirty="0"/>
              <a:t>특별히 빠르진 않았습니다</a:t>
            </a:r>
            <a:r>
              <a:rPr lang="en-US" altLang="ko-KR" dirty="0"/>
              <a:t>. </a:t>
            </a:r>
            <a:r>
              <a:rPr lang="ko-KR" altLang="en-US" dirty="0"/>
              <a:t>그건 그냥 전반적으로 느리게 동작했습니다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여러가지 가설을 세워볼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드라이버가 아직 </a:t>
            </a:r>
            <a:r>
              <a:rPr lang="en-US" altLang="ko-KR" dirty="0"/>
              <a:t>NIO </a:t>
            </a:r>
            <a:r>
              <a:rPr lang="ko-KR" altLang="en-US" dirty="0"/>
              <a:t>지원이 미흡해서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ko-KR" altLang="en-US" dirty="0" err="1"/>
              <a:t>블러킹</a:t>
            </a:r>
            <a:r>
              <a:rPr lang="ko-KR" altLang="en-US" dirty="0"/>
              <a:t> 호출이 </a:t>
            </a:r>
            <a:r>
              <a:rPr lang="ko-KR" altLang="en-US" dirty="0" err="1"/>
              <a:t>일어난거나</a:t>
            </a:r>
            <a:r>
              <a:rPr lang="ko-KR" altLang="en-US" dirty="0"/>
              <a:t> </a:t>
            </a:r>
            <a:r>
              <a:rPr lang="ko-KR" altLang="en-US" dirty="0" err="1"/>
              <a:t>다름없다거나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NIO </a:t>
            </a:r>
            <a:r>
              <a:rPr lang="ko-KR" altLang="en-US" dirty="0"/>
              <a:t>를 지원하지 않을 수도 있겠죠</a:t>
            </a:r>
            <a:r>
              <a:rPr lang="en-US" altLang="ko-KR" dirty="0"/>
              <a:t>. </a:t>
            </a:r>
            <a:r>
              <a:rPr lang="ko-KR" altLang="en-US" dirty="0"/>
              <a:t>아무리 </a:t>
            </a:r>
            <a:r>
              <a:rPr lang="ko-KR" altLang="en-US" dirty="0" err="1"/>
              <a:t>논블럭하게</a:t>
            </a:r>
            <a:r>
              <a:rPr lang="ko-KR" altLang="en-US" dirty="0"/>
              <a:t> 호출해도</a:t>
            </a:r>
            <a:r>
              <a:rPr lang="en-US" altLang="ko-KR" dirty="0"/>
              <a:t>, </a:t>
            </a:r>
            <a:r>
              <a:rPr lang="ko-KR" altLang="en-US" dirty="0"/>
              <a:t>피호출 서비스가 </a:t>
            </a:r>
            <a:r>
              <a:rPr lang="ko-KR" altLang="en-US" dirty="0" err="1"/>
              <a:t>블러킹이라면</a:t>
            </a:r>
            <a:r>
              <a:rPr lang="en-US" altLang="ko-KR" dirty="0"/>
              <a:t>, </a:t>
            </a:r>
            <a:r>
              <a:rPr lang="ko-KR" altLang="en-US" dirty="0"/>
              <a:t>그 부하는 고스란히 </a:t>
            </a:r>
            <a:r>
              <a:rPr lang="en-US" altLang="ko-KR" dirty="0" err="1"/>
              <a:t>Webflux</a:t>
            </a:r>
            <a:r>
              <a:rPr lang="ko-KR" altLang="en-US" dirty="0"/>
              <a:t>에 </a:t>
            </a:r>
            <a:r>
              <a:rPr lang="ko-KR" altLang="en-US" dirty="0" err="1"/>
              <a:t>전파되니깐요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… </a:t>
            </a:r>
            <a:r>
              <a:rPr lang="ko-KR" altLang="en-US" dirty="0"/>
              <a:t>이렇게 성급하게 결론 내리긴 좀 그렇죠 </a:t>
            </a:r>
            <a:r>
              <a:rPr lang="en-US" altLang="ko-KR" dirty="0"/>
              <a:t>? </a:t>
            </a:r>
            <a:r>
              <a:rPr lang="ko-KR" altLang="en-US" dirty="0"/>
              <a:t>마지막으로 저희</a:t>
            </a:r>
            <a:r>
              <a:rPr lang="en-US" altLang="ko-KR" dirty="0"/>
              <a:t>…</a:t>
            </a:r>
            <a:r>
              <a:rPr lang="ko-KR" altLang="en-US" dirty="0"/>
              <a:t> 서버 환경에서 테스트 한 번만 더 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로컬에서 서버 환경을 구성하는 가장 손쉬운 방법인</a:t>
            </a:r>
            <a:r>
              <a:rPr lang="en-US" altLang="ko-KR" dirty="0"/>
              <a:t> docker container, </a:t>
            </a:r>
            <a:r>
              <a:rPr lang="ko-KR" altLang="en-US" dirty="0"/>
              <a:t>로 어플리케이션을 우선 </a:t>
            </a:r>
            <a:r>
              <a:rPr lang="en-US" altLang="ko-KR" dirty="0"/>
              <a:t>build </a:t>
            </a:r>
            <a:r>
              <a:rPr lang="ko-KR" altLang="en-US" dirty="0"/>
              <a:t>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7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7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04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9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어플리케이션 성능은</a:t>
            </a:r>
            <a:r>
              <a:rPr lang="en-US" altLang="ko-KR" dirty="0"/>
              <a:t>,</a:t>
            </a:r>
            <a:r>
              <a:rPr lang="ko-KR" altLang="en-US" dirty="0"/>
              <a:t> 초당 처리성능을 나타내는</a:t>
            </a:r>
            <a:r>
              <a:rPr lang="en-US" altLang="ko-KR" dirty="0"/>
              <a:t> TPS, Transaction per seconds </a:t>
            </a:r>
            <a:r>
              <a:rPr lang="ko-KR" altLang="en-US" dirty="0"/>
              <a:t>또는 </a:t>
            </a:r>
            <a:r>
              <a:rPr lang="en-US" altLang="ko-KR" dirty="0"/>
              <a:t>RPS, </a:t>
            </a:r>
            <a:r>
              <a:rPr lang="ko-KR" altLang="en-US" dirty="0"/>
              <a:t>같은 말입니다</a:t>
            </a:r>
            <a:r>
              <a:rPr lang="en-US" altLang="ko-KR" dirty="0"/>
              <a:t>, Request per seconds </a:t>
            </a:r>
            <a:r>
              <a:rPr lang="ko-KR" altLang="en-US" dirty="0"/>
              <a:t>지표와 응답시간으로 확인해 볼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부하테스트 도구는</a:t>
            </a:r>
            <a:r>
              <a:rPr lang="en-US" altLang="ko-KR" dirty="0"/>
              <a:t>,</a:t>
            </a:r>
            <a:r>
              <a:rPr lang="ko-KR" altLang="en-US" dirty="0"/>
              <a:t> 서버에 다량의 요청을 보내고</a:t>
            </a:r>
            <a:r>
              <a:rPr lang="en-US" altLang="ko-KR" dirty="0"/>
              <a:t>,</a:t>
            </a:r>
            <a:r>
              <a:rPr lang="ko-KR" altLang="en-US" dirty="0"/>
              <a:t> 응답결과를 </a:t>
            </a:r>
            <a:r>
              <a:rPr lang="ko-KR" altLang="en-US" dirty="0" err="1"/>
              <a:t>수신받아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TPS</a:t>
            </a:r>
            <a:r>
              <a:rPr lang="ko-KR" altLang="en-US" dirty="0"/>
              <a:t>와 응답시간을 측정해 주는 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부하를 정확하게 측정하기 위해서는</a:t>
            </a:r>
            <a:r>
              <a:rPr lang="en-US" altLang="ko-KR" dirty="0"/>
              <a:t>, </a:t>
            </a:r>
            <a:r>
              <a:rPr lang="ko-KR" altLang="en-US" dirty="0"/>
              <a:t>부하 발생기와 측정하고자 하는 서버환경을 분리해야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부하 발생기가 </a:t>
            </a:r>
            <a:r>
              <a:rPr lang="en-US" altLang="ko-KR" dirty="0" err="1"/>
              <a:t>cpu</a:t>
            </a:r>
            <a:r>
              <a:rPr lang="ko-KR" altLang="en-US" dirty="0"/>
              <a:t>를 꽤 잡아먹기 때문에</a:t>
            </a:r>
            <a:r>
              <a:rPr lang="en-US" altLang="ko-KR" dirty="0"/>
              <a:t>,</a:t>
            </a:r>
            <a:r>
              <a:rPr lang="ko-KR" altLang="en-US" dirty="0"/>
              <a:t> 서버 처리 성능에 간섭을 일으킬 수 </a:t>
            </a:r>
            <a:r>
              <a:rPr lang="ko-KR" altLang="en-US" dirty="0" err="1"/>
              <a:t>있어서입니다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저희는 경향성 정도만 </a:t>
            </a:r>
            <a:r>
              <a:rPr lang="ko-KR" altLang="en-US" dirty="0" err="1"/>
              <a:t>확인할꺼라</a:t>
            </a:r>
            <a:r>
              <a:rPr lang="en-US" altLang="ko-KR" dirty="0"/>
              <a:t>, </a:t>
            </a:r>
            <a:r>
              <a:rPr lang="ko-KR" altLang="en-US" dirty="0"/>
              <a:t>로컬 </a:t>
            </a:r>
            <a:r>
              <a:rPr lang="en-US" altLang="ko-KR" dirty="0"/>
              <a:t>PC </a:t>
            </a:r>
            <a:r>
              <a:rPr lang="ko-KR" altLang="en-US" dirty="0"/>
              <a:t>에서 부하 테스트 도구와 서버를 같이 띄워 테스트하겠습니다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부하 테스터는 좀 가벼운 걸 선택하려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요즘 유행하는 </a:t>
            </a:r>
            <a:r>
              <a:rPr lang="en-US" altLang="ko-KR" dirty="0"/>
              <a:t>Locust </a:t>
            </a:r>
            <a:r>
              <a:rPr lang="ko-KR" altLang="en-US" dirty="0"/>
              <a:t>란 오픈소스를 한 번 사용해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8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내용 잠깐 정리하겠습니다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단건조회와 다건조회를 테스트 해보았는데요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왼쪽 </a:t>
            </a:r>
            <a:r>
              <a:rPr lang="ko-KR" altLang="en-US" dirty="0" err="1"/>
              <a:t>단건</a:t>
            </a:r>
            <a:r>
              <a:rPr lang="ko-KR" altLang="en-US" dirty="0"/>
              <a:t> 조회는 빠른 쿼리 기반의 서비스로</a:t>
            </a:r>
            <a:r>
              <a:rPr lang="en-US" altLang="ko-KR" dirty="0"/>
              <a:t>, </a:t>
            </a:r>
            <a:r>
              <a:rPr lang="ko-KR" altLang="en-US" dirty="0" err="1"/>
              <a:t>웹플럭스의</a:t>
            </a:r>
            <a:r>
              <a:rPr lang="ko-KR" altLang="en-US" dirty="0"/>
              <a:t> 성능 향상이 잘 보였고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오른쪽 다건조회는 느린 쿼리 기반의 서비스로</a:t>
            </a:r>
            <a:r>
              <a:rPr lang="en-US" altLang="ko-KR" dirty="0"/>
              <a:t>, </a:t>
            </a:r>
            <a:r>
              <a:rPr lang="ko-KR" altLang="en-US" dirty="0" err="1"/>
              <a:t>웹플럭스</a:t>
            </a:r>
            <a:r>
              <a:rPr lang="ko-KR" altLang="en-US" dirty="0"/>
              <a:t> 이점이 전혀 보이지 않았습니다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현실세계에서는 왼쪽과 오른쪽이 섞여서 요청이 들어올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이럴 경우 경향성은 어떻게 나타날까요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현장에서 </a:t>
            </a:r>
            <a:r>
              <a:rPr lang="en-US" altLang="ko-KR" dirty="0" err="1"/>
              <a:t>Webflux</a:t>
            </a:r>
            <a:r>
              <a:rPr lang="ko-KR" altLang="en-US" dirty="0"/>
              <a:t>를 적용했을 때 제일 당황스러운 부분은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분명 뛰어난 성능을 보여준다고 했는데</a:t>
            </a:r>
            <a:r>
              <a:rPr lang="en-US" altLang="ko-KR" dirty="0"/>
              <a:t>, </a:t>
            </a:r>
            <a:r>
              <a:rPr lang="ko-KR" altLang="en-US" dirty="0"/>
              <a:t>적용하고서 뚜렷한 성능차가 보이지 않을 때입니다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느리고 빠른 처리들이 섞여서 한꺼번에 처리되다 보면</a:t>
            </a:r>
            <a:r>
              <a:rPr lang="en-US" altLang="ko-KR" dirty="0"/>
              <a:t>, MVC</a:t>
            </a:r>
            <a:r>
              <a:rPr lang="ko-KR" altLang="en-US" dirty="0"/>
              <a:t>와 성능이 비슷해 보이거든요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하지만 </a:t>
            </a:r>
            <a:r>
              <a:rPr lang="en-US" altLang="ko-KR" dirty="0"/>
              <a:t>MVC</a:t>
            </a:r>
            <a:r>
              <a:rPr lang="ko-KR" altLang="en-US" dirty="0"/>
              <a:t>는 </a:t>
            </a:r>
            <a:r>
              <a:rPr lang="ko-KR" altLang="en-US" dirty="0" err="1"/>
              <a:t>다건요청으로</a:t>
            </a:r>
            <a:r>
              <a:rPr lang="ko-KR" altLang="en-US" dirty="0"/>
              <a:t> 발생한 부하가 시스템 전반에 영향을 미쳐</a:t>
            </a:r>
            <a:r>
              <a:rPr lang="en-US" altLang="ko-KR" dirty="0"/>
              <a:t>, </a:t>
            </a:r>
            <a:r>
              <a:rPr lang="ko-KR" altLang="en-US" dirty="0"/>
              <a:t>거의 호출되지 않는 </a:t>
            </a:r>
            <a:r>
              <a:rPr lang="ko-KR" altLang="en-US" dirty="0" err="1"/>
              <a:t>단건요청도</a:t>
            </a:r>
            <a:r>
              <a:rPr lang="ko-KR" altLang="en-US" dirty="0"/>
              <a:t> 응답이 느려지는 반면</a:t>
            </a: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ko-KR" altLang="en-US" dirty="0"/>
              <a:t>는 </a:t>
            </a:r>
            <a:r>
              <a:rPr lang="ko-KR" altLang="en-US" dirty="0" err="1"/>
              <a:t>다건</a:t>
            </a:r>
            <a:r>
              <a:rPr lang="ko-KR" altLang="en-US" dirty="0"/>
              <a:t> 요청으로 처리량이 </a:t>
            </a:r>
            <a:r>
              <a:rPr lang="en-US" altLang="ko-KR" dirty="0"/>
              <a:t>saturation </a:t>
            </a:r>
            <a:r>
              <a:rPr lang="ko-KR" altLang="en-US" dirty="0"/>
              <a:t>되었음에도 불구하고</a:t>
            </a:r>
            <a:r>
              <a:rPr lang="en-US" altLang="ko-KR" dirty="0"/>
              <a:t>, </a:t>
            </a:r>
            <a:r>
              <a:rPr lang="ko-KR" altLang="en-US" dirty="0" err="1"/>
              <a:t>단건요청</a:t>
            </a:r>
            <a:r>
              <a:rPr lang="ko-KR" altLang="en-US" dirty="0"/>
              <a:t> 원활하게 처리가 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다시 한 번 </a:t>
            </a:r>
            <a:r>
              <a:rPr lang="ko-KR" altLang="en-US" dirty="0" err="1"/>
              <a:t>강조드리자면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ko-KR" altLang="en-US" dirty="0"/>
              <a:t>는 무조건 </a:t>
            </a:r>
            <a:r>
              <a:rPr lang="en-US" altLang="ko-KR" dirty="0"/>
              <a:t>MVC </a:t>
            </a:r>
            <a:r>
              <a:rPr lang="ko-KR" altLang="en-US" dirty="0"/>
              <a:t>보다 빠르게 움직이지 않습니다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Webflux</a:t>
            </a:r>
            <a:r>
              <a:rPr lang="ko-KR" altLang="en-US" dirty="0"/>
              <a:t>는 적은 리소스로 많은 트래픽을 감당하는 개념입니다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이번 챕터 마무리 하겠습니다</a:t>
            </a:r>
            <a:r>
              <a:rPr lang="en-US" altLang="ko-KR" dirty="0"/>
              <a:t>.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로커스트는</a:t>
            </a:r>
            <a:r>
              <a:rPr lang="ko-KR" altLang="en-US" dirty="0"/>
              <a:t> 설치가 간편하고</a:t>
            </a:r>
            <a:r>
              <a:rPr lang="en-US" altLang="ko-KR" dirty="0"/>
              <a:t>, </a:t>
            </a:r>
            <a:r>
              <a:rPr lang="ko-KR" altLang="en-US" dirty="0"/>
              <a:t>테스팅 스크립트 작성이 쉽고</a:t>
            </a:r>
            <a:r>
              <a:rPr lang="en-US" altLang="ko-KR" dirty="0"/>
              <a:t>, </a:t>
            </a:r>
            <a:r>
              <a:rPr lang="ko-KR" altLang="en-US" dirty="0"/>
              <a:t>통계결과를 예쁘게 확인할 수 있는 </a:t>
            </a:r>
            <a:r>
              <a:rPr lang="en-US" altLang="ko-KR" dirty="0"/>
              <a:t>web UI</a:t>
            </a:r>
            <a:r>
              <a:rPr lang="ko-KR" altLang="en-US" dirty="0"/>
              <a:t>를 제공합니다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 </a:t>
            </a:r>
            <a:r>
              <a:rPr lang="en-US" altLang="ko-KR" dirty="0"/>
              <a:t>worker cluster </a:t>
            </a:r>
            <a:r>
              <a:rPr lang="ko-KR" altLang="en-US" dirty="0"/>
              <a:t>를 통한 대규모 분산 부하테스트 환경도 손쉽게 구성할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장점 때문에 요즘 많이들 사용하시는데요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4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기반의 부하 테스터입니다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편의성이 좋은 건 알겠는데</a:t>
            </a:r>
            <a:r>
              <a:rPr lang="en-US" altLang="ko-KR" dirty="0"/>
              <a:t>, python… </a:t>
            </a:r>
            <a:r>
              <a:rPr lang="ko-KR" altLang="en-US" dirty="0"/>
              <a:t>기반이라는 말에 잠깐 멈칫 하게 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부하테스터는</a:t>
            </a:r>
            <a:r>
              <a:rPr lang="ko-KR" altLang="en-US" dirty="0"/>
              <a:t> 다량의 부하를 발생시켜야 하기 때문에 속도도 빨라야 하고 병렬처리도 가능해야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Python</a:t>
            </a:r>
            <a:r>
              <a:rPr lang="ko-KR" altLang="en-US" dirty="0"/>
              <a:t>은</a:t>
            </a:r>
            <a:r>
              <a:rPr lang="en-US" altLang="ko-KR" dirty="0"/>
              <a:t>… </a:t>
            </a:r>
            <a:r>
              <a:rPr lang="ko-KR" altLang="en-US" dirty="0"/>
              <a:t>이런 처리를 하기에는 느릴 뿐더러</a:t>
            </a:r>
            <a:r>
              <a:rPr lang="en-US" altLang="ko-KR" dirty="0"/>
              <a:t>, </a:t>
            </a:r>
            <a:r>
              <a:rPr lang="ko-KR" altLang="en-US" dirty="0"/>
              <a:t>병렬 처리도 어렵거든요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메모리를 효율적으로 관리하기 위해</a:t>
            </a:r>
            <a:r>
              <a:rPr lang="en-US" altLang="ko-KR" dirty="0"/>
              <a:t>, GIL, Global Interpreter Lock </a:t>
            </a:r>
            <a:r>
              <a:rPr lang="ko-KR" altLang="en-US" dirty="0"/>
              <a:t>이란 메커니즘으로 동작합니다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싱글 쓰레드 동작만을 강제하는데요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조금만 더 자세히 말씀드리면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은 변수를 참조할 때마다 </a:t>
            </a:r>
            <a:r>
              <a:rPr lang="en-US" altLang="ko-KR" dirty="0"/>
              <a:t>+1, </a:t>
            </a:r>
            <a:r>
              <a:rPr lang="ko-KR" altLang="en-US" dirty="0"/>
              <a:t>참조가 끝날 때마다 </a:t>
            </a:r>
            <a:r>
              <a:rPr lang="en-US" altLang="ko-KR" dirty="0"/>
              <a:t>-1 </a:t>
            </a:r>
            <a:r>
              <a:rPr lang="ko-KR" altLang="en-US" dirty="0"/>
              <a:t>을 </a:t>
            </a:r>
            <a:r>
              <a:rPr lang="ko-KR" altLang="en-US" dirty="0" err="1"/>
              <a:t>카운팅하다가</a:t>
            </a:r>
            <a:r>
              <a:rPr lang="en-US" altLang="ko-KR" dirty="0"/>
              <a:t>, 0</a:t>
            </a:r>
            <a:r>
              <a:rPr lang="ko-KR" altLang="en-US" dirty="0"/>
              <a:t>이 되면 변수를 메모리에서 정리하는 방식으로 </a:t>
            </a:r>
            <a:r>
              <a:rPr lang="en-US" altLang="ko-KR" dirty="0"/>
              <a:t>Garbage collection </a:t>
            </a:r>
            <a:r>
              <a:rPr lang="ko-KR" altLang="en-US" dirty="0"/>
              <a:t>을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참조 갱신을 위해 </a:t>
            </a:r>
            <a:r>
              <a:rPr lang="en-US" altLang="ko-KR" dirty="0"/>
              <a:t>CPU </a:t>
            </a:r>
            <a:r>
              <a:rPr lang="ko-KR" altLang="en-US" dirty="0"/>
              <a:t>사이클을 사용하는 단점이 있긴 하지만</a:t>
            </a:r>
            <a:r>
              <a:rPr lang="en-US" altLang="ko-KR" dirty="0"/>
              <a:t>, </a:t>
            </a:r>
            <a:r>
              <a:rPr lang="ko-KR" altLang="en-US" dirty="0"/>
              <a:t>메모리가 불필요해지는 즉시 정리가 되는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thread </a:t>
            </a:r>
            <a:r>
              <a:rPr lang="ko-KR" altLang="en-US" dirty="0"/>
              <a:t>가 여러 개면</a:t>
            </a:r>
            <a:r>
              <a:rPr lang="en-US" altLang="ko-KR" dirty="0"/>
              <a:t>, </a:t>
            </a:r>
            <a:r>
              <a:rPr lang="ko-KR" altLang="en-US" dirty="0"/>
              <a:t>이런 참조 갱신에 </a:t>
            </a:r>
            <a:r>
              <a:rPr lang="en-US" altLang="ko-KR" dirty="0"/>
              <a:t>lock </a:t>
            </a:r>
            <a:r>
              <a:rPr lang="ko-KR" altLang="en-US" dirty="0"/>
              <a:t>이 걸려야만 합니다</a:t>
            </a:r>
            <a:r>
              <a:rPr lang="en-US" altLang="ko-KR" dirty="0"/>
              <a:t>. &lt;&lt; </a:t>
            </a:r>
            <a:r>
              <a:rPr lang="ko-KR" altLang="en-US" dirty="0"/>
              <a:t>그려가며 설명 </a:t>
            </a:r>
            <a:r>
              <a:rPr lang="en-US" altLang="ko-KR" dirty="0"/>
              <a:t>&gt;&gt;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lock</a:t>
            </a:r>
            <a:r>
              <a:rPr lang="ko-KR" altLang="en-US" dirty="0"/>
              <a:t>을 안건다면</a:t>
            </a:r>
            <a:r>
              <a:rPr lang="en-US" altLang="ko-KR" dirty="0"/>
              <a:t>, </a:t>
            </a:r>
            <a:r>
              <a:rPr lang="ko-KR" altLang="en-US" dirty="0" err="1"/>
              <a:t>카운팅이</a:t>
            </a:r>
            <a:r>
              <a:rPr lang="ko-KR" altLang="en-US" dirty="0"/>
              <a:t> 동시에 일어나는 경우</a:t>
            </a:r>
            <a:r>
              <a:rPr lang="en-US" altLang="ko-KR" dirty="0"/>
              <a:t>, </a:t>
            </a:r>
            <a:r>
              <a:rPr lang="ko-KR" altLang="en-US" dirty="0"/>
              <a:t>그래서 메모리가 더 이상 사용되지 않는 상황임에도 불구하고</a:t>
            </a:r>
            <a:r>
              <a:rPr lang="en-US" altLang="ko-KR" dirty="0"/>
              <a:t>, </a:t>
            </a:r>
            <a:r>
              <a:rPr lang="ko-KR" altLang="en-US" dirty="0"/>
              <a:t>참조가 </a:t>
            </a:r>
            <a:r>
              <a:rPr lang="en-US" altLang="ko-KR" dirty="0"/>
              <a:t>0 </a:t>
            </a:r>
            <a:r>
              <a:rPr lang="ko-KR" altLang="en-US" dirty="0"/>
              <a:t>이 </a:t>
            </a:r>
            <a:r>
              <a:rPr lang="ko-KR" altLang="en-US" dirty="0" err="1"/>
              <a:t>아니라서</a:t>
            </a:r>
            <a:r>
              <a:rPr lang="ko-KR" altLang="en-US" dirty="0"/>
              <a:t> 메모리가 정리되지 않거나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혹은 사용중임에도 불구하고 참조가 </a:t>
            </a:r>
            <a:r>
              <a:rPr lang="en-US" altLang="ko-KR" dirty="0"/>
              <a:t>0</a:t>
            </a:r>
            <a:r>
              <a:rPr lang="ko-KR" altLang="en-US" dirty="0"/>
              <a:t>이라서 메모리가 정리되는 등의 불상사가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참조 갱신에 </a:t>
            </a:r>
            <a:r>
              <a:rPr lang="en-US" altLang="ko-KR" dirty="0"/>
              <a:t>lock </a:t>
            </a:r>
            <a:r>
              <a:rPr lang="ko-KR" altLang="en-US" dirty="0"/>
              <a:t>을 걸어버리면</a:t>
            </a:r>
            <a:r>
              <a:rPr lang="en-US" altLang="ko-KR" dirty="0"/>
              <a:t>, </a:t>
            </a:r>
            <a:r>
              <a:rPr lang="ko-KR" altLang="en-US" dirty="0"/>
              <a:t>안 그래도 느린 </a:t>
            </a:r>
            <a:r>
              <a:rPr lang="en-US" altLang="ko-KR" dirty="0"/>
              <a:t>python </a:t>
            </a:r>
            <a:r>
              <a:rPr lang="ko-KR" altLang="en-US" dirty="0"/>
              <a:t>이 더 느려지게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python </a:t>
            </a:r>
            <a:r>
              <a:rPr lang="ko-KR" altLang="en-US" dirty="0"/>
              <a:t>은 효과적인 메모리 관리를 위해 의도적으로 병렬성을 버렸습니다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python </a:t>
            </a:r>
            <a:r>
              <a:rPr lang="ko-KR" altLang="en-US" dirty="0"/>
              <a:t>은 동시 처리가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</a:t>
            </a:r>
            <a:r>
              <a:rPr lang="ko-KR" altLang="en-US" dirty="0" err="1"/>
              <a:t>게벤트</a:t>
            </a:r>
            <a:r>
              <a:rPr lang="en-US" altLang="ko-KR" dirty="0"/>
              <a:t>(</a:t>
            </a:r>
            <a:r>
              <a:rPr lang="en-US" altLang="ko-KR" dirty="0" err="1"/>
              <a:t>gevent</a:t>
            </a:r>
            <a:r>
              <a:rPr lang="en-US" altLang="ko-KR" dirty="0"/>
              <a:t>) </a:t>
            </a:r>
            <a:r>
              <a:rPr lang="ko-KR" altLang="en-US" dirty="0"/>
              <a:t>라는 </a:t>
            </a:r>
            <a:r>
              <a:rPr lang="en-US" altLang="ko-KR" dirty="0"/>
              <a:t>coroutine </a:t>
            </a:r>
            <a:r>
              <a:rPr lang="ko-KR" altLang="en-US" dirty="0"/>
              <a:t>라이브러리를 이용해 이런 단점을 극복하고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로커스트는</a:t>
            </a:r>
            <a:r>
              <a:rPr lang="ko-KR" altLang="en-US" dirty="0"/>
              <a:t> 비동기 </a:t>
            </a:r>
            <a:r>
              <a:rPr lang="en-US" altLang="ko-KR" dirty="0"/>
              <a:t>NIO </a:t>
            </a:r>
            <a:r>
              <a:rPr lang="ko-KR" altLang="en-US" dirty="0"/>
              <a:t>방식으로 작동하는 </a:t>
            </a:r>
            <a:r>
              <a:rPr lang="ko-KR" altLang="en-US" dirty="0" err="1"/>
              <a:t>부하테스터입니다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Python </a:t>
            </a:r>
            <a:r>
              <a:rPr lang="ko-KR" altLang="en-US" dirty="0"/>
              <a:t>임에도 불구하고 빠르게 작동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지금부터 </a:t>
            </a:r>
            <a:r>
              <a:rPr lang="ko-KR" altLang="en-US" dirty="0" err="1"/>
              <a:t>로커스터</a:t>
            </a:r>
            <a:r>
              <a:rPr lang="ko-KR" altLang="en-US" dirty="0"/>
              <a:t> </a:t>
            </a:r>
            <a:r>
              <a:rPr lang="ko-KR" altLang="en-US" dirty="0" err="1"/>
              <a:t>부하테스터를</a:t>
            </a:r>
            <a:r>
              <a:rPr lang="ko-KR" altLang="en-US" dirty="0"/>
              <a:t> </a:t>
            </a:r>
            <a:r>
              <a:rPr lang="ko-KR" altLang="en-US" dirty="0" err="1"/>
              <a:t>셋업해</a:t>
            </a:r>
            <a:r>
              <a:rPr lang="ko-KR" altLang="en-US" dirty="0"/>
              <a:t> 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4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en-US" altLang="ko-KR" dirty="0"/>
              <a:t>MVC </a:t>
            </a:r>
            <a:r>
              <a:rPr lang="ko-KR" altLang="en-US" dirty="0"/>
              <a:t>와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간 성능을 비교해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7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Locust </a:t>
            </a:r>
            <a:r>
              <a:rPr lang="ko-KR" altLang="en-US" dirty="0"/>
              <a:t>셋업</a:t>
            </a:r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3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E491D3-F27E-0FB4-F91C-7904A0F6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21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RDB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ko-KR" altLang="en-US" dirty="0"/>
              <a:t>와 </a:t>
            </a:r>
            <a:r>
              <a:rPr lang="en-US" altLang="ko-KR" dirty="0"/>
              <a:t>MVC</a:t>
            </a:r>
            <a:r>
              <a:rPr lang="ko-KR" altLang="en-US" dirty="0"/>
              <a:t>간 성능은 비슷하다</a:t>
            </a:r>
            <a:r>
              <a:rPr lang="en-US" altLang="ko-KR" dirty="0"/>
              <a:t> ??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19E9E-E981-41BF-929F-F309498CB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70"/>
          <a:stretch/>
        </p:blipFill>
        <p:spPr>
          <a:xfrm>
            <a:off x="819673" y="3441764"/>
            <a:ext cx="3752327" cy="1565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14D90E-4E94-F8E9-BF3E-4B03E82000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54"/>
          <a:stretch/>
        </p:blipFill>
        <p:spPr>
          <a:xfrm>
            <a:off x="819673" y="1754792"/>
            <a:ext cx="3752327" cy="1531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1AD03-9D7D-410B-6F8D-82352716D290}"/>
              </a:ext>
            </a:extLst>
          </p:cNvPr>
          <p:cNvSpPr txBox="1"/>
          <p:nvPr/>
        </p:nvSpPr>
        <p:spPr>
          <a:xfrm>
            <a:off x="4544364" y="3390057"/>
            <a:ext cx="1165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RDB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Article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단건조회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200A-D8AC-9F72-D7CA-67EAD9FD6E60}"/>
              </a:ext>
            </a:extLst>
          </p:cNvPr>
          <p:cNvSpPr txBox="1"/>
          <p:nvPr/>
        </p:nvSpPr>
        <p:spPr>
          <a:xfrm>
            <a:off x="4572000" y="1753387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지연호출</a:t>
            </a:r>
            <a:endParaRPr lang="en-US" altLang="ko-KR" sz="14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rPr>
              <a:t>sleep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2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42247FF8-9A0A-EE79-F30D-7EF0EB0D84F8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9EFAAD18-CFA3-3E5B-A790-032DA331B421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6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2823C29C-6190-2DB5-78A4-BDCDB2F4E700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720388FA-5563-44DC-F804-C09DFC0CBBD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5C1BC-992A-F8F1-5CB4-39D31E49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51" y="1144458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9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D01BF44-3805-56ED-1327-FCD6B7826BAC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CE37D5E-C49E-B258-BF6B-CC99D5E3AD7D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1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BEF5D44F-F1EA-B3CE-0382-6BC86EBD3E7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18610A16-FCD9-83A9-B905-1237011C613E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64A9A0-714D-812D-84B0-E07D6BEC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5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지연조회</a:t>
            </a:r>
            <a:endParaRPr lang="en-US" altLang="ko-KR" dirty="0"/>
          </a:p>
          <a:p>
            <a:pPr lvl="2"/>
            <a:r>
              <a:rPr lang="en-US" altLang="ko-KR" dirty="0"/>
              <a:t>/stress/delay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1000</a:t>
            </a:r>
          </a:p>
          <a:p>
            <a:pPr lvl="2"/>
            <a:r>
              <a:rPr lang="en-US" altLang="ko-KR" dirty="0"/>
              <a:t>spawn rate : 40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E0056CE0-9909-7ED5-0CB5-398033CCA42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619E44AE-90C6-0927-B728-5298838754A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6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A9BFC2A3-46A2-1458-DDCD-B7C8B35B77F7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764C4AAD-D4E0-AEB4-A09A-21707FB3571C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9F7B5-7F8F-02D3-74F6-317A01A2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부하테스트 도구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부하테스트 도구</a:t>
            </a:r>
            <a:endParaRPr lang="en-US" altLang="ko-KR" dirty="0"/>
          </a:p>
          <a:p>
            <a:pPr lvl="1"/>
            <a:r>
              <a:rPr lang="en-US" altLang="ko-KR" dirty="0"/>
              <a:t>Apache </a:t>
            </a:r>
            <a:r>
              <a:rPr lang="en-US" altLang="ko-KR" dirty="0" err="1"/>
              <a:t>Jmeter</a:t>
            </a:r>
            <a:endParaRPr lang="en-US" altLang="ko-KR" dirty="0"/>
          </a:p>
          <a:p>
            <a:pPr lvl="1"/>
            <a:r>
              <a:rPr lang="en-US" altLang="ko-KR" dirty="0"/>
              <a:t>SoapUI</a:t>
            </a:r>
          </a:p>
          <a:p>
            <a:pPr lvl="1"/>
            <a:r>
              <a:rPr lang="en-US" altLang="ko-KR" dirty="0"/>
              <a:t>Grinder (</a:t>
            </a:r>
            <a:r>
              <a:rPr lang="en-US" altLang="ko-KR" dirty="0" err="1"/>
              <a:t>NGrinder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Roadrunner (</a:t>
            </a:r>
            <a:r>
              <a:rPr lang="ko-KR" altLang="en-US" dirty="0"/>
              <a:t>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Grafana K6</a:t>
            </a:r>
          </a:p>
          <a:p>
            <a:pPr lvl="1"/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상황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64987E12-28EB-0D4F-6EE7-CAC7C086DF3A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F69476E5-4683-1B70-668A-450C10F0B2CF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B1DC9-52DC-E3B0-9C2E-657F36F6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9" b="33494"/>
          <a:stretch/>
        </p:blipFill>
        <p:spPr>
          <a:xfrm>
            <a:off x="628651" y="1725665"/>
            <a:ext cx="3871700" cy="3387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7D341-043B-F87D-F346-6F69E93C9E60}"/>
              </a:ext>
            </a:extLst>
          </p:cNvPr>
          <p:cNvSpPr txBox="1"/>
          <p:nvPr/>
        </p:nvSpPr>
        <p:spPr>
          <a:xfrm>
            <a:off x="628650" y="132011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AB1F8-82DF-F0F7-8F73-9E38FC1E27B9}"/>
              </a:ext>
            </a:extLst>
          </p:cNvPr>
          <p:cNvSpPr txBox="1"/>
          <p:nvPr/>
        </p:nvSpPr>
        <p:spPr>
          <a:xfrm>
            <a:off x="4662343" y="132011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다건조회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84F92-AD9C-6823-1206-E2DC1230F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463" b="32907"/>
          <a:stretch/>
        </p:blipFill>
        <p:spPr>
          <a:xfrm>
            <a:off x="4724334" y="1725665"/>
            <a:ext cx="3871698" cy="33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9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64987E12-28EB-0D4F-6EE7-CAC7C086DF3A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4" name="Google Shape;210;p30">
            <a:extLst>
              <a:ext uri="{FF2B5EF4-FFF2-40B4-BE49-F238E27FC236}">
                <a16:creationId xmlns:a16="http://schemas.microsoft.com/office/drawing/2014/main" id="{F69476E5-4683-1B70-668A-450C10F0B2CF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B1DC9-52DC-E3B0-9C2E-657F36F6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9" b="33494"/>
          <a:stretch/>
        </p:blipFill>
        <p:spPr>
          <a:xfrm>
            <a:off x="628651" y="1725665"/>
            <a:ext cx="3871700" cy="3387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7D341-043B-F87D-F346-6F69E93C9E60}"/>
              </a:ext>
            </a:extLst>
          </p:cNvPr>
          <p:cNvSpPr txBox="1"/>
          <p:nvPr/>
        </p:nvSpPr>
        <p:spPr>
          <a:xfrm>
            <a:off x="628650" y="132011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AB1F8-82DF-F0F7-8F73-9E38FC1E27B9}"/>
              </a:ext>
            </a:extLst>
          </p:cNvPr>
          <p:cNvSpPr txBox="1"/>
          <p:nvPr/>
        </p:nvSpPr>
        <p:spPr>
          <a:xfrm>
            <a:off x="4662343" y="1320110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단건조회 </a:t>
            </a:r>
            <a:r>
              <a:rPr lang="en-US" altLang="ko-KR" sz="1400" dirty="0">
                <a:latin typeface="Spoqa Han Sans Neo Medium" pitchFamily="2" charset="-127"/>
                <a:ea typeface="Spoqa Han Sans Neo Medium" pitchFamily="2" charset="-127"/>
              </a:rPr>
              <a:t>+ </a:t>
            </a:r>
            <a:r>
              <a:rPr lang="ko-KR" altLang="en-US" sz="1400" dirty="0">
                <a:latin typeface="Spoqa Han Sans Neo Medium" pitchFamily="2" charset="-127"/>
                <a:ea typeface="Spoqa Han Sans Neo Medium" pitchFamily="2" charset="-127"/>
              </a:rPr>
              <a:t>다건조회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2D18BE-E81C-FE77-8FF6-686F166C6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419" b="34086"/>
          <a:stretch/>
        </p:blipFill>
        <p:spPr>
          <a:xfrm>
            <a:off x="4643651" y="1723207"/>
            <a:ext cx="3871698" cy="33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4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>
                <a:effectLst/>
                <a:hlinkClick r:id="rId3"/>
              </a:rPr>
              <a:t>https://locust.io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0532A-F39F-6352-3157-93E569DF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00" y="2159286"/>
            <a:ext cx="3690045" cy="2841335"/>
          </a:xfrm>
          <a:prstGeom prst="rect">
            <a:avLst/>
          </a:prstGeom>
        </p:spPr>
      </p:pic>
      <p:pic>
        <p:nvPicPr>
          <p:cNvPr id="1026" name="Picture 2" descr="Performing load tests with Python + Locust.io | by Thiago Ferreira | Medium">
            <a:extLst>
              <a:ext uri="{FF2B5EF4-FFF2-40B4-BE49-F238E27FC236}">
                <a16:creationId xmlns:a16="http://schemas.microsoft.com/office/drawing/2014/main" id="{F34CBF2E-4E78-B3CC-53B8-DD0DC8F1C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41" y="2159286"/>
            <a:ext cx="3749861" cy="28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0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Locust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Locust</a:t>
            </a:r>
          </a:p>
          <a:p>
            <a:pPr lvl="1"/>
            <a:r>
              <a:rPr lang="en-US" altLang="ko-KR" dirty="0"/>
              <a:t>python </a:t>
            </a:r>
            <a:r>
              <a:rPr lang="ko-KR" altLang="en-US" dirty="0"/>
              <a:t>기반 부하 테스터</a:t>
            </a:r>
            <a:endParaRPr lang="en-US" altLang="ko-KR" dirty="0"/>
          </a:p>
          <a:p>
            <a:pPr lvl="1"/>
            <a:r>
              <a:rPr lang="ko-KR" altLang="en-US" dirty="0"/>
              <a:t>사용법이 간단</a:t>
            </a:r>
            <a:endParaRPr lang="en-US" altLang="ko-KR" dirty="0"/>
          </a:p>
          <a:p>
            <a:pPr lvl="1"/>
            <a:r>
              <a:rPr lang="ko-KR" altLang="en-US" dirty="0"/>
              <a:t>모니터링 </a:t>
            </a:r>
            <a:r>
              <a:rPr lang="en-US" altLang="ko-KR" dirty="0"/>
              <a:t>web 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worker cluster </a:t>
            </a:r>
            <a:r>
              <a:rPr lang="ko-KR" altLang="en-US" dirty="0"/>
              <a:t>구성을 통한 대규모 분산 부하테스트 가능</a:t>
            </a:r>
            <a:endParaRPr lang="en-US" altLang="ko-KR" dirty="0"/>
          </a:p>
          <a:p>
            <a:pPr lvl="2"/>
            <a:r>
              <a:rPr lang="en-US" altLang="ko-KR" dirty="0"/>
              <a:t>K8S </a:t>
            </a:r>
            <a:r>
              <a:rPr lang="ko-KR" altLang="en-US" dirty="0"/>
              <a:t>구성이 매우 간단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Locust </a:t>
            </a:r>
            <a:r>
              <a:rPr lang="ko-KR" altLang="en-US" sz="800" dirty="0">
                <a:solidFill>
                  <a:schemeClr val="bg1"/>
                </a:solidFill>
              </a:rPr>
              <a:t>셋업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비동기 서비스 부하 테스트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Spring MVC /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성능 비교 </a:t>
            </a:r>
            <a:r>
              <a:rPr lang="en-US" altLang="ko-KR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단건조회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  <a:r>
              <a:rPr lang="en-US" altLang="ko-KR" dirty="0" err="1">
                <a:solidFill>
                  <a:srgbClr val="FF0000"/>
                </a:solidFill>
              </a:rPr>
              <a:t>articleId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 users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826F1-02C2-84AF-4EBE-332C3EFE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5" y="1139120"/>
            <a:ext cx="6422422" cy="40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다건조회</a:t>
            </a:r>
            <a:endParaRPr lang="en-US" altLang="ko-KR" dirty="0"/>
          </a:p>
          <a:p>
            <a:pPr lvl="2"/>
            <a:r>
              <a:rPr lang="en-US" altLang="ko-KR" dirty="0"/>
              <a:t>/article/</a:t>
            </a:r>
            <a:r>
              <a:rPr lang="en-US" altLang="ko-KR" dirty="0" err="1"/>
              <a:t>all</a:t>
            </a:r>
            <a:r>
              <a:rPr lang="en-US" altLang="ko-KR" dirty="0" err="1">
                <a:solidFill>
                  <a:srgbClr val="FF0000"/>
                </a:solidFill>
              </a:rPr>
              <a:t>?title</a:t>
            </a:r>
            <a:r>
              <a:rPr lang="en-US" altLang="ko-KR" dirty="0">
                <a:solidFill>
                  <a:srgbClr val="FF0000"/>
                </a:solidFill>
              </a:rPr>
              <a:t>=matched</a:t>
            </a:r>
          </a:p>
          <a:p>
            <a:pPr lvl="1"/>
            <a:r>
              <a:rPr lang="ko-KR" altLang="en-US" dirty="0"/>
              <a:t>테스트 조건</a:t>
            </a:r>
            <a:endParaRPr lang="en-US" altLang="ko-KR" dirty="0"/>
          </a:p>
          <a:p>
            <a:pPr lvl="2"/>
            <a:r>
              <a:rPr lang="en-US" altLang="ko-KR" dirty="0"/>
              <a:t>users : 200</a:t>
            </a:r>
          </a:p>
          <a:p>
            <a:pPr lvl="2"/>
            <a:r>
              <a:rPr lang="en-US" altLang="ko-KR" dirty="0"/>
              <a:t>spawn rate : 5 users / sec</a:t>
            </a:r>
          </a:p>
          <a:p>
            <a:pPr lvl="2"/>
            <a:r>
              <a:rPr lang="en-US" altLang="ko-KR" dirty="0"/>
              <a:t>run time : 1m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Spring MVC / </a:t>
            </a:r>
            <a:r>
              <a:rPr lang="en-US" altLang="ko-KR" sz="800" dirty="0" err="1">
                <a:solidFill>
                  <a:schemeClr val="bg1"/>
                </a:solidFill>
              </a:rPr>
              <a:t>Webflux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성능 비교 </a:t>
            </a:r>
            <a:r>
              <a:rPr lang="en-US" altLang="ko-KR" sz="800" dirty="0">
                <a:solidFill>
                  <a:schemeClr val="bg1"/>
                </a:solidFill>
              </a:rPr>
              <a:t>#1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6E409-EE42-334B-1785-C19A7581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42" y="1118447"/>
            <a:ext cx="6455579" cy="40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1349</TotalTime>
  <Words>1258</Words>
  <Application>Microsoft Office PowerPoint</Application>
  <PresentationFormat>화면 슬라이드 쇼(16:9)</PresentationFormat>
  <Paragraphs>255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부하 테스트</vt:lpstr>
      <vt:lpstr>부하테스트 도구</vt:lpstr>
      <vt:lpstr>Locust</vt:lpstr>
      <vt:lpstr>Locust</vt:lpstr>
      <vt:lpstr>비동기 서비스 부하 테스트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비동기 서비스 부하 테스트</vt:lpstr>
      <vt:lpstr>가설</vt:lpstr>
      <vt:lpstr>시나리오</vt:lpstr>
      <vt:lpstr>테스트 결과</vt:lpstr>
      <vt:lpstr>시나리오</vt:lpstr>
      <vt:lpstr>테스트 결과</vt:lpstr>
      <vt:lpstr>시나리오</vt:lpstr>
      <vt:lpstr>테스트 결과</vt:lpstr>
      <vt:lpstr>실제 상황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Hwasu Jung</cp:lastModifiedBy>
  <cp:revision>455</cp:revision>
  <dcterms:created xsi:type="dcterms:W3CDTF">2023-07-11T14:27:12Z</dcterms:created>
  <dcterms:modified xsi:type="dcterms:W3CDTF">2023-09-12T14:27:36Z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