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sldIdLst>
    <p:sldId id="256" r:id="rId2"/>
    <p:sldId id="258" r:id="rId3"/>
    <p:sldId id="270" r:id="rId4"/>
    <p:sldId id="271" r:id="rId5"/>
    <p:sldId id="272" r:id="rId6"/>
    <p:sldId id="274" r:id="rId7"/>
    <p:sldId id="276" r:id="rId8"/>
    <p:sldId id="286" r:id="rId9"/>
    <p:sldId id="273" r:id="rId10"/>
    <p:sldId id="295" r:id="rId11"/>
    <p:sldId id="288" r:id="rId12"/>
    <p:sldId id="290" r:id="rId13"/>
    <p:sldId id="292" r:id="rId14"/>
    <p:sldId id="368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6633"/>
    <a:srgbClr val="0033CC"/>
    <a:srgbClr val="DA2ADE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987" autoAdjust="0"/>
    <p:restoredTop sz="82667" autoAdjust="0"/>
  </p:normalViewPr>
  <p:slideViewPr>
    <p:cSldViewPr snapToGrid="0" showGuides="1">
      <p:cViewPr varScale="1">
        <p:scale>
          <a:sx n="116" d="100"/>
          <a:sy n="116" d="100"/>
        </p:scale>
        <p:origin x="1362" y="96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89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5A8632CF-B6FA-7E52-890D-2AC2BECCD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79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93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94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25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741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71222183-565D-768B-CFDA-277BFD453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83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8ABC78AC-AA8D-C1E7-D4FF-FEFEDAD17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45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62766E67-B25E-DB56-DADC-3BC25C932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740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CFA20AE8-AD14-F292-CFEC-6830D7F10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816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1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352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57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809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24" y="394276"/>
            <a:ext cx="8490731" cy="43338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kumimoji="1" lang="en-US" sz="2000" b="1" i="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marL="0" lvl="0" indent="0" defTabSz="914400" latinLnBrk="0">
              <a:lnSpc>
                <a:spcPct val="100000"/>
              </a:lnSpc>
              <a:spcBef>
                <a:spcPts val="1000"/>
              </a:spcBef>
              <a:buFontTx/>
            </a:pPr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524" y="936070"/>
            <a:ext cx="8490730" cy="387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20000"/>
              </a:lnSpc>
              <a:def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lnSpc>
                <a:spcPct val="120000"/>
              </a:lnSpc>
              <a:defRPr lang="ko-KR" alt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>
              <a:lnSpc>
                <a:spcPct val="120000"/>
              </a:lnSpc>
              <a:def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>
              <a:lnSpc>
                <a:spcPct val="120000"/>
              </a:lnSpc>
              <a:def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>
              <a:lnSpc>
                <a:spcPct val="120000"/>
              </a:lnSpc>
              <a:def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id="{C45D0CE0-CFD2-F3A6-FD6B-202119C25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67474" y="109941"/>
            <a:ext cx="2440780" cy="21551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tx1">
                    <a:tint val="82000"/>
                  </a:schemeClr>
                </a:solidFill>
                <a:latin typeface="Gilroy SemiBold" panose="00000700000000000000" pitchFamily="50" charset="0"/>
              </a:defRPr>
            </a:lvl1pPr>
          </a:lstStyle>
          <a:p>
            <a:r>
              <a:rPr lang="ko-KR" altLang="en-US"/>
              <a:t>성능 테스트</a:t>
            </a:r>
            <a:endParaRPr lang="ko-KR" altLang="en-US" dirty="0"/>
          </a:p>
        </p:txBody>
      </p:sp>
      <p:cxnSp>
        <p:nvCxnSpPr>
          <p:cNvPr id="7" name="직선 연결선[R] 19">
            <a:extLst>
              <a:ext uri="{FF2B5EF4-FFF2-40B4-BE49-F238E27FC236}">
                <a16:creationId xmlns:a16="http://schemas.microsoft.com/office/drawing/2014/main" id="{F499D1A4-2358-07AC-4578-8B6C7D8F24C7}"/>
              </a:ext>
            </a:extLst>
          </p:cNvPr>
          <p:cNvCxnSpPr>
            <a:cxnSpLocks/>
          </p:cNvCxnSpPr>
          <p:nvPr userDrawn="1"/>
        </p:nvCxnSpPr>
        <p:spPr>
          <a:xfrm>
            <a:off x="142875" y="336268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6A02154-560B-E5A2-FCA3-2079CC3482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51" y="4903762"/>
            <a:ext cx="757234" cy="232514"/>
          </a:xfrm>
          <a:prstGeom prst="rect">
            <a:avLst/>
          </a:prstGeom>
        </p:spPr>
      </p:pic>
      <p:cxnSp>
        <p:nvCxnSpPr>
          <p:cNvPr id="10" name="직선 연결선[R] 19">
            <a:extLst>
              <a:ext uri="{FF2B5EF4-FFF2-40B4-BE49-F238E27FC236}">
                <a16:creationId xmlns:a16="http://schemas.microsoft.com/office/drawing/2014/main" id="{7C81B446-6183-D0DC-6407-1EE2F639A632}"/>
              </a:ext>
            </a:extLst>
          </p:cNvPr>
          <p:cNvCxnSpPr>
            <a:cxnSpLocks/>
          </p:cNvCxnSpPr>
          <p:nvPr userDrawn="1"/>
        </p:nvCxnSpPr>
        <p:spPr>
          <a:xfrm>
            <a:off x="162326" y="4876057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B75347-98CF-2D30-79D6-42DD8776DC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67475" y="347086"/>
            <a:ext cx="2440780" cy="223092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marL="0" indent="0" algn="r">
              <a:lnSpc>
                <a:spcPct val="100000"/>
              </a:lnSpc>
              <a:buNone/>
              <a:defRPr lang="ko-KR" altLang="en-US" sz="700" i="1" dirty="0" smtClean="0">
                <a:solidFill>
                  <a:schemeClr val="bg1">
                    <a:lumMod val="50000"/>
                  </a:schemeClr>
                </a:solidFill>
                <a:latin typeface="Gilroy SemiBold" panose="00000700000000000000" pitchFamily="50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lnSpc>
                <a:spcPct val="120000"/>
              </a:lnSpc>
              <a:def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>
              <a:lnSpc>
                <a:spcPct val="120000"/>
              </a:lnSpc>
              <a:def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>
              <a:lnSpc>
                <a:spcPct val="120000"/>
              </a:lnSpc>
              <a:def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>
              <a:lnSpc>
                <a:spcPct val="120000"/>
              </a:lnSpc>
              <a:defRPr 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71450" lvl="0" indent="-171450">
              <a:spcAft>
                <a:spcPts val="800"/>
              </a:spcAft>
            </a:pPr>
            <a:r>
              <a:rPr lang="en-US" altLang="ko-KR" dirty="0" err="1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75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9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토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5DB7A8-F6F0-23A6-D9D1-6D1BFD021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365" y="1334347"/>
            <a:ext cx="7724891" cy="629841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>
                <a:solidFill>
                  <a:srgbClr val="BD0326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C97D1B6-E48E-BC0C-5E60-3091C25FB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108" y="1965502"/>
            <a:ext cx="7724890" cy="35721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lvl1pPr algn="l">
              <a:defRPr lang="en-US" sz="1300" dirty="0">
                <a:solidFill>
                  <a:srgbClr val="FC4E6F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cxnSp>
        <p:nvCxnSpPr>
          <p:cNvPr id="6" name="직선 연결선[R] 19">
            <a:extLst>
              <a:ext uri="{FF2B5EF4-FFF2-40B4-BE49-F238E27FC236}">
                <a16:creationId xmlns:a16="http://schemas.microsoft.com/office/drawing/2014/main" id="{35E66E0E-3208-8254-FCEB-6FCB9F4F53A6}"/>
              </a:ext>
            </a:extLst>
          </p:cNvPr>
          <p:cNvCxnSpPr>
            <a:cxnSpLocks/>
          </p:cNvCxnSpPr>
          <p:nvPr userDrawn="1"/>
        </p:nvCxnSpPr>
        <p:spPr>
          <a:xfrm>
            <a:off x="142875" y="423352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19">
            <a:extLst>
              <a:ext uri="{FF2B5EF4-FFF2-40B4-BE49-F238E27FC236}">
                <a16:creationId xmlns:a16="http://schemas.microsoft.com/office/drawing/2014/main" id="{FB45A898-A93E-DB88-C39E-4124D8502530}"/>
              </a:ext>
            </a:extLst>
          </p:cNvPr>
          <p:cNvCxnSpPr>
            <a:cxnSpLocks/>
          </p:cNvCxnSpPr>
          <p:nvPr userDrawn="1"/>
        </p:nvCxnSpPr>
        <p:spPr>
          <a:xfrm>
            <a:off x="162326" y="4774459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164E4B6-DC7C-02D4-5370-C9D9B9E502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69217" y="4774459"/>
            <a:ext cx="1205565" cy="370178"/>
          </a:xfrm>
          <a:prstGeom prst="rect">
            <a:avLst/>
          </a:prstGeom>
        </p:spPr>
      </p:pic>
      <p:sp>
        <p:nvSpPr>
          <p:cNvPr id="9" name="텍스트 개체 틀 52">
            <a:extLst>
              <a:ext uri="{FF2B5EF4-FFF2-40B4-BE49-F238E27FC236}">
                <a16:creationId xmlns:a16="http://schemas.microsoft.com/office/drawing/2014/main" id="{2756E176-AED9-C6E3-03D3-D9B449B264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44" y="108472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FB2752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PART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7649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서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34347"/>
            <a:ext cx="7703120" cy="629841"/>
          </a:xfrm>
          <a:prstGeom prst="rect">
            <a:avLst/>
          </a:prstGeom>
        </p:spPr>
        <p:txBody>
          <a:bodyPr anchor="ctr" anchorCtr="1"/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6" y="1965502"/>
            <a:ext cx="7703120" cy="35721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lvl1pPr algn="r">
              <a:def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cxnSp>
        <p:nvCxnSpPr>
          <p:cNvPr id="4" name="직선 연결선[R] 19">
            <a:extLst>
              <a:ext uri="{FF2B5EF4-FFF2-40B4-BE49-F238E27FC236}">
                <a16:creationId xmlns:a16="http://schemas.microsoft.com/office/drawing/2014/main" id="{85AC3ABC-27F1-19F1-9674-0777BF0C6BCC}"/>
              </a:ext>
            </a:extLst>
          </p:cNvPr>
          <p:cNvCxnSpPr>
            <a:cxnSpLocks/>
          </p:cNvCxnSpPr>
          <p:nvPr userDrawn="1"/>
        </p:nvCxnSpPr>
        <p:spPr>
          <a:xfrm>
            <a:off x="142875" y="423352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19">
            <a:extLst>
              <a:ext uri="{FF2B5EF4-FFF2-40B4-BE49-F238E27FC236}">
                <a16:creationId xmlns:a16="http://schemas.microsoft.com/office/drawing/2014/main" id="{8BC07E48-AB77-F79B-6F7C-A67E8C9F5BC6}"/>
              </a:ext>
            </a:extLst>
          </p:cNvPr>
          <p:cNvCxnSpPr>
            <a:cxnSpLocks/>
          </p:cNvCxnSpPr>
          <p:nvPr userDrawn="1"/>
        </p:nvCxnSpPr>
        <p:spPr>
          <a:xfrm>
            <a:off x="162326" y="4774459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1071FF2-711C-9AC0-979E-627D186D88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69217" y="4774459"/>
            <a:ext cx="1205565" cy="370178"/>
          </a:xfrm>
          <a:prstGeom prst="rect">
            <a:avLst/>
          </a:prstGeom>
        </p:spPr>
      </p:pic>
      <p:sp>
        <p:nvSpPr>
          <p:cNvPr id="9" name="텍스트 개체 틀 52">
            <a:extLst>
              <a:ext uri="{FF2B5EF4-FFF2-40B4-BE49-F238E27FC236}">
                <a16:creationId xmlns:a16="http://schemas.microsoft.com/office/drawing/2014/main" id="{37DA8257-444C-E0A5-7F79-6D33BD1538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44" y="108472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CLIP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186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7330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656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sldNum="0"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ko-KR" altLang="en-US" sz="800" kern="1200" smtClean="0">
          <a:solidFill>
            <a:schemeClr val="tx1">
              <a:tint val="82000"/>
            </a:schemeClr>
          </a:solidFill>
          <a:latin typeface="Gilroy SemiBold" panose="00000700000000000000" pitchFamily="50" charset="0"/>
          <a:ea typeface="+mn-ea"/>
          <a:cs typeface="+mn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ocust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성능 테스트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dirty="0"/>
              <a:t>Locust </a:t>
            </a:r>
            <a:r>
              <a:rPr lang="ko-KR" altLang="en-US" dirty="0"/>
              <a:t>셋업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1C65F1-9A67-6DF1-F37F-32B1C86BA8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RDB </a:t>
            </a:r>
            <a:r>
              <a:rPr lang="ko-KR" altLang="en-US" dirty="0" err="1"/>
              <a:t>호출시</a:t>
            </a:r>
            <a:r>
              <a:rPr lang="ko-KR" altLang="en-US" dirty="0"/>
              <a:t> </a:t>
            </a:r>
            <a:r>
              <a:rPr lang="en-US" altLang="ko-KR" dirty="0" err="1"/>
              <a:t>Webflux</a:t>
            </a:r>
            <a:r>
              <a:rPr lang="ko-KR" altLang="en-US" dirty="0"/>
              <a:t>와 </a:t>
            </a:r>
            <a:r>
              <a:rPr lang="en-US" altLang="ko-KR" dirty="0"/>
              <a:t>MVC</a:t>
            </a:r>
            <a:r>
              <a:rPr lang="ko-KR" altLang="en-US" dirty="0"/>
              <a:t>간 성능은 비슷하다</a:t>
            </a:r>
            <a:r>
              <a:rPr lang="en-US" altLang="ko-KR" dirty="0"/>
              <a:t> ??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01AEADD-6C83-A0FF-475B-EE83B12524E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C19E9E-E981-41BF-929F-F309498CB6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070"/>
          <a:stretch/>
        </p:blipFill>
        <p:spPr>
          <a:xfrm>
            <a:off x="819673" y="3224787"/>
            <a:ext cx="3752327" cy="15658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14D90E-4E94-F8E9-BF3E-4B03E82000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554"/>
          <a:stretch/>
        </p:blipFill>
        <p:spPr>
          <a:xfrm>
            <a:off x="819673" y="1537815"/>
            <a:ext cx="3752327" cy="1531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81AD03-9D7D-410B-6F8D-82352716D290}"/>
              </a:ext>
            </a:extLst>
          </p:cNvPr>
          <p:cNvSpPr txBox="1"/>
          <p:nvPr/>
        </p:nvSpPr>
        <p:spPr>
          <a:xfrm>
            <a:off x="4544364" y="3173080"/>
            <a:ext cx="11657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Spoqa Han Sans Neo Medium" pitchFamily="2" charset="-127"/>
                <a:ea typeface="Spoqa Han Sans Neo Medium" pitchFamily="2" charset="-127"/>
              </a:rPr>
              <a:t>RDB </a:t>
            </a:r>
            <a:r>
              <a:rPr lang="ko-KR" altLang="en-US" sz="1400" dirty="0">
                <a:latin typeface="Spoqa Han Sans Neo Medium" pitchFamily="2" charset="-127"/>
                <a:ea typeface="Spoqa Han Sans Neo Medium" pitchFamily="2" charset="-127"/>
              </a:rPr>
              <a:t>호출</a:t>
            </a:r>
            <a:endParaRPr lang="en-US" altLang="ko-KR" sz="1400" dirty="0">
              <a:latin typeface="Spoqa Han Sans Neo Medium" pitchFamily="2" charset="-127"/>
              <a:ea typeface="Spoqa Han Sans Neo Medium" pitchFamily="2" charset="-127"/>
            </a:endParaRPr>
          </a:p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Medium" pitchFamily="2" charset="-127"/>
                <a:ea typeface="Spoqa Han Sans Neo Medium" pitchFamily="2" charset="-127"/>
              </a:rPr>
              <a:t>Article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Medium" pitchFamily="2" charset="-127"/>
                <a:ea typeface="Spoqa Han Sans Neo Medium" pitchFamily="2" charset="-127"/>
              </a:rPr>
              <a:t>단건조회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2200A-D8AC-9F72-D7CA-67EAD9FD6E60}"/>
              </a:ext>
            </a:extLst>
          </p:cNvPr>
          <p:cNvSpPr txBox="1"/>
          <p:nvPr/>
        </p:nvSpPr>
        <p:spPr>
          <a:xfrm>
            <a:off x="4572000" y="1536410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Spoqa Han Sans Neo Medium" pitchFamily="2" charset="-127"/>
                <a:ea typeface="Spoqa Han Sans Neo Medium" pitchFamily="2" charset="-127"/>
              </a:rPr>
              <a:t>지연호출</a:t>
            </a:r>
            <a:endParaRPr lang="en-US" altLang="ko-KR" sz="1400" dirty="0">
              <a:latin typeface="Spoqa Han Sans Neo Medium" pitchFamily="2" charset="-127"/>
              <a:ea typeface="Spoqa Han Sans Neo Medium" pitchFamily="2" charset="-127"/>
            </a:endParaRPr>
          </a:p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Medium" pitchFamily="2" charset="-127"/>
                <a:ea typeface="Spoqa Han Sans Neo Medium" pitchFamily="2" charset="-127"/>
              </a:rPr>
              <a:t>sleep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FC546EE3-6E2E-D88E-AA00-EE17A2A6E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9920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단건조회</a:t>
            </a:r>
            <a:endParaRPr lang="en-US" altLang="ko-KR" dirty="0"/>
          </a:p>
          <a:p>
            <a:pPr lvl="2"/>
            <a:r>
              <a:rPr lang="en-US" altLang="ko-KR" dirty="0"/>
              <a:t>/article/</a:t>
            </a:r>
            <a:r>
              <a:rPr lang="en-US" altLang="ko-KR" dirty="0">
                <a:solidFill>
                  <a:srgbClr val="FF0000"/>
                </a:solidFill>
              </a:rPr>
              <a:t>{</a:t>
            </a:r>
            <a:r>
              <a:rPr lang="en-US" altLang="ko-KR" dirty="0" err="1">
                <a:solidFill>
                  <a:srgbClr val="FF0000"/>
                </a:solidFill>
              </a:rPr>
              <a:t>articleId</a:t>
            </a: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200 users</a:t>
            </a:r>
          </a:p>
          <a:p>
            <a:pPr lvl="2"/>
            <a:r>
              <a:rPr lang="en-US" altLang="ko-KR" dirty="0"/>
              <a:t>spawn rate : 5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1022DC-9B04-84E5-8AC7-9BD2E3045D0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9F1CC3EC-3DFC-FA8A-14FC-5A7F202D2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265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다건조회</a:t>
            </a:r>
            <a:endParaRPr lang="en-US" altLang="ko-KR" dirty="0"/>
          </a:p>
          <a:p>
            <a:pPr lvl="2"/>
            <a:r>
              <a:rPr lang="en-US" altLang="ko-KR" dirty="0"/>
              <a:t>/article/</a:t>
            </a:r>
            <a:r>
              <a:rPr lang="en-US" altLang="ko-KR" dirty="0" err="1"/>
              <a:t>all</a:t>
            </a:r>
            <a:r>
              <a:rPr lang="en-US" altLang="ko-KR" dirty="0" err="1">
                <a:solidFill>
                  <a:srgbClr val="FF0000"/>
                </a:solidFill>
              </a:rPr>
              <a:t>?title</a:t>
            </a:r>
            <a:r>
              <a:rPr lang="en-US" altLang="ko-KR" dirty="0">
                <a:solidFill>
                  <a:srgbClr val="FF0000"/>
                </a:solidFill>
              </a:rPr>
              <a:t>=matched</a:t>
            </a: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200</a:t>
            </a:r>
          </a:p>
          <a:p>
            <a:pPr lvl="2"/>
            <a:r>
              <a:rPr lang="en-US" altLang="ko-KR" dirty="0"/>
              <a:t>spawn rate : 5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1C8BD5-F6E3-AD7A-C7B2-3BDFAF0BCB04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20C130E7-8B3A-873E-112B-5D0983182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215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지연조회</a:t>
            </a:r>
            <a:endParaRPr lang="en-US" altLang="ko-KR" dirty="0"/>
          </a:p>
          <a:p>
            <a:pPr lvl="2"/>
            <a:r>
              <a:rPr lang="en-US" altLang="ko-KR" dirty="0"/>
              <a:t>/stress/delay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1000</a:t>
            </a:r>
          </a:p>
          <a:p>
            <a:pPr lvl="2"/>
            <a:r>
              <a:rPr lang="en-US" altLang="ko-KR" dirty="0"/>
              <a:t>spawn rate : 40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F05E54-B8B8-912A-86CB-915D2DB9C21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43A39622-BB53-55C9-E3E5-B83BBAF15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565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부하 테스트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dirty="0"/>
              <a:t>Virtual Thread </a:t>
            </a:r>
            <a:r>
              <a:rPr lang="ko-KR" altLang="en-US" dirty="0"/>
              <a:t>성능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2B95BA-2728-AB86-1E87-7429ED51D6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2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부하테스트 도구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altLang="ko-KR" dirty="0"/>
              <a:t>Apache </a:t>
            </a:r>
            <a:r>
              <a:rPr lang="en-US" altLang="ko-KR" dirty="0" err="1"/>
              <a:t>Jmeter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/>
              <a:t>SoapUI</a:t>
            </a:r>
          </a:p>
          <a:p>
            <a:pPr marL="342900" lvl="1" indent="0">
              <a:buNone/>
            </a:pPr>
            <a:r>
              <a:rPr lang="en-US" altLang="ko-KR" dirty="0"/>
              <a:t>Grinder (</a:t>
            </a:r>
            <a:r>
              <a:rPr lang="en-US" altLang="ko-KR" dirty="0" err="1"/>
              <a:t>NGrinder</a:t>
            </a:r>
            <a:r>
              <a:rPr lang="en-US" altLang="ko-KR" dirty="0"/>
              <a:t>)</a:t>
            </a:r>
          </a:p>
          <a:p>
            <a:pPr marL="342900" lvl="1" indent="0">
              <a:buNone/>
            </a:pPr>
            <a:r>
              <a:rPr lang="en-US" altLang="ko-KR" dirty="0"/>
              <a:t>Roadrunner (</a:t>
            </a:r>
            <a:r>
              <a:rPr lang="ko-KR" altLang="en-US" dirty="0"/>
              <a:t>상용</a:t>
            </a:r>
            <a:r>
              <a:rPr lang="en-US" altLang="ko-KR" dirty="0"/>
              <a:t>)</a:t>
            </a:r>
          </a:p>
          <a:p>
            <a:pPr marL="342900" lvl="1" indent="0">
              <a:buNone/>
            </a:pPr>
            <a:r>
              <a:rPr lang="en-US" altLang="ko-KR" dirty="0"/>
              <a:t>Grafana K6</a:t>
            </a:r>
          </a:p>
          <a:p>
            <a:pPr marL="342900" lvl="1" indent="0">
              <a:buNone/>
            </a:pPr>
            <a:r>
              <a:rPr lang="en-US" altLang="ko-KR" dirty="0"/>
              <a:t>Locust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C375DF-03A4-99AF-C948-1AB49C6D5C24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Locust </a:t>
            </a:r>
            <a:r>
              <a:rPr lang="ko-KR" altLang="en-US" dirty="0"/>
              <a:t>셋업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3A5C2C-2ECD-E3F9-872D-2F3DF2CB8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69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Locust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altLang="ko-KR" dirty="0">
                <a:effectLst/>
                <a:hlinkClick r:id="rId3"/>
              </a:rPr>
              <a:t>https://locust.io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52A8A9-3E7B-3390-DA14-B89739798BE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Locust </a:t>
            </a:r>
            <a:r>
              <a:rPr lang="ko-KR" altLang="en-US" dirty="0"/>
              <a:t>셋업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80532A-F39F-6352-3157-93E569DFD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55" y="1384373"/>
            <a:ext cx="4129966" cy="3180074"/>
          </a:xfrm>
          <a:prstGeom prst="rect">
            <a:avLst/>
          </a:prstGeom>
        </p:spPr>
      </p:pic>
      <p:pic>
        <p:nvPicPr>
          <p:cNvPr id="1026" name="Picture 2" descr="Performing load tests with Python + Locust.io | by Thiago Ferreira | Medium">
            <a:extLst>
              <a:ext uri="{FF2B5EF4-FFF2-40B4-BE49-F238E27FC236}">
                <a16:creationId xmlns:a16="http://schemas.microsoft.com/office/drawing/2014/main" id="{F34CBF2E-4E78-B3CC-53B8-DD0DC8F1C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345" y="1384373"/>
            <a:ext cx="4196913" cy="318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1A8EAF-CFEA-4E81-40D1-671D9C557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150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Locust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기반 부하 테스터</a:t>
            </a:r>
            <a:endParaRPr lang="en-US" altLang="ko-KR" dirty="0"/>
          </a:p>
          <a:p>
            <a:r>
              <a:rPr lang="ko-KR" altLang="en-US" dirty="0"/>
              <a:t>사용법이 간단</a:t>
            </a:r>
            <a:endParaRPr lang="en-US" altLang="ko-KR" dirty="0"/>
          </a:p>
          <a:p>
            <a:r>
              <a:rPr lang="ko-KR" altLang="en-US" dirty="0"/>
              <a:t>모니터링 </a:t>
            </a:r>
            <a:r>
              <a:rPr lang="en-US" altLang="ko-KR" dirty="0"/>
              <a:t>web UI </a:t>
            </a:r>
            <a:r>
              <a:rPr lang="ko-KR" altLang="en-US" dirty="0"/>
              <a:t>제공</a:t>
            </a:r>
            <a:endParaRPr lang="en-US" altLang="ko-KR" dirty="0"/>
          </a:p>
          <a:p>
            <a:r>
              <a:rPr lang="en-US" altLang="ko-KR" dirty="0"/>
              <a:t>worker cluster </a:t>
            </a:r>
            <a:r>
              <a:rPr lang="ko-KR" altLang="en-US" dirty="0"/>
              <a:t>구성을 통한 대규모 분산 부하테스트 가능</a:t>
            </a:r>
            <a:endParaRPr lang="en-US" altLang="ko-KR" dirty="0"/>
          </a:p>
          <a:p>
            <a:pPr lvl="1"/>
            <a:r>
              <a:rPr lang="en-US" altLang="ko-KR" dirty="0"/>
              <a:t>K8S </a:t>
            </a:r>
            <a:r>
              <a:rPr lang="ko-KR" altLang="en-US" dirty="0"/>
              <a:t>구성이 매우 간단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5FF90-B15F-5381-5A88-61D99155DCC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Locust </a:t>
            </a:r>
            <a:r>
              <a:rPr lang="ko-KR" altLang="en-US" dirty="0"/>
              <a:t>셋업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9DDB7-361A-F927-E000-301858CD6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23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부하 테스트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5CC62D-E884-437E-EB33-D541946B51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06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단건조회</a:t>
            </a:r>
            <a:endParaRPr lang="en-US" altLang="ko-KR" dirty="0"/>
          </a:p>
          <a:p>
            <a:pPr lvl="2"/>
            <a:r>
              <a:rPr lang="en-US" altLang="ko-KR" dirty="0"/>
              <a:t>/article/</a:t>
            </a:r>
            <a:r>
              <a:rPr lang="en-US" altLang="ko-KR" dirty="0">
                <a:solidFill>
                  <a:srgbClr val="FF0000"/>
                </a:solidFill>
              </a:rPr>
              <a:t>{</a:t>
            </a:r>
            <a:r>
              <a:rPr lang="en-US" altLang="ko-KR" dirty="0" err="1">
                <a:solidFill>
                  <a:srgbClr val="FF0000"/>
                </a:solidFill>
              </a:rPr>
              <a:t>articleId</a:t>
            </a: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200 users</a:t>
            </a:r>
          </a:p>
          <a:p>
            <a:pPr lvl="2"/>
            <a:r>
              <a:rPr lang="en-US" altLang="ko-KR" dirty="0"/>
              <a:t>spawn rate : 5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D5454-92BF-907E-0D14-0DFCE9179CB4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A3F6B7-53AB-CF8F-1026-7EFADE91F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993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다건조회</a:t>
            </a:r>
            <a:endParaRPr lang="en-US" altLang="ko-KR" dirty="0"/>
          </a:p>
          <a:p>
            <a:pPr lvl="2"/>
            <a:r>
              <a:rPr lang="en-US" altLang="ko-KR" dirty="0"/>
              <a:t>/article/</a:t>
            </a:r>
            <a:r>
              <a:rPr lang="en-US" altLang="ko-KR" dirty="0" err="1"/>
              <a:t>all</a:t>
            </a:r>
            <a:r>
              <a:rPr lang="en-US" altLang="ko-KR" dirty="0" err="1">
                <a:solidFill>
                  <a:srgbClr val="FF0000"/>
                </a:solidFill>
              </a:rPr>
              <a:t>?title</a:t>
            </a:r>
            <a:r>
              <a:rPr lang="en-US" altLang="ko-KR" dirty="0">
                <a:solidFill>
                  <a:srgbClr val="FF0000"/>
                </a:solidFill>
              </a:rPr>
              <a:t>=matched</a:t>
            </a: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200</a:t>
            </a:r>
          </a:p>
          <a:p>
            <a:pPr lvl="2"/>
            <a:r>
              <a:rPr lang="en-US" altLang="ko-KR" dirty="0"/>
              <a:t>spawn rate : 5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D483B-4B22-5E4F-D9BC-0DBD406BB618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28557-D988-80B9-AE34-1851175CA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49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지연조회</a:t>
            </a:r>
            <a:endParaRPr lang="en-US" altLang="ko-KR" dirty="0"/>
          </a:p>
          <a:p>
            <a:pPr lvl="2"/>
            <a:r>
              <a:rPr lang="en-US" altLang="ko-KR" dirty="0"/>
              <a:t>/stress/delay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1000</a:t>
            </a:r>
          </a:p>
          <a:p>
            <a:pPr lvl="2"/>
            <a:r>
              <a:rPr lang="en-US" altLang="ko-KR" dirty="0"/>
              <a:t>spawn rate : 40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CF220-8BF7-06AD-1C6A-57DEB0C58F8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2D2036-7BEF-8FB5-36DC-B6EB446CB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033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부하 테스트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2B95BA-2728-AB86-1E87-7429ED51D6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21684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1392</TotalTime>
  <Words>343</Words>
  <Application>Microsoft Office PowerPoint</Application>
  <PresentationFormat>화면 슬라이드 쇼(16:9)</PresentationFormat>
  <Paragraphs>105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Pretendard</vt:lpstr>
      <vt:lpstr>Pretendard ExtraBold</vt:lpstr>
      <vt:lpstr>Spoqa Han Sans Neo Bold</vt:lpstr>
      <vt:lpstr>Spoqa Han Sans Neo Medium</vt:lpstr>
      <vt:lpstr>맑은 고딕</vt:lpstr>
      <vt:lpstr>Arial</vt:lpstr>
      <vt:lpstr>Gilroy SemiBold</vt:lpstr>
      <vt:lpstr>1_Office 테마</vt:lpstr>
      <vt:lpstr>성능 테스트</vt:lpstr>
      <vt:lpstr>부하테스트 도구</vt:lpstr>
      <vt:lpstr>Locust</vt:lpstr>
      <vt:lpstr>Locust</vt:lpstr>
      <vt:lpstr>비동기 서비스 부하 테스트</vt:lpstr>
      <vt:lpstr>시나리오 1</vt:lpstr>
      <vt:lpstr>시나리오 2</vt:lpstr>
      <vt:lpstr>시나리오 3</vt:lpstr>
      <vt:lpstr>비동기 서비스 부하 테스트</vt:lpstr>
      <vt:lpstr>가설</vt:lpstr>
      <vt:lpstr>시나리오 4</vt:lpstr>
      <vt:lpstr>시나리오 5</vt:lpstr>
      <vt:lpstr>시나리오 6</vt:lpstr>
      <vt:lpstr>비동기 서비스 부하 테스트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932</cp:lastModifiedBy>
  <cp:revision>472</cp:revision>
  <dcterms:created xsi:type="dcterms:W3CDTF">2023-07-11T14:27:12Z</dcterms:created>
  <dcterms:modified xsi:type="dcterms:W3CDTF">2024-09-08T09:03:05Z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19f844-8ac0-48e8-bbdf-d5c2ba397c72_Enabled">
    <vt:lpwstr>true</vt:lpwstr>
  </property>
  <property fmtid="{D5CDD505-2E9C-101B-9397-08002B2CF9AE}" pid="3" name="MSIP_Label_5119f844-8ac0-48e8-bbdf-d5c2ba397c72_SetDate">
    <vt:lpwstr>2023-09-04T09:15:19Z</vt:lpwstr>
  </property>
  <property fmtid="{D5CDD505-2E9C-101B-9397-08002B2CF9AE}" pid="4" name="MSIP_Label_5119f844-8ac0-48e8-bbdf-d5c2ba397c72_Method">
    <vt:lpwstr>Privileged</vt:lpwstr>
  </property>
  <property fmtid="{D5CDD505-2E9C-101B-9397-08002B2CF9AE}" pid="5" name="MSIP_Label_5119f844-8ac0-48e8-bbdf-d5c2ba397c72_Name">
    <vt:lpwstr>공용</vt:lpwstr>
  </property>
  <property fmtid="{D5CDD505-2E9C-101B-9397-08002B2CF9AE}" pid="6" name="MSIP_Label_5119f844-8ac0-48e8-bbdf-d5c2ba397c72_SiteId">
    <vt:lpwstr>55ebc540-42a3-4026-b4cc-3928d18f84bf</vt:lpwstr>
  </property>
  <property fmtid="{D5CDD505-2E9C-101B-9397-08002B2CF9AE}" pid="7" name="MSIP_Label_5119f844-8ac0-48e8-bbdf-d5c2ba397c72_ActionId">
    <vt:lpwstr>710fb81c-0999-4909-b4a4-0ed79e42d44f</vt:lpwstr>
  </property>
  <property fmtid="{D5CDD505-2E9C-101B-9397-08002B2CF9AE}" pid="8" name="MSIP_Label_5119f844-8ac0-48e8-bbdf-d5c2ba397c72_ContentBits">
    <vt:lpwstr>0</vt:lpwstr>
  </property>
</Properties>
</file>