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97" r:id="rId21"/>
    <p:sldId id="278" r:id="rId22"/>
    <p:sldId id="368" r:id="rId23"/>
    <p:sldId id="366" r:id="rId24"/>
    <p:sldId id="36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67" autoAdjust="0"/>
  </p:normalViewPr>
  <p:slideViewPr>
    <p:cSldViewPr snapToGrid="0" showGuides="1">
      <p:cViewPr varScale="1">
        <p:scale>
          <a:sx n="116" d="100"/>
          <a:sy n="116" d="100"/>
        </p:scale>
        <p:origin x="1362" y="9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지금까지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 간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빠른지를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부하테스터부터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성능비교 </a:t>
            </a:r>
            <a:r>
              <a:rPr lang="en-US" altLang="ko-KR" dirty="0"/>
              <a:t>2</a:t>
            </a:r>
            <a:r>
              <a:rPr lang="ko-KR" altLang="en-US" dirty="0"/>
              <a:t>번째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성능차이가 크지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솔직히 당황스럽습니다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으로 구현한 </a:t>
            </a:r>
            <a:r>
              <a:rPr lang="en-US" altLang="ko-KR" dirty="0"/>
              <a:t>NIO </a:t>
            </a:r>
            <a:r>
              <a:rPr lang="ko-KR" altLang="en-US" dirty="0"/>
              <a:t>지연호출은 이론대로 분명한 성능차이가 보이지만</a:t>
            </a:r>
            <a:r>
              <a:rPr lang="en-US" altLang="ko-KR" dirty="0"/>
              <a:t>, RDB </a:t>
            </a:r>
            <a:r>
              <a:rPr lang="ko-KR" altLang="en-US" dirty="0"/>
              <a:t>호출은 성능 차이가 보이질 않습니다</a:t>
            </a:r>
            <a:r>
              <a:rPr lang="en-US" altLang="ko-KR" dirty="0"/>
              <a:t>. </a:t>
            </a:r>
            <a:r>
              <a:rPr lang="ko-KR" altLang="en-US" dirty="0"/>
              <a:t>아주 약간 높은 </a:t>
            </a:r>
            <a:r>
              <a:rPr lang="ko-KR" altLang="en-US" dirty="0" err="1"/>
              <a:t>정도거든요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테스트도구를 사용해봐도 결과는 마찬가지고요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단건</a:t>
            </a:r>
            <a:r>
              <a:rPr lang="ko-KR" altLang="en-US" dirty="0"/>
              <a:t> 조회가 너무 빠른 프로세스여서</a:t>
            </a:r>
            <a:r>
              <a:rPr lang="en-US" altLang="ko-KR" dirty="0"/>
              <a:t>, </a:t>
            </a:r>
            <a:r>
              <a:rPr lang="ko-KR" altLang="en-US" dirty="0"/>
              <a:t>성능 차이가 안보였던 건 아닐까요 </a:t>
            </a:r>
            <a:r>
              <a:rPr lang="en-US" altLang="ko-KR" dirty="0"/>
              <a:t>? sleep </a:t>
            </a:r>
            <a:r>
              <a:rPr lang="ko-KR" altLang="en-US" dirty="0"/>
              <a:t>호출에서 확인했던 것처럼</a:t>
            </a:r>
            <a:r>
              <a:rPr lang="en-US" altLang="ko-KR" dirty="0"/>
              <a:t>, </a:t>
            </a:r>
            <a:r>
              <a:rPr lang="ko-KR" altLang="en-US" dirty="0"/>
              <a:t>쿼리가 좀 느려서</a:t>
            </a:r>
            <a:r>
              <a:rPr lang="en-US" altLang="ko-KR" dirty="0"/>
              <a:t>, </a:t>
            </a:r>
            <a:r>
              <a:rPr lang="ko-KR" altLang="en-US" dirty="0"/>
              <a:t>블록 타임이 좀 길다면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논블럭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r>
              <a:rPr lang="ko-KR" altLang="en-US" dirty="0"/>
              <a:t>로 처리하니까</a:t>
            </a:r>
            <a:r>
              <a:rPr lang="en-US" altLang="ko-KR" dirty="0"/>
              <a:t>, </a:t>
            </a:r>
            <a:r>
              <a:rPr lang="ko-KR" altLang="en-US" dirty="0"/>
              <a:t>처리량이 더 많아지지 않을까요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</a:t>
            </a:r>
            <a:r>
              <a:rPr lang="en-US" altLang="ko-KR" dirty="0"/>
              <a:t>… </a:t>
            </a:r>
            <a:r>
              <a:rPr lang="ko-KR" altLang="en-US" dirty="0"/>
              <a:t>쿼리가 </a:t>
            </a:r>
            <a:r>
              <a:rPr lang="ko-KR" altLang="en-US" dirty="0" err="1"/>
              <a:t>느렸던</a:t>
            </a:r>
            <a:r>
              <a:rPr lang="ko-KR" altLang="en-US" dirty="0"/>
              <a:t> 다건조회 테스트</a:t>
            </a:r>
            <a:r>
              <a:rPr lang="en-US" altLang="ko-KR" dirty="0"/>
              <a:t>… </a:t>
            </a:r>
            <a:r>
              <a:rPr lang="ko-KR" altLang="en-US" dirty="0"/>
              <a:t>해봤었고요</a:t>
            </a:r>
            <a:r>
              <a:rPr lang="en-US" altLang="ko-KR" dirty="0"/>
              <a:t>. </a:t>
            </a:r>
            <a:r>
              <a:rPr lang="ko-KR" altLang="en-US" dirty="0"/>
              <a:t>특별히 빠르진 않았습니다</a:t>
            </a:r>
            <a:r>
              <a:rPr lang="en-US" altLang="ko-KR" dirty="0"/>
              <a:t>. </a:t>
            </a:r>
            <a:r>
              <a:rPr lang="ko-KR" altLang="en-US" dirty="0"/>
              <a:t>그건 그냥 전반적으로 느리게 동작했습니다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가설을 세워볼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드라이버가 아직 </a:t>
            </a:r>
            <a:r>
              <a:rPr lang="en-US" altLang="ko-KR" dirty="0"/>
              <a:t>NIO </a:t>
            </a:r>
            <a:r>
              <a:rPr lang="ko-KR" altLang="en-US" dirty="0"/>
              <a:t>지원이 미흡해서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dirty="0" err="1"/>
              <a:t>블러킹</a:t>
            </a:r>
            <a:r>
              <a:rPr lang="ko-KR" altLang="en-US" dirty="0"/>
              <a:t> 호출이 </a:t>
            </a:r>
            <a:r>
              <a:rPr lang="ko-KR" altLang="en-US" dirty="0" err="1"/>
              <a:t>일어난거나</a:t>
            </a:r>
            <a:r>
              <a:rPr lang="ko-KR" altLang="en-US" dirty="0"/>
              <a:t> </a:t>
            </a:r>
            <a:r>
              <a:rPr lang="ko-KR" altLang="en-US" dirty="0" err="1"/>
              <a:t>다름없다거나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않을 수도 있겠죠</a:t>
            </a:r>
            <a:r>
              <a:rPr lang="en-US" altLang="ko-KR" dirty="0"/>
              <a:t>. </a:t>
            </a:r>
            <a:r>
              <a:rPr lang="ko-KR" altLang="en-US" dirty="0"/>
              <a:t>아무리 </a:t>
            </a:r>
            <a:r>
              <a:rPr lang="ko-KR" altLang="en-US" dirty="0" err="1"/>
              <a:t>논블럭하게</a:t>
            </a:r>
            <a:r>
              <a:rPr lang="ko-KR" altLang="en-US" dirty="0"/>
              <a:t> 호출해도</a:t>
            </a:r>
            <a:r>
              <a:rPr lang="en-US" altLang="ko-KR" dirty="0"/>
              <a:t>, </a:t>
            </a:r>
            <a:r>
              <a:rPr lang="ko-KR" altLang="en-US" dirty="0"/>
              <a:t>피호출 서비스가 </a:t>
            </a:r>
            <a:r>
              <a:rPr lang="ko-KR" altLang="en-US" dirty="0" err="1"/>
              <a:t>블러킹이라면</a:t>
            </a:r>
            <a:r>
              <a:rPr lang="en-US" altLang="ko-KR" dirty="0"/>
              <a:t>, </a:t>
            </a:r>
            <a:r>
              <a:rPr lang="ko-KR" altLang="en-US" dirty="0"/>
              <a:t>그 부하는 고스란히 </a:t>
            </a:r>
            <a:r>
              <a:rPr lang="en-US" altLang="ko-KR" dirty="0" err="1"/>
              <a:t>Webflux</a:t>
            </a:r>
            <a:r>
              <a:rPr lang="ko-KR" altLang="en-US" dirty="0"/>
              <a:t>에 </a:t>
            </a:r>
            <a:r>
              <a:rPr lang="ko-KR" altLang="en-US" dirty="0" err="1"/>
              <a:t>전파되니깐요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… </a:t>
            </a:r>
            <a:r>
              <a:rPr lang="ko-KR" altLang="en-US" dirty="0"/>
              <a:t>이렇게 성급하게 결론 내리긴 좀 그렇죠 </a:t>
            </a:r>
            <a:r>
              <a:rPr lang="en-US" altLang="ko-KR" dirty="0"/>
              <a:t>? </a:t>
            </a:r>
            <a:r>
              <a:rPr lang="ko-KR" altLang="en-US" dirty="0"/>
              <a:t>마지막으로 저희</a:t>
            </a:r>
            <a:r>
              <a:rPr lang="en-US" altLang="ko-KR" dirty="0"/>
              <a:t>…</a:t>
            </a:r>
            <a:r>
              <a:rPr lang="ko-KR" altLang="en-US" dirty="0"/>
              <a:t> 서버 환경에서 테스트 한 번만 더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로컬에서 서버 환경을 구성하는 가장 손쉬운 방법인</a:t>
            </a:r>
            <a:r>
              <a:rPr lang="en-US" altLang="ko-KR" dirty="0"/>
              <a:t> docker container, </a:t>
            </a:r>
            <a:r>
              <a:rPr lang="ko-KR" altLang="en-US" dirty="0"/>
              <a:t>로 어플리케이션을 우선 </a:t>
            </a:r>
            <a:r>
              <a:rPr lang="en-US" altLang="ko-KR" dirty="0"/>
              <a:t>build </a:t>
            </a:r>
            <a:r>
              <a:rPr lang="ko-KR" altLang="en-US" dirty="0"/>
              <a:t>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몇 건이 </a:t>
            </a:r>
            <a:r>
              <a:rPr lang="ko-KR" altLang="en-US" dirty="0" err="1"/>
              <a:t>처리되었는지로</a:t>
            </a:r>
            <a:r>
              <a:rPr lang="ko-KR" altLang="en-US" dirty="0"/>
              <a:t> 측정합니다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QPS (query per seconds), RPS (request per seconds), TPS (transaction per seconds) </a:t>
            </a:r>
            <a:r>
              <a:rPr lang="ko-KR" altLang="en-US" dirty="0"/>
              <a:t>모두 같은 말인데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QPS, RPS </a:t>
            </a:r>
            <a:r>
              <a:rPr lang="ko-KR" altLang="en-US" dirty="0"/>
              <a:t>는 조회성능을 뜻하며</a:t>
            </a:r>
            <a:r>
              <a:rPr lang="en-US" altLang="ko-KR" dirty="0"/>
              <a:t>, TPS </a:t>
            </a:r>
            <a:r>
              <a:rPr lang="ko-KR" altLang="en-US" dirty="0"/>
              <a:t>는 </a:t>
            </a:r>
            <a:r>
              <a:rPr lang="en-US" altLang="ko-KR" dirty="0"/>
              <a:t>CUD</a:t>
            </a:r>
            <a:r>
              <a:rPr lang="ko-KR" altLang="en-US" dirty="0"/>
              <a:t> 가 일어나는 </a:t>
            </a:r>
            <a:r>
              <a:rPr lang="en-US" altLang="ko-KR" dirty="0"/>
              <a:t>transaction </a:t>
            </a:r>
            <a:r>
              <a:rPr lang="ko-KR" altLang="en-US" dirty="0"/>
              <a:t>성능을 뜻합니다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부하테스트 도구는</a:t>
            </a:r>
            <a:r>
              <a:rPr lang="en-US" altLang="ko-KR" dirty="0"/>
              <a:t>,</a:t>
            </a:r>
            <a:r>
              <a:rPr lang="ko-KR" altLang="en-US" dirty="0"/>
              <a:t> 서버에 다량의 요청을 보내고</a:t>
            </a:r>
            <a:r>
              <a:rPr lang="en-US" altLang="ko-KR" dirty="0"/>
              <a:t>,</a:t>
            </a:r>
            <a:r>
              <a:rPr lang="ko-KR" altLang="en-US" dirty="0"/>
              <a:t> 응답결과를 </a:t>
            </a:r>
            <a:r>
              <a:rPr lang="ko-KR" altLang="en-US" dirty="0" err="1"/>
              <a:t>수신받아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TPS</a:t>
            </a:r>
            <a:r>
              <a:rPr lang="ko-KR" altLang="en-US" dirty="0"/>
              <a:t>와 응답시간을 측정해 주는 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테스터는 좀 가벼운 걸 선택하려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유행하는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내용 잠깐 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단건조회와 다건조회를 테스트 해보았는데요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</a:t>
            </a:r>
            <a:r>
              <a:rPr lang="ko-KR" altLang="en-US" dirty="0" err="1"/>
              <a:t>단건</a:t>
            </a:r>
            <a:r>
              <a:rPr lang="ko-KR" altLang="en-US" dirty="0"/>
              <a:t> 조회는 빠른 쿼리 기반의 서비스로</a:t>
            </a:r>
            <a:r>
              <a:rPr lang="en-US" altLang="ko-KR" dirty="0"/>
              <a:t>, </a:t>
            </a:r>
            <a:r>
              <a:rPr lang="ko-KR" altLang="en-US" dirty="0" err="1"/>
              <a:t>웹플럭스의</a:t>
            </a:r>
            <a:r>
              <a:rPr lang="ko-KR" altLang="en-US" dirty="0"/>
              <a:t> 성능 향상이 잘 보였고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다건조회는 느린 쿼리 기반의 서비스로</a:t>
            </a:r>
            <a:r>
              <a:rPr lang="en-US" altLang="ko-KR" dirty="0"/>
              <a:t>, </a:t>
            </a:r>
            <a:r>
              <a:rPr lang="ko-KR" altLang="en-US" dirty="0" err="1"/>
              <a:t>웹플럭스</a:t>
            </a:r>
            <a:r>
              <a:rPr lang="ko-KR" altLang="en-US" dirty="0"/>
              <a:t> 이점이 전혀 보이지 않았습니다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현실세계에서는 왼쪽과 오른쪽이 섞여서 요청이 들어올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이럴 경우 경향성은 어떻게 나타날까요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현장에서 </a:t>
            </a:r>
            <a:r>
              <a:rPr lang="en-US" altLang="ko-KR" dirty="0" err="1"/>
              <a:t>Webflux</a:t>
            </a:r>
            <a:r>
              <a:rPr lang="ko-KR" altLang="en-US" dirty="0"/>
              <a:t>를 적용했을 때 제일 당황스러운 부분은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분명 뛰어난 성능을 보여준다고 했는데</a:t>
            </a:r>
            <a:r>
              <a:rPr lang="en-US" altLang="ko-KR" dirty="0"/>
              <a:t>, </a:t>
            </a:r>
            <a:r>
              <a:rPr lang="ko-KR" altLang="en-US" dirty="0"/>
              <a:t>적용하고서 뚜렷한 성능차가 보이지 않을 때입니다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느리고 빠른 처리들이 섞여서 한꺼번에 처리되다 보면</a:t>
            </a:r>
            <a:r>
              <a:rPr lang="en-US" altLang="ko-KR" dirty="0"/>
              <a:t>, MVC</a:t>
            </a:r>
            <a:r>
              <a:rPr lang="ko-KR" altLang="en-US" dirty="0"/>
              <a:t>와 성능이 비슷해 보이거든요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</a:t>
            </a:r>
            <a:r>
              <a:rPr lang="en-US" altLang="ko-KR" dirty="0"/>
              <a:t>MVC</a:t>
            </a:r>
            <a:r>
              <a:rPr lang="ko-KR" altLang="en-US" dirty="0"/>
              <a:t>는 </a:t>
            </a:r>
            <a:r>
              <a:rPr lang="ko-KR" altLang="en-US" dirty="0" err="1"/>
              <a:t>다건요청으로</a:t>
            </a:r>
            <a:r>
              <a:rPr lang="ko-KR" altLang="en-US" dirty="0"/>
              <a:t> 발생한 부하가 시스템 전반에 영향을 미쳐</a:t>
            </a:r>
            <a:r>
              <a:rPr lang="en-US" altLang="ko-KR" dirty="0"/>
              <a:t>, </a:t>
            </a:r>
            <a:r>
              <a:rPr lang="ko-KR" altLang="en-US" dirty="0"/>
              <a:t>거의 호출되지 않는 </a:t>
            </a:r>
            <a:r>
              <a:rPr lang="ko-KR" altLang="en-US" dirty="0" err="1"/>
              <a:t>단건요청도</a:t>
            </a:r>
            <a:r>
              <a:rPr lang="ko-KR" altLang="en-US" dirty="0"/>
              <a:t> 응답이 느려지는 반면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다건</a:t>
            </a:r>
            <a:r>
              <a:rPr lang="ko-KR" altLang="en-US" dirty="0"/>
              <a:t> 요청으로 처리량이 </a:t>
            </a:r>
            <a:r>
              <a:rPr lang="en-US" altLang="ko-KR" dirty="0"/>
              <a:t>saturation </a:t>
            </a:r>
            <a:r>
              <a:rPr lang="ko-KR" altLang="en-US" dirty="0"/>
              <a:t>되었음에도 불구하고</a:t>
            </a:r>
            <a:r>
              <a:rPr lang="en-US" altLang="ko-KR" dirty="0"/>
              <a:t>, </a:t>
            </a:r>
            <a:r>
              <a:rPr lang="ko-KR" altLang="en-US" dirty="0" err="1"/>
              <a:t>단건요청</a:t>
            </a:r>
            <a:r>
              <a:rPr lang="ko-KR" altLang="en-US" dirty="0"/>
              <a:t> 원활하게 처리가 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한 번 </a:t>
            </a:r>
            <a:r>
              <a:rPr lang="ko-KR" altLang="en-US" dirty="0" err="1"/>
              <a:t>강조드리자면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무조건 </a:t>
            </a:r>
            <a:r>
              <a:rPr lang="en-US" altLang="ko-KR" dirty="0"/>
              <a:t>MVC </a:t>
            </a:r>
            <a:r>
              <a:rPr lang="ko-KR" altLang="en-US" dirty="0"/>
              <a:t>보다 빠르게 움직이지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적은 리소스로 많은 트래픽을 감당하는 개념입니다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이번 챕터 마무리 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는 </a:t>
            </a:r>
            <a:r>
              <a:rPr lang="en-US" altLang="ko-KR" dirty="0"/>
              <a:t>2023-09-19 Java 21 </a:t>
            </a:r>
            <a:r>
              <a:rPr lang="ko-KR" altLang="en-US" dirty="0"/>
              <a:t>발표와 함께 드디어 정식 릴리즈 </a:t>
            </a:r>
            <a:r>
              <a:rPr lang="ko-KR" altLang="en-US" dirty="0" err="1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Virtual Thread </a:t>
            </a:r>
            <a:r>
              <a:rPr lang="ko-KR" altLang="en-US" dirty="0"/>
              <a:t>는 </a:t>
            </a:r>
            <a:r>
              <a:rPr lang="en-US" altLang="ko-KR" dirty="0"/>
              <a:t>project Loom </a:t>
            </a:r>
            <a:r>
              <a:rPr lang="ko-KR" altLang="en-US" dirty="0"/>
              <a:t>이란 이름으로 </a:t>
            </a:r>
            <a:r>
              <a:rPr lang="en-US" altLang="ko-KR" dirty="0"/>
              <a:t>5</a:t>
            </a:r>
            <a:r>
              <a:rPr lang="ko-KR" altLang="en-US" dirty="0"/>
              <a:t>년간 개발되던 물건인데요</a:t>
            </a:r>
            <a:r>
              <a:rPr lang="en-US" altLang="ko-KR" dirty="0"/>
              <a:t>, </a:t>
            </a:r>
            <a:r>
              <a:rPr lang="ko-KR" altLang="en-US" dirty="0" err="1"/>
              <a:t>코루틴과</a:t>
            </a:r>
            <a:r>
              <a:rPr lang="ko-KR" altLang="en-US" dirty="0"/>
              <a:t> 작동방식이 비슷한 경량 유저모드 쓰레드입니다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Kotlin coroutine </a:t>
            </a:r>
            <a:r>
              <a:rPr lang="ko-KR" altLang="en-US" dirty="0"/>
              <a:t>는 </a:t>
            </a:r>
            <a:r>
              <a:rPr lang="en-US" altLang="ko-KR" dirty="0"/>
              <a:t>CPS </a:t>
            </a:r>
            <a:r>
              <a:rPr lang="ko-KR" altLang="en-US" dirty="0"/>
              <a:t>패턴을 컴파일 레벨에서 처리하는 반면에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Virtual Thread </a:t>
            </a:r>
            <a:r>
              <a:rPr lang="ko-KR" altLang="en-US" dirty="0"/>
              <a:t>는 </a:t>
            </a:r>
            <a:r>
              <a:rPr lang="en-US" altLang="ko-KR" dirty="0"/>
              <a:t>CPS </a:t>
            </a:r>
            <a:r>
              <a:rPr lang="ko-KR" altLang="en-US" dirty="0"/>
              <a:t>패턴을 </a:t>
            </a:r>
            <a:r>
              <a:rPr lang="en-US" altLang="ko-KR" dirty="0"/>
              <a:t>JVM </a:t>
            </a:r>
            <a:r>
              <a:rPr lang="ko-KR" altLang="en-US" dirty="0"/>
              <a:t>레벨에서 지원하기 때문에</a:t>
            </a:r>
            <a:r>
              <a:rPr lang="en-US" altLang="ko-KR" dirty="0"/>
              <a:t>, </a:t>
            </a:r>
            <a:r>
              <a:rPr lang="ko-KR" altLang="en-US" dirty="0"/>
              <a:t>기존 코드를 재사용할 수도 있고</a:t>
            </a:r>
            <a:r>
              <a:rPr lang="en-US" altLang="ko-KR" dirty="0"/>
              <a:t>, Thread local </a:t>
            </a:r>
            <a:r>
              <a:rPr lang="ko-KR" altLang="en-US" dirty="0"/>
              <a:t>개념도 원활하게 작동합니다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 MVC </a:t>
            </a:r>
            <a:r>
              <a:rPr lang="ko-KR" altLang="en-US" dirty="0"/>
              <a:t>가 </a:t>
            </a:r>
            <a:r>
              <a:rPr lang="en-US" altLang="ko-KR" dirty="0"/>
              <a:t>thread </a:t>
            </a:r>
            <a:r>
              <a:rPr lang="ko-KR" altLang="en-US" dirty="0"/>
              <a:t>를 많이 만들지 못해서</a:t>
            </a:r>
            <a:r>
              <a:rPr lang="en-US" altLang="ko-KR" dirty="0"/>
              <a:t>, </a:t>
            </a:r>
            <a:r>
              <a:rPr lang="ko-KR" altLang="en-US" dirty="0"/>
              <a:t>하드웨어 리소스를 충분히 사용하지 못했고</a:t>
            </a:r>
            <a:r>
              <a:rPr lang="en-US" altLang="ko-KR" dirty="0"/>
              <a:t>, </a:t>
            </a:r>
            <a:r>
              <a:rPr lang="ko-KR" altLang="en-US" dirty="0"/>
              <a:t>그래서 </a:t>
            </a:r>
            <a:r>
              <a:rPr lang="en-US" altLang="ko-KR" dirty="0"/>
              <a:t>request </a:t>
            </a:r>
            <a:r>
              <a:rPr lang="ko-KR" altLang="en-US" dirty="0"/>
              <a:t>를 더 이상 처리하지 못하기 때문에 </a:t>
            </a:r>
            <a:r>
              <a:rPr lang="en-US" altLang="ko-KR" dirty="0"/>
              <a:t>throughput </a:t>
            </a:r>
            <a:r>
              <a:rPr lang="ko-KR" altLang="en-US" dirty="0"/>
              <a:t>이 나빠진다고 </a:t>
            </a:r>
            <a:r>
              <a:rPr lang="ko-KR" altLang="en-US" dirty="0" err="1"/>
              <a:t>봤던건데요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Virtual Thread </a:t>
            </a:r>
            <a:r>
              <a:rPr lang="ko-KR" altLang="en-US" dirty="0"/>
              <a:t>를 이용하면 </a:t>
            </a:r>
            <a:r>
              <a:rPr lang="en-US" altLang="ko-KR" dirty="0"/>
              <a:t>MVC </a:t>
            </a:r>
            <a:r>
              <a:rPr lang="ko-KR" altLang="en-US" dirty="0"/>
              <a:t>에서도 제약 없이 </a:t>
            </a:r>
            <a:r>
              <a:rPr lang="en-US" altLang="ko-KR" dirty="0"/>
              <a:t>thread </a:t>
            </a:r>
            <a:r>
              <a:rPr lang="ko-KR" altLang="en-US" dirty="0"/>
              <a:t>를 많이 </a:t>
            </a:r>
            <a:r>
              <a:rPr lang="ko-KR" altLang="en-US" dirty="0" err="1"/>
              <a:t>만들수</a:t>
            </a:r>
            <a:r>
              <a:rPr lang="ko-KR" altLang="en-US" dirty="0"/>
              <a:t> 있고요</a:t>
            </a:r>
            <a:r>
              <a:rPr lang="en-US" altLang="ko-KR" dirty="0"/>
              <a:t>, </a:t>
            </a:r>
            <a:r>
              <a:rPr lang="ko-KR" altLang="en-US" dirty="0"/>
              <a:t>그래서 사용자 요청을 충분히 받아들일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결과적으로 아무런 변경 없이도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처럼 짠 하고</a:t>
            </a:r>
            <a:r>
              <a:rPr lang="en-US" altLang="ko-KR" dirty="0"/>
              <a:t>, Virtual thread </a:t>
            </a:r>
            <a:r>
              <a:rPr lang="ko-KR" altLang="en-US" dirty="0"/>
              <a:t>만 적용하면 </a:t>
            </a:r>
            <a:r>
              <a:rPr lang="en-US" altLang="ko-KR" dirty="0"/>
              <a:t>throughput </a:t>
            </a:r>
            <a:r>
              <a:rPr lang="ko-KR" altLang="en-US" dirty="0"/>
              <a:t>이 좋아지지 </a:t>
            </a:r>
            <a:r>
              <a:rPr lang="ko-KR" altLang="en-US" dirty="0" err="1"/>
              <a:t>않을까가</a:t>
            </a:r>
            <a:r>
              <a:rPr lang="ko-KR" altLang="en-US" dirty="0"/>
              <a:t> 많은 이들의 관심사였습니다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ko-KR" altLang="en-US" dirty="0" err="1"/>
              <a:t>마법같은</a:t>
            </a:r>
            <a:r>
              <a:rPr lang="ko-KR" altLang="en-US" dirty="0"/>
              <a:t> 일들이 가능할까요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 직접 확인해보도록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41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python… </a:t>
            </a:r>
            <a:r>
              <a:rPr lang="ko-KR" altLang="en-US" dirty="0"/>
              <a:t>기반이라는 말에 잠깐 멈칫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부하테스터는</a:t>
            </a:r>
            <a:r>
              <a:rPr lang="ko-KR" altLang="en-US" dirty="0"/>
              <a:t> 다량의 부하를 발생시켜야 하기 때문에 속도도 빨라야 하고 병렬처리도 가능해야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Python</a:t>
            </a:r>
            <a:r>
              <a:rPr lang="ko-KR" altLang="en-US" dirty="0"/>
              <a:t>은</a:t>
            </a:r>
            <a:r>
              <a:rPr lang="en-US" altLang="ko-KR" dirty="0"/>
              <a:t>… </a:t>
            </a:r>
            <a:r>
              <a:rPr lang="ko-KR" altLang="en-US" dirty="0"/>
              <a:t>이런 처리를 하기에는 느릴 뿐더러</a:t>
            </a:r>
            <a:r>
              <a:rPr lang="en-US" altLang="ko-KR" dirty="0"/>
              <a:t>, </a:t>
            </a:r>
            <a:r>
              <a:rPr lang="ko-KR" altLang="en-US" dirty="0"/>
              <a:t>병렬 처리도 어렵거든요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이런 참조 갱신에 </a:t>
            </a:r>
            <a:r>
              <a:rPr lang="en-US" altLang="ko-KR" dirty="0"/>
              <a:t>lock </a:t>
            </a:r>
            <a:r>
              <a:rPr lang="ko-KR" altLang="en-US" dirty="0"/>
              <a:t>이 걸려야만 합니다</a:t>
            </a:r>
            <a:r>
              <a:rPr lang="en-US" altLang="ko-KR" dirty="0"/>
              <a:t>. &lt;&lt; </a:t>
            </a:r>
            <a:r>
              <a:rPr lang="ko-KR" altLang="en-US" dirty="0"/>
              <a:t>그려가며 설명 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lock</a:t>
            </a:r>
            <a:r>
              <a:rPr lang="ko-KR" altLang="en-US" dirty="0"/>
              <a:t>을 안건다면</a:t>
            </a:r>
            <a:r>
              <a:rPr lang="en-US" altLang="ko-KR" dirty="0"/>
              <a:t>, </a:t>
            </a:r>
            <a:r>
              <a:rPr lang="ko-KR" altLang="en-US" dirty="0" err="1"/>
              <a:t>카운팅이</a:t>
            </a:r>
            <a:r>
              <a:rPr lang="ko-KR" altLang="en-US" dirty="0"/>
              <a:t> 동시에 일어나는 경우</a:t>
            </a:r>
            <a:r>
              <a:rPr lang="en-US" altLang="ko-KR" dirty="0"/>
              <a:t>, </a:t>
            </a:r>
            <a:r>
              <a:rPr lang="ko-KR" altLang="en-US" dirty="0"/>
              <a:t>그래서 메모리가 더 이상 사용되지 않는 상황임에도 불구하고</a:t>
            </a:r>
            <a:r>
              <a:rPr lang="en-US" altLang="ko-KR" dirty="0"/>
              <a:t>, </a:t>
            </a:r>
            <a:r>
              <a:rPr lang="ko-KR" altLang="en-US" dirty="0"/>
              <a:t>참조가 </a:t>
            </a:r>
            <a:r>
              <a:rPr lang="en-US" altLang="ko-KR" dirty="0"/>
              <a:t>0 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메모리가 정리되지 않거나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사용중임에도 불구하고 참조가 </a:t>
            </a:r>
            <a:r>
              <a:rPr lang="en-US" altLang="ko-KR" dirty="0"/>
              <a:t>0</a:t>
            </a:r>
            <a:r>
              <a:rPr lang="ko-KR" altLang="en-US" dirty="0"/>
              <a:t>이라서 메모리가 정리되는 등의 불상사가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참조 갱신에 </a:t>
            </a:r>
            <a:r>
              <a:rPr lang="en-US" altLang="ko-KR" dirty="0"/>
              <a:t>lock </a:t>
            </a:r>
            <a:r>
              <a:rPr lang="ko-KR" altLang="en-US" dirty="0"/>
              <a:t>을 걸어버리면</a:t>
            </a:r>
            <a:r>
              <a:rPr lang="en-US" altLang="ko-KR" dirty="0"/>
              <a:t>, </a:t>
            </a:r>
            <a:r>
              <a:rPr lang="ko-KR" altLang="en-US" dirty="0"/>
              <a:t>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느려지게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라이브러리를 이용해 이런 단점을 극복하고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ko-KR" altLang="en-US"/>
              <a:t>성능 테스트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764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86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3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성능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C65F1-9A67-6DF1-F37F-32B1C86BA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CF220-8BF7-06AD-1C6A-57DEB0C58F8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D2036-7BEF-8FB5-36DC-B6EB446C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5358FE9-3935-31A1-2BE0-0F0B5736FBA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5"/>
            <a:ext cx="6455579" cy="4025053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355EE-45EA-3FBA-480D-E927D937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1AEADD-6C83-A0FF-475B-EE83B12524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224787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537815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173080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53641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FC546EE3-6E2E-D88E-AA00-EE17A2A6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022DC-9B04-84E5-8AC7-9BD2E3045D0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F1CC3EC-3DFC-FA8A-14FC-5A7F202D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6816E79-096D-683B-739F-C2451DDC468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818992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DC0E7-D444-DD1D-47B0-E445AA02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C8BD5-F6E3-AD7A-C7B2-3BDFAF0BCB0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0C130E7-8B3A-873E-112B-5D0983182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6A89CD-D3C0-BA34-FF77-C69A4ECABA7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0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B9FC72-F468-AA2F-E060-C26F39965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F05E54-B8B8-912A-86CB-915D2DB9C21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A39622-BB53-55C9-E3E5-B83BBAF1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D2EA8C-2107-C26B-296E-50ED82650DE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80"/>
            <a:ext cx="6455579" cy="4025053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C5E5A-483F-0C03-F733-740147850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SoapUI</a:t>
            </a:r>
          </a:p>
          <a:p>
            <a:pPr marL="342900" lvl="1" indent="0">
              <a:buNone/>
            </a:pPr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marL="342900" lvl="1" indent="0">
              <a:buNone/>
            </a:pPr>
            <a:r>
              <a:rPr lang="en-US" altLang="ko-KR" dirty="0"/>
              <a:t>Grafana K6</a:t>
            </a:r>
          </a:p>
          <a:p>
            <a:pPr marL="342900" lvl="1" indent="0">
              <a:buNone/>
            </a:pPr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375DF-03A4-99AF-C948-1AB49C6D5C2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A5C2C-2ECD-E3F9-872D-2F3DF2CB8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상황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7BE4DA6-A5F8-1716-1E58-19482611A73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431196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02564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02564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84F92-AD9C-6823-1206-E2DC1230F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63" b="32907"/>
          <a:stretch/>
        </p:blipFill>
        <p:spPr>
          <a:xfrm>
            <a:off x="4724334" y="1431196"/>
            <a:ext cx="3871698" cy="3387854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0316D20-87CC-922B-BE8D-0F4ED4713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9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FED045-896E-4CA3-EBE2-38D1F8E1F38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477691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07213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07213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 </a:t>
            </a:r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+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D18BE-E81C-FE77-8FF6-686F166C6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19" b="34086"/>
          <a:stretch/>
        </p:blipFill>
        <p:spPr>
          <a:xfrm>
            <a:off x="4643651" y="1475233"/>
            <a:ext cx="3871698" cy="3352214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D512C05-998C-4187-40C8-D152558D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95BA-2728-AB86-1E87-7429ED51D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3C301-419F-0256-6523-80E722599B5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pic>
        <p:nvPicPr>
          <p:cNvPr id="9" name="그림 8" descr="스크린샷, 라인, 평행, 도표이(가) 표시된 사진&#10;&#10;자동 생성된 설명">
            <a:extLst>
              <a:ext uri="{FF2B5EF4-FFF2-40B4-BE49-F238E27FC236}">
                <a16:creationId xmlns:a16="http://schemas.microsoft.com/office/drawing/2014/main" id="{67AE440F-3CB2-C71B-5B8D-1CCE53215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" b="35144"/>
          <a:stretch/>
        </p:blipFill>
        <p:spPr>
          <a:xfrm>
            <a:off x="628650" y="1369767"/>
            <a:ext cx="8067418" cy="333586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251231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251231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914964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904668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8EC5C-EF54-BCC8-C02E-765A12694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6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FC1984-CECF-2C35-2DF7-6B2E19D0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8" y="1355262"/>
            <a:ext cx="8027990" cy="3358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 </a:t>
            </a:r>
            <a:r>
              <a:rPr lang="en-US" altLang="ko-KR" dirty="0"/>
              <a:t>(</a:t>
            </a:r>
            <a:r>
              <a:rPr lang="ko-KR" altLang="en-US" dirty="0" err="1"/>
              <a:t>단건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다건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EFD5E27-0C26-8873-4F3D-C0F27A70EDA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251232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251232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914965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904669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C7471-1ED1-7F6D-E99D-FE025BFBA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A8A9-3E7B-3390-DA14-B89739798BE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55" y="1384373"/>
            <a:ext cx="4129966" cy="3180074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45" y="1384373"/>
            <a:ext cx="4196913" cy="31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A8EAF-CFEA-4E81-40D1-671D9C55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r>
              <a:rPr lang="ko-KR" altLang="en-US" dirty="0"/>
              <a:t>사용법이 간단</a:t>
            </a:r>
            <a:endParaRPr lang="en-US" altLang="ko-KR" dirty="0"/>
          </a:p>
          <a:p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1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5FF90-B15F-5381-5A88-61D99155DCC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9DDB7-361A-F927-E000-301858CD6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CC62D-E884-437E-EB33-D541946B5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D5454-92BF-907E-0D14-0DFCE9179CB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3F6B7-53AB-CF8F-1026-7EFADE91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843E6-459C-D350-F342-1837F07AC62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844654"/>
            <a:ext cx="6422422" cy="400438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B3C74-6BE9-7277-7D6E-56EE4C87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483B-4B22-5E4F-D9BC-0DBD406BB61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8557-D988-80B9-AE34-1851175C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3490B6-A585-8D75-97C0-BEA19DD36AF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823979"/>
            <a:ext cx="6455579" cy="4025053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0060A-0C24-3E27-3DEF-F247736E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성능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1390</TotalTime>
  <Words>1411</Words>
  <Application>Microsoft Office PowerPoint</Application>
  <PresentationFormat>화면 슬라이드 쇼(16:9)</PresentationFormat>
  <Paragraphs>275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Pretendard</vt:lpstr>
      <vt:lpstr>Pretendard ExtraBold</vt:lpstr>
      <vt:lpstr>Spoqa Han Sans Neo</vt:lpstr>
      <vt:lpstr>Spoqa Han Sans Neo Bold</vt:lpstr>
      <vt:lpstr>Spoqa Han Sans Neo Medium</vt:lpstr>
      <vt:lpstr>맑은 고딕</vt:lpstr>
      <vt:lpstr>Arial</vt:lpstr>
      <vt:lpstr>Gilroy SemiBold</vt:lpstr>
      <vt:lpstr>1_Office 테마</vt:lpstr>
      <vt:lpstr>성능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비동기 서비스 부하 테스트</vt:lpstr>
      <vt:lpstr>가설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실제 상황</vt:lpstr>
      <vt:lpstr>요약</vt:lpstr>
      <vt:lpstr>비동기 서비스 부하 테스트</vt:lpstr>
      <vt:lpstr>Virtual Thread 성능 비교 (단건)</vt:lpstr>
      <vt:lpstr>Virtual Thread 성능 비교 (단건 + 다건)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470</cp:revision>
  <dcterms:created xsi:type="dcterms:W3CDTF">2023-07-11T14:27:12Z</dcterms:created>
  <dcterms:modified xsi:type="dcterms:W3CDTF">2024-09-08T05:39:52Z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