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10"/>
  </p:notesMasterIdLst>
  <p:sldIdLst>
    <p:sldId id="256" r:id="rId2"/>
    <p:sldId id="258" r:id="rId3"/>
    <p:sldId id="262" r:id="rId4"/>
    <p:sldId id="264" r:id="rId5"/>
    <p:sldId id="265" r:id="rId6"/>
    <p:sldId id="267" r:id="rId7"/>
    <p:sldId id="268" r:id="rId8"/>
    <p:sldId id="269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996633"/>
    <a:srgbClr val="0033CC"/>
    <a:srgbClr val="DA2ADE"/>
    <a:srgbClr val="FF0000"/>
    <a:srgbClr val="ED4D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>
    <p:restoredLeft sz="15987" autoAdjust="0"/>
    <p:restoredTop sz="75879" autoAdjust="0"/>
  </p:normalViewPr>
  <p:slideViewPr>
    <p:cSldViewPr snapToGrid="0" showGuides="1">
      <p:cViewPr varScale="1">
        <p:scale>
          <a:sx n="106" d="100"/>
          <a:sy n="106" d="100"/>
        </p:scale>
        <p:origin x="1662" y="96"/>
      </p:cViewPr>
      <p:guideLst>
        <p:guide orient="horz" pos="125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1" d="100"/>
          <a:sy n="81" d="100"/>
        </p:scale>
        <p:origin x="3894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70909-2C76-4DF9-BB76-4EE283593418}" type="datetimeFigureOut">
              <a:rPr lang="ko-KR" altLang="en-US" smtClean="0"/>
              <a:t>2024-09-08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43B46-72FF-4656-838A-691B9EB32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48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6" name="슬라이드 노트 개체 틀 5">
            <a:extLst>
              <a:ext uri="{FF2B5EF4-FFF2-40B4-BE49-F238E27FC236}">
                <a16:creationId xmlns:a16="http://schemas.microsoft.com/office/drawing/2014/main" id="{89060F0B-7A30-ACD0-53DE-67B750ABFD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666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슬라이드 노트 개체 틀 5">
            <a:extLst>
              <a:ext uri="{FF2B5EF4-FFF2-40B4-BE49-F238E27FC236}">
                <a16:creationId xmlns:a16="http://schemas.microsoft.com/office/drawing/2014/main" id="{77616A17-FB9F-DDCA-D0D4-78325B682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483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슬라이드 노트 개체 틀 5">
            <a:extLst>
              <a:ext uri="{FF2B5EF4-FFF2-40B4-BE49-F238E27FC236}">
                <a16:creationId xmlns:a16="http://schemas.microsoft.com/office/drawing/2014/main" id="{6D6A0067-30D5-E40B-4A74-8E3CD5F5B3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714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슬라이드 노트 개체 틀 5">
            <a:extLst>
              <a:ext uri="{FF2B5EF4-FFF2-40B4-BE49-F238E27FC236}">
                <a16:creationId xmlns:a16="http://schemas.microsoft.com/office/drawing/2014/main" id="{830468B2-57EC-6463-358E-FAE919D30D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460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슬라이드 노트 개체 틀 5">
            <a:extLst>
              <a:ext uri="{FF2B5EF4-FFF2-40B4-BE49-F238E27FC236}">
                <a16:creationId xmlns:a16="http://schemas.microsoft.com/office/drawing/2014/main" id="{B139C628-1F91-7A99-37D9-C179E93417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002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슬라이드 노트 개체 틀 5">
            <a:extLst>
              <a:ext uri="{FF2B5EF4-FFF2-40B4-BE49-F238E27FC236}">
                <a16:creationId xmlns:a16="http://schemas.microsoft.com/office/drawing/2014/main" id="{7E8B3B6C-A5F5-917F-78D1-62ECD043CA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6706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슬라이드 노트 개체 틀 5">
            <a:extLst>
              <a:ext uri="{FF2B5EF4-FFF2-40B4-BE49-F238E27FC236}">
                <a16:creationId xmlns:a16="http://schemas.microsoft.com/office/drawing/2014/main" id="{21A87F1C-362A-3424-FE23-F036D6C9F1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396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슬라이드 노트 개체 틀 5">
            <a:extLst>
              <a:ext uri="{FF2B5EF4-FFF2-40B4-BE49-F238E27FC236}">
                <a16:creationId xmlns:a16="http://schemas.microsoft.com/office/drawing/2014/main" id="{16CD242C-E3A3-6BBC-7789-62026F317E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542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524" y="394276"/>
            <a:ext cx="8490731" cy="433387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kumimoji="1" lang="en-US" sz="2000" b="1" i="0" spc="-30" baseline="0" dirty="0">
                <a:solidFill>
                  <a:schemeClr val="tx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pPr marL="0" lvl="0" indent="0" defTabSz="914400" latinLnBrk="0">
              <a:lnSpc>
                <a:spcPct val="100000"/>
              </a:lnSpc>
              <a:spcBef>
                <a:spcPts val="1000"/>
              </a:spcBef>
              <a:buFontTx/>
            </a:pPr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524" y="936070"/>
            <a:ext cx="8490730" cy="3871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20000"/>
              </a:lnSpc>
              <a:defRPr lang="ko-KR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>
              <a:lnSpc>
                <a:spcPct val="120000"/>
              </a:lnSpc>
              <a:defRPr lang="ko-KR" altLang="en-US" sz="1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>
              <a:lnSpc>
                <a:spcPct val="120000"/>
              </a:lnSpc>
              <a:def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>
              <a:lnSpc>
                <a:spcPct val="120000"/>
              </a:lnSpc>
              <a:defRPr lang="ko-KR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>
              <a:lnSpc>
                <a:spcPct val="120000"/>
              </a:lnSpc>
              <a:def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0" lvl="0" indent="0">
              <a:spcAft>
                <a:spcPts val="800"/>
              </a:spcAft>
              <a:buNone/>
            </a:pPr>
            <a:r>
              <a:rPr lang="ko-KR" altLang="en-US" dirty="0"/>
              <a:t>마스터 텍스트 스타일을 편집하려면 클릭</a:t>
            </a:r>
          </a:p>
          <a:p>
            <a:pPr marL="357188" lvl="1">
              <a:spcAft>
                <a:spcPts val="800"/>
              </a:spcAft>
            </a:pPr>
            <a:r>
              <a:rPr lang="ko-KR" altLang="en-US" dirty="0"/>
              <a:t>두 번째 수준</a:t>
            </a:r>
          </a:p>
          <a:p>
            <a:pPr marL="536575" lvl="2">
              <a:spcAft>
                <a:spcPts val="800"/>
              </a:spcAft>
            </a:pPr>
            <a:r>
              <a:rPr lang="ko-KR" altLang="en-US" dirty="0"/>
              <a:t>세 번째 수준</a:t>
            </a:r>
          </a:p>
          <a:p>
            <a:pPr marL="714375" lvl="3">
              <a:spcAft>
                <a:spcPts val="800"/>
              </a:spcAft>
            </a:pPr>
            <a:r>
              <a:rPr lang="ko-KR" altLang="en-US" dirty="0"/>
              <a:t>네 번째 수준</a:t>
            </a:r>
          </a:p>
          <a:p>
            <a:pPr marL="900113" lvl="4">
              <a:spcAft>
                <a:spcPts val="800"/>
              </a:spcAft>
            </a:pPr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12" name="바닥글 개체 틀 4">
            <a:extLst>
              <a:ext uri="{FF2B5EF4-FFF2-40B4-BE49-F238E27FC236}">
                <a16:creationId xmlns:a16="http://schemas.microsoft.com/office/drawing/2014/main" id="{C45D0CE0-CFD2-F3A6-FD6B-202119C250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67474" y="109941"/>
            <a:ext cx="2440780" cy="21551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chemeClr val="tx1">
                    <a:tint val="82000"/>
                  </a:schemeClr>
                </a:solidFill>
                <a:latin typeface="Gilroy SemiBold" panose="00000700000000000000" pitchFamily="50" charset="0"/>
              </a:defRPr>
            </a:lvl1pPr>
          </a:lstStyle>
          <a:p>
            <a:r>
              <a:rPr lang="en-US" altLang="ko-KR"/>
              <a:t>Spring MVC</a:t>
            </a:r>
            <a:endParaRPr lang="ko-KR" altLang="en-US" dirty="0"/>
          </a:p>
        </p:txBody>
      </p:sp>
      <p:cxnSp>
        <p:nvCxnSpPr>
          <p:cNvPr id="7" name="직선 연결선[R] 19">
            <a:extLst>
              <a:ext uri="{FF2B5EF4-FFF2-40B4-BE49-F238E27FC236}">
                <a16:creationId xmlns:a16="http://schemas.microsoft.com/office/drawing/2014/main" id="{F499D1A4-2358-07AC-4578-8B6C7D8F24C7}"/>
              </a:ext>
            </a:extLst>
          </p:cNvPr>
          <p:cNvCxnSpPr>
            <a:cxnSpLocks/>
          </p:cNvCxnSpPr>
          <p:nvPr userDrawn="1"/>
        </p:nvCxnSpPr>
        <p:spPr>
          <a:xfrm>
            <a:off x="142875" y="336268"/>
            <a:ext cx="8819347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26A02154-560B-E5A2-FCA3-2079CC3482F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1451" y="4903762"/>
            <a:ext cx="757234" cy="232514"/>
          </a:xfrm>
          <a:prstGeom prst="rect">
            <a:avLst/>
          </a:prstGeom>
        </p:spPr>
      </p:pic>
      <p:cxnSp>
        <p:nvCxnSpPr>
          <p:cNvPr id="10" name="직선 연결선[R] 19">
            <a:extLst>
              <a:ext uri="{FF2B5EF4-FFF2-40B4-BE49-F238E27FC236}">
                <a16:creationId xmlns:a16="http://schemas.microsoft.com/office/drawing/2014/main" id="{7C81B446-6183-D0DC-6407-1EE2F639A632}"/>
              </a:ext>
            </a:extLst>
          </p:cNvPr>
          <p:cNvCxnSpPr>
            <a:cxnSpLocks/>
          </p:cNvCxnSpPr>
          <p:nvPr userDrawn="1"/>
        </p:nvCxnSpPr>
        <p:spPr>
          <a:xfrm>
            <a:off x="162326" y="4876057"/>
            <a:ext cx="8819347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8B75347-98CF-2D30-79D6-42DD8776DCAF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467475" y="347086"/>
            <a:ext cx="2440780" cy="223092"/>
          </a:xfrm>
          <a:prstGeom prst="rect">
            <a:avLst/>
          </a:prstGeom>
        </p:spPr>
        <p:txBody>
          <a:bodyPr vert="horz" lIns="0" tIns="45720" rIns="0" bIns="45720" rtlCol="0" anchor="ctr" anchorCtr="0">
            <a:noAutofit/>
          </a:bodyPr>
          <a:lstStyle>
            <a:lvl1pPr marL="0" indent="0" algn="r">
              <a:lnSpc>
                <a:spcPct val="100000"/>
              </a:lnSpc>
              <a:buNone/>
              <a:defRPr lang="ko-KR" altLang="en-US" sz="700" i="1" dirty="0" smtClean="0">
                <a:solidFill>
                  <a:schemeClr val="bg1">
                    <a:lumMod val="50000"/>
                  </a:schemeClr>
                </a:solidFill>
                <a:latin typeface="Gilroy SemiBold" panose="00000700000000000000" pitchFamily="50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>
              <a:lnSpc>
                <a:spcPct val="120000"/>
              </a:lnSpc>
              <a:def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>
              <a:lnSpc>
                <a:spcPct val="120000"/>
              </a:lnSpc>
              <a:def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>
              <a:lnSpc>
                <a:spcPct val="120000"/>
              </a:lnSpc>
              <a:def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>
              <a:lnSpc>
                <a:spcPct val="120000"/>
              </a:lnSpc>
              <a:defRPr 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171450" lvl="0" indent="-171450">
              <a:spcAft>
                <a:spcPts val="800"/>
              </a:spcAft>
            </a:pPr>
            <a:r>
              <a:rPr lang="en-US" altLang="ko-KR" dirty="0" err="1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0080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9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_토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E5DB7A8-F6F0-23A6-D9D1-6D1BFD0219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4365" y="1334347"/>
            <a:ext cx="7724891" cy="629841"/>
          </a:xfrm>
          <a:prstGeom prst="rect">
            <a:avLst/>
          </a:prstGeom>
        </p:spPr>
        <p:txBody>
          <a:bodyPr anchor="ctr" anchorCtr="0"/>
          <a:lstStyle>
            <a:lvl1pPr algn="ctr">
              <a:defRPr sz="2800">
                <a:solidFill>
                  <a:srgbClr val="BD0326"/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C97D1B6-E48E-BC0C-5E60-3091C25FB2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108" y="1965502"/>
            <a:ext cx="7724890" cy="357214"/>
          </a:xfrm>
          <a:prstGeom prst="rect">
            <a:avLst/>
          </a:prstGeom>
        </p:spPr>
        <p:txBody>
          <a:bodyPr vert="horz" wrap="square" lIns="91440" tIns="45720" rIns="91440" bIns="45720" rtlCol="0" anchor="ctr" anchorCtr="1">
            <a:spAutoFit/>
          </a:bodyPr>
          <a:lstStyle>
            <a:lvl1pPr algn="l">
              <a:defRPr lang="en-US" sz="1300" dirty="0">
                <a:solidFill>
                  <a:srgbClr val="FC4E6F"/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cxnSp>
        <p:nvCxnSpPr>
          <p:cNvPr id="6" name="직선 연결선[R] 19">
            <a:extLst>
              <a:ext uri="{FF2B5EF4-FFF2-40B4-BE49-F238E27FC236}">
                <a16:creationId xmlns:a16="http://schemas.microsoft.com/office/drawing/2014/main" id="{35E66E0E-3208-8254-FCEB-6FCB9F4F53A6}"/>
              </a:ext>
            </a:extLst>
          </p:cNvPr>
          <p:cNvCxnSpPr>
            <a:cxnSpLocks/>
          </p:cNvCxnSpPr>
          <p:nvPr userDrawn="1"/>
        </p:nvCxnSpPr>
        <p:spPr>
          <a:xfrm>
            <a:off x="142875" y="423352"/>
            <a:ext cx="8819347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[R] 19">
            <a:extLst>
              <a:ext uri="{FF2B5EF4-FFF2-40B4-BE49-F238E27FC236}">
                <a16:creationId xmlns:a16="http://schemas.microsoft.com/office/drawing/2014/main" id="{FB45A898-A93E-DB88-C39E-4124D8502530}"/>
              </a:ext>
            </a:extLst>
          </p:cNvPr>
          <p:cNvCxnSpPr>
            <a:cxnSpLocks/>
          </p:cNvCxnSpPr>
          <p:nvPr userDrawn="1"/>
        </p:nvCxnSpPr>
        <p:spPr>
          <a:xfrm>
            <a:off x="162326" y="4774459"/>
            <a:ext cx="8819347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6164E4B6-DC7C-02D4-5370-C9D9B9E502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69217" y="4774459"/>
            <a:ext cx="1205565" cy="370178"/>
          </a:xfrm>
          <a:prstGeom prst="rect">
            <a:avLst/>
          </a:prstGeom>
        </p:spPr>
      </p:pic>
      <p:sp>
        <p:nvSpPr>
          <p:cNvPr id="9" name="텍스트 개체 틀 52">
            <a:extLst>
              <a:ext uri="{FF2B5EF4-FFF2-40B4-BE49-F238E27FC236}">
                <a16:creationId xmlns:a16="http://schemas.microsoft.com/office/drawing/2014/main" id="{2756E176-AED9-C6E3-03D3-D9B449B264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44" y="108472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FB2752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PART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01934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_서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34347"/>
            <a:ext cx="7703120" cy="629841"/>
          </a:xfrm>
          <a:prstGeom prst="rect">
            <a:avLst/>
          </a:prstGeom>
        </p:spPr>
        <p:txBody>
          <a:bodyPr anchor="ctr" anchorCtr="1"/>
          <a:lstStyle>
            <a:lvl1pPr algn="ctr"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6" y="1965502"/>
            <a:ext cx="7703120" cy="357214"/>
          </a:xfrm>
          <a:prstGeom prst="rect">
            <a:avLst/>
          </a:prstGeom>
        </p:spPr>
        <p:txBody>
          <a:bodyPr vert="horz" wrap="square" lIns="91440" tIns="45720" rIns="91440" bIns="45720" rtlCol="0" anchor="ctr" anchorCtr="1">
            <a:spAutoFit/>
          </a:bodyPr>
          <a:lstStyle>
            <a:lvl1pPr algn="r">
              <a:def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cxnSp>
        <p:nvCxnSpPr>
          <p:cNvPr id="4" name="직선 연결선[R] 19">
            <a:extLst>
              <a:ext uri="{FF2B5EF4-FFF2-40B4-BE49-F238E27FC236}">
                <a16:creationId xmlns:a16="http://schemas.microsoft.com/office/drawing/2014/main" id="{85AC3ABC-27F1-19F1-9674-0777BF0C6BCC}"/>
              </a:ext>
            </a:extLst>
          </p:cNvPr>
          <p:cNvCxnSpPr>
            <a:cxnSpLocks/>
          </p:cNvCxnSpPr>
          <p:nvPr userDrawn="1"/>
        </p:nvCxnSpPr>
        <p:spPr>
          <a:xfrm>
            <a:off x="142875" y="423352"/>
            <a:ext cx="8819347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[R] 19">
            <a:extLst>
              <a:ext uri="{FF2B5EF4-FFF2-40B4-BE49-F238E27FC236}">
                <a16:creationId xmlns:a16="http://schemas.microsoft.com/office/drawing/2014/main" id="{8BC07E48-AB77-F79B-6F7C-A67E8C9F5BC6}"/>
              </a:ext>
            </a:extLst>
          </p:cNvPr>
          <p:cNvCxnSpPr>
            <a:cxnSpLocks/>
          </p:cNvCxnSpPr>
          <p:nvPr userDrawn="1"/>
        </p:nvCxnSpPr>
        <p:spPr>
          <a:xfrm>
            <a:off x="162326" y="4774459"/>
            <a:ext cx="8819347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31071FF2-711C-9AC0-979E-627D186D88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69217" y="4774459"/>
            <a:ext cx="1205565" cy="370178"/>
          </a:xfrm>
          <a:prstGeom prst="rect">
            <a:avLst/>
          </a:prstGeom>
        </p:spPr>
      </p:pic>
      <p:sp>
        <p:nvSpPr>
          <p:cNvPr id="9" name="텍스트 개체 틀 52">
            <a:extLst>
              <a:ext uri="{FF2B5EF4-FFF2-40B4-BE49-F238E27FC236}">
                <a16:creationId xmlns:a16="http://schemas.microsoft.com/office/drawing/2014/main" id="{37DA8257-444C-E0A5-7F79-6D33BD1538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44" y="108472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CLIP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0873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1161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</p:sldLayoutIdLst>
  <p:hf sldNum="0" hd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lang="ko-KR" altLang="en-US" sz="800" kern="1200" smtClean="0">
          <a:solidFill>
            <a:schemeClr val="tx1">
              <a:tint val="82000"/>
            </a:schemeClr>
          </a:solidFill>
          <a:latin typeface="Gilroy SemiBold" panose="00000700000000000000" pitchFamily="50" charset="0"/>
          <a:ea typeface="+mn-ea"/>
          <a:cs typeface="+mn-cs"/>
        </a:defRPr>
      </a:lvl1pPr>
    </p:titleStyle>
    <p:bodyStyle>
      <a:lvl1pPr marL="171450" indent="-171450" algn="l" defTabSz="685800" rtl="0" eaLnBrk="1" latinLnBrk="1" hangingPunct="1">
        <a:lnSpc>
          <a:spcPct val="150000"/>
        </a:lnSpc>
        <a:spcBef>
          <a:spcPts val="750"/>
        </a:spcBef>
        <a:buFont typeface="Arial" panose="020B0604020202020204" pitchFamily="34" charset="0"/>
        <a:buChar char="•"/>
        <a:defRPr lang="ko-KR" altLang="en-US" sz="21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1pPr>
      <a:lvl2pPr marL="5143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8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2pPr>
      <a:lvl3pPr marL="8572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5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3pPr>
      <a:lvl4pPr marL="12001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35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4pPr>
      <a:lvl5pPr marL="15430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en-US" altLang="en-US" sz="1350" kern="1200" dirty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9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.spring.io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hyperlink" Target="https://start.spring.io/#!type=gradle-project-kotlin&amp;language=kotlin&amp;platformVersion=3.1.1&amp;packaging=jar&amp;jvmVersion=17&amp;groupId=dev.fastcampus&amp;artifactId=mvc&amp;name=mvc&amp;description=spring%20boot%20mvc&amp;packageName=dev.fastcampus.mvc&amp;dependencies=web,data-jpa,h2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Spring MVC</a:t>
            </a:r>
            <a:endParaRPr lang="ko-KR" altLang="en-US" b="1" dirty="0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ko-KR" altLang="en-US" b="1" dirty="0"/>
              <a:t>소개 및 환경구성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F5F7AF-1BDF-4E26-3853-E2B43A77EC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11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Spring MVC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Java</a:t>
            </a:r>
            <a:r>
              <a:rPr lang="ko-KR" altLang="en-US" dirty="0"/>
              <a:t>용 오픈소스 프레임워크 </a:t>
            </a:r>
            <a:r>
              <a:rPr lang="en-US" altLang="ko-KR" dirty="0"/>
              <a:t>(2003.06 release)</a:t>
            </a:r>
          </a:p>
          <a:p>
            <a:pPr marL="0" indent="0">
              <a:buNone/>
            </a:pPr>
            <a:r>
              <a:rPr lang="en-US" altLang="ko-KR" dirty="0"/>
              <a:t>J2EE </a:t>
            </a:r>
            <a:r>
              <a:rPr lang="ko-KR" altLang="en-US" dirty="0"/>
              <a:t>경량 대체제로 큰 인기를 누렸음</a:t>
            </a:r>
            <a:endParaRPr lang="en-US" altLang="ko-KR" dirty="0"/>
          </a:p>
          <a:p>
            <a:pPr lvl="1"/>
            <a:r>
              <a:rPr lang="en-US" altLang="ko-KR" dirty="0"/>
              <a:t>POJO</a:t>
            </a:r>
          </a:p>
          <a:p>
            <a:pPr lvl="1"/>
            <a:r>
              <a:rPr lang="en-US" altLang="ko-KR" dirty="0"/>
              <a:t>AOP</a:t>
            </a:r>
          </a:p>
          <a:p>
            <a:pPr lvl="1"/>
            <a:r>
              <a:rPr lang="en-US" altLang="ko-KR" dirty="0"/>
              <a:t>Data access framework</a:t>
            </a:r>
          </a:p>
          <a:p>
            <a:pPr marL="0" indent="0">
              <a:buNone/>
            </a:pPr>
            <a:r>
              <a:rPr lang="ko-KR" altLang="en-US" dirty="0"/>
              <a:t>설정보다 관습</a:t>
            </a:r>
            <a:endParaRPr lang="en-US" altLang="ko-KR" dirty="0"/>
          </a:p>
          <a:p>
            <a:pPr lvl="1"/>
            <a:r>
              <a:rPr lang="en-US" altLang="ko-KR" dirty="0"/>
              <a:t>Spring Boot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60B21B-D9F0-3457-2FCA-9D5402683985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ko-KR" altLang="en-US" b="1" dirty="0"/>
              <a:t>소개 및 환경구성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E1F7BF-E126-70EB-826B-E45A4706B9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Spring MVC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9695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구현내용 및 개발환경 구성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구현내용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8142AA-5395-349A-E01B-C47831D728CC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ko-KR" altLang="en-US" b="1" dirty="0"/>
              <a:t>소개 및 환경구성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9D204B-5E6E-B41A-E4C9-3CF4ADB9FA39}"/>
              </a:ext>
            </a:extLst>
          </p:cNvPr>
          <p:cNvSpPr txBox="1"/>
          <p:nvPr/>
        </p:nvSpPr>
        <p:spPr>
          <a:xfrm>
            <a:off x="4572000" y="1625113"/>
            <a:ext cx="60946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latin typeface="Spoqa Han Sans Neo Medium" pitchFamily="2" charset="-127"/>
                <a:ea typeface="Spoqa Han Sans Neo Medium" pitchFamily="2" charset="-127"/>
              </a:rPr>
              <a:t>API</a:t>
            </a:r>
            <a:endParaRPr lang="ko-KR" altLang="en-US" sz="2100" dirty="0">
              <a:latin typeface="Spoqa Han Sans Neo Medium" pitchFamily="2" charset="-127"/>
              <a:ea typeface="Spoqa Han Sans Neo Medium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9081F6-7C1F-033F-70EB-FE9BF669F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1063" y="2034561"/>
            <a:ext cx="4249311" cy="252231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FBE5B6E-1A60-94D9-187F-913C139920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803" y="2034561"/>
            <a:ext cx="3313233" cy="252231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1D81F25-AA1B-5D79-2481-6935028480F3}"/>
              </a:ext>
            </a:extLst>
          </p:cNvPr>
          <p:cNvSpPr txBox="1"/>
          <p:nvPr/>
        </p:nvSpPr>
        <p:spPr>
          <a:xfrm>
            <a:off x="831495" y="1592499"/>
            <a:ext cx="117852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00" dirty="0">
                <a:latin typeface="Spoqa Han Sans Neo Medium" pitchFamily="2" charset="-127"/>
                <a:ea typeface="Spoqa Han Sans Neo Medium" pitchFamily="2" charset="-127"/>
              </a:rPr>
              <a:t>자료구조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5E46E5-157F-0B4A-6A36-275CB8C58B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Spring MVC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4592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구현내용 및 개발환경 구성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524" y="881752"/>
            <a:ext cx="8490730" cy="3871162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Spring </a:t>
            </a:r>
            <a:r>
              <a:rPr lang="en-US" altLang="ko-KR" dirty="0" err="1"/>
              <a:t>initializr</a:t>
            </a:r>
            <a:endParaRPr lang="en-US" altLang="ko-KR" dirty="0"/>
          </a:p>
          <a:p>
            <a:pPr lvl="1"/>
            <a:r>
              <a:rPr lang="en-US" altLang="ko-KR" dirty="0">
                <a:effectLst/>
                <a:hlinkClick r:id="rId3"/>
              </a:rPr>
              <a:t>https://start.spring.io</a:t>
            </a:r>
            <a:endParaRPr lang="en-US" altLang="ko-KR" dirty="0">
              <a:effectLst/>
            </a:endParaRPr>
          </a:p>
          <a:p>
            <a:pPr lvl="2"/>
            <a:r>
              <a:rPr lang="en-US" altLang="ko-KR" sz="400" dirty="0">
                <a:effectLst/>
                <a:hlinkClick r:id="rId4"/>
              </a:rPr>
              <a:t>https://start.spring.io/#!type=gradle-project-kotlin&amp;language=kotlin&amp;platformVersion=3.1.1&amp;packaging=jar&amp;jvmVersion=17&amp;groupId=dev.fastcampus&amp;artifactId=mvc&amp;name=mvc&amp;description=spring boot </a:t>
            </a:r>
            <a:r>
              <a:rPr lang="en-US" altLang="ko-KR" sz="400" dirty="0" err="1">
                <a:effectLst/>
                <a:hlinkClick r:id="rId4"/>
              </a:rPr>
              <a:t>mvc&amp;packageName</a:t>
            </a:r>
            <a:r>
              <a:rPr lang="en-US" altLang="ko-KR" sz="400" dirty="0">
                <a:effectLst/>
                <a:hlinkClick r:id="rId4"/>
              </a:rPr>
              <a:t>=</a:t>
            </a:r>
            <a:r>
              <a:rPr lang="en-US" altLang="ko-KR" sz="400" dirty="0" err="1">
                <a:effectLst/>
                <a:hlinkClick r:id="rId4"/>
              </a:rPr>
              <a:t>dev.fastcampus.mvc&amp;dependencies</a:t>
            </a:r>
            <a:r>
              <a:rPr lang="en-US" altLang="ko-KR" sz="400" dirty="0">
                <a:effectLst/>
                <a:hlinkClick r:id="rId4"/>
              </a:rPr>
              <a:t>=web,data-jpa,h2</a:t>
            </a:r>
            <a:endParaRPr lang="en-US" altLang="ko-KR" dirty="0">
              <a:solidFill>
                <a:srgbClr val="53585F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65921F-FD73-602A-04A4-3ADE45C98339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ko-KR" altLang="en-US" b="1" dirty="0"/>
              <a:t>소개 및 환경구성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A9B169-02FE-EB31-6B4D-850C1D9DC34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790" b="9399"/>
          <a:stretch/>
        </p:blipFill>
        <p:spPr>
          <a:xfrm>
            <a:off x="1538867" y="2046810"/>
            <a:ext cx="5274527" cy="2578727"/>
          </a:xfrm>
          <a:prstGeom prst="rect">
            <a:avLst/>
          </a:prstGeom>
        </p:spPr>
      </p:pic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4653F8-5B83-443F-B3CB-291C683068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Spring MVC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5341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" b="1" dirty="0">
                <a:solidFill>
                  <a:srgbClr val="ED234B"/>
                </a:solidFill>
              </a:rPr>
              <a:t>Spring MVC</a:t>
            </a:r>
            <a:endParaRPr lang="ko-KR" altLang="en-US" b="1" dirty="0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ko-KR" altLang="en-US" b="1" dirty="0"/>
              <a:t>서비스 구현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0A84AE-024E-0A77-CF67-051E328AE0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680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283F7C5-AF5C-DEEF-FC15-4B59CEF592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884C73A-BBA1-E6A6-DDF5-9A946E28E9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Hello world </a:t>
            </a:r>
            <a:r>
              <a:rPr lang="en-US" altLang="ko-KR"/>
              <a:t>API </a:t>
            </a:r>
            <a:r>
              <a:rPr lang="ko-KR" altLang="en-US" dirty="0"/>
              <a:t>구현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BA57F7-5880-B5EF-0960-7C0F39C2F6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712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283F7C5-AF5C-DEEF-FC15-4B59CEF592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884C73A-BBA1-E6A6-DDF5-9A946E28E9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CRUD </a:t>
            </a:r>
            <a:r>
              <a:rPr lang="ko-KR" altLang="en-US" dirty="0"/>
              <a:t>서비스 구현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D8619-EC72-1B1F-DE54-F50C71E757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195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283F7C5-AF5C-DEEF-FC15-4B59CEF592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884C73A-BBA1-E6A6-DDF5-9A946E28E9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Unit</a:t>
            </a:r>
            <a:r>
              <a:rPr lang="ko-KR" altLang="en-US" dirty="0"/>
              <a:t> 테스트 </a:t>
            </a:r>
            <a:r>
              <a:rPr lang="en-US" altLang="ko-KR" dirty="0"/>
              <a:t>(Junit)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3F3B8D-A3A0-58C5-3075-82938ED613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1351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604</TotalTime>
  <Words>158</Words>
  <Application>Microsoft Office PowerPoint</Application>
  <PresentationFormat>화면 슬라이드 쇼(16:9)</PresentationFormat>
  <Paragraphs>40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Pretendard</vt:lpstr>
      <vt:lpstr>Pretendard ExtraBold</vt:lpstr>
      <vt:lpstr>Spoqa Han Sans Neo Medium</vt:lpstr>
      <vt:lpstr>맑은 고딕</vt:lpstr>
      <vt:lpstr>Arial</vt:lpstr>
      <vt:lpstr>Gilroy SemiBold</vt:lpstr>
      <vt:lpstr>1_Office 테마</vt:lpstr>
      <vt:lpstr>Spring MVC</vt:lpstr>
      <vt:lpstr>Spring MVC</vt:lpstr>
      <vt:lpstr>구현내용 및 개발환경 구성</vt:lpstr>
      <vt:lpstr>구현내용 및 개발환경 구성</vt:lpstr>
      <vt:lpstr>Spring MVC</vt:lpstr>
      <vt:lpstr>구현 실습</vt:lpstr>
      <vt:lpstr>구현 실습</vt:lpstr>
      <vt:lpstr>구현 실습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 Hwasu</dc:creator>
  <cp:lastModifiedBy>932</cp:lastModifiedBy>
  <cp:revision>147</cp:revision>
  <dcterms:created xsi:type="dcterms:W3CDTF">2023-07-11T14:27:12Z</dcterms:created>
  <dcterms:modified xsi:type="dcterms:W3CDTF">2024-09-08T09:31:32Z</dcterms:modified>
</cp:coreProperties>
</file>