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sldIdLst>
    <p:sldId id="256" r:id="rId2"/>
    <p:sldId id="258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86" r:id="rId11"/>
    <p:sldId id="287" r:id="rId12"/>
    <p:sldId id="273" r:id="rId13"/>
    <p:sldId id="295" r:id="rId14"/>
    <p:sldId id="288" r:id="rId15"/>
    <p:sldId id="289" r:id="rId16"/>
    <p:sldId id="290" r:id="rId17"/>
    <p:sldId id="291" r:id="rId18"/>
    <p:sldId id="292" r:id="rId19"/>
    <p:sldId id="293" r:id="rId20"/>
    <p:sldId id="297" r:id="rId21"/>
    <p:sldId id="278" r:id="rId22"/>
    <p:sldId id="368" r:id="rId23"/>
    <p:sldId id="366" r:id="rId24"/>
    <p:sldId id="367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667" autoAdjust="0"/>
  </p:normalViewPr>
  <p:slideViewPr>
    <p:cSldViewPr snapToGrid="0" showGuides="1">
      <p:cViewPr varScale="1">
        <p:scale>
          <a:sx n="116" d="100"/>
          <a:sy n="116" d="100"/>
        </p:scale>
        <p:origin x="1362" y="96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챕터에서는 지금까지 저희가 만들었던 </a:t>
            </a:r>
            <a:r>
              <a:rPr lang="en-US" altLang="ko-KR" dirty="0"/>
              <a:t>MVC, Reactor </a:t>
            </a:r>
            <a:r>
              <a:rPr lang="en-US" altLang="ko-KR" dirty="0" err="1"/>
              <a:t>Webflux</a:t>
            </a:r>
            <a:r>
              <a:rPr lang="en-US" altLang="ko-KR" dirty="0"/>
              <a:t>, 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어플리케이션들 간 성능테스트를 통해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가 정말로 </a:t>
            </a:r>
            <a:r>
              <a:rPr lang="en-US" altLang="ko-KR" dirty="0"/>
              <a:t>MVC</a:t>
            </a:r>
            <a:r>
              <a:rPr lang="ko-KR" altLang="en-US" dirty="0"/>
              <a:t>보다 </a:t>
            </a:r>
            <a:r>
              <a:rPr lang="ko-KR" altLang="en-US" dirty="0" err="1"/>
              <a:t>빠른지를</a:t>
            </a:r>
            <a:r>
              <a:rPr lang="ko-KR" altLang="en-US" dirty="0"/>
              <a:t> 직접 확인해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</a:t>
            </a:r>
            <a:r>
              <a:rPr lang="ko-KR" altLang="en-US" dirty="0" err="1"/>
              <a:t>부하테스터부터</a:t>
            </a:r>
            <a:r>
              <a:rPr lang="ko-KR" altLang="en-US" dirty="0"/>
              <a:t> </a:t>
            </a:r>
            <a:r>
              <a:rPr lang="ko-KR" altLang="en-US" dirty="0" err="1"/>
              <a:t>셋업해</a:t>
            </a:r>
            <a:r>
              <a:rPr lang="ko-KR" altLang="en-US" dirty="0"/>
              <a:t>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57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05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성능비교 </a:t>
            </a:r>
            <a:r>
              <a:rPr lang="en-US" altLang="ko-KR" dirty="0"/>
              <a:t>2</a:t>
            </a:r>
            <a:r>
              <a:rPr lang="ko-KR" altLang="en-US" dirty="0"/>
              <a:t>번째 시간입니다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 시간에 저희는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RDB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/>
              <a:t>MVC 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간 성능차이가 크지 않다는 것을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 그럴까요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0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결과는 솔직히 당황스럽습니다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sleep </a:t>
            </a:r>
            <a:r>
              <a:rPr lang="ko-KR" altLang="en-US" dirty="0"/>
              <a:t>으로 구현한 </a:t>
            </a:r>
            <a:r>
              <a:rPr lang="en-US" altLang="ko-KR" dirty="0"/>
              <a:t>NIO </a:t>
            </a:r>
            <a:r>
              <a:rPr lang="ko-KR" altLang="en-US" dirty="0"/>
              <a:t>지연호출은 이론대로 분명한 성능차이가 보이지만</a:t>
            </a:r>
            <a:r>
              <a:rPr lang="en-US" altLang="ko-KR" dirty="0"/>
              <a:t>, RDB </a:t>
            </a:r>
            <a:r>
              <a:rPr lang="ko-KR" altLang="en-US" dirty="0"/>
              <a:t>호출은 성능 차이가 보이질 않습니다</a:t>
            </a:r>
            <a:r>
              <a:rPr lang="en-US" altLang="ko-KR" dirty="0"/>
              <a:t>. </a:t>
            </a:r>
            <a:r>
              <a:rPr lang="ko-KR" altLang="en-US" dirty="0"/>
              <a:t>아주 약간 높은 </a:t>
            </a:r>
            <a:r>
              <a:rPr lang="ko-KR" altLang="en-US" dirty="0" err="1"/>
              <a:t>정도거든요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테스트도구를 사용해봐도 결과는 마찬가지고요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혹시 </a:t>
            </a:r>
            <a:r>
              <a:rPr lang="ko-KR" altLang="en-US" dirty="0" err="1"/>
              <a:t>단건</a:t>
            </a:r>
            <a:r>
              <a:rPr lang="ko-KR" altLang="en-US" dirty="0"/>
              <a:t> 조회가 너무 빠른 프로세스여서</a:t>
            </a:r>
            <a:r>
              <a:rPr lang="en-US" altLang="ko-KR" dirty="0"/>
              <a:t>, </a:t>
            </a:r>
            <a:r>
              <a:rPr lang="ko-KR" altLang="en-US" dirty="0"/>
              <a:t>성능 차이가 안보였던 건 아닐까요 </a:t>
            </a:r>
            <a:r>
              <a:rPr lang="en-US" altLang="ko-KR" dirty="0"/>
              <a:t>? sleep </a:t>
            </a:r>
            <a:r>
              <a:rPr lang="ko-KR" altLang="en-US" dirty="0"/>
              <a:t>호출에서 확인했던 것처럼</a:t>
            </a:r>
            <a:r>
              <a:rPr lang="en-US" altLang="ko-KR" dirty="0"/>
              <a:t>, </a:t>
            </a:r>
            <a:r>
              <a:rPr lang="ko-KR" altLang="en-US" dirty="0"/>
              <a:t>쿼리가 좀 느려서</a:t>
            </a:r>
            <a:r>
              <a:rPr lang="en-US" altLang="ko-KR" dirty="0"/>
              <a:t>, </a:t>
            </a:r>
            <a:r>
              <a:rPr lang="ko-KR" altLang="en-US" dirty="0"/>
              <a:t>블록 타임이 좀 길다면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ko-KR" altLang="en-US" dirty="0"/>
              <a:t>는 </a:t>
            </a:r>
            <a:r>
              <a:rPr lang="ko-KR" altLang="en-US" dirty="0" err="1"/>
              <a:t>논블럭</a:t>
            </a:r>
            <a:r>
              <a:rPr lang="ko-KR" altLang="en-US" dirty="0"/>
              <a:t> </a:t>
            </a:r>
            <a:r>
              <a:rPr lang="en-US" altLang="ko-KR" dirty="0"/>
              <a:t>IO</a:t>
            </a:r>
            <a:r>
              <a:rPr lang="ko-KR" altLang="en-US" dirty="0"/>
              <a:t>로 처리하니까</a:t>
            </a:r>
            <a:r>
              <a:rPr lang="en-US" altLang="ko-KR" dirty="0"/>
              <a:t>, </a:t>
            </a:r>
            <a:r>
              <a:rPr lang="ko-KR" altLang="en-US" dirty="0"/>
              <a:t>처리량이 더 많아지지 않을까요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저희</a:t>
            </a:r>
            <a:r>
              <a:rPr lang="en-US" altLang="ko-KR" dirty="0"/>
              <a:t>… </a:t>
            </a:r>
            <a:r>
              <a:rPr lang="ko-KR" altLang="en-US" dirty="0"/>
              <a:t>쿼리가 </a:t>
            </a:r>
            <a:r>
              <a:rPr lang="ko-KR" altLang="en-US" dirty="0" err="1"/>
              <a:t>느렸던</a:t>
            </a:r>
            <a:r>
              <a:rPr lang="ko-KR" altLang="en-US" dirty="0"/>
              <a:t> 다건조회 테스트</a:t>
            </a:r>
            <a:r>
              <a:rPr lang="en-US" altLang="ko-KR" dirty="0"/>
              <a:t>… </a:t>
            </a:r>
            <a:r>
              <a:rPr lang="ko-KR" altLang="en-US" dirty="0"/>
              <a:t>해봤었고요</a:t>
            </a:r>
            <a:r>
              <a:rPr lang="en-US" altLang="ko-KR" dirty="0"/>
              <a:t>. </a:t>
            </a:r>
            <a:r>
              <a:rPr lang="ko-KR" altLang="en-US" dirty="0"/>
              <a:t>특별히 빠르진 않았습니다</a:t>
            </a:r>
            <a:r>
              <a:rPr lang="en-US" altLang="ko-KR" dirty="0"/>
              <a:t>. </a:t>
            </a:r>
            <a:r>
              <a:rPr lang="ko-KR" altLang="en-US" dirty="0"/>
              <a:t>그건 그냥 전반적으로 느리게 동작했습니다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여러가지 가설을 세워볼 수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R2DBC </a:t>
            </a:r>
            <a:r>
              <a:rPr lang="ko-KR" altLang="en-US" dirty="0"/>
              <a:t>드라이버가 아직 </a:t>
            </a:r>
            <a:r>
              <a:rPr lang="en-US" altLang="ko-KR" dirty="0"/>
              <a:t>NIO </a:t>
            </a:r>
            <a:r>
              <a:rPr lang="ko-KR" altLang="en-US" dirty="0"/>
              <a:t>지원이 미흡해서</a:t>
            </a:r>
            <a:r>
              <a:rPr lang="en-US" altLang="ko-KR" dirty="0"/>
              <a:t>, </a:t>
            </a:r>
            <a:r>
              <a:rPr lang="ko-KR" altLang="en-US" dirty="0"/>
              <a:t>실제로는 </a:t>
            </a:r>
            <a:r>
              <a:rPr lang="ko-KR" altLang="en-US" dirty="0" err="1"/>
              <a:t>블러킹</a:t>
            </a:r>
            <a:r>
              <a:rPr lang="ko-KR" altLang="en-US" dirty="0"/>
              <a:t> 호출이 </a:t>
            </a:r>
            <a:r>
              <a:rPr lang="ko-KR" altLang="en-US" dirty="0" err="1"/>
              <a:t>일어난거나</a:t>
            </a:r>
            <a:r>
              <a:rPr lang="ko-KR" altLang="en-US" dirty="0"/>
              <a:t> </a:t>
            </a:r>
            <a:r>
              <a:rPr lang="ko-KR" altLang="en-US" dirty="0" err="1"/>
              <a:t>다름없다거나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혹은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NIO </a:t>
            </a:r>
            <a:r>
              <a:rPr lang="ko-KR" altLang="en-US" dirty="0"/>
              <a:t>를 지원하지 않을 수도 있겠죠</a:t>
            </a:r>
            <a:r>
              <a:rPr lang="en-US" altLang="ko-KR" dirty="0"/>
              <a:t>. </a:t>
            </a:r>
            <a:r>
              <a:rPr lang="ko-KR" altLang="en-US" dirty="0"/>
              <a:t>아무리 </a:t>
            </a:r>
            <a:r>
              <a:rPr lang="ko-KR" altLang="en-US" dirty="0" err="1"/>
              <a:t>논블럭하게</a:t>
            </a:r>
            <a:r>
              <a:rPr lang="ko-KR" altLang="en-US" dirty="0"/>
              <a:t> 호출해도</a:t>
            </a:r>
            <a:r>
              <a:rPr lang="en-US" altLang="ko-KR" dirty="0"/>
              <a:t>, </a:t>
            </a:r>
            <a:r>
              <a:rPr lang="ko-KR" altLang="en-US" dirty="0"/>
              <a:t>피호출 서비스가 </a:t>
            </a:r>
            <a:r>
              <a:rPr lang="ko-KR" altLang="en-US" dirty="0" err="1"/>
              <a:t>블러킹이라면</a:t>
            </a:r>
            <a:r>
              <a:rPr lang="en-US" altLang="ko-KR" dirty="0"/>
              <a:t>, </a:t>
            </a:r>
            <a:r>
              <a:rPr lang="ko-KR" altLang="en-US" dirty="0"/>
              <a:t>그 부하는 고스란히 </a:t>
            </a:r>
            <a:r>
              <a:rPr lang="en-US" altLang="ko-KR" dirty="0" err="1"/>
              <a:t>Webflux</a:t>
            </a:r>
            <a:r>
              <a:rPr lang="ko-KR" altLang="en-US" dirty="0"/>
              <a:t>에 </a:t>
            </a:r>
            <a:r>
              <a:rPr lang="ko-KR" altLang="en-US" dirty="0" err="1"/>
              <a:t>전파되니깐요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… </a:t>
            </a:r>
            <a:r>
              <a:rPr lang="ko-KR" altLang="en-US" dirty="0"/>
              <a:t>이렇게 성급하게 결론 내리긴 좀 그렇죠 </a:t>
            </a:r>
            <a:r>
              <a:rPr lang="en-US" altLang="ko-KR" dirty="0"/>
              <a:t>? </a:t>
            </a:r>
            <a:r>
              <a:rPr lang="ko-KR" altLang="en-US" dirty="0"/>
              <a:t>마지막으로 저희</a:t>
            </a:r>
            <a:r>
              <a:rPr lang="en-US" altLang="ko-KR" dirty="0"/>
              <a:t>…</a:t>
            </a:r>
            <a:r>
              <a:rPr lang="ko-KR" altLang="en-US" dirty="0"/>
              <a:t> 서버 환경에서 테스트 한 번만 더 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로컬에서 서버 환경을 구성하는 가장 손쉬운 방법인</a:t>
            </a:r>
            <a:r>
              <a:rPr lang="en-US" altLang="ko-KR" dirty="0"/>
              <a:t> docker container, </a:t>
            </a:r>
            <a:r>
              <a:rPr lang="ko-KR" altLang="en-US" dirty="0"/>
              <a:t>로 어플리케이션을 우선 </a:t>
            </a:r>
            <a:r>
              <a:rPr lang="en-US" altLang="ko-KR" dirty="0"/>
              <a:t>build </a:t>
            </a:r>
            <a:r>
              <a:rPr lang="ko-KR" altLang="en-US" dirty="0"/>
              <a:t>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79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71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04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5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9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어플리케이션 성능은</a:t>
            </a:r>
            <a:r>
              <a:rPr lang="en-US" altLang="ko-KR" dirty="0"/>
              <a:t>,</a:t>
            </a:r>
            <a:r>
              <a:rPr lang="ko-KR" altLang="en-US" dirty="0"/>
              <a:t> 초당 몇 건이 </a:t>
            </a:r>
            <a:r>
              <a:rPr lang="ko-KR" altLang="en-US" dirty="0" err="1"/>
              <a:t>처리되었는지로</a:t>
            </a:r>
            <a:r>
              <a:rPr lang="ko-KR" altLang="en-US" dirty="0"/>
              <a:t> 측정합니다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QPS (query per seconds), RPS (request per seconds), TPS (transaction per seconds) </a:t>
            </a:r>
            <a:r>
              <a:rPr lang="ko-KR" altLang="en-US" dirty="0"/>
              <a:t>모두 같은 말인데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QPS, RPS </a:t>
            </a:r>
            <a:r>
              <a:rPr lang="ko-KR" altLang="en-US" dirty="0"/>
              <a:t>는 조회성능을 뜻하며</a:t>
            </a:r>
            <a:r>
              <a:rPr lang="en-US" altLang="ko-KR" dirty="0"/>
              <a:t>, TPS </a:t>
            </a:r>
            <a:r>
              <a:rPr lang="ko-KR" altLang="en-US" dirty="0"/>
              <a:t>는 </a:t>
            </a:r>
            <a:r>
              <a:rPr lang="en-US" altLang="ko-KR" dirty="0"/>
              <a:t>CUD</a:t>
            </a:r>
            <a:r>
              <a:rPr lang="ko-KR" altLang="en-US" dirty="0"/>
              <a:t> 가 일어나는 </a:t>
            </a:r>
            <a:r>
              <a:rPr lang="en-US" altLang="ko-KR" dirty="0"/>
              <a:t>transaction </a:t>
            </a:r>
            <a:r>
              <a:rPr lang="ko-KR" altLang="en-US" dirty="0"/>
              <a:t>성능을 뜻합니다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부하테스트 도구는</a:t>
            </a:r>
            <a:r>
              <a:rPr lang="en-US" altLang="ko-KR" dirty="0"/>
              <a:t>,</a:t>
            </a:r>
            <a:r>
              <a:rPr lang="ko-KR" altLang="en-US" dirty="0"/>
              <a:t> 서버에 다량의 요청을 보내고</a:t>
            </a:r>
            <a:r>
              <a:rPr lang="en-US" altLang="ko-KR" dirty="0"/>
              <a:t>,</a:t>
            </a:r>
            <a:r>
              <a:rPr lang="ko-KR" altLang="en-US" dirty="0"/>
              <a:t> 응답결과를 </a:t>
            </a:r>
            <a:r>
              <a:rPr lang="ko-KR" altLang="en-US" dirty="0" err="1"/>
              <a:t>수신받아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TPS</a:t>
            </a:r>
            <a:r>
              <a:rPr lang="ko-KR" altLang="en-US" dirty="0"/>
              <a:t>와 응답시간을 측정해 주는 도구입니다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부하를 정확하게 측정하기 위해서는</a:t>
            </a:r>
            <a:r>
              <a:rPr lang="en-US" altLang="ko-KR" dirty="0"/>
              <a:t>, </a:t>
            </a:r>
            <a:r>
              <a:rPr lang="ko-KR" altLang="en-US" dirty="0"/>
              <a:t>부하 발생기와 측정하고자 하는 서버환경을 분리해야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 발생기가 </a:t>
            </a:r>
            <a:r>
              <a:rPr lang="en-US" altLang="ko-KR" dirty="0" err="1"/>
              <a:t>cpu</a:t>
            </a:r>
            <a:r>
              <a:rPr lang="ko-KR" altLang="en-US" dirty="0"/>
              <a:t>를 꽤 잡아먹기 때문에</a:t>
            </a:r>
            <a:r>
              <a:rPr lang="en-US" altLang="ko-KR" dirty="0"/>
              <a:t>,</a:t>
            </a:r>
            <a:r>
              <a:rPr lang="ko-KR" altLang="en-US" dirty="0"/>
              <a:t> 서버 처리 성능에 간섭을 일으킬 수 </a:t>
            </a:r>
            <a:r>
              <a:rPr lang="ko-KR" altLang="en-US" dirty="0" err="1"/>
              <a:t>있어서입니다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저희는 경향성 정도만 </a:t>
            </a:r>
            <a:r>
              <a:rPr lang="ko-KR" altLang="en-US" dirty="0" err="1"/>
              <a:t>확인할꺼라</a:t>
            </a:r>
            <a:r>
              <a:rPr lang="en-US" altLang="ko-KR" dirty="0"/>
              <a:t>, </a:t>
            </a:r>
            <a:r>
              <a:rPr lang="ko-KR" altLang="en-US" dirty="0"/>
              <a:t>로컬 </a:t>
            </a:r>
            <a:r>
              <a:rPr lang="en-US" altLang="ko-KR" dirty="0"/>
              <a:t>PC </a:t>
            </a:r>
            <a:r>
              <a:rPr lang="ko-KR" altLang="en-US" dirty="0"/>
              <a:t>에서 부하 테스트 도구와 서버를 같이 띄워 테스트하겠습니다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부하 테스터는 좀 가벼운 걸 선택하려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요즘 유행하는 </a:t>
            </a:r>
            <a:r>
              <a:rPr lang="en-US" altLang="ko-KR" dirty="0"/>
              <a:t>Locust </a:t>
            </a:r>
            <a:r>
              <a:rPr lang="ko-KR" altLang="en-US" dirty="0"/>
              <a:t>란 오픈소스를 한 번 사용해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내용 잠깐 정리하겠습니다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단건조회와 다건조회를 테스트 해보았는데요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왼쪽 </a:t>
            </a:r>
            <a:r>
              <a:rPr lang="ko-KR" altLang="en-US" dirty="0" err="1"/>
              <a:t>단건</a:t>
            </a:r>
            <a:r>
              <a:rPr lang="ko-KR" altLang="en-US" dirty="0"/>
              <a:t> 조회는 빠른 쿼리 기반의 서비스로</a:t>
            </a:r>
            <a:r>
              <a:rPr lang="en-US" altLang="ko-KR" dirty="0"/>
              <a:t>, </a:t>
            </a:r>
            <a:r>
              <a:rPr lang="ko-KR" altLang="en-US" dirty="0" err="1"/>
              <a:t>웹플럭스의</a:t>
            </a:r>
            <a:r>
              <a:rPr lang="ko-KR" altLang="en-US" dirty="0"/>
              <a:t> 성능 향상이 잘 보였고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오른쪽 다건조회는 느린 쿼리 기반의 서비스로</a:t>
            </a:r>
            <a:r>
              <a:rPr lang="en-US" altLang="ko-KR" dirty="0"/>
              <a:t>, </a:t>
            </a:r>
            <a:r>
              <a:rPr lang="ko-KR" altLang="en-US" dirty="0" err="1"/>
              <a:t>웹플럭스</a:t>
            </a:r>
            <a:r>
              <a:rPr lang="ko-KR" altLang="en-US" dirty="0"/>
              <a:t> 이점이 전혀 보이지 않았습니다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현실세계에서는 왼쪽과 오른쪽이 섞여서 요청이 들어올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이럴 경우 경향성은 어떻게 나타날까요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9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현장에서 </a:t>
            </a:r>
            <a:r>
              <a:rPr lang="en-US" altLang="ko-KR" dirty="0" err="1"/>
              <a:t>Webflux</a:t>
            </a:r>
            <a:r>
              <a:rPr lang="ko-KR" altLang="en-US" dirty="0"/>
              <a:t>를 적용했을 때 제일 당황스러운 부분은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분명 뛰어난 성능을 보여준다고 했는데</a:t>
            </a:r>
            <a:r>
              <a:rPr lang="en-US" altLang="ko-KR" dirty="0"/>
              <a:t>, </a:t>
            </a:r>
            <a:r>
              <a:rPr lang="ko-KR" altLang="en-US" dirty="0"/>
              <a:t>적용하고서 뚜렷한 성능차가 보이지 않을 때입니다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느리고 빠른 처리들이 섞여서 한꺼번에 처리되다 보면</a:t>
            </a:r>
            <a:r>
              <a:rPr lang="en-US" altLang="ko-KR" dirty="0"/>
              <a:t>, MVC</a:t>
            </a:r>
            <a:r>
              <a:rPr lang="ko-KR" altLang="en-US" dirty="0"/>
              <a:t>와 성능이 비슷해 보이거든요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하지만 </a:t>
            </a:r>
            <a:r>
              <a:rPr lang="en-US" altLang="ko-KR" dirty="0"/>
              <a:t>MVC</a:t>
            </a:r>
            <a:r>
              <a:rPr lang="ko-KR" altLang="en-US" dirty="0"/>
              <a:t>는 </a:t>
            </a:r>
            <a:r>
              <a:rPr lang="ko-KR" altLang="en-US" dirty="0" err="1"/>
              <a:t>다건요청으로</a:t>
            </a:r>
            <a:r>
              <a:rPr lang="ko-KR" altLang="en-US" dirty="0"/>
              <a:t> 발생한 부하가 시스템 전반에 영향을 미쳐</a:t>
            </a:r>
            <a:r>
              <a:rPr lang="en-US" altLang="ko-KR" dirty="0"/>
              <a:t>, </a:t>
            </a:r>
            <a:r>
              <a:rPr lang="ko-KR" altLang="en-US" dirty="0"/>
              <a:t>거의 호출되지 않는 </a:t>
            </a:r>
            <a:r>
              <a:rPr lang="ko-KR" altLang="en-US" dirty="0" err="1"/>
              <a:t>단건요청도</a:t>
            </a:r>
            <a:r>
              <a:rPr lang="ko-KR" altLang="en-US" dirty="0"/>
              <a:t> 응답이 느려지는 반면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Webflux</a:t>
            </a:r>
            <a:r>
              <a:rPr lang="ko-KR" altLang="en-US" dirty="0"/>
              <a:t>는 </a:t>
            </a:r>
            <a:r>
              <a:rPr lang="ko-KR" altLang="en-US" dirty="0" err="1"/>
              <a:t>다건</a:t>
            </a:r>
            <a:r>
              <a:rPr lang="ko-KR" altLang="en-US" dirty="0"/>
              <a:t> 요청으로 처리량이 </a:t>
            </a:r>
            <a:r>
              <a:rPr lang="en-US" altLang="ko-KR" dirty="0"/>
              <a:t>saturation </a:t>
            </a:r>
            <a:r>
              <a:rPr lang="ko-KR" altLang="en-US" dirty="0"/>
              <a:t>되었음에도 불구하고</a:t>
            </a:r>
            <a:r>
              <a:rPr lang="en-US" altLang="ko-KR" dirty="0"/>
              <a:t>, </a:t>
            </a:r>
            <a:r>
              <a:rPr lang="ko-KR" altLang="en-US" dirty="0" err="1"/>
              <a:t>단건요청</a:t>
            </a:r>
            <a:r>
              <a:rPr lang="ko-KR" altLang="en-US" dirty="0"/>
              <a:t> 원활하게 처리가 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다시 한 번 </a:t>
            </a:r>
            <a:r>
              <a:rPr lang="ko-KR" altLang="en-US" dirty="0" err="1"/>
              <a:t>강조드리자면</a:t>
            </a:r>
            <a:r>
              <a:rPr lang="en-US" altLang="ko-KR" dirty="0"/>
              <a:t>,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Webflux</a:t>
            </a:r>
            <a:r>
              <a:rPr lang="ko-KR" altLang="en-US" dirty="0"/>
              <a:t>는 무조건 </a:t>
            </a:r>
            <a:r>
              <a:rPr lang="en-US" altLang="ko-KR" dirty="0"/>
              <a:t>MVC </a:t>
            </a:r>
            <a:r>
              <a:rPr lang="ko-KR" altLang="en-US" dirty="0"/>
              <a:t>보다 빠르게 움직이지 않습니다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Webflux</a:t>
            </a:r>
            <a:r>
              <a:rPr lang="ko-KR" altLang="en-US" dirty="0"/>
              <a:t>는 적은 리소스로 많은 트래픽을 감당하는 개념입니다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이상으로 이번 챕터 마무리 하겠습니다</a:t>
            </a:r>
            <a:r>
              <a:rPr lang="en-US" altLang="ko-KR" dirty="0"/>
              <a:t>.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06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Virtual Thread </a:t>
            </a:r>
            <a:r>
              <a:rPr lang="ko-KR" altLang="en-US" dirty="0"/>
              <a:t>는 </a:t>
            </a:r>
            <a:r>
              <a:rPr lang="en-US" altLang="ko-KR" dirty="0"/>
              <a:t>2023-09-19 Java 21 </a:t>
            </a:r>
            <a:r>
              <a:rPr lang="ko-KR" altLang="en-US" dirty="0"/>
              <a:t>발표와 함께 드디어 정식 릴리즈 </a:t>
            </a:r>
            <a:r>
              <a:rPr lang="ko-KR" altLang="en-US" dirty="0" err="1"/>
              <a:t>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Virtual Thread </a:t>
            </a:r>
            <a:r>
              <a:rPr lang="ko-KR" altLang="en-US" dirty="0"/>
              <a:t>는 </a:t>
            </a:r>
            <a:r>
              <a:rPr lang="en-US" altLang="ko-KR" dirty="0"/>
              <a:t>project Loom </a:t>
            </a:r>
            <a:r>
              <a:rPr lang="ko-KR" altLang="en-US" dirty="0"/>
              <a:t>이란 이름으로 </a:t>
            </a:r>
            <a:r>
              <a:rPr lang="en-US" altLang="ko-KR" dirty="0"/>
              <a:t>5</a:t>
            </a:r>
            <a:r>
              <a:rPr lang="ko-KR" altLang="en-US" dirty="0"/>
              <a:t>년간 개발되던 물건인데요</a:t>
            </a:r>
            <a:r>
              <a:rPr lang="en-US" altLang="ko-KR" dirty="0"/>
              <a:t>, </a:t>
            </a:r>
            <a:r>
              <a:rPr lang="ko-KR" altLang="en-US" dirty="0" err="1"/>
              <a:t>코루틴과</a:t>
            </a:r>
            <a:r>
              <a:rPr lang="ko-KR" altLang="en-US" dirty="0"/>
              <a:t> 작동방식이 비슷한 경량 유저모드 쓰레드입니다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Kotlin coroutine </a:t>
            </a:r>
            <a:r>
              <a:rPr lang="ko-KR" altLang="en-US" dirty="0"/>
              <a:t>는 </a:t>
            </a:r>
            <a:r>
              <a:rPr lang="en-US" altLang="ko-KR" dirty="0"/>
              <a:t>CPS </a:t>
            </a:r>
            <a:r>
              <a:rPr lang="ko-KR" altLang="en-US" dirty="0"/>
              <a:t>패턴을 컴파일 레벨에서 처리하는 반면에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Virtual Thread </a:t>
            </a:r>
            <a:r>
              <a:rPr lang="ko-KR" altLang="en-US" dirty="0"/>
              <a:t>는 </a:t>
            </a:r>
            <a:r>
              <a:rPr lang="en-US" altLang="ko-KR" dirty="0"/>
              <a:t>CPS </a:t>
            </a:r>
            <a:r>
              <a:rPr lang="ko-KR" altLang="en-US" dirty="0"/>
              <a:t>패턴을 </a:t>
            </a:r>
            <a:r>
              <a:rPr lang="en-US" altLang="ko-KR" dirty="0"/>
              <a:t>JVM </a:t>
            </a:r>
            <a:r>
              <a:rPr lang="ko-KR" altLang="en-US" dirty="0"/>
              <a:t>레벨에서 지원하기 때문에</a:t>
            </a:r>
            <a:r>
              <a:rPr lang="en-US" altLang="ko-KR" dirty="0"/>
              <a:t>, </a:t>
            </a:r>
            <a:r>
              <a:rPr lang="ko-KR" altLang="en-US" dirty="0"/>
              <a:t>기존 코드를 재사용할 수도 있고</a:t>
            </a:r>
            <a:r>
              <a:rPr lang="en-US" altLang="ko-KR" dirty="0"/>
              <a:t>, Thread local </a:t>
            </a:r>
            <a:r>
              <a:rPr lang="ko-KR" altLang="en-US" dirty="0"/>
              <a:t>개념도 원활하게 작동합니다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 MVC </a:t>
            </a:r>
            <a:r>
              <a:rPr lang="ko-KR" altLang="en-US" dirty="0"/>
              <a:t>가 </a:t>
            </a:r>
            <a:r>
              <a:rPr lang="en-US" altLang="ko-KR" dirty="0"/>
              <a:t>thread </a:t>
            </a:r>
            <a:r>
              <a:rPr lang="ko-KR" altLang="en-US" dirty="0"/>
              <a:t>를 많이 만들지 못해서</a:t>
            </a:r>
            <a:r>
              <a:rPr lang="en-US" altLang="ko-KR" dirty="0"/>
              <a:t>, </a:t>
            </a:r>
            <a:r>
              <a:rPr lang="ko-KR" altLang="en-US" dirty="0"/>
              <a:t>하드웨어 리소스를 충분히 사용하지 못했고</a:t>
            </a:r>
            <a:r>
              <a:rPr lang="en-US" altLang="ko-KR" dirty="0"/>
              <a:t>, </a:t>
            </a:r>
            <a:r>
              <a:rPr lang="ko-KR" altLang="en-US" dirty="0"/>
              <a:t>그래서 </a:t>
            </a:r>
            <a:r>
              <a:rPr lang="en-US" altLang="ko-KR" dirty="0"/>
              <a:t>request </a:t>
            </a:r>
            <a:r>
              <a:rPr lang="ko-KR" altLang="en-US" dirty="0"/>
              <a:t>를 더 이상 처리하지 못하기 때문에 </a:t>
            </a:r>
            <a:r>
              <a:rPr lang="en-US" altLang="ko-KR" dirty="0"/>
              <a:t>throughput </a:t>
            </a:r>
            <a:r>
              <a:rPr lang="ko-KR" altLang="en-US" dirty="0"/>
              <a:t>이 나빠진다고 </a:t>
            </a:r>
            <a:r>
              <a:rPr lang="ko-KR" altLang="en-US" dirty="0" err="1"/>
              <a:t>봤던건데요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Virtual Thread </a:t>
            </a:r>
            <a:r>
              <a:rPr lang="ko-KR" altLang="en-US" dirty="0"/>
              <a:t>를 이용하면 </a:t>
            </a:r>
            <a:r>
              <a:rPr lang="en-US" altLang="ko-KR" dirty="0"/>
              <a:t>MVC </a:t>
            </a:r>
            <a:r>
              <a:rPr lang="ko-KR" altLang="en-US" dirty="0"/>
              <a:t>에서도 제약 없이 </a:t>
            </a:r>
            <a:r>
              <a:rPr lang="en-US" altLang="ko-KR" dirty="0"/>
              <a:t>thread </a:t>
            </a:r>
            <a:r>
              <a:rPr lang="ko-KR" altLang="en-US" dirty="0"/>
              <a:t>를 많이 </a:t>
            </a:r>
            <a:r>
              <a:rPr lang="ko-KR" altLang="en-US" dirty="0" err="1"/>
              <a:t>만들수</a:t>
            </a:r>
            <a:r>
              <a:rPr lang="ko-KR" altLang="en-US" dirty="0"/>
              <a:t> 있고요</a:t>
            </a:r>
            <a:r>
              <a:rPr lang="en-US" altLang="ko-KR" dirty="0"/>
              <a:t>, </a:t>
            </a:r>
            <a:r>
              <a:rPr lang="ko-KR" altLang="en-US" dirty="0"/>
              <a:t>그래서 사용자 요청을 충분히 받아들일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결과적으로 아무런 변경 없이도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처럼 짠 하고</a:t>
            </a:r>
            <a:r>
              <a:rPr lang="en-US" altLang="ko-KR" dirty="0"/>
              <a:t>, Virtual thread </a:t>
            </a:r>
            <a:r>
              <a:rPr lang="ko-KR" altLang="en-US" dirty="0"/>
              <a:t>만 적용하면 </a:t>
            </a:r>
            <a:r>
              <a:rPr lang="en-US" altLang="ko-KR" dirty="0"/>
              <a:t>throughput </a:t>
            </a:r>
            <a:r>
              <a:rPr lang="ko-KR" altLang="en-US" dirty="0"/>
              <a:t>이 좋아지지 </a:t>
            </a:r>
            <a:r>
              <a:rPr lang="ko-KR" altLang="en-US" dirty="0" err="1"/>
              <a:t>않을까가</a:t>
            </a:r>
            <a:r>
              <a:rPr lang="ko-KR" altLang="en-US" dirty="0"/>
              <a:t> 많은 이들의 관심사였습니다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</a:t>
            </a:r>
            <a:r>
              <a:rPr lang="ko-KR" altLang="en-US" dirty="0" err="1"/>
              <a:t>마법같은</a:t>
            </a:r>
            <a:r>
              <a:rPr lang="ko-KR" altLang="en-US" dirty="0"/>
              <a:t> 일들이 가능할까요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저희 직접 확인해보도록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41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62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로커스트는</a:t>
            </a:r>
            <a:r>
              <a:rPr lang="ko-KR" altLang="en-US" dirty="0"/>
              <a:t> 설치가 간편하고</a:t>
            </a:r>
            <a:r>
              <a:rPr lang="en-US" altLang="ko-KR" dirty="0"/>
              <a:t>, </a:t>
            </a:r>
            <a:r>
              <a:rPr lang="ko-KR" altLang="en-US" dirty="0"/>
              <a:t>테스팅 스크립트 작성이 쉽고</a:t>
            </a:r>
            <a:r>
              <a:rPr lang="en-US" altLang="ko-KR" dirty="0"/>
              <a:t>, </a:t>
            </a:r>
            <a:r>
              <a:rPr lang="ko-KR" altLang="en-US" dirty="0"/>
              <a:t>통계결과를 예쁘게 확인할 수 있는 </a:t>
            </a:r>
            <a:r>
              <a:rPr lang="en-US" altLang="ko-KR" dirty="0"/>
              <a:t>web UI</a:t>
            </a:r>
            <a:r>
              <a:rPr lang="ko-KR" altLang="en-US" dirty="0"/>
              <a:t>를 제공합니다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게다가 </a:t>
            </a:r>
            <a:r>
              <a:rPr lang="en-US" altLang="ko-KR" dirty="0"/>
              <a:t>worker cluster </a:t>
            </a:r>
            <a:r>
              <a:rPr lang="ko-KR" altLang="en-US" dirty="0"/>
              <a:t>를 통한 대규모 분산 부하테스트 환경도 손쉽게 구성할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이런 장점 때문에 요즘 많이들 사용하시는데요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4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로커스트는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기반의 부하 테스터입니다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편의성이 좋은 건 알겠는데</a:t>
            </a:r>
            <a:r>
              <a:rPr lang="en-US" altLang="ko-KR" dirty="0"/>
              <a:t>, python… </a:t>
            </a:r>
            <a:r>
              <a:rPr lang="ko-KR" altLang="en-US" dirty="0"/>
              <a:t>기반이라는 말에 잠깐 멈칫 하게 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부하테스터는</a:t>
            </a:r>
            <a:r>
              <a:rPr lang="ko-KR" altLang="en-US" dirty="0"/>
              <a:t> 다량의 부하를 발생시켜야 하기 때문에 속도도 빨라야 하고 병렬처리도 가능해야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/>
              <a:t>Python</a:t>
            </a:r>
            <a:r>
              <a:rPr lang="ko-KR" altLang="en-US" dirty="0"/>
              <a:t>은</a:t>
            </a:r>
            <a:r>
              <a:rPr lang="en-US" altLang="ko-KR" dirty="0"/>
              <a:t>… </a:t>
            </a:r>
            <a:r>
              <a:rPr lang="ko-KR" altLang="en-US" dirty="0"/>
              <a:t>이런 처리를 하기에는 느릴 뿐더러</a:t>
            </a:r>
            <a:r>
              <a:rPr lang="en-US" altLang="ko-KR" dirty="0"/>
              <a:t>, </a:t>
            </a:r>
            <a:r>
              <a:rPr lang="ko-KR" altLang="en-US" dirty="0"/>
              <a:t>병렬 처리도 어렵거든요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은 메모리를 효율적으로 관리하기 위해</a:t>
            </a:r>
            <a:r>
              <a:rPr lang="en-US" altLang="ko-KR" dirty="0"/>
              <a:t>, GIL, Global Interpreter Lock </a:t>
            </a:r>
            <a:r>
              <a:rPr lang="ko-KR" altLang="en-US" dirty="0"/>
              <a:t>이란 메커니즘으로 동작합니다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싱글 쓰레드 동작만을 강제하는데요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thread </a:t>
            </a:r>
            <a:r>
              <a:rPr lang="ko-KR" altLang="en-US" dirty="0"/>
              <a:t>가 여러 개면</a:t>
            </a:r>
            <a:r>
              <a:rPr lang="en-US" altLang="ko-KR" dirty="0"/>
              <a:t>, </a:t>
            </a:r>
            <a:r>
              <a:rPr lang="ko-KR" altLang="en-US" dirty="0"/>
              <a:t>이런 참조 갱신에 </a:t>
            </a:r>
            <a:r>
              <a:rPr lang="en-US" altLang="ko-KR" dirty="0"/>
              <a:t>lock </a:t>
            </a:r>
            <a:r>
              <a:rPr lang="ko-KR" altLang="en-US" dirty="0"/>
              <a:t>이 걸려야만 합니다</a:t>
            </a:r>
            <a:r>
              <a:rPr lang="en-US" altLang="ko-KR" dirty="0"/>
              <a:t>. &lt;&lt; </a:t>
            </a:r>
            <a:r>
              <a:rPr lang="ko-KR" altLang="en-US" dirty="0"/>
              <a:t>그려가며 설명 </a:t>
            </a:r>
            <a:r>
              <a:rPr lang="en-US" altLang="ko-KR" dirty="0"/>
              <a:t>&gt;&gt;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lock</a:t>
            </a:r>
            <a:r>
              <a:rPr lang="ko-KR" altLang="en-US" dirty="0"/>
              <a:t>을 안건다면</a:t>
            </a:r>
            <a:r>
              <a:rPr lang="en-US" altLang="ko-KR" dirty="0"/>
              <a:t>, </a:t>
            </a:r>
            <a:r>
              <a:rPr lang="ko-KR" altLang="en-US" dirty="0" err="1"/>
              <a:t>카운팅이</a:t>
            </a:r>
            <a:r>
              <a:rPr lang="ko-KR" altLang="en-US" dirty="0"/>
              <a:t> 동시에 일어나는 경우</a:t>
            </a:r>
            <a:r>
              <a:rPr lang="en-US" altLang="ko-KR" dirty="0"/>
              <a:t>, </a:t>
            </a:r>
            <a:r>
              <a:rPr lang="ko-KR" altLang="en-US" dirty="0"/>
              <a:t>그래서 메모리가 더 이상 사용되지 않는 상황임에도 불구하고</a:t>
            </a:r>
            <a:r>
              <a:rPr lang="en-US" altLang="ko-KR" dirty="0"/>
              <a:t>, </a:t>
            </a:r>
            <a:r>
              <a:rPr lang="ko-KR" altLang="en-US" dirty="0"/>
              <a:t>참조가 </a:t>
            </a:r>
            <a:r>
              <a:rPr lang="en-US" altLang="ko-KR" dirty="0"/>
              <a:t>0 </a:t>
            </a:r>
            <a:r>
              <a:rPr lang="ko-KR" altLang="en-US" dirty="0"/>
              <a:t>이 </a:t>
            </a:r>
            <a:r>
              <a:rPr lang="ko-KR" altLang="en-US" dirty="0" err="1"/>
              <a:t>아니라서</a:t>
            </a:r>
            <a:r>
              <a:rPr lang="ko-KR" altLang="en-US" dirty="0"/>
              <a:t> 메모리가 정리되지 않거나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혹은 사용중임에도 불구하고 참조가 </a:t>
            </a:r>
            <a:r>
              <a:rPr lang="en-US" altLang="ko-KR" dirty="0"/>
              <a:t>0</a:t>
            </a:r>
            <a:r>
              <a:rPr lang="ko-KR" altLang="en-US" dirty="0"/>
              <a:t>이라서 메모리가 정리되는 등의 불상사가 발생할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참조 갱신에 </a:t>
            </a:r>
            <a:r>
              <a:rPr lang="en-US" altLang="ko-KR" dirty="0"/>
              <a:t>lock </a:t>
            </a:r>
            <a:r>
              <a:rPr lang="ko-KR" altLang="en-US" dirty="0"/>
              <a:t>을 걸어버리면</a:t>
            </a:r>
            <a:r>
              <a:rPr lang="en-US" altLang="ko-KR" dirty="0"/>
              <a:t>, </a:t>
            </a:r>
            <a:r>
              <a:rPr lang="ko-KR" altLang="en-US" dirty="0"/>
              <a:t>안 그래도 느린 </a:t>
            </a:r>
            <a:r>
              <a:rPr lang="en-US" altLang="ko-KR" dirty="0"/>
              <a:t>python </a:t>
            </a:r>
            <a:r>
              <a:rPr lang="ko-KR" altLang="en-US" dirty="0"/>
              <a:t>이 더 느려지게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python </a:t>
            </a:r>
            <a:r>
              <a:rPr lang="ko-KR" altLang="en-US" dirty="0"/>
              <a:t>은 효과적인 메모리 관리를 위해 의도적으로 병렬성을 버렸습니다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python </a:t>
            </a:r>
            <a:r>
              <a:rPr lang="ko-KR" altLang="en-US" dirty="0"/>
              <a:t>은 동시 처리가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 err="1"/>
              <a:t>로커스트는</a:t>
            </a:r>
            <a:r>
              <a:rPr lang="ko-KR" altLang="en-US" dirty="0"/>
              <a:t> </a:t>
            </a:r>
            <a:r>
              <a:rPr lang="ko-KR" altLang="en-US" dirty="0" err="1"/>
              <a:t>게벤트</a:t>
            </a:r>
            <a:r>
              <a:rPr lang="en-US" altLang="ko-KR" dirty="0"/>
              <a:t>(</a:t>
            </a:r>
            <a:r>
              <a:rPr lang="en-US" altLang="ko-KR" dirty="0" err="1"/>
              <a:t>gevent</a:t>
            </a:r>
            <a:r>
              <a:rPr lang="en-US" altLang="ko-KR" dirty="0"/>
              <a:t>) </a:t>
            </a:r>
            <a:r>
              <a:rPr lang="ko-KR" altLang="en-US" dirty="0"/>
              <a:t>라는 </a:t>
            </a:r>
            <a:r>
              <a:rPr lang="en-US" altLang="ko-KR" dirty="0"/>
              <a:t>coroutine </a:t>
            </a:r>
            <a:r>
              <a:rPr lang="ko-KR" altLang="en-US" dirty="0"/>
              <a:t>라이브러리를 이용해 이런 단점을 극복하고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로커스트는</a:t>
            </a:r>
            <a:r>
              <a:rPr lang="ko-KR" altLang="en-US" dirty="0"/>
              <a:t> 비동기 </a:t>
            </a:r>
            <a:r>
              <a:rPr lang="en-US" altLang="ko-KR" dirty="0"/>
              <a:t>NIO </a:t>
            </a:r>
            <a:r>
              <a:rPr lang="ko-KR" altLang="en-US" dirty="0"/>
              <a:t>방식으로 작동하는 </a:t>
            </a:r>
            <a:r>
              <a:rPr lang="ko-KR" altLang="en-US" dirty="0" err="1"/>
              <a:t>부하테스터입니다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Python </a:t>
            </a:r>
            <a:r>
              <a:rPr lang="ko-KR" altLang="en-US" dirty="0"/>
              <a:t>임에도 불구하고 빠르게 작동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지금부터 </a:t>
            </a:r>
            <a:r>
              <a:rPr lang="ko-KR" altLang="en-US" dirty="0" err="1"/>
              <a:t>로커스터</a:t>
            </a:r>
            <a:r>
              <a:rPr lang="ko-KR" altLang="en-US" dirty="0"/>
              <a:t> </a:t>
            </a:r>
            <a:r>
              <a:rPr lang="ko-KR" altLang="en-US" dirty="0" err="1"/>
              <a:t>부하테스터를</a:t>
            </a:r>
            <a:r>
              <a:rPr lang="ko-KR" altLang="en-US" dirty="0"/>
              <a:t> </a:t>
            </a:r>
            <a:r>
              <a:rPr lang="ko-KR" altLang="en-US" dirty="0" err="1"/>
              <a:t>셋업해</a:t>
            </a:r>
            <a:r>
              <a:rPr lang="ko-KR" altLang="en-US" dirty="0"/>
              <a:t> 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4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en-US" altLang="ko-KR" dirty="0"/>
              <a:t>MVC 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 간 성능을 비교해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1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7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5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9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24" y="394276"/>
            <a:ext cx="8490731" cy="43338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kumimoji="1" lang="en-US" sz="2000" b="1" i="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lvl="0" indent="0" defTabSz="914400" latinLnBrk="0">
              <a:lnSpc>
                <a:spcPct val="100000"/>
              </a:lnSpc>
              <a:spcBef>
                <a:spcPts val="1000"/>
              </a:spcBef>
              <a:buFontTx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24" y="936070"/>
            <a:ext cx="8490730" cy="387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20000"/>
              </a:lnSpc>
              <a:def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C45D0CE0-CFD2-F3A6-FD6B-202119C2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7474" y="109941"/>
            <a:ext cx="2440780" cy="21551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Gilroy SemiBold" panose="00000700000000000000" pitchFamily="50" charset="0"/>
              </a:defRPr>
            </a:lvl1pPr>
          </a:lstStyle>
          <a:p>
            <a:r>
              <a:rPr lang="ko-KR" altLang="en-US"/>
              <a:t>성능 테스트</a:t>
            </a:r>
            <a:endParaRPr lang="ko-KR" altLang="en-US" dirty="0"/>
          </a:p>
        </p:txBody>
      </p: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499D1A4-2358-07AC-4578-8B6C7D8F24C7}"/>
              </a:ext>
            </a:extLst>
          </p:cNvPr>
          <p:cNvCxnSpPr>
            <a:cxnSpLocks/>
          </p:cNvCxnSpPr>
          <p:nvPr userDrawn="1"/>
        </p:nvCxnSpPr>
        <p:spPr>
          <a:xfrm>
            <a:off x="142875" y="336268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6A02154-560B-E5A2-FCA3-2079CC3482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51" y="4903762"/>
            <a:ext cx="757234" cy="232514"/>
          </a:xfrm>
          <a:prstGeom prst="rect">
            <a:avLst/>
          </a:prstGeom>
        </p:spPr>
      </p:pic>
      <p:cxnSp>
        <p:nvCxnSpPr>
          <p:cNvPr id="10" name="직선 연결선[R] 19">
            <a:extLst>
              <a:ext uri="{FF2B5EF4-FFF2-40B4-BE49-F238E27FC236}">
                <a16:creationId xmlns:a16="http://schemas.microsoft.com/office/drawing/2014/main" id="{7C81B446-6183-D0DC-6407-1EE2F639A632}"/>
              </a:ext>
            </a:extLst>
          </p:cNvPr>
          <p:cNvCxnSpPr>
            <a:cxnSpLocks/>
          </p:cNvCxnSpPr>
          <p:nvPr userDrawn="1"/>
        </p:nvCxnSpPr>
        <p:spPr>
          <a:xfrm>
            <a:off x="162326" y="4876057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75347-98CF-2D30-79D6-42DD8776DC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67475" y="347086"/>
            <a:ext cx="2440780" cy="223092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lang="ko-KR" altLang="en-US" sz="700" i="1" dirty="0" smtClean="0">
                <a:solidFill>
                  <a:schemeClr val="bg1">
                    <a:lumMod val="50000"/>
                  </a:schemeClr>
                </a:solidFill>
                <a:latin typeface="Gilroy SemiBold" panose="00000700000000000000" pitchFamily="50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1450" lvl="0" indent="-171450">
              <a:spcAft>
                <a:spcPts val="800"/>
              </a:spcAft>
            </a:pPr>
            <a:r>
              <a:rPr lang="en-US" altLang="ko-KR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75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9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토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5DB7A8-F6F0-23A6-D9D1-6D1BFD021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65" y="1334347"/>
            <a:ext cx="7724891" cy="629841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>
                <a:solidFill>
                  <a:srgbClr val="BD0326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C97D1B6-E48E-BC0C-5E60-3091C25F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108" y="1965502"/>
            <a:ext cx="772489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l">
              <a:defRPr lang="en-US" sz="1300" dirty="0">
                <a:solidFill>
                  <a:srgbClr val="FC4E6F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6" name="직선 연결선[R] 19">
            <a:extLst>
              <a:ext uri="{FF2B5EF4-FFF2-40B4-BE49-F238E27FC236}">
                <a16:creationId xmlns:a16="http://schemas.microsoft.com/office/drawing/2014/main" id="{35E66E0E-3208-8254-FCEB-6FCB9F4F53A6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B45A898-A93E-DB88-C39E-4124D8502530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164E4B6-DC7C-02D4-5370-C9D9B9E50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2756E176-AED9-C6E3-03D3-D9B449B264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FB2752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PART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764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서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34347"/>
            <a:ext cx="7703120" cy="629841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6" y="1965502"/>
            <a:ext cx="770312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r"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4" name="직선 연결선[R] 19">
            <a:extLst>
              <a:ext uri="{FF2B5EF4-FFF2-40B4-BE49-F238E27FC236}">
                <a16:creationId xmlns:a16="http://schemas.microsoft.com/office/drawing/2014/main" id="{85AC3ABC-27F1-19F1-9674-0777BF0C6BCC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19">
            <a:extLst>
              <a:ext uri="{FF2B5EF4-FFF2-40B4-BE49-F238E27FC236}">
                <a16:creationId xmlns:a16="http://schemas.microsoft.com/office/drawing/2014/main" id="{8BC07E48-AB77-F79B-6F7C-A67E8C9F5BC6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071FF2-711C-9AC0-979E-627D186D8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37DA8257-444C-E0A5-7F79-6D33BD153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CLIP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186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33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56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ko-KR" altLang="en-US" sz="800" kern="1200" smtClean="0">
          <a:solidFill>
            <a:schemeClr val="tx1">
              <a:tint val="82000"/>
            </a:schemeClr>
          </a:solidFill>
          <a:latin typeface="Gilroy SemiBold" panose="00000700000000000000" pitchFamily="50" charset="0"/>
          <a:ea typeface="+mn-ea"/>
          <a:cs typeface="+mn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성능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C65F1-9A67-6DF1-F37F-32B1C86BA8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</a:t>
            </a:r>
          </a:p>
          <a:p>
            <a:pPr lvl="2"/>
            <a:r>
              <a:rPr lang="en-US" altLang="ko-KR" dirty="0"/>
              <a:t>spawn rate : 40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CF220-8BF7-06AD-1C6A-57DEB0C58F8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D2036-7BEF-8FB5-36DC-B6EB446CB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03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5358FE9-3935-31A1-2BE0-0F0B5736FBA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E491D3-F27E-0FB4-F91C-7904A0F6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823985"/>
            <a:ext cx="6455579" cy="4025053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355EE-45EA-3FBA-480D-E927D937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8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95BA-2728-AB86-1E87-7429ED51D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1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RDB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 err="1"/>
              <a:t>Webflux</a:t>
            </a:r>
            <a:r>
              <a:rPr lang="ko-KR" altLang="en-US" dirty="0"/>
              <a:t>와 </a:t>
            </a:r>
            <a:r>
              <a:rPr lang="en-US" altLang="ko-KR" dirty="0"/>
              <a:t>MVC</a:t>
            </a:r>
            <a:r>
              <a:rPr lang="ko-KR" altLang="en-US" dirty="0"/>
              <a:t>간 성능은 비슷하다</a:t>
            </a:r>
            <a:r>
              <a:rPr lang="en-US" altLang="ko-KR" dirty="0"/>
              <a:t> ??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01AEADD-6C83-A0FF-475B-EE83B12524E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C19E9E-E981-41BF-929F-F309498CB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070"/>
          <a:stretch/>
        </p:blipFill>
        <p:spPr>
          <a:xfrm>
            <a:off x="819673" y="3224787"/>
            <a:ext cx="3752327" cy="1565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14D90E-4E94-F8E9-BF3E-4B03E82000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554"/>
          <a:stretch/>
        </p:blipFill>
        <p:spPr>
          <a:xfrm>
            <a:off x="819673" y="1537815"/>
            <a:ext cx="3752327" cy="1531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1AD03-9D7D-410B-6F8D-82352716D290}"/>
              </a:ext>
            </a:extLst>
          </p:cNvPr>
          <p:cNvSpPr txBox="1"/>
          <p:nvPr/>
        </p:nvSpPr>
        <p:spPr>
          <a:xfrm>
            <a:off x="4544364" y="3173080"/>
            <a:ext cx="11657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poqa Han Sans Neo Medium" pitchFamily="2" charset="-127"/>
                <a:ea typeface="Spoqa Han Sans Neo Medium" pitchFamily="2" charset="-127"/>
              </a:rPr>
              <a:t>RDB </a:t>
            </a:r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호출</a:t>
            </a:r>
            <a:endParaRPr lang="en-US" altLang="ko-KR" sz="1400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Article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단건조회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200A-D8AC-9F72-D7CA-67EAD9FD6E60}"/>
              </a:ext>
            </a:extLst>
          </p:cNvPr>
          <p:cNvSpPr txBox="1"/>
          <p:nvPr/>
        </p:nvSpPr>
        <p:spPr>
          <a:xfrm>
            <a:off x="4572000" y="1536410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지연호출</a:t>
            </a:r>
            <a:endParaRPr lang="en-US" altLang="ko-KR" sz="1400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sleep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FC546EE3-6E2E-D88E-AA00-EE17A2A6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92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1022DC-9B04-84E5-8AC7-9BD2E3045D0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F1CC3EC-3DFC-FA8A-14FC-5A7F202D2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26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6816E79-096D-683B-739F-C2451DDC468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35C1BC-992A-F8F1-5CB4-39D31E49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51" y="818992"/>
            <a:ext cx="6455579" cy="4025053"/>
          </a:xfrm>
          <a:prstGeom prst="rect">
            <a:avLst/>
          </a:prstGeom>
        </p:spPr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DC0E7-D444-DD1D-47B0-E445AA026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39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1C8BD5-F6E3-AD7A-C7B2-3BDFAF0BCB0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20C130E7-8B3A-873E-112B-5D0983182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21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6A89CD-D3C0-BA34-FF77-C69A4ECABA7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64A9A0-714D-812D-84B0-E07D6BEC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823980"/>
            <a:ext cx="6455579" cy="4025053"/>
          </a:xfrm>
          <a:prstGeom prst="rect">
            <a:avLst/>
          </a:prstGeom>
        </p:spPr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B9FC72-F468-AA2F-E060-C26F39965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659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</a:t>
            </a:r>
          </a:p>
          <a:p>
            <a:pPr lvl="2"/>
            <a:r>
              <a:rPr lang="en-US" altLang="ko-KR" dirty="0"/>
              <a:t>spawn rate : 40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F05E54-B8B8-912A-86CB-915D2DB9C21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3A39622-BB53-55C9-E3E5-B83BBAF15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56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D2EA8C-2107-C26B-296E-50ED82650DE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89F7B5-7F8F-02D3-74F6-317A01A2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823980"/>
            <a:ext cx="6455579" cy="4025053"/>
          </a:xfrm>
          <a:prstGeom prst="rect">
            <a:avLst/>
          </a:prstGeom>
        </p:spPr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DC5E5A-483F-0C03-F733-740147850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24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부하테스트 도구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dirty="0"/>
              <a:t>Apache </a:t>
            </a:r>
            <a:r>
              <a:rPr lang="en-US" altLang="ko-KR" dirty="0" err="1"/>
              <a:t>Jmeter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SoapUI</a:t>
            </a:r>
          </a:p>
          <a:p>
            <a:pPr marL="342900" lvl="1" indent="0">
              <a:buNone/>
            </a:pPr>
            <a:r>
              <a:rPr lang="en-US" altLang="ko-KR" dirty="0"/>
              <a:t>Grinder (</a:t>
            </a:r>
            <a:r>
              <a:rPr lang="en-US" altLang="ko-KR" dirty="0" err="1"/>
              <a:t>NGrinder</a:t>
            </a:r>
            <a:r>
              <a:rPr lang="en-US" altLang="ko-KR" dirty="0"/>
              <a:t>)</a:t>
            </a:r>
          </a:p>
          <a:p>
            <a:pPr marL="342900" lvl="1" indent="0">
              <a:buNone/>
            </a:pPr>
            <a:r>
              <a:rPr lang="en-US" altLang="ko-KR" dirty="0"/>
              <a:t>Roadrunner (</a:t>
            </a:r>
            <a:r>
              <a:rPr lang="ko-KR" altLang="en-US" dirty="0"/>
              <a:t>상용</a:t>
            </a:r>
            <a:r>
              <a:rPr lang="en-US" altLang="ko-KR" dirty="0"/>
              <a:t>)</a:t>
            </a:r>
          </a:p>
          <a:p>
            <a:pPr marL="342900" lvl="1" indent="0">
              <a:buNone/>
            </a:pPr>
            <a:r>
              <a:rPr lang="en-US" altLang="ko-KR" dirty="0"/>
              <a:t>Grafana K6</a:t>
            </a:r>
          </a:p>
          <a:p>
            <a:pPr marL="342900" lvl="1" indent="0">
              <a:buNone/>
            </a:pPr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375DF-03A4-99AF-C948-1AB49C6D5C2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A5C2C-2ECD-E3F9-872D-2F3DF2CB8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상황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7BE4DA6-A5F8-1716-1E58-19482611A73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1B1DC9-52DC-E3B0-9C2E-657F36F64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69" b="33494"/>
          <a:stretch/>
        </p:blipFill>
        <p:spPr>
          <a:xfrm>
            <a:off x="628651" y="1431196"/>
            <a:ext cx="3871700" cy="3387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17D341-043B-F87D-F346-6F69E93C9E60}"/>
              </a:ext>
            </a:extLst>
          </p:cNvPr>
          <p:cNvSpPr txBox="1"/>
          <p:nvPr/>
        </p:nvSpPr>
        <p:spPr>
          <a:xfrm>
            <a:off x="628650" y="1025641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단건조회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AB1F8-82DF-F0F7-8F73-9E38FC1E27B9}"/>
              </a:ext>
            </a:extLst>
          </p:cNvPr>
          <p:cNvSpPr txBox="1"/>
          <p:nvPr/>
        </p:nvSpPr>
        <p:spPr>
          <a:xfrm>
            <a:off x="4662343" y="1025641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다건조회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E84F92-AD9C-6823-1206-E2DC1230FC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463" b="32907"/>
          <a:stretch/>
        </p:blipFill>
        <p:spPr>
          <a:xfrm>
            <a:off x="4724334" y="1431196"/>
            <a:ext cx="3871698" cy="3387854"/>
          </a:xfrm>
          <a:prstGeom prst="rect">
            <a:avLst/>
          </a:prstGeom>
        </p:spPr>
      </p:pic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0316D20-87CC-922B-BE8D-0F4ED4713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49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8FED045-896E-4CA3-EBE2-38D1F8E1F38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1B1DC9-52DC-E3B0-9C2E-657F36F64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69" b="33494"/>
          <a:stretch/>
        </p:blipFill>
        <p:spPr>
          <a:xfrm>
            <a:off x="628651" y="1477691"/>
            <a:ext cx="3871700" cy="3387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17D341-043B-F87D-F346-6F69E93C9E60}"/>
              </a:ext>
            </a:extLst>
          </p:cNvPr>
          <p:cNvSpPr txBox="1"/>
          <p:nvPr/>
        </p:nvSpPr>
        <p:spPr>
          <a:xfrm>
            <a:off x="628650" y="107213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단건조회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AB1F8-82DF-F0F7-8F73-9E38FC1E27B9}"/>
              </a:ext>
            </a:extLst>
          </p:cNvPr>
          <p:cNvSpPr txBox="1"/>
          <p:nvPr/>
        </p:nvSpPr>
        <p:spPr>
          <a:xfrm>
            <a:off x="4662343" y="1072136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단건조회 </a:t>
            </a:r>
            <a:r>
              <a:rPr lang="en-US" altLang="ko-KR" sz="1400" dirty="0">
                <a:latin typeface="Spoqa Han Sans Neo Medium" pitchFamily="2" charset="-127"/>
                <a:ea typeface="Spoqa Han Sans Neo Medium" pitchFamily="2" charset="-127"/>
              </a:rPr>
              <a:t>+ </a:t>
            </a:r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다건조회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2D18BE-E81C-FE77-8FF6-686F166C6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419" b="34086"/>
          <a:stretch/>
        </p:blipFill>
        <p:spPr>
          <a:xfrm>
            <a:off x="4643651" y="1475233"/>
            <a:ext cx="3871698" cy="3352214"/>
          </a:xfrm>
          <a:prstGeom prst="rect">
            <a:avLst/>
          </a:prstGeom>
        </p:spPr>
      </p:pic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3D512C05-998C-4187-40C8-D152558D6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44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/>
              <a:t>Virtual Thread </a:t>
            </a:r>
            <a:r>
              <a:rPr lang="ko-KR" altLang="en-US" dirty="0"/>
              <a:t>성능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95BA-2728-AB86-1E87-7429ED51D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4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Thread </a:t>
            </a:r>
            <a:r>
              <a:rPr lang="ko-KR" altLang="en-US" dirty="0"/>
              <a:t>성능 비교 </a:t>
            </a:r>
            <a:r>
              <a:rPr lang="en-US" altLang="ko-KR" dirty="0"/>
              <a:t>(</a:t>
            </a:r>
            <a:r>
              <a:rPr lang="ko-KR" altLang="en-US" dirty="0" err="1"/>
              <a:t>단건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03C301-419F-0256-6523-80E722599B5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Virtual Thread </a:t>
            </a:r>
            <a:r>
              <a:rPr lang="ko-KR" altLang="en-US" dirty="0"/>
              <a:t>성능 비교</a:t>
            </a:r>
          </a:p>
        </p:txBody>
      </p:sp>
      <p:pic>
        <p:nvPicPr>
          <p:cNvPr id="9" name="그림 8" descr="스크린샷, 라인, 평행, 도표이(가) 표시된 사진&#10;&#10;자동 생성된 설명">
            <a:extLst>
              <a:ext uri="{FF2B5EF4-FFF2-40B4-BE49-F238E27FC236}">
                <a16:creationId xmlns:a16="http://schemas.microsoft.com/office/drawing/2014/main" id="{67AE440F-3CB2-C71B-5B8D-1CCE53215E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1" b="35144"/>
          <a:stretch/>
        </p:blipFill>
        <p:spPr>
          <a:xfrm>
            <a:off x="628650" y="1369767"/>
            <a:ext cx="8067418" cy="3335867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041F8FF-CEFB-3289-FE0D-7B0047F11276}"/>
              </a:ext>
            </a:extLst>
          </p:cNvPr>
          <p:cNvSpPr/>
          <p:nvPr/>
        </p:nvSpPr>
        <p:spPr>
          <a:xfrm>
            <a:off x="973667" y="1251231"/>
            <a:ext cx="3750733" cy="3572934"/>
          </a:xfrm>
          <a:prstGeom prst="roundRect">
            <a:avLst>
              <a:gd name="adj" fmla="val 1601"/>
            </a:avLst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65C9327-2586-D6FC-8C62-20A9CA27D1FD}"/>
              </a:ext>
            </a:extLst>
          </p:cNvPr>
          <p:cNvSpPr/>
          <p:nvPr/>
        </p:nvSpPr>
        <p:spPr>
          <a:xfrm>
            <a:off x="4860665" y="1251231"/>
            <a:ext cx="3750733" cy="3572934"/>
          </a:xfrm>
          <a:prstGeom prst="roundRect">
            <a:avLst>
              <a:gd name="adj" fmla="val 1601"/>
            </a:avLst>
          </a:prstGeom>
          <a:noFill/>
          <a:ln w="28575">
            <a:solidFill>
              <a:srgbClr val="0033C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61427-D9C9-C6F2-A7BD-E6CC3F5A855A}"/>
              </a:ext>
            </a:extLst>
          </p:cNvPr>
          <p:cNvSpPr txBox="1"/>
          <p:nvPr/>
        </p:nvSpPr>
        <p:spPr>
          <a:xfrm>
            <a:off x="973667" y="914964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poqa Han Sans Neo" panose="020B0500000000000000" pitchFamily="34" charset="-127"/>
                <a:ea typeface="Spoqa Han Sans Neo" panose="020B0500000000000000" pitchFamily="34" charset="-127"/>
              </a:rPr>
              <a:t>virtual-thread : </a:t>
            </a:r>
            <a:r>
              <a:rPr lang="en-US" altLang="ko-KR" sz="1200" b="1" dirty="0">
                <a:solidFill>
                  <a:srgbClr val="FF000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on</a:t>
            </a:r>
            <a:endParaRPr lang="ko-KR" altLang="en-US" sz="1200" b="1" dirty="0">
              <a:solidFill>
                <a:srgbClr val="FF000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5E080-2E6D-4966-FBBA-F0439A4E6831}"/>
              </a:ext>
            </a:extLst>
          </p:cNvPr>
          <p:cNvSpPr txBox="1"/>
          <p:nvPr/>
        </p:nvSpPr>
        <p:spPr>
          <a:xfrm>
            <a:off x="4890356" y="904668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poqa Han Sans Neo" panose="020B0500000000000000" pitchFamily="34" charset="-127"/>
                <a:ea typeface="Spoqa Han Sans Neo" panose="020B0500000000000000" pitchFamily="34" charset="-127"/>
              </a:rPr>
              <a:t>virtual-thread : </a:t>
            </a:r>
            <a:r>
              <a:rPr lang="en-US" altLang="ko-KR" sz="1200" b="1" dirty="0">
                <a:solidFill>
                  <a:srgbClr val="0033CC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off</a:t>
            </a:r>
            <a:endParaRPr lang="ko-KR" altLang="en-US" sz="1200" b="1" dirty="0">
              <a:solidFill>
                <a:srgbClr val="0033CC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8EC5C-EF54-BCC8-C02E-765A12694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6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FC1984-CECF-2C35-2DF7-6B2E19D01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28" y="1355262"/>
            <a:ext cx="8027990" cy="33588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Thread </a:t>
            </a:r>
            <a:r>
              <a:rPr lang="ko-KR" altLang="en-US" dirty="0"/>
              <a:t>성능 비교 </a:t>
            </a:r>
            <a:r>
              <a:rPr lang="en-US" altLang="ko-KR" dirty="0"/>
              <a:t>(</a:t>
            </a:r>
            <a:r>
              <a:rPr lang="ko-KR" altLang="en-US" dirty="0" err="1"/>
              <a:t>단건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다건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EFD5E27-0C26-8873-4F3D-C0F27A70EDA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Virtual Thread </a:t>
            </a:r>
            <a:r>
              <a:rPr lang="ko-KR" altLang="en-US" dirty="0"/>
              <a:t>성능 비교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041F8FF-CEFB-3289-FE0D-7B0047F11276}"/>
              </a:ext>
            </a:extLst>
          </p:cNvPr>
          <p:cNvSpPr/>
          <p:nvPr/>
        </p:nvSpPr>
        <p:spPr>
          <a:xfrm>
            <a:off x="973667" y="1251232"/>
            <a:ext cx="3750733" cy="3572934"/>
          </a:xfrm>
          <a:prstGeom prst="roundRect">
            <a:avLst>
              <a:gd name="adj" fmla="val 1601"/>
            </a:avLst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65C9327-2586-D6FC-8C62-20A9CA27D1FD}"/>
              </a:ext>
            </a:extLst>
          </p:cNvPr>
          <p:cNvSpPr/>
          <p:nvPr/>
        </p:nvSpPr>
        <p:spPr>
          <a:xfrm>
            <a:off x="4860665" y="1251232"/>
            <a:ext cx="3750733" cy="3572934"/>
          </a:xfrm>
          <a:prstGeom prst="roundRect">
            <a:avLst>
              <a:gd name="adj" fmla="val 1601"/>
            </a:avLst>
          </a:prstGeom>
          <a:noFill/>
          <a:ln w="28575">
            <a:solidFill>
              <a:srgbClr val="0033C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61427-D9C9-C6F2-A7BD-E6CC3F5A855A}"/>
              </a:ext>
            </a:extLst>
          </p:cNvPr>
          <p:cNvSpPr txBox="1"/>
          <p:nvPr/>
        </p:nvSpPr>
        <p:spPr>
          <a:xfrm>
            <a:off x="973667" y="914965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poqa Han Sans Neo" panose="020B0500000000000000" pitchFamily="34" charset="-127"/>
                <a:ea typeface="Spoqa Han Sans Neo" panose="020B0500000000000000" pitchFamily="34" charset="-127"/>
              </a:rPr>
              <a:t>virtual-thread : </a:t>
            </a:r>
            <a:r>
              <a:rPr lang="en-US" altLang="ko-KR" sz="1200" b="1" dirty="0">
                <a:solidFill>
                  <a:srgbClr val="FF000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on</a:t>
            </a:r>
            <a:endParaRPr lang="ko-KR" altLang="en-US" sz="1200" b="1" dirty="0">
              <a:solidFill>
                <a:srgbClr val="FF000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5E080-2E6D-4966-FBBA-F0439A4E6831}"/>
              </a:ext>
            </a:extLst>
          </p:cNvPr>
          <p:cNvSpPr txBox="1"/>
          <p:nvPr/>
        </p:nvSpPr>
        <p:spPr>
          <a:xfrm>
            <a:off x="4890356" y="904669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poqa Han Sans Neo" panose="020B0500000000000000" pitchFamily="34" charset="-127"/>
                <a:ea typeface="Spoqa Han Sans Neo" panose="020B0500000000000000" pitchFamily="34" charset="-127"/>
              </a:rPr>
              <a:t>virtual-thread : </a:t>
            </a:r>
            <a:r>
              <a:rPr lang="en-US" altLang="ko-KR" sz="1200" b="1" dirty="0">
                <a:solidFill>
                  <a:srgbClr val="0033CC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off</a:t>
            </a:r>
            <a:endParaRPr lang="ko-KR" altLang="en-US" sz="1200" b="1" dirty="0">
              <a:solidFill>
                <a:srgbClr val="0033CC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C7471-1ED1-7F6D-E99D-FE025BFBA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74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dirty="0">
                <a:effectLst/>
                <a:hlinkClick r:id="rId3"/>
              </a:rPr>
              <a:t>https://locust.io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2A8A9-3E7B-3390-DA14-B89739798BE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80532A-F39F-6352-3157-93E569DF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55" y="1384373"/>
            <a:ext cx="4129966" cy="3180074"/>
          </a:xfrm>
          <a:prstGeom prst="rect">
            <a:avLst/>
          </a:prstGeom>
        </p:spPr>
      </p:pic>
      <p:pic>
        <p:nvPicPr>
          <p:cNvPr id="1026" name="Picture 2" descr="Performing load tests with Python + Locust.io | by Thiago Ferreira | Medium">
            <a:extLst>
              <a:ext uri="{FF2B5EF4-FFF2-40B4-BE49-F238E27FC236}">
                <a16:creationId xmlns:a16="http://schemas.microsoft.com/office/drawing/2014/main" id="{F34CBF2E-4E78-B3CC-53B8-DD0DC8F1C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345" y="1384373"/>
            <a:ext cx="4196913" cy="318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A8EAF-CFEA-4E81-40D1-671D9C55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50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기반 부하 테스터</a:t>
            </a:r>
            <a:endParaRPr lang="en-US" altLang="ko-KR" dirty="0"/>
          </a:p>
          <a:p>
            <a:r>
              <a:rPr lang="ko-KR" altLang="en-US" dirty="0"/>
              <a:t>사용법이 간단</a:t>
            </a:r>
            <a:endParaRPr lang="en-US" altLang="ko-KR" dirty="0"/>
          </a:p>
          <a:p>
            <a:r>
              <a:rPr lang="ko-KR" altLang="en-US" dirty="0"/>
              <a:t>모니터링 </a:t>
            </a:r>
            <a:r>
              <a:rPr lang="en-US" altLang="ko-KR" dirty="0"/>
              <a:t>web UI </a:t>
            </a:r>
            <a:r>
              <a:rPr lang="ko-KR" altLang="en-US" dirty="0"/>
              <a:t>제공</a:t>
            </a:r>
            <a:endParaRPr lang="en-US" altLang="ko-KR" dirty="0"/>
          </a:p>
          <a:p>
            <a:r>
              <a:rPr lang="en-US" altLang="ko-KR" dirty="0"/>
              <a:t>worker cluster </a:t>
            </a:r>
            <a:r>
              <a:rPr lang="ko-KR" altLang="en-US" dirty="0"/>
              <a:t>구성을 통한 대규모 분산 부하테스트 가능</a:t>
            </a:r>
            <a:endParaRPr lang="en-US" altLang="ko-KR" dirty="0"/>
          </a:p>
          <a:p>
            <a:pPr lvl="1"/>
            <a:r>
              <a:rPr lang="en-US" altLang="ko-KR" dirty="0"/>
              <a:t>K8S </a:t>
            </a:r>
            <a:r>
              <a:rPr lang="ko-KR" altLang="en-US" dirty="0"/>
              <a:t>구성이 매우 간단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5FF90-B15F-5381-5A88-61D99155DCC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9DDB7-361A-F927-E000-301858CD6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2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CC62D-E884-437E-EB33-D541946B5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D5454-92BF-907E-0D14-0DFCE9179CB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3F6B7-53AB-CF8F-1026-7EFADE91F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93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결과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6843E6-459C-D350-F342-1837F07AC62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7826F1-02C2-84AF-4EBE-332C3EFE4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15" y="844654"/>
            <a:ext cx="6422422" cy="4004380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B3C74-6BE9-7277-7D6E-56EE4C872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41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483B-4B22-5E4F-D9BC-0DBD406BB61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28557-D988-80B9-AE34-1851175CA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49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D3490B6-A585-8D75-97C0-BEA19DD36A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16E409-EE42-334B-1785-C19A7581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823979"/>
            <a:ext cx="6455579" cy="4025053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0060A-0C24-3E27-3DEF-F247736EC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1053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1390</TotalTime>
  <Words>1423</Words>
  <Application>Microsoft Office PowerPoint</Application>
  <PresentationFormat>화면 슬라이드 쇼(16:9)</PresentationFormat>
  <Paragraphs>275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Pretendard</vt:lpstr>
      <vt:lpstr>Pretendard ExtraBold</vt:lpstr>
      <vt:lpstr>Spoqa Han Sans Neo</vt:lpstr>
      <vt:lpstr>Spoqa Han Sans Neo Bold</vt:lpstr>
      <vt:lpstr>Spoqa Han Sans Neo Medium</vt:lpstr>
      <vt:lpstr>맑은 고딕</vt:lpstr>
      <vt:lpstr>Arial</vt:lpstr>
      <vt:lpstr>Gilroy SemiBold</vt:lpstr>
      <vt:lpstr>1_Office 테마</vt:lpstr>
      <vt:lpstr>성능 테스트</vt:lpstr>
      <vt:lpstr>부하테스트 도구</vt:lpstr>
      <vt:lpstr>Locust</vt:lpstr>
      <vt:lpstr>Locust</vt:lpstr>
      <vt:lpstr>비동기 서비스 부하 테스트</vt:lpstr>
      <vt:lpstr>시나리오 1</vt:lpstr>
      <vt:lpstr>테스트 결과 1</vt:lpstr>
      <vt:lpstr>시나리오 2</vt:lpstr>
      <vt:lpstr>테스트 결과 2</vt:lpstr>
      <vt:lpstr>시나리오 3</vt:lpstr>
      <vt:lpstr>테스트 결과 3</vt:lpstr>
      <vt:lpstr>비동기 서비스 부하 테스트</vt:lpstr>
      <vt:lpstr>가설</vt:lpstr>
      <vt:lpstr>시나리오 4</vt:lpstr>
      <vt:lpstr>테스트 결과 4</vt:lpstr>
      <vt:lpstr>시나리오 5</vt:lpstr>
      <vt:lpstr>테스트 결과 5</vt:lpstr>
      <vt:lpstr>시나리오 6</vt:lpstr>
      <vt:lpstr>테스트 결과 6</vt:lpstr>
      <vt:lpstr>실제 상황</vt:lpstr>
      <vt:lpstr>요약</vt:lpstr>
      <vt:lpstr>비동기 서비스 부하 테스트</vt:lpstr>
      <vt:lpstr>Virtual Thread 성능 비교 (단건)</vt:lpstr>
      <vt:lpstr>Virtual Thread 성능 비교 (단건 + 다건)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471</cp:revision>
  <dcterms:created xsi:type="dcterms:W3CDTF">2023-07-11T14:27:12Z</dcterms:created>
  <dcterms:modified xsi:type="dcterms:W3CDTF">2024-09-08T09:03:48Z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