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sldIdLst>
    <p:sldId id="256" r:id="rId2"/>
    <p:sldId id="309" r:id="rId3"/>
    <p:sldId id="276" r:id="rId4"/>
    <p:sldId id="278" r:id="rId5"/>
    <p:sldId id="279" r:id="rId6"/>
    <p:sldId id="258" r:id="rId7"/>
    <p:sldId id="301" r:id="rId8"/>
    <p:sldId id="307" r:id="rId9"/>
    <p:sldId id="305" r:id="rId10"/>
    <p:sldId id="306" r:id="rId11"/>
    <p:sldId id="310" r:id="rId12"/>
    <p:sldId id="264" r:id="rId13"/>
    <p:sldId id="265" r:id="rId14"/>
    <p:sldId id="267" r:id="rId15"/>
    <p:sldId id="268" r:id="rId16"/>
    <p:sldId id="269" r:id="rId17"/>
    <p:sldId id="308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D1B"/>
    <a:srgbClr val="008000"/>
    <a:srgbClr val="996633"/>
    <a:srgbClr val="0033CC"/>
    <a:srgbClr val="DA2AD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45818" autoAdjust="0"/>
  </p:normalViewPr>
  <p:slideViewPr>
    <p:cSldViewPr snapToGrid="0" showGuides="1">
      <p:cViewPr varScale="1">
        <p:scale>
          <a:sx n="62" d="100"/>
          <a:sy n="62" d="100"/>
        </p:scale>
        <p:origin x="2922" y="60"/>
      </p:cViewPr>
      <p:guideLst>
        <p:guide orient="horz" pos="12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챕터에서는 </a:t>
            </a:r>
            <a:r>
              <a:rPr lang="en-US" altLang="ko-KR" dirty="0"/>
              <a:t>Spring MVC </a:t>
            </a:r>
            <a:r>
              <a:rPr lang="ko-KR" altLang="en-US" dirty="0"/>
              <a:t>어플리케이션을 </a:t>
            </a:r>
            <a:r>
              <a:rPr lang="en-US" altLang="ko-KR" dirty="0"/>
              <a:t>Kotlin Coroutine </a:t>
            </a:r>
            <a:r>
              <a:rPr lang="ko-KR" altLang="en-US" dirty="0"/>
              <a:t>기반의 </a:t>
            </a:r>
            <a:r>
              <a:rPr lang="en-US" altLang="ko-KR"/>
              <a:t>Spring Webflux</a:t>
            </a:r>
            <a:r>
              <a:rPr lang="ko-KR" altLang="en-US"/>
              <a:t>으로 </a:t>
            </a:r>
            <a:r>
              <a:rPr lang="ko-KR" altLang="en-US" dirty="0"/>
              <a:t>다시 구현해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3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 내용은</a:t>
            </a:r>
            <a:r>
              <a:rPr lang="en-US" altLang="ko-KR" dirty="0"/>
              <a:t>, Spring MVC </a:t>
            </a:r>
            <a:r>
              <a:rPr lang="ko-KR" altLang="en-US" dirty="0"/>
              <a:t>와 동일합니다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14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 </a:t>
            </a:r>
            <a:r>
              <a:rPr lang="ko-KR" altLang="en-US" dirty="0" err="1"/>
              <a:t>셋업해</a:t>
            </a:r>
            <a:r>
              <a:rPr lang="ko-KR" altLang="en-US" dirty="0"/>
              <a:t>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</a:t>
            </a:r>
            <a:r>
              <a:rPr lang="en-US" altLang="ko-KR" dirty="0" err="1"/>
              <a:t>webflux</a:t>
            </a:r>
            <a:r>
              <a:rPr lang="en-US" altLang="ko-KR" dirty="0"/>
              <a:t> coroutine API </a:t>
            </a:r>
            <a:r>
              <a:rPr lang="ko-KR" altLang="en-US" dirty="0"/>
              <a:t>서버 본격적으로 구현해 보겠습니다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02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Hello world</a:t>
            </a:r>
            <a:r>
              <a:rPr lang="ko-KR" altLang="en-US" dirty="0"/>
              <a:t>를 </a:t>
            </a:r>
            <a:r>
              <a:rPr lang="en-US" altLang="ko-KR" dirty="0"/>
              <a:t>coroutine API</a:t>
            </a:r>
            <a:r>
              <a:rPr lang="ko-KR" altLang="en-US" dirty="0"/>
              <a:t>로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70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 </a:t>
            </a:r>
            <a:r>
              <a:rPr lang="en-US" altLang="ko-KR" dirty="0"/>
              <a:t>CRUD </a:t>
            </a:r>
            <a:r>
              <a:rPr lang="ko-KR" altLang="en-US" dirty="0"/>
              <a:t>서비스를 구현해 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93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저희가 만든 테스트 케이스들의 통합 실행을 위해 부족한 부분 채워보도록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48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 내용은 기존과 동일합니다만</a:t>
            </a:r>
            <a:r>
              <a:rPr lang="en-US" altLang="ko-KR" dirty="0"/>
              <a:t>, </a:t>
            </a:r>
            <a:r>
              <a:rPr lang="ko-KR" altLang="en-US" dirty="0"/>
              <a:t>이번에는 </a:t>
            </a:r>
            <a:r>
              <a:rPr lang="en-US" altLang="ko-KR" dirty="0"/>
              <a:t>Junit </a:t>
            </a:r>
            <a:r>
              <a:rPr lang="ko-KR" altLang="en-US" dirty="0"/>
              <a:t>대신 </a:t>
            </a:r>
            <a:r>
              <a:rPr lang="en-US" altLang="ko-KR" dirty="0"/>
              <a:t>Reactive test </a:t>
            </a:r>
            <a:r>
              <a:rPr lang="ko-KR" altLang="en-US" dirty="0"/>
              <a:t>를 지원하는 </a:t>
            </a:r>
            <a:r>
              <a:rPr lang="en-US" altLang="ko-KR" dirty="0" err="1"/>
              <a:t>Kotest</a:t>
            </a:r>
            <a:r>
              <a:rPr lang="en-US" altLang="ko-KR" dirty="0"/>
              <a:t> </a:t>
            </a:r>
            <a:r>
              <a:rPr lang="ko-KR" altLang="en-US" dirty="0"/>
              <a:t>를 사용할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316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Spring framework </a:t>
            </a:r>
            <a:r>
              <a:rPr lang="ko-KR" altLang="en-US" dirty="0" err="1"/>
              <a:t>기술스택</a:t>
            </a:r>
            <a:r>
              <a:rPr lang="ko-KR" altLang="en-US" dirty="0"/>
              <a:t> 중 하나로 </a:t>
            </a:r>
            <a:r>
              <a:rPr lang="en-US" altLang="ko-KR" dirty="0"/>
              <a:t>Async non-blocking </a:t>
            </a:r>
            <a:r>
              <a:rPr lang="ko-KR" altLang="en-US" dirty="0"/>
              <a:t>방식으로 요청을 처리합니다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Spring framework 5.0 </a:t>
            </a:r>
            <a:r>
              <a:rPr lang="ko-KR" altLang="en-US" dirty="0"/>
              <a:t>출시와 함께 </a:t>
            </a:r>
            <a:r>
              <a:rPr lang="ko-KR" altLang="en-US" dirty="0" err="1"/>
              <a:t>릴리즈되었으며</a:t>
            </a:r>
            <a:r>
              <a:rPr lang="en-US" altLang="ko-KR" dirty="0"/>
              <a:t>, </a:t>
            </a:r>
            <a:r>
              <a:rPr lang="en-US" altLang="ko-KR" dirty="0" err="1"/>
              <a:t>mvc</a:t>
            </a:r>
            <a:r>
              <a:rPr lang="en-US" altLang="ko-KR" dirty="0"/>
              <a:t> </a:t>
            </a:r>
            <a:r>
              <a:rPr lang="ko-KR" altLang="en-US" dirty="0"/>
              <a:t>스택과 </a:t>
            </a:r>
            <a:r>
              <a:rPr lang="en-US" altLang="ko-KR" dirty="0"/>
              <a:t>1:1 </a:t>
            </a:r>
            <a:r>
              <a:rPr lang="ko-KR" altLang="en-US" dirty="0"/>
              <a:t>대응되는 것으로 소개는 하고 있습니다만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의존관계가 판이하게 달라지기 때문에 </a:t>
            </a:r>
            <a:r>
              <a:rPr lang="en-US" altLang="ko-KR" dirty="0"/>
              <a:t>MVC </a:t>
            </a:r>
            <a:r>
              <a:rPr lang="ko-KR" altLang="en-US" dirty="0"/>
              <a:t>프로젝트와 같이 사용할 수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가지 핵심 구성요소로 </a:t>
            </a:r>
            <a:r>
              <a:rPr lang="en-US" altLang="ko-KR" dirty="0"/>
              <a:t>Spring stack </a:t>
            </a:r>
            <a:r>
              <a:rPr lang="ko-KR" altLang="en-US" dirty="0"/>
              <a:t>을 구현하고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첫번째</a:t>
            </a:r>
            <a:r>
              <a:rPr lang="en-US" altLang="ko-KR" dirty="0"/>
              <a:t>, </a:t>
            </a:r>
            <a:r>
              <a:rPr lang="en-US" altLang="ko-KR" dirty="0" err="1"/>
              <a:t>Netty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Netty</a:t>
            </a:r>
            <a:r>
              <a:rPr lang="ko-KR" altLang="en-US" dirty="0"/>
              <a:t>는 이벤트 </a:t>
            </a:r>
            <a:r>
              <a:rPr lang="ko-KR" altLang="en-US" dirty="0" err="1"/>
              <a:t>드리븐</a:t>
            </a:r>
            <a:r>
              <a:rPr lang="ko-KR" altLang="en-US" dirty="0"/>
              <a:t> 방식의 비동기 네트워크 프레임워크로</a:t>
            </a:r>
            <a:r>
              <a:rPr lang="en-US" altLang="ko-KR" dirty="0"/>
              <a:t>, </a:t>
            </a:r>
            <a:r>
              <a:rPr lang="ko-KR" altLang="en-US" dirty="0" err="1"/>
              <a:t>톰캣</a:t>
            </a:r>
            <a:r>
              <a:rPr lang="ko-KR" altLang="en-US" dirty="0"/>
              <a:t> 대신 사용되며</a:t>
            </a:r>
            <a:r>
              <a:rPr lang="en-US" altLang="ko-KR" dirty="0"/>
              <a:t>, 10</a:t>
            </a:r>
            <a:r>
              <a:rPr lang="ko-KR" altLang="en-US" dirty="0"/>
              <a:t>만개 이상의 커넥션을 </a:t>
            </a:r>
            <a:r>
              <a:rPr lang="en-US" altLang="ko-KR" dirty="0"/>
              <a:t>I/O Multiplexing </a:t>
            </a:r>
            <a:r>
              <a:rPr lang="ko-KR" altLang="en-US" dirty="0"/>
              <a:t>방식으로 안정적으로 처리합니다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이희승님이라고</a:t>
            </a:r>
            <a:r>
              <a:rPr lang="en-US" altLang="ko-KR" dirty="0"/>
              <a:t>, </a:t>
            </a:r>
            <a:r>
              <a:rPr lang="ko-KR" altLang="en-US" dirty="0"/>
              <a:t>한국 엔지니어분이 </a:t>
            </a:r>
            <a:r>
              <a:rPr lang="ko-KR" altLang="en-US" dirty="0" err="1"/>
              <a:t>만드셨는데요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트위터를 거쳐 지금은 네이버 라인에서 아르메니아라는 </a:t>
            </a:r>
            <a:r>
              <a:rPr lang="ko-KR" altLang="en-US" dirty="0" err="1"/>
              <a:t>마이크로서비스</a:t>
            </a:r>
            <a:r>
              <a:rPr lang="ko-KR" altLang="en-US" dirty="0"/>
              <a:t> 프레임워크를 개발하고 계십니다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Netty</a:t>
            </a:r>
            <a:r>
              <a:rPr lang="ko-KR" altLang="en-US" dirty="0"/>
              <a:t>는 서버로만 </a:t>
            </a:r>
            <a:r>
              <a:rPr lang="ko-KR" altLang="en-US" dirty="0" err="1"/>
              <a:t>용처가</a:t>
            </a:r>
            <a:r>
              <a:rPr lang="ko-KR" altLang="en-US" dirty="0"/>
              <a:t> 한정되어 있는 건 아니고요</a:t>
            </a:r>
            <a:r>
              <a:rPr lang="en-US" altLang="ko-KR" dirty="0"/>
              <a:t>. </a:t>
            </a:r>
            <a:r>
              <a:rPr lang="ko-KR" altLang="en-US" dirty="0"/>
              <a:t>성능 좋은 </a:t>
            </a:r>
            <a:r>
              <a:rPr lang="en-US" altLang="ko-KR" dirty="0" err="1"/>
              <a:t>redis</a:t>
            </a:r>
            <a:r>
              <a:rPr lang="en-US" altLang="ko-KR" dirty="0"/>
              <a:t> client </a:t>
            </a:r>
            <a:r>
              <a:rPr lang="ko-KR" altLang="en-US" dirty="0"/>
              <a:t>로 유명한 </a:t>
            </a:r>
            <a:r>
              <a:rPr lang="en-US" altLang="ko-KR" dirty="0"/>
              <a:t>lettuce </a:t>
            </a:r>
            <a:r>
              <a:rPr lang="ko-KR" altLang="en-US" dirty="0"/>
              <a:t>도 바로 </a:t>
            </a:r>
            <a:r>
              <a:rPr lang="en-US" altLang="ko-KR" dirty="0" err="1"/>
              <a:t>Netty</a:t>
            </a:r>
            <a:r>
              <a:rPr lang="en-US" altLang="ko-KR" dirty="0"/>
              <a:t> </a:t>
            </a:r>
            <a:r>
              <a:rPr lang="ko-KR" altLang="en-US" dirty="0"/>
              <a:t>로 만들어졌습니다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410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핵심 구성요소 두번째</a:t>
            </a:r>
            <a:r>
              <a:rPr lang="en-US" altLang="ko-KR" dirty="0"/>
              <a:t>, Async process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ko-KR" dirty="0"/>
            </a:br>
            <a:r>
              <a:rPr lang="ko-KR" altLang="en-US" dirty="0"/>
              <a:t>처음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가 발표될 당시에는</a:t>
            </a:r>
            <a:r>
              <a:rPr lang="en-US" altLang="ko-KR" dirty="0"/>
              <a:t>, Java </a:t>
            </a:r>
            <a:r>
              <a:rPr lang="ko-KR" altLang="en-US" dirty="0"/>
              <a:t>에서 </a:t>
            </a:r>
            <a:r>
              <a:rPr lang="en-US" altLang="ko-KR" dirty="0"/>
              <a:t>coroutine </a:t>
            </a:r>
            <a:r>
              <a:rPr lang="ko-KR" altLang="en-US" dirty="0"/>
              <a:t>을 지원하지 않았기 때문에</a:t>
            </a:r>
            <a:r>
              <a:rPr lang="en-US" altLang="ko-KR" dirty="0"/>
              <a:t>, Async process </a:t>
            </a:r>
            <a:r>
              <a:rPr lang="ko-KR" altLang="en-US" dirty="0"/>
              <a:t>를 위해</a:t>
            </a:r>
            <a:r>
              <a:rPr lang="en-US" altLang="ko-KR" dirty="0"/>
              <a:t>, Pivotal </a:t>
            </a:r>
            <a:r>
              <a:rPr lang="ko-KR" altLang="en-US" dirty="0"/>
              <a:t>에서 </a:t>
            </a:r>
            <a:r>
              <a:rPr lang="ko-KR" altLang="en-US" dirty="0" err="1"/>
              <a:t>개발중이던</a:t>
            </a:r>
            <a:r>
              <a:rPr lang="ko-KR" altLang="en-US" dirty="0"/>
              <a:t> </a:t>
            </a:r>
            <a:r>
              <a:rPr lang="en-US" altLang="ko-KR" dirty="0"/>
              <a:t>Reactor </a:t>
            </a:r>
            <a:r>
              <a:rPr lang="ko-KR" altLang="en-US" dirty="0"/>
              <a:t>를 도입했었습니다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Reactor </a:t>
            </a:r>
            <a:r>
              <a:rPr lang="ko-KR" altLang="en-US" dirty="0"/>
              <a:t>는 원래 대용량 데이터 스트리밍 처리를 목적으로 개발되던 기술로서</a:t>
            </a: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2013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</a:t>
            </a:r>
            <a:r>
              <a:rPr lang="en-US" altLang="ko-KR" dirty="0"/>
              <a:t>, 1.0 </a:t>
            </a:r>
            <a:r>
              <a:rPr lang="ko-KR" altLang="en-US" dirty="0"/>
              <a:t>이 릴리즈 되었고</a:t>
            </a:r>
            <a:endParaRPr lang="en-US" altLang="ko-KR" dirty="0"/>
          </a:p>
          <a:p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에서 사용되는 </a:t>
            </a:r>
            <a:r>
              <a:rPr lang="en-US" altLang="ko-KR" dirty="0"/>
              <a:t>3.0 </a:t>
            </a:r>
            <a:r>
              <a:rPr lang="ko-KR" altLang="en-US" dirty="0"/>
              <a:t>은 </a:t>
            </a:r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릴리즈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독자규격은 당연히 아니고요</a:t>
            </a:r>
            <a:r>
              <a:rPr lang="en-US" altLang="ko-KR" dirty="0"/>
              <a:t>. Reactive Streams </a:t>
            </a:r>
            <a:r>
              <a:rPr lang="ko-KR" altLang="en-US" dirty="0"/>
              <a:t>라는 비동기 스트림 처리표준 구현하고 있습니다</a:t>
            </a:r>
            <a:r>
              <a:rPr lang="en-US" altLang="ko-KR" dirty="0"/>
              <a:t>.</a:t>
            </a:r>
          </a:p>
          <a:p>
            <a:endParaRPr lang="en-US" altLang="ko-KR" dirty="0">
              <a:effectLst/>
              <a:hlinkClick r:id="" action="ppaction://noaction"/>
            </a:endParaRPr>
          </a:p>
          <a:p>
            <a:r>
              <a:rPr lang="en-US" altLang="ko-KR" dirty="0">
                <a:effectLst/>
                <a:hlinkClick r:id="" action="ppaction://noaction"/>
              </a:rPr>
              <a:t>http://www.reactive-streams.org</a:t>
            </a:r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그리고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지금은 </a:t>
            </a:r>
            <a:r>
              <a:rPr lang="en-US" altLang="ko-KR" dirty="0">
                <a:effectLst/>
              </a:rPr>
              <a:t>Kotlin Coroutine </a:t>
            </a:r>
            <a:r>
              <a:rPr lang="ko-KR" altLang="en-US" dirty="0">
                <a:effectLst/>
              </a:rPr>
              <a:t>을 추가 지원하고 있습니다</a:t>
            </a:r>
            <a:r>
              <a:rPr lang="en-US" altLang="ko-KR" dirty="0">
                <a:effectLst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06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핵심 구성요소 마지막</a:t>
            </a:r>
            <a:r>
              <a:rPr lang="en-US" altLang="ko-KR" dirty="0"/>
              <a:t>, R2DBC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R2DBC</a:t>
            </a:r>
            <a:r>
              <a:rPr lang="ko-KR" altLang="en-US" dirty="0"/>
              <a:t>는 </a:t>
            </a:r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/>
              <a:t>Data Reactive</a:t>
            </a:r>
            <a:r>
              <a:rPr lang="ko-KR" altLang="en-US" dirty="0"/>
              <a:t> 기술 중 하나로</a:t>
            </a:r>
            <a:r>
              <a:rPr lang="en-US" altLang="ko-KR" dirty="0"/>
              <a:t>, </a:t>
            </a:r>
            <a:r>
              <a:rPr lang="ko-KR" altLang="en-US" dirty="0"/>
              <a:t>관계형 </a:t>
            </a:r>
            <a:r>
              <a:rPr lang="en-US" altLang="ko-KR" dirty="0"/>
              <a:t>DB</a:t>
            </a:r>
            <a:r>
              <a:rPr lang="ko-KR" altLang="en-US" dirty="0"/>
              <a:t>와의 연결을 제공하는 </a:t>
            </a:r>
            <a:r>
              <a:rPr lang="en-US" altLang="ko-KR" dirty="0"/>
              <a:t>JDBC </a:t>
            </a:r>
            <a:r>
              <a:rPr lang="ko-KR" altLang="en-US" dirty="0" err="1"/>
              <a:t>대체제입니다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en-US" altLang="ko-KR" b="1" u="sng" dirty="0"/>
              <a:t>R</a:t>
            </a:r>
            <a:r>
              <a:rPr lang="en-US" altLang="ko-KR" dirty="0"/>
              <a:t>eactive</a:t>
            </a:r>
            <a:r>
              <a:rPr lang="ko-KR" altLang="en-US" dirty="0"/>
              <a:t> </a:t>
            </a:r>
            <a:r>
              <a:rPr lang="en-US" altLang="ko-KR" b="1" u="sng" dirty="0"/>
              <a:t>R</a:t>
            </a:r>
            <a:r>
              <a:rPr lang="en-US" altLang="ko-KR" dirty="0"/>
              <a:t>elation</a:t>
            </a:r>
            <a:r>
              <a:rPr lang="ko-KR" altLang="en-US" dirty="0"/>
              <a:t> </a:t>
            </a:r>
            <a:r>
              <a:rPr lang="en-US" altLang="ko-KR" b="1" u="sng" dirty="0"/>
              <a:t>D</a:t>
            </a:r>
            <a:r>
              <a:rPr lang="en-US" altLang="ko-KR" dirty="0"/>
              <a:t>ata</a:t>
            </a:r>
            <a:r>
              <a:rPr lang="en-US" altLang="ko-KR" b="1" u="sng" dirty="0"/>
              <a:t>b</a:t>
            </a:r>
            <a:r>
              <a:rPr lang="en-US" altLang="ko-KR" dirty="0"/>
              <a:t>ase</a:t>
            </a:r>
            <a:r>
              <a:rPr lang="ko-KR" altLang="en-US" dirty="0"/>
              <a:t> </a:t>
            </a:r>
            <a:r>
              <a:rPr lang="en-US" altLang="ko-KR" b="1" u="sng" dirty="0"/>
              <a:t>C</a:t>
            </a:r>
            <a:r>
              <a:rPr lang="en-US" altLang="ko-KR" dirty="0"/>
              <a:t>onnectivity)</a:t>
            </a:r>
          </a:p>
          <a:p>
            <a:endParaRPr lang="en-US" altLang="ko-KR" dirty="0"/>
          </a:p>
          <a:p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2016</a:t>
            </a:r>
            <a:r>
              <a:rPr lang="ko-KR" altLang="en-US" dirty="0"/>
              <a:t>년 발표되고나서 꽤 오랫동안 </a:t>
            </a:r>
            <a:r>
              <a:rPr lang="en-US" altLang="ko-KR" dirty="0"/>
              <a:t>Reactive RDB </a:t>
            </a:r>
            <a:r>
              <a:rPr lang="ko-KR" altLang="en-US" dirty="0"/>
              <a:t>연결을 지원하지 않았습니다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저희가 주로 개발하는 </a:t>
            </a:r>
            <a:r>
              <a:rPr lang="en-US" altLang="ko-KR" dirty="0"/>
              <a:t>RDB </a:t>
            </a:r>
            <a:r>
              <a:rPr lang="ko-KR" altLang="en-US" dirty="0"/>
              <a:t>기반 웹 어플리케이션에서는 성능상 이점을 제공하지 못하고 있었는데요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reactive </a:t>
            </a:r>
            <a:r>
              <a:rPr lang="ko-KR" altLang="en-US" dirty="0"/>
              <a:t>특성상 체인 하나가 </a:t>
            </a:r>
            <a:r>
              <a:rPr lang="ko-KR" altLang="en-US" dirty="0" err="1"/>
              <a:t>블락이면</a:t>
            </a:r>
            <a:r>
              <a:rPr lang="ko-KR" altLang="en-US" dirty="0"/>
              <a:t> 다른 체인도 </a:t>
            </a:r>
            <a:r>
              <a:rPr lang="ko-KR" altLang="en-US" dirty="0" err="1"/>
              <a:t>블락되거든요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webflux</a:t>
            </a:r>
            <a:r>
              <a:rPr lang="ko-KR" altLang="en-US" dirty="0"/>
              <a:t> 초창기에는 </a:t>
            </a:r>
            <a:r>
              <a:rPr lang="en-US" altLang="ko-KR" dirty="0" err="1"/>
              <a:t>jdbc</a:t>
            </a:r>
            <a:r>
              <a:rPr lang="en-US" altLang="ko-KR" dirty="0"/>
              <a:t> </a:t>
            </a:r>
            <a:r>
              <a:rPr lang="ko-KR" altLang="en-US" dirty="0"/>
              <a:t>연결은  </a:t>
            </a:r>
            <a:r>
              <a:rPr lang="en-US" altLang="ko-KR" dirty="0"/>
              <a:t>blocking io </a:t>
            </a:r>
            <a:r>
              <a:rPr lang="ko-KR" altLang="en-US" dirty="0"/>
              <a:t>만 관리하는 전용 </a:t>
            </a:r>
            <a:r>
              <a:rPr lang="en-US" altLang="ko-KR" dirty="0"/>
              <a:t>thread pool </a:t>
            </a:r>
            <a:r>
              <a:rPr lang="ko-KR" altLang="en-US" dirty="0"/>
              <a:t>을 만들어</a:t>
            </a:r>
            <a:r>
              <a:rPr lang="en-US" altLang="ko-KR" dirty="0"/>
              <a:t>, </a:t>
            </a:r>
            <a:r>
              <a:rPr lang="ko-KR" altLang="en-US" dirty="0"/>
              <a:t>여기에서 처리하는 것을 가이드 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</a:t>
            </a:r>
            <a:r>
              <a:rPr lang="en-US" altLang="ko-KR" dirty="0" err="1"/>
              <a:t>webflux</a:t>
            </a:r>
            <a:r>
              <a:rPr lang="en-US" altLang="ko-KR" dirty="0"/>
              <a:t> throughput </a:t>
            </a:r>
            <a:r>
              <a:rPr lang="ko-KR" altLang="en-US" dirty="0"/>
              <a:t>이 워낙 고속이라</a:t>
            </a:r>
            <a:r>
              <a:rPr lang="en-US" altLang="ko-KR" dirty="0"/>
              <a:t>,</a:t>
            </a:r>
            <a:r>
              <a:rPr lang="ko-KR" altLang="en-US" dirty="0"/>
              <a:t> 전용 </a:t>
            </a:r>
            <a:r>
              <a:rPr lang="en-US" altLang="ko-KR" dirty="0"/>
              <a:t>thread pool </a:t>
            </a:r>
            <a:r>
              <a:rPr lang="ko-KR" altLang="en-US" dirty="0"/>
              <a:t>을 만들어도 제 역할을 다 하지 못하고 금새 차버렸거든요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때문에 </a:t>
            </a:r>
            <a:r>
              <a:rPr lang="en-US" altLang="ko-KR" dirty="0"/>
              <a:t>RDB</a:t>
            </a:r>
            <a:r>
              <a:rPr lang="ko-KR" altLang="en-US" dirty="0"/>
              <a:t>를 사용할 경우 </a:t>
            </a:r>
            <a:r>
              <a:rPr lang="en-US" altLang="ko-KR" dirty="0" err="1"/>
              <a:t>mvc</a:t>
            </a:r>
            <a:r>
              <a:rPr lang="en-US" altLang="ko-KR" dirty="0"/>
              <a:t> </a:t>
            </a:r>
            <a:r>
              <a:rPr lang="ko-KR" altLang="en-US" dirty="0"/>
              <a:t>와 차이점이 없었습니다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/>
              <a:t>R2DBC </a:t>
            </a:r>
            <a:r>
              <a:rPr lang="ko-KR" altLang="en-US" dirty="0"/>
              <a:t>가 발표되고 나서야 드디어 마지막 퍼즐이 맞춰진 셈인데요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R2DBC </a:t>
            </a:r>
            <a:r>
              <a:rPr lang="ko-KR" altLang="en-US" dirty="0"/>
              <a:t>는 </a:t>
            </a:r>
            <a:r>
              <a:rPr lang="en-US" altLang="ko-KR" dirty="0"/>
              <a:t>JDBC </a:t>
            </a:r>
            <a:r>
              <a:rPr lang="ko-KR" altLang="en-US" dirty="0"/>
              <a:t>같은 </a:t>
            </a:r>
            <a:r>
              <a:rPr lang="en-US" altLang="ko-KR" dirty="0"/>
              <a:t>interface (SPI, Service Provider Interface) 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각 드라이버는 정의된 인터페이스를 벤더가 구현하는 방식입니다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2022-04-25</a:t>
            </a:r>
            <a:r>
              <a:rPr lang="ko-KR" altLang="en-US" dirty="0"/>
              <a:t> </a:t>
            </a:r>
            <a:r>
              <a:rPr lang="ko-KR" altLang="en-US" dirty="0" err="1"/>
              <a:t>릴리즈된</a:t>
            </a:r>
            <a:r>
              <a:rPr lang="ko-KR" altLang="en-US" dirty="0"/>
              <a:t> </a:t>
            </a:r>
            <a:r>
              <a:rPr lang="en-US" altLang="ko-KR" dirty="0"/>
              <a:t>1.0 </a:t>
            </a:r>
            <a:r>
              <a:rPr lang="ko-KR" altLang="en-US" dirty="0"/>
              <a:t>버전부터 실무에서 사용 가능한 안정성이 확보되었습니다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468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은 </a:t>
            </a: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월부터 </a:t>
            </a:r>
            <a:r>
              <a:rPr lang="en-US" altLang="ko-KR" dirty="0"/>
              <a:t>coroutine </a:t>
            </a:r>
            <a:r>
              <a:rPr lang="ko-KR" altLang="en-US" dirty="0"/>
              <a:t>을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에서 지원하기 시작했습니다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Reactor</a:t>
            </a:r>
            <a:r>
              <a:rPr lang="ko-KR" altLang="en-US" dirty="0"/>
              <a:t>를 대체한 건 아니고요</a:t>
            </a:r>
            <a:r>
              <a:rPr lang="en-US" altLang="ko-KR" dirty="0"/>
              <a:t>. Reactor </a:t>
            </a:r>
            <a:r>
              <a:rPr lang="ko-KR" altLang="en-US" dirty="0"/>
              <a:t>기반의 프레임워크 </a:t>
            </a:r>
            <a:r>
              <a:rPr lang="ko-KR" altLang="en-US" dirty="0" err="1"/>
              <a:t>어딘가에서</a:t>
            </a:r>
            <a:r>
              <a:rPr lang="ko-KR" altLang="en-US" dirty="0"/>
              <a:t> </a:t>
            </a:r>
            <a:r>
              <a:rPr lang="en-US" altLang="ko-KR" dirty="0"/>
              <a:t>coroutine </a:t>
            </a:r>
            <a:r>
              <a:rPr lang="ko-KR" altLang="en-US" dirty="0"/>
              <a:t>함수로 호출을 </a:t>
            </a:r>
            <a:r>
              <a:rPr lang="ko-KR" altLang="en-US" dirty="0" err="1"/>
              <a:t>바꿔치기</a:t>
            </a:r>
            <a:r>
              <a:rPr lang="ko-KR" altLang="en-US" dirty="0"/>
              <a:t> 하는 방식입니다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&lt;&lt; </a:t>
            </a:r>
            <a:r>
              <a:rPr lang="ko-KR" altLang="en-US" dirty="0"/>
              <a:t>설명 </a:t>
            </a:r>
            <a:r>
              <a:rPr lang="en-US" altLang="ko-KR" dirty="0"/>
              <a:t>&gt;&gt;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070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167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56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24" y="394276"/>
            <a:ext cx="8490731" cy="43338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kumimoji="1" lang="en-US" sz="2000" b="1" i="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marL="0" lvl="0" indent="0" defTabSz="914400" latinLnBrk="0">
              <a:lnSpc>
                <a:spcPct val="100000"/>
              </a:lnSpc>
              <a:spcBef>
                <a:spcPts val="1000"/>
              </a:spcBef>
              <a:buFontTx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24" y="936070"/>
            <a:ext cx="8490730" cy="387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20000"/>
              </a:lnSpc>
              <a:def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lnSpc>
                <a:spcPct val="120000"/>
              </a:lnSpc>
              <a:defRPr lang="ko-KR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lnSpc>
                <a:spcPct val="120000"/>
              </a:lnSpc>
              <a:def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lnSpc>
                <a:spcPct val="120000"/>
              </a:lnSpc>
              <a:def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lnSpc>
                <a:spcPct val="120000"/>
              </a:lnSpc>
              <a:def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C45D0CE0-CFD2-F3A6-FD6B-202119C25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67474" y="109941"/>
            <a:ext cx="2440780" cy="21551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tx1">
                    <a:tint val="82000"/>
                  </a:schemeClr>
                </a:solidFill>
                <a:latin typeface="Gilroy SemiBold" panose="00000700000000000000" pitchFamily="50" charset="0"/>
              </a:defRPr>
            </a:lvl1pPr>
          </a:lstStyle>
          <a:p>
            <a:r>
              <a:rPr lang="en-US" altLang="ko-KR"/>
              <a:t>Spring Webflux (by Coroutine)</a:t>
            </a:r>
            <a:endParaRPr lang="ko-KR" altLang="en-US" dirty="0"/>
          </a:p>
        </p:txBody>
      </p:sp>
      <p:cxnSp>
        <p:nvCxnSpPr>
          <p:cNvPr id="7" name="직선 연결선[R] 19">
            <a:extLst>
              <a:ext uri="{FF2B5EF4-FFF2-40B4-BE49-F238E27FC236}">
                <a16:creationId xmlns:a16="http://schemas.microsoft.com/office/drawing/2014/main" id="{F499D1A4-2358-07AC-4578-8B6C7D8F24C7}"/>
              </a:ext>
            </a:extLst>
          </p:cNvPr>
          <p:cNvCxnSpPr>
            <a:cxnSpLocks/>
          </p:cNvCxnSpPr>
          <p:nvPr userDrawn="1"/>
        </p:nvCxnSpPr>
        <p:spPr>
          <a:xfrm>
            <a:off x="142875" y="336268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6A02154-560B-E5A2-FCA3-2079CC3482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51" y="4903762"/>
            <a:ext cx="757234" cy="232514"/>
          </a:xfrm>
          <a:prstGeom prst="rect">
            <a:avLst/>
          </a:prstGeom>
        </p:spPr>
      </p:pic>
      <p:cxnSp>
        <p:nvCxnSpPr>
          <p:cNvPr id="10" name="직선 연결선[R] 19">
            <a:extLst>
              <a:ext uri="{FF2B5EF4-FFF2-40B4-BE49-F238E27FC236}">
                <a16:creationId xmlns:a16="http://schemas.microsoft.com/office/drawing/2014/main" id="{7C81B446-6183-D0DC-6407-1EE2F639A632}"/>
              </a:ext>
            </a:extLst>
          </p:cNvPr>
          <p:cNvCxnSpPr>
            <a:cxnSpLocks/>
          </p:cNvCxnSpPr>
          <p:nvPr userDrawn="1"/>
        </p:nvCxnSpPr>
        <p:spPr>
          <a:xfrm>
            <a:off x="162326" y="4876057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75347-98CF-2D30-79D6-42DD8776DC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67475" y="347086"/>
            <a:ext cx="2440780" cy="223092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lang="ko-KR" altLang="en-US" sz="700" i="1" dirty="0" smtClean="0">
                <a:solidFill>
                  <a:schemeClr val="bg1">
                    <a:lumMod val="50000"/>
                  </a:schemeClr>
                </a:solidFill>
                <a:latin typeface="Gilroy SemiBold" panose="00000700000000000000" pitchFamily="50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lnSpc>
                <a:spcPct val="120000"/>
              </a:lnSpc>
              <a:defRPr 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71450" lvl="0" indent="-171450">
              <a:spcAft>
                <a:spcPts val="800"/>
              </a:spcAft>
            </a:pPr>
            <a:r>
              <a:rPr lang="en-US" altLang="ko-KR" dirty="0" err="1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92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9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토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5DB7A8-F6F0-23A6-D9D1-6D1BFD021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365" y="1334347"/>
            <a:ext cx="7724891" cy="629841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>
                <a:solidFill>
                  <a:srgbClr val="BD0326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C97D1B6-E48E-BC0C-5E60-3091C25FB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108" y="1965502"/>
            <a:ext cx="7724890" cy="35721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lvl1pPr algn="l">
              <a:defRPr lang="en-US" sz="1300" dirty="0">
                <a:solidFill>
                  <a:srgbClr val="FC4E6F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cxnSp>
        <p:nvCxnSpPr>
          <p:cNvPr id="6" name="직선 연결선[R] 19">
            <a:extLst>
              <a:ext uri="{FF2B5EF4-FFF2-40B4-BE49-F238E27FC236}">
                <a16:creationId xmlns:a16="http://schemas.microsoft.com/office/drawing/2014/main" id="{35E66E0E-3208-8254-FCEB-6FCB9F4F53A6}"/>
              </a:ext>
            </a:extLst>
          </p:cNvPr>
          <p:cNvCxnSpPr>
            <a:cxnSpLocks/>
          </p:cNvCxnSpPr>
          <p:nvPr userDrawn="1"/>
        </p:nvCxnSpPr>
        <p:spPr>
          <a:xfrm>
            <a:off x="142875" y="423352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19">
            <a:extLst>
              <a:ext uri="{FF2B5EF4-FFF2-40B4-BE49-F238E27FC236}">
                <a16:creationId xmlns:a16="http://schemas.microsoft.com/office/drawing/2014/main" id="{FB45A898-A93E-DB88-C39E-4124D8502530}"/>
              </a:ext>
            </a:extLst>
          </p:cNvPr>
          <p:cNvCxnSpPr>
            <a:cxnSpLocks/>
          </p:cNvCxnSpPr>
          <p:nvPr userDrawn="1"/>
        </p:nvCxnSpPr>
        <p:spPr>
          <a:xfrm>
            <a:off x="162326" y="4774459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164E4B6-DC7C-02D4-5370-C9D9B9E502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9217" y="4774459"/>
            <a:ext cx="1205565" cy="370178"/>
          </a:xfrm>
          <a:prstGeom prst="rect">
            <a:avLst/>
          </a:prstGeom>
        </p:spPr>
      </p:pic>
      <p:sp>
        <p:nvSpPr>
          <p:cNvPr id="9" name="텍스트 개체 틀 52">
            <a:extLst>
              <a:ext uri="{FF2B5EF4-FFF2-40B4-BE49-F238E27FC236}">
                <a16:creationId xmlns:a16="http://schemas.microsoft.com/office/drawing/2014/main" id="{2756E176-AED9-C6E3-03D3-D9B449B264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44" y="108472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FB2752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PART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524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서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34347"/>
            <a:ext cx="7703120" cy="629841"/>
          </a:xfrm>
          <a:prstGeom prst="rect">
            <a:avLst/>
          </a:prstGeom>
        </p:spPr>
        <p:txBody>
          <a:bodyPr anchor="ctr" anchorCtr="1"/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6" y="1965502"/>
            <a:ext cx="7703120" cy="35721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lvl1pPr algn="r">
              <a:def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cxnSp>
        <p:nvCxnSpPr>
          <p:cNvPr id="4" name="직선 연결선[R] 19">
            <a:extLst>
              <a:ext uri="{FF2B5EF4-FFF2-40B4-BE49-F238E27FC236}">
                <a16:creationId xmlns:a16="http://schemas.microsoft.com/office/drawing/2014/main" id="{85AC3ABC-27F1-19F1-9674-0777BF0C6BCC}"/>
              </a:ext>
            </a:extLst>
          </p:cNvPr>
          <p:cNvCxnSpPr>
            <a:cxnSpLocks/>
          </p:cNvCxnSpPr>
          <p:nvPr userDrawn="1"/>
        </p:nvCxnSpPr>
        <p:spPr>
          <a:xfrm>
            <a:off x="142875" y="423352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19">
            <a:extLst>
              <a:ext uri="{FF2B5EF4-FFF2-40B4-BE49-F238E27FC236}">
                <a16:creationId xmlns:a16="http://schemas.microsoft.com/office/drawing/2014/main" id="{8BC07E48-AB77-F79B-6F7C-A67E8C9F5BC6}"/>
              </a:ext>
            </a:extLst>
          </p:cNvPr>
          <p:cNvCxnSpPr>
            <a:cxnSpLocks/>
          </p:cNvCxnSpPr>
          <p:nvPr userDrawn="1"/>
        </p:nvCxnSpPr>
        <p:spPr>
          <a:xfrm>
            <a:off x="162326" y="4774459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1071FF2-711C-9AC0-979E-627D186D8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9217" y="4774459"/>
            <a:ext cx="1205565" cy="370178"/>
          </a:xfrm>
          <a:prstGeom prst="rect">
            <a:avLst/>
          </a:prstGeom>
        </p:spPr>
      </p:pic>
      <p:sp>
        <p:nvSpPr>
          <p:cNvPr id="9" name="텍스트 개체 틀 52">
            <a:extLst>
              <a:ext uri="{FF2B5EF4-FFF2-40B4-BE49-F238E27FC236}">
                <a16:creationId xmlns:a16="http://schemas.microsoft.com/office/drawing/2014/main" id="{37DA8257-444C-E0A5-7F79-6D33BD1538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44" y="108472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CLIP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06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49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60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ko-KR" altLang="en-US" sz="800" kern="1200" smtClean="0">
          <a:solidFill>
            <a:schemeClr val="tx1">
              <a:tint val="82000"/>
            </a:schemeClr>
          </a:solidFill>
          <a:latin typeface="Gilroy SemiBold" panose="00000700000000000000" pitchFamily="50" charset="0"/>
          <a:ea typeface="+mn-ea"/>
          <a:cs typeface="+mn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start.spring.io/#!type=gradle-project-kotlin&amp;language=kotlin&amp;platformVersion=3.1.2&amp;packaging=jar&amp;jvmVersion=17&amp;groupId=dev.fastcampus&amp;artifactId=webflux.coroutine&amp;name=webflux.coroutine&amp;description=spring%20boot%20coroutine&amp;packageName=dev.fastcampus.webflux.coroutine&amp;dependencies=webflux,data-r2dbc,h2,mariadb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otest.io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test.io/docs/extensions/spring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framework/wiki/What%27s-New-in-Spring-Framework-5.x#whats-new-in-version-5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spc="-150" dirty="0"/>
              <a:t>Spring </a:t>
            </a:r>
            <a:r>
              <a:rPr lang="en-US" altLang="ko-KR" b="1" spc="-150" dirty="0" err="1"/>
              <a:t>Webflux</a:t>
            </a:r>
            <a:r>
              <a:rPr lang="en-US" altLang="ko-KR" b="1" spc="-150" dirty="0"/>
              <a:t> (by Coroutine)</a:t>
            </a:r>
            <a:endParaRPr lang="ko-KR" altLang="en-US" b="1" spc="-150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ko-KR" altLang="en-US" b="1" dirty="0">
                <a:solidFill>
                  <a:srgbClr val="ED234B"/>
                </a:solidFill>
              </a:rPr>
              <a:t>소개 및 환경구성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6530B0-64C5-6B6C-0A72-C3A471A54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ED812C98-C9EB-8AF7-F43F-50517F91521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dirty="0"/>
              <a:t>소개 및 환경구성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04E59B2-0A3E-BA76-C934-D9730A2CDEE5}"/>
              </a:ext>
            </a:extLst>
          </p:cNvPr>
          <p:cNvSpPr/>
          <p:nvPr/>
        </p:nvSpPr>
        <p:spPr>
          <a:xfrm>
            <a:off x="744860" y="1211846"/>
            <a:ext cx="1962615" cy="433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WebFilter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org.springframework.web.server</a:t>
            </a:r>
            <a:endParaRPr lang="ko-KR" altLang="en-US" sz="8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FBF3F0-5F1F-869B-3C3E-54533C0E5470}"/>
              </a:ext>
            </a:extLst>
          </p:cNvPr>
          <p:cNvSpPr/>
          <p:nvPr/>
        </p:nvSpPr>
        <p:spPr>
          <a:xfrm>
            <a:off x="744859" y="1832603"/>
            <a:ext cx="1962615" cy="433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DispatcherHandler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org.springframework.web.reactive</a:t>
            </a:r>
            <a:endParaRPr lang="ko-KR" altLang="en-US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E5CF042-BCDD-4389-8E22-04D4EF253D2C}"/>
              </a:ext>
            </a:extLst>
          </p:cNvPr>
          <p:cNvSpPr/>
          <p:nvPr/>
        </p:nvSpPr>
        <p:spPr>
          <a:xfrm>
            <a:off x="744858" y="2499813"/>
            <a:ext cx="1962615" cy="60023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RequestMapping</a:t>
            </a:r>
            <a:br>
              <a:rPr lang="en-US" altLang="ko-KR" sz="1400" dirty="0"/>
            </a:br>
            <a:r>
              <a:rPr lang="en-US" altLang="ko-KR" sz="1400" dirty="0" err="1"/>
              <a:t>HandlerAdapter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org.springframework.web.reactive</a:t>
            </a:r>
            <a:endParaRPr lang="ko-KR" altLang="en-US" sz="8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BDB7E81-B0EA-8D36-5DC4-060BA647ECD6}"/>
              </a:ext>
            </a:extLst>
          </p:cNvPr>
          <p:cNvSpPr/>
          <p:nvPr/>
        </p:nvSpPr>
        <p:spPr>
          <a:xfrm>
            <a:off x="744858" y="3968054"/>
            <a:ext cx="1962615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CoroutinesUtils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org.springframework.core</a:t>
            </a:r>
            <a:endParaRPr lang="ko-KR" altLang="en-US" sz="8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FB92CF3-CE93-096D-FAE2-3474C912ECEA}"/>
              </a:ext>
            </a:extLst>
          </p:cNvPr>
          <p:cNvSpPr/>
          <p:nvPr/>
        </p:nvSpPr>
        <p:spPr>
          <a:xfrm>
            <a:off x="744857" y="4621265"/>
            <a:ext cx="1962615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coroutine function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A0031EA-4DB6-CFAA-CD46-0F6A81BC483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726167" y="1645233"/>
            <a:ext cx="1" cy="18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B932AB-25E4-B49E-763C-690EEB6A685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1726166" y="2265990"/>
            <a:ext cx="1" cy="23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13BBE9F-B0A8-02AA-9645-78974455081B}"/>
              </a:ext>
            </a:extLst>
          </p:cNvPr>
          <p:cNvCxnSpPr>
            <a:cxnSpLocks/>
            <a:stCxn id="31" idx="2"/>
            <a:endCxn id="13" idx="0"/>
          </p:cNvCxnSpPr>
          <p:nvPr/>
        </p:nvCxnSpPr>
        <p:spPr>
          <a:xfrm flipH="1">
            <a:off x="1726166" y="3754324"/>
            <a:ext cx="1" cy="21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5089332-8709-3072-A709-A1EBD9E79450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1726165" y="4401441"/>
            <a:ext cx="1" cy="21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2D4A8D3-8223-617E-CB1A-D0287EF38692}"/>
              </a:ext>
            </a:extLst>
          </p:cNvPr>
          <p:cNvSpPr/>
          <p:nvPr/>
        </p:nvSpPr>
        <p:spPr>
          <a:xfrm>
            <a:off x="744859" y="3320937"/>
            <a:ext cx="1962615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InvocableHandlerMethod</a:t>
            </a:r>
            <a:endParaRPr lang="en-US" altLang="ko-KR" sz="1200" dirty="0"/>
          </a:p>
          <a:p>
            <a:pPr algn="ctr"/>
            <a:r>
              <a:rPr lang="en-US" altLang="ko-KR" sz="800" dirty="0" err="1"/>
              <a:t>org.springframework.web.reactive</a:t>
            </a:r>
            <a:endParaRPr lang="ko-KR" altLang="en-US" sz="8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CC86FF8-B552-81BC-628C-AE44DFA547DA}"/>
              </a:ext>
            </a:extLst>
          </p:cNvPr>
          <p:cNvCxnSpPr>
            <a:cxnSpLocks/>
            <a:stCxn id="11" idx="2"/>
            <a:endCxn id="31" idx="0"/>
          </p:cNvCxnSpPr>
          <p:nvPr/>
        </p:nvCxnSpPr>
        <p:spPr>
          <a:xfrm>
            <a:off x="1726166" y="3100044"/>
            <a:ext cx="1" cy="2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63EFC28-2898-AF93-8287-D35BEDBC3C05}"/>
              </a:ext>
            </a:extLst>
          </p:cNvPr>
          <p:cNvSpPr/>
          <p:nvPr/>
        </p:nvSpPr>
        <p:spPr>
          <a:xfrm>
            <a:off x="744856" y="3971691"/>
            <a:ext cx="1962615" cy="434456"/>
          </a:xfrm>
          <a:prstGeom prst="roundRect">
            <a:avLst/>
          </a:prstGeom>
          <a:noFill/>
          <a:ln w="57150">
            <a:solidFill>
              <a:srgbClr val="ED4D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71DDB2-B33F-9B1A-0275-585849D1BF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0" t="144" r="10736" b="52363"/>
          <a:stretch/>
        </p:blipFill>
        <p:spPr>
          <a:xfrm>
            <a:off x="2842261" y="2994660"/>
            <a:ext cx="5870161" cy="2058917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36A4138-B57E-A05F-23DE-335C474B1551}"/>
              </a:ext>
            </a:extLst>
          </p:cNvPr>
          <p:cNvSpPr/>
          <p:nvPr/>
        </p:nvSpPr>
        <p:spPr>
          <a:xfrm>
            <a:off x="2960370" y="3835178"/>
            <a:ext cx="5657850" cy="630142"/>
          </a:xfrm>
          <a:prstGeom prst="roundRect">
            <a:avLst>
              <a:gd name="adj" fmla="val 13606"/>
            </a:avLst>
          </a:prstGeom>
          <a:noFill/>
          <a:ln w="28575">
            <a:solidFill>
              <a:srgbClr val="ED4D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7CD7F09C-63D0-692B-F356-6565C8521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Webflux (by Coroutine)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13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구현내용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8142AA-5395-349A-E01B-C47831D728C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b="1" dirty="0"/>
              <a:t>소개 및 환경구성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D204B-5E6E-B41A-E4C9-3CF4ADB9FA39}"/>
              </a:ext>
            </a:extLst>
          </p:cNvPr>
          <p:cNvSpPr txBox="1"/>
          <p:nvPr/>
        </p:nvSpPr>
        <p:spPr>
          <a:xfrm>
            <a:off x="4572000" y="1625113"/>
            <a:ext cx="6094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Spoqa Han Sans Neo Medium" pitchFamily="2" charset="-127"/>
                <a:ea typeface="Spoqa Han Sans Neo Medium" pitchFamily="2" charset="-127"/>
              </a:rPr>
              <a:t>API</a:t>
            </a:r>
            <a:endParaRPr lang="ko-KR" altLang="en-US" sz="21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9081F6-7C1F-033F-70EB-FE9BF669F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63" y="2034561"/>
            <a:ext cx="4249311" cy="25223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BE5B6E-1A60-94D9-187F-913C13992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03" y="2034561"/>
            <a:ext cx="3313233" cy="2522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D81F25-AA1B-5D79-2481-6935028480F3}"/>
              </a:ext>
            </a:extLst>
          </p:cNvPr>
          <p:cNvSpPr txBox="1"/>
          <p:nvPr/>
        </p:nvSpPr>
        <p:spPr>
          <a:xfrm>
            <a:off x="831495" y="1592499"/>
            <a:ext cx="11785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>
                <a:latin typeface="Spoqa Han Sans Neo Medium" pitchFamily="2" charset="-127"/>
                <a:ea typeface="Spoqa Han Sans Neo Medium" pitchFamily="2" charset="-127"/>
              </a:rPr>
              <a:t>자료구조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E46E5-157F-0B4A-6A36-275CB8C58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Webflux (by Coroutine)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014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en-US" altLang="ko-KR" sz="300" b="0" i="0" dirty="0">
                <a:solidFill>
                  <a:srgbClr val="000000"/>
                </a:solidFill>
                <a:effectLst/>
                <a:latin typeface="Metropolis"/>
                <a:hlinkClick r:id="rId4"/>
              </a:rPr>
              <a:t>https://start.spring.io/#!type=gradle-project-kotlin&amp;language=kotlin&amp;platformVersion=3.1.2&amp;packaging=jar&amp;jvmVersion=17&amp;groupId=dev.fastcampus&amp;artifactId=webflux.coroutine&amp;name=webflux.coroutine&amp;description=spring%20boot%20coroutine&amp;packageName=dev.fastcampus.webflux.coroutine&amp;dependencies=webflux,data-r2dbc,h2,mariadb</a:t>
            </a:r>
            <a:endParaRPr lang="en-US" altLang="ko-KR" sz="300" b="0" i="0" dirty="0">
              <a:solidFill>
                <a:srgbClr val="000000"/>
              </a:solidFill>
              <a:effectLst/>
              <a:latin typeface="Metropolis"/>
            </a:endParaRPr>
          </a:p>
          <a:p>
            <a:pPr lvl="2"/>
            <a:endParaRPr lang="en-US" altLang="ko-KR" sz="500" b="0" i="0" dirty="0">
              <a:solidFill>
                <a:srgbClr val="000000"/>
              </a:solidFill>
              <a:latin typeface="Metropolis"/>
            </a:endParaRPr>
          </a:p>
          <a:p>
            <a:pPr lvl="1"/>
            <a:endParaRPr lang="en-US" altLang="ko-KR" sz="800" b="0" i="0" dirty="0">
              <a:solidFill>
                <a:srgbClr val="000000"/>
              </a:solidFill>
              <a:effectLst/>
              <a:latin typeface="Metropolis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2594377-6569-E3FE-1893-3FE4FDDACDC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dirty="0"/>
              <a:t>소개 및 환경구성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2F4EEF-0499-B5EE-3E58-0D214E781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9460" y="1982243"/>
            <a:ext cx="5423284" cy="2666954"/>
          </a:xfrm>
          <a:prstGeom prst="rect">
            <a:avLst/>
          </a:prstGeom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F1054-ED53-E4AB-0C91-9485EE59F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Webflux (by Coroutine)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spc="-150" dirty="0"/>
              <a:t>Spring </a:t>
            </a:r>
            <a:r>
              <a:rPr lang="en-US" altLang="ko-KR" b="1" spc="-150" dirty="0" err="1"/>
              <a:t>Webflux</a:t>
            </a:r>
            <a:r>
              <a:rPr lang="en-US" altLang="ko-KR" b="1" spc="-150" dirty="0"/>
              <a:t> (by Coroutine)</a:t>
            </a:r>
            <a:endParaRPr lang="ko-KR" altLang="en-US" b="1" spc="-150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ko-KR" altLang="en-US" dirty="0"/>
              <a:t>서비스 구현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8939675-AA9A-8FC7-C7BE-3EB838FF00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80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Hello world </a:t>
            </a:r>
            <a:r>
              <a:rPr lang="en-US" altLang="ko-KR"/>
              <a:t>API </a:t>
            </a:r>
            <a:r>
              <a:rPr lang="ko-KR" altLang="en-US" dirty="0"/>
              <a:t>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295D04-2661-1A6E-C1C9-471406C35D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12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CRUD </a:t>
            </a:r>
            <a:r>
              <a:rPr lang="ko-KR" altLang="en-US" dirty="0"/>
              <a:t>서비스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430297-EE08-91E5-2D49-839D88622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195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Unit</a:t>
            </a:r>
            <a:r>
              <a:rPr lang="ko-KR" altLang="en-US" dirty="0"/>
              <a:t> 테스트 </a:t>
            </a:r>
            <a:r>
              <a:rPr lang="en-US" altLang="ko-KR" dirty="0"/>
              <a:t>(</a:t>
            </a:r>
            <a:r>
              <a:rPr lang="en-US" altLang="ko-KR" dirty="0" err="1"/>
              <a:t>Kotest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76E7CF-45AD-4791-B746-781ACA0DC3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13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 </a:t>
            </a:r>
            <a:r>
              <a:rPr lang="ko-KR" altLang="en-US" dirty="0"/>
              <a:t>테스트 </a:t>
            </a:r>
            <a:r>
              <a:rPr lang="en-US" altLang="ko-KR" dirty="0"/>
              <a:t>(</a:t>
            </a:r>
            <a:r>
              <a:rPr lang="en-US" altLang="ko-KR" dirty="0" err="1"/>
              <a:t>Kotest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Kotest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https://kotest.io</a:t>
            </a:r>
            <a:endParaRPr lang="en-US" altLang="ko-KR" dirty="0">
              <a:effectLst/>
            </a:endParaRPr>
          </a:p>
          <a:p>
            <a:pPr lvl="1"/>
            <a:r>
              <a:rPr lang="en-US" altLang="ko-KR" dirty="0">
                <a:effectLst/>
                <a:hlinkClick r:id="rId4"/>
              </a:rPr>
              <a:t>https://kotest.io/docs/extensions/spring.html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4CEBC-5726-903F-E397-CAC48627D961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dirty="0"/>
              <a:t>서비스 구현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C4012-2466-DF82-AE98-5600F3F89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Webflux (by Coroutine)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47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최소한의 </a:t>
            </a:r>
            <a:r>
              <a:rPr lang="en-US" altLang="ko-KR" dirty="0"/>
              <a:t>H/W </a:t>
            </a:r>
            <a:r>
              <a:rPr lang="ko-KR" altLang="en-US" dirty="0"/>
              <a:t>자원으로 동시성을 처리하는 </a:t>
            </a:r>
            <a:r>
              <a:rPr lang="en-US" altLang="ko-KR" dirty="0"/>
              <a:t>Non-blocking Web stack</a:t>
            </a:r>
          </a:p>
          <a:p>
            <a:pPr marL="0" indent="0">
              <a:buNone/>
            </a:pPr>
            <a:r>
              <a:rPr lang="en-US" altLang="ko-KR" dirty="0"/>
              <a:t>First release</a:t>
            </a:r>
            <a:r>
              <a:rPr lang="ko-KR" altLang="en-US" dirty="0"/>
              <a:t> </a:t>
            </a:r>
            <a:r>
              <a:rPr lang="en-US" altLang="ko-KR" dirty="0"/>
              <a:t>: 2017.08 (from Spring 5)</a:t>
            </a:r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B0E0FD73-C8FE-C935-D8D9-1F5ADF47C09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dirty="0"/>
              <a:t>소개 및 환경구성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6FD832-ADDD-5454-7646-4553D527068B}"/>
              </a:ext>
            </a:extLst>
          </p:cNvPr>
          <p:cNvGrpSpPr/>
          <p:nvPr/>
        </p:nvGrpSpPr>
        <p:grpSpPr>
          <a:xfrm>
            <a:off x="1671235" y="1924050"/>
            <a:ext cx="5817701" cy="2883182"/>
            <a:chOff x="1204330" y="1241190"/>
            <a:chExt cx="7082933" cy="368764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FF30400-7D3D-E535-CA21-ECDE2B13CA8E}"/>
                </a:ext>
              </a:extLst>
            </p:cNvPr>
            <p:cNvSpPr/>
            <p:nvPr/>
          </p:nvSpPr>
          <p:spPr>
            <a:xfrm>
              <a:off x="1204332" y="4360127"/>
              <a:ext cx="3178097" cy="5687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Netty</a:t>
              </a:r>
              <a:endParaRPr lang="ko-KR" altLang="en-US" sz="12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E4BA0C1-FF57-EEC1-DC49-4F486E92705B}"/>
                </a:ext>
              </a:extLst>
            </p:cNvPr>
            <p:cNvSpPr/>
            <p:nvPr/>
          </p:nvSpPr>
          <p:spPr>
            <a:xfrm>
              <a:off x="1204331" y="3724509"/>
              <a:ext cx="3178097" cy="5687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Reactive Streams Adapter</a:t>
              </a:r>
              <a:endParaRPr lang="ko-KR" altLang="en-US" sz="12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E84492F-1A92-C1A9-4131-429FD33FB0B4}"/>
                </a:ext>
              </a:extLst>
            </p:cNvPr>
            <p:cNvSpPr/>
            <p:nvPr/>
          </p:nvSpPr>
          <p:spPr>
            <a:xfrm>
              <a:off x="5109166" y="4360127"/>
              <a:ext cx="3178097" cy="5687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Servlet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Container</a:t>
              </a:r>
              <a:endParaRPr lang="ko-KR" altLang="en-US" sz="1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EC06434-2B9E-A9EA-3B52-BEE3A89B2415}"/>
                </a:ext>
              </a:extLst>
            </p:cNvPr>
            <p:cNvSpPr/>
            <p:nvPr/>
          </p:nvSpPr>
          <p:spPr>
            <a:xfrm>
              <a:off x="5109165" y="3724509"/>
              <a:ext cx="3178097" cy="5687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Servlet API</a:t>
              </a:r>
              <a:endParaRPr lang="ko-KR" altLang="en-US" sz="1200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3B57501-BF9A-24B0-413E-1B44F4C074D9}"/>
                </a:ext>
              </a:extLst>
            </p:cNvPr>
            <p:cNvGrpSpPr/>
            <p:nvPr/>
          </p:nvGrpSpPr>
          <p:grpSpPr>
            <a:xfrm>
              <a:off x="1204330" y="1806496"/>
              <a:ext cx="3178098" cy="1825084"/>
              <a:chOff x="1204330" y="1728439"/>
              <a:chExt cx="3178098" cy="1825084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21878B7-EC3C-2848-BE74-DE2171AE8C44}"/>
                  </a:ext>
                </a:extLst>
              </p:cNvPr>
              <p:cNvSpPr/>
              <p:nvPr/>
            </p:nvSpPr>
            <p:spPr>
              <a:xfrm>
                <a:off x="1204331" y="2984811"/>
                <a:ext cx="3178097" cy="568712"/>
              </a:xfrm>
              <a:prstGeom prst="rect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Spring Security Reactive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E44A7E2-01B4-3B34-5C54-189E60C2A5BB}"/>
                  </a:ext>
                </a:extLst>
              </p:cNvPr>
              <p:cNvSpPr/>
              <p:nvPr/>
            </p:nvSpPr>
            <p:spPr>
              <a:xfrm>
                <a:off x="1204331" y="2468139"/>
                <a:ext cx="3178097" cy="568712"/>
              </a:xfrm>
              <a:prstGeom prst="rect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Spring 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Webflux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3CC0606-45A8-C9DF-E8D2-C042A0BC88E1}"/>
                  </a:ext>
                </a:extLst>
              </p:cNvPr>
              <p:cNvSpPr/>
              <p:nvPr/>
            </p:nvSpPr>
            <p:spPr>
              <a:xfrm>
                <a:off x="1204330" y="1728439"/>
                <a:ext cx="3178097" cy="739700"/>
              </a:xfrm>
              <a:prstGeom prst="rect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Spring Data Reactive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Mongo, Cassandra, Redis, Couchbase, R2DBC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3D6B5FB-1F49-1D88-7F05-059440F60DB0}"/>
                </a:ext>
              </a:extLst>
            </p:cNvPr>
            <p:cNvGrpSpPr/>
            <p:nvPr/>
          </p:nvGrpSpPr>
          <p:grpSpPr>
            <a:xfrm>
              <a:off x="5109164" y="1800772"/>
              <a:ext cx="3178098" cy="1825084"/>
              <a:chOff x="1204330" y="1728439"/>
              <a:chExt cx="3178098" cy="1825084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2970D3B-3317-90C7-ABE6-662AEB1348CB}"/>
                  </a:ext>
                </a:extLst>
              </p:cNvPr>
              <p:cNvSpPr/>
              <p:nvPr/>
            </p:nvSpPr>
            <p:spPr>
              <a:xfrm>
                <a:off x="1204331" y="2984811"/>
                <a:ext cx="3178097" cy="568712"/>
              </a:xfrm>
              <a:prstGeom prst="rect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Spring Security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3AE3EBF-553F-E778-79D4-12F920F5C491}"/>
                  </a:ext>
                </a:extLst>
              </p:cNvPr>
              <p:cNvSpPr/>
              <p:nvPr/>
            </p:nvSpPr>
            <p:spPr>
              <a:xfrm>
                <a:off x="1204331" y="2468139"/>
                <a:ext cx="3178097" cy="568712"/>
              </a:xfrm>
              <a:prstGeom prst="rect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Spring MVC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B19CB1A-44E2-6827-7DA3-96335A820F0D}"/>
                  </a:ext>
                </a:extLst>
              </p:cNvPr>
              <p:cNvSpPr/>
              <p:nvPr/>
            </p:nvSpPr>
            <p:spPr>
              <a:xfrm>
                <a:off x="1204330" y="1728439"/>
                <a:ext cx="3178097" cy="739700"/>
              </a:xfrm>
              <a:prstGeom prst="rect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Spring Data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JDBC, JPA, NoSQL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3226BE-53EC-A68A-415C-0E9375816E14}"/>
                </a:ext>
              </a:extLst>
            </p:cNvPr>
            <p:cNvSpPr txBox="1"/>
            <p:nvPr/>
          </p:nvSpPr>
          <p:spPr>
            <a:xfrm>
              <a:off x="1866682" y="1241190"/>
              <a:ext cx="1853393" cy="445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Webflux</a:t>
              </a:r>
              <a:endPara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B9C3FB-A01D-AEF9-A1BA-04C77C7C55F9}"/>
                </a:ext>
              </a:extLst>
            </p:cNvPr>
            <p:cNvSpPr txBox="1"/>
            <p:nvPr/>
          </p:nvSpPr>
          <p:spPr>
            <a:xfrm>
              <a:off x="5676682" y="1246883"/>
              <a:ext cx="1691489" cy="445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MVC</a:t>
              </a:r>
              <a:endPara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</p:grpSp>
      <p:sp>
        <p:nvSpPr>
          <p:cNvPr id="22" name="바닥글 개체 틀 21">
            <a:extLst>
              <a:ext uri="{FF2B5EF4-FFF2-40B4-BE49-F238E27FC236}">
                <a16:creationId xmlns:a16="http://schemas.microsoft.com/office/drawing/2014/main" id="{BA586AD6-7A3F-2C7D-8058-1F6C96450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Webflux (by Coroutine)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03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구성요소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BA54FC-0B5E-8327-D634-C924A453BD6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dirty="0"/>
              <a:t>소개 및 환경구성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83772E-2DC6-9DFB-0325-47744922343E}"/>
              </a:ext>
            </a:extLst>
          </p:cNvPr>
          <p:cNvSpPr/>
          <p:nvPr/>
        </p:nvSpPr>
        <p:spPr>
          <a:xfrm>
            <a:off x="3482283" y="1696641"/>
            <a:ext cx="2179433" cy="760757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Netty</a:t>
            </a:r>
            <a:endParaRPr lang="ko-KR" altLang="en-US" sz="2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B6DCA31-6644-5B20-8CFD-71583BFDDBA6}"/>
              </a:ext>
            </a:extLst>
          </p:cNvPr>
          <p:cNvSpPr/>
          <p:nvPr/>
        </p:nvSpPr>
        <p:spPr>
          <a:xfrm>
            <a:off x="1499506" y="3242910"/>
            <a:ext cx="2350007" cy="760758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Async process</a:t>
            </a:r>
            <a:br>
              <a:rPr lang="en-US" altLang="ko-KR" sz="2400" dirty="0"/>
            </a:br>
            <a:r>
              <a:rPr lang="en-US" altLang="ko-KR" sz="1200" dirty="0"/>
              <a:t>Reactor, Kotlin Coroutine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BCBA08B-1A25-2D1C-680E-232E32CBEA6C}"/>
              </a:ext>
            </a:extLst>
          </p:cNvPr>
          <p:cNvSpPr/>
          <p:nvPr/>
        </p:nvSpPr>
        <p:spPr>
          <a:xfrm>
            <a:off x="5294488" y="3242910"/>
            <a:ext cx="2350006" cy="760758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R2DBC</a:t>
            </a:r>
            <a:endParaRPr lang="ko-KR" altLang="en-US" sz="24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4B6CD2E-D559-AB00-B8C3-1291E574B5FD}"/>
              </a:ext>
            </a:extLst>
          </p:cNvPr>
          <p:cNvSpPr/>
          <p:nvPr/>
        </p:nvSpPr>
        <p:spPr>
          <a:xfrm>
            <a:off x="3482282" y="1696641"/>
            <a:ext cx="2179433" cy="76075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F70062-B5A7-981B-3FD1-2A85DE991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Webflux (by Coroutine)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18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012E7D-6BEE-87C5-1E87-24B6A8203D0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dirty="0"/>
              <a:t>소개 및 환경구성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8F9C7-2017-6BE4-7546-641BD669F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Webflux (by Coroutine)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8D62669-0BDB-D84F-9701-3A3F659518DF}"/>
              </a:ext>
            </a:extLst>
          </p:cNvPr>
          <p:cNvSpPr/>
          <p:nvPr/>
        </p:nvSpPr>
        <p:spPr>
          <a:xfrm>
            <a:off x="3482283" y="1696641"/>
            <a:ext cx="2179433" cy="760757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Netty</a:t>
            </a:r>
            <a:endParaRPr lang="ko-KR" altLang="en-US" sz="24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0AB0FA0-845F-D7F4-756F-E9D2509C2B83}"/>
              </a:ext>
            </a:extLst>
          </p:cNvPr>
          <p:cNvSpPr/>
          <p:nvPr/>
        </p:nvSpPr>
        <p:spPr>
          <a:xfrm>
            <a:off x="1499506" y="3242910"/>
            <a:ext cx="2350007" cy="760758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Async process</a:t>
            </a:r>
            <a:br>
              <a:rPr lang="en-US" altLang="ko-KR" sz="2400" dirty="0"/>
            </a:br>
            <a:r>
              <a:rPr lang="en-US" altLang="ko-KR" sz="1200" dirty="0"/>
              <a:t>Reactor, Kotlin Coroutine</a:t>
            </a:r>
            <a:endParaRPr lang="ko-KR" altLang="en-US" sz="12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9261BDD-A9C4-13C3-8CE2-348A569B42FC}"/>
              </a:ext>
            </a:extLst>
          </p:cNvPr>
          <p:cNvSpPr/>
          <p:nvPr/>
        </p:nvSpPr>
        <p:spPr>
          <a:xfrm>
            <a:off x="5294488" y="3242910"/>
            <a:ext cx="2350006" cy="760758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R2DBC</a:t>
            </a:r>
            <a:endParaRPr lang="ko-KR" altLang="en-US" sz="2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82F6DF-A0E9-1AA2-250A-73215A0DEDAC}"/>
              </a:ext>
            </a:extLst>
          </p:cNvPr>
          <p:cNvSpPr/>
          <p:nvPr/>
        </p:nvSpPr>
        <p:spPr>
          <a:xfrm>
            <a:off x="1498034" y="3214544"/>
            <a:ext cx="2350006" cy="78912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4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구성요소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15C689-7933-9773-E969-7389CC4A3A01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dirty="0"/>
              <a:t>소개 및 환경구성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5BD22-A907-EB18-D496-28D7653E0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Webflux (by Coroutine)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87E04E0-CEA4-41DC-CDF5-F0E029185251}"/>
              </a:ext>
            </a:extLst>
          </p:cNvPr>
          <p:cNvSpPr/>
          <p:nvPr/>
        </p:nvSpPr>
        <p:spPr>
          <a:xfrm>
            <a:off x="3482283" y="1696641"/>
            <a:ext cx="2179433" cy="760757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Netty</a:t>
            </a:r>
            <a:endParaRPr lang="ko-KR" altLang="en-US" sz="24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7099186-F63C-1591-0AB1-AD9F2C1DE28A}"/>
              </a:ext>
            </a:extLst>
          </p:cNvPr>
          <p:cNvSpPr/>
          <p:nvPr/>
        </p:nvSpPr>
        <p:spPr>
          <a:xfrm>
            <a:off x="1499506" y="3242910"/>
            <a:ext cx="2350007" cy="760758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Async process</a:t>
            </a:r>
            <a:br>
              <a:rPr lang="en-US" altLang="ko-KR" sz="2400" dirty="0"/>
            </a:br>
            <a:r>
              <a:rPr lang="en-US" altLang="ko-KR" sz="1200" dirty="0"/>
              <a:t>Reactor, Kotlin Coroutine</a:t>
            </a:r>
            <a:endParaRPr lang="ko-KR" altLang="en-US" sz="12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020927C-C633-1AC9-A667-A62C5FA45CF8}"/>
              </a:ext>
            </a:extLst>
          </p:cNvPr>
          <p:cNvSpPr/>
          <p:nvPr/>
        </p:nvSpPr>
        <p:spPr>
          <a:xfrm>
            <a:off x="5294488" y="3242910"/>
            <a:ext cx="2350006" cy="760758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R2DBC</a:t>
            </a:r>
            <a:endParaRPr lang="ko-KR" altLang="en-US" sz="2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3D36C9A-148B-6F00-E6D1-7B9761BB21AA}"/>
              </a:ext>
            </a:extLst>
          </p:cNvPr>
          <p:cNvSpPr/>
          <p:nvPr/>
        </p:nvSpPr>
        <p:spPr>
          <a:xfrm>
            <a:off x="5260286" y="3262976"/>
            <a:ext cx="2384208" cy="76075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6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for Kotlin Coroutine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from Spring 5.2 (2019.11.04)</a:t>
            </a:r>
          </a:p>
          <a:p>
            <a:pPr lvl="1"/>
            <a:r>
              <a:rPr lang="en-US" altLang="ko-KR" sz="1100" dirty="0">
                <a:effectLst/>
                <a:hlinkClick r:id="rId3"/>
              </a:rPr>
              <a:t>https://github.com/spring-projects/spring-framework/wiki/What's-New-in-Spring-Framework-5.x#whats-new-in-version-52</a:t>
            </a:r>
            <a:endParaRPr lang="en-US" altLang="ko-KR" sz="11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CD468C-1518-76A6-5884-9FB45D2F32F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dirty="0"/>
              <a:t>소개 및 환경구성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66889A-2B2E-FFC1-F0C3-2253F3FD1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720" y="1635679"/>
            <a:ext cx="4188527" cy="3133019"/>
          </a:xfrm>
          <a:prstGeom prst="rect">
            <a:avLst/>
          </a:prstGeom>
        </p:spPr>
      </p:pic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C23D2C44-D1C6-0CB3-479D-DD5EBFDFD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Webflux (by Coroutine)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for Kotlin Coroutine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F6F728-06C9-40EE-C753-B42AAC2BBD2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dirty="0"/>
              <a:t>소개 및 환경구성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04E59B2-0A3E-BA76-C934-D9730A2CDEE5}"/>
              </a:ext>
            </a:extLst>
          </p:cNvPr>
          <p:cNvSpPr/>
          <p:nvPr/>
        </p:nvSpPr>
        <p:spPr>
          <a:xfrm>
            <a:off x="2595964" y="1211846"/>
            <a:ext cx="1962615" cy="433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WebFilter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org.springframework.web.server</a:t>
            </a:r>
            <a:endParaRPr lang="ko-KR" altLang="en-US" sz="8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FBF3F0-5F1F-869B-3C3E-54533C0E5470}"/>
              </a:ext>
            </a:extLst>
          </p:cNvPr>
          <p:cNvSpPr/>
          <p:nvPr/>
        </p:nvSpPr>
        <p:spPr>
          <a:xfrm>
            <a:off x="2595963" y="1832603"/>
            <a:ext cx="1962615" cy="433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DispatcherHandler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org.springframework.web.reactive</a:t>
            </a:r>
            <a:endParaRPr lang="ko-KR" altLang="en-US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E5CF042-BCDD-4389-8E22-04D4EF253D2C}"/>
              </a:ext>
            </a:extLst>
          </p:cNvPr>
          <p:cNvSpPr/>
          <p:nvPr/>
        </p:nvSpPr>
        <p:spPr>
          <a:xfrm>
            <a:off x="2595962" y="2499813"/>
            <a:ext cx="1962615" cy="60023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RequestMapping</a:t>
            </a:r>
            <a:br>
              <a:rPr lang="en-US" altLang="ko-KR" sz="1400" dirty="0"/>
            </a:br>
            <a:r>
              <a:rPr lang="en-US" altLang="ko-KR" sz="1400" dirty="0" err="1"/>
              <a:t>HandlerAdapter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org.springframework.web.reactive</a:t>
            </a:r>
            <a:endParaRPr lang="ko-KR" altLang="en-US" sz="8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233DFBA-225E-531E-87B2-2372B9D4E7C4}"/>
              </a:ext>
            </a:extLst>
          </p:cNvPr>
          <p:cNvSpPr/>
          <p:nvPr/>
        </p:nvSpPr>
        <p:spPr>
          <a:xfrm>
            <a:off x="5235084" y="2583235"/>
            <a:ext cx="1962615" cy="43338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HandlerAdaptor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org.springframework.web.reactive</a:t>
            </a:r>
            <a:endParaRPr lang="ko-KR" altLang="en-US" sz="8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BDB7E81-B0EA-8D36-5DC4-060BA647ECD6}"/>
              </a:ext>
            </a:extLst>
          </p:cNvPr>
          <p:cNvSpPr/>
          <p:nvPr/>
        </p:nvSpPr>
        <p:spPr>
          <a:xfrm>
            <a:off x="2595962" y="3968054"/>
            <a:ext cx="1962615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CoroutinesUtils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org.springframework.core</a:t>
            </a:r>
            <a:endParaRPr lang="ko-KR" altLang="en-US" sz="8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FB92CF3-CE93-096D-FAE2-3474C912ECEA}"/>
              </a:ext>
            </a:extLst>
          </p:cNvPr>
          <p:cNvSpPr/>
          <p:nvPr/>
        </p:nvSpPr>
        <p:spPr>
          <a:xfrm>
            <a:off x="2595961" y="4621265"/>
            <a:ext cx="1962615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coroutine function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A0031EA-4DB6-CFAA-CD46-0F6A81BC483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3577271" y="1645233"/>
            <a:ext cx="1" cy="18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B932AB-25E4-B49E-763C-690EEB6A685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577270" y="2265990"/>
            <a:ext cx="1" cy="23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13BBE9F-B0A8-02AA-9645-78974455081B}"/>
              </a:ext>
            </a:extLst>
          </p:cNvPr>
          <p:cNvCxnSpPr>
            <a:cxnSpLocks/>
            <a:stCxn id="31" idx="2"/>
            <a:endCxn id="13" idx="0"/>
          </p:cNvCxnSpPr>
          <p:nvPr/>
        </p:nvCxnSpPr>
        <p:spPr>
          <a:xfrm flipH="1">
            <a:off x="3577270" y="3754324"/>
            <a:ext cx="1" cy="21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5089332-8709-3072-A709-A1EBD9E79450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3577269" y="4401441"/>
            <a:ext cx="1" cy="21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11F8DBF-C473-EF22-890A-CF096AF0A5BF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558577" y="2799929"/>
            <a:ext cx="6765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2D4A8D3-8223-617E-CB1A-D0287EF38692}"/>
              </a:ext>
            </a:extLst>
          </p:cNvPr>
          <p:cNvSpPr/>
          <p:nvPr/>
        </p:nvSpPr>
        <p:spPr>
          <a:xfrm>
            <a:off x="2595963" y="3320937"/>
            <a:ext cx="1962615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InvocableHandlerMethod</a:t>
            </a:r>
            <a:endParaRPr lang="en-US" altLang="ko-KR" sz="1200" dirty="0"/>
          </a:p>
          <a:p>
            <a:pPr algn="ctr"/>
            <a:r>
              <a:rPr lang="en-US" altLang="ko-KR" sz="800" dirty="0" err="1"/>
              <a:t>org.springframework.web.reactive</a:t>
            </a:r>
            <a:endParaRPr lang="ko-KR" altLang="en-US" sz="8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CC86FF8-B552-81BC-628C-AE44DFA547DA}"/>
              </a:ext>
            </a:extLst>
          </p:cNvPr>
          <p:cNvCxnSpPr>
            <a:cxnSpLocks/>
            <a:stCxn id="11" idx="2"/>
            <a:endCxn id="31" idx="0"/>
          </p:cNvCxnSpPr>
          <p:nvPr/>
        </p:nvCxnSpPr>
        <p:spPr>
          <a:xfrm>
            <a:off x="3577270" y="3100044"/>
            <a:ext cx="1" cy="2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D15B156C-528A-D095-F6C1-F616BAC18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Webflux (by Coroutine)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2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for Kotlin Coroutine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787E512-467E-3999-4831-CCF609E0C6F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dirty="0"/>
              <a:t>소개 및 환경구성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04E59B2-0A3E-BA76-C934-D9730A2CDEE5}"/>
              </a:ext>
            </a:extLst>
          </p:cNvPr>
          <p:cNvSpPr/>
          <p:nvPr/>
        </p:nvSpPr>
        <p:spPr>
          <a:xfrm>
            <a:off x="744860" y="1211846"/>
            <a:ext cx="1962615" cy="433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WebFilter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org.springframework.web.server</a:t>
            </a:r>
            <a:endParaRPr lang="ko-KR" altLang="en-US" sz="8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FBF3F0-5F1F-869B-3C3E-54533C0E5470}"/>
              </a:ext>
            </a:extLst>
          </p:cNvPr>
          <p:cNvSpPr/>
          <p:nvPr/>
        </p:nvSpPr>
        <p:spPr>
          <a:xfrm>
            <a:off x="744859" y="1832603"/>
            <a:ext cx="1962615" cy="433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DispatcherHandler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org.springframework.web.reactive</a:t>
            </a:r>
            <a:endParaRPr lang="ko-KR" altLang="en-US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E5CF042-BCDD-4389-8E22-04D4EF253D2C}"/>
              </a:ext>
            </a:extLst>
          </p:cNvPr>
          <p:cNvSpPr/>
          <p:nvPr/>
        </p:nvSpPr>
        <p:spPr>
          <a:xfrm>
            <a:off x="744858" y="2499813"/>
            <a:ext cx="1962615" cy="60023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RequestMapping</a:t>
            </a:r>
            <a:br>
              <a:rPr lang="en-US" altLang="ko-KR" sz="1400" dirty="0"/>
            </a:br>
            <a:r>
              <a:rPr lang="en-US" altLang="ko-KR" sz="1400" dirty="0" err="1"/>
              <a:t>HandlerAdapter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org.springframework.web.reactive</a:t>
            </a:r>
            <a:endParaRPr lang="ko-KR" altLang="en-US" sz="8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BDB7E81-B0EA-8D36-5DC4-060BA647ECD6}"/>
              </a:ext>
            </a:extLst>
          </p:cNvPr>
          <p:cNvSpPr/>
          <p:nvPr/>
        </p:nvSpPr>
        <p:spPr>
          <a:xfrm>
            <a:off x="744858" y="3968054"/>
            <a:ext cx="1962615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CoroutinesUtils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org.springframework.core</a:t>
            </a:r>
            <a:endParaRPr lang="ko-KR" altLang="en-US" sz="8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FB92CF3-CE93-096D-FAE2-3474C912ECEA}"/>
              </a:ext>
            </a:extLst>
          </p:cNvPr>
          <p:cNvSpPr/>
          <p:nvPr/>
        </p:nvSpPr>
        <p:spPr>
          <a:xfrm>
            <a:off x="744857" y="4621265"/>
            <a:ext cx="1962615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coroutine function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A0031EA-4DB6-CFAA-CD46-0F6A81BC483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726167" y="1645233"/>
            <a:ext cx="1" cy="18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B932AB-25E4-B49E-763C-690EEB6A685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1726166" y="2265990"/>
            <a:ext cx="1" cy="23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13BBE9F-B0A8-02AA-9645-78974455081B}"/>
              </a:ext>
            </a:extLst>
          </p:cNvPr>
          <p:cNvCxnSpPr>
            <a:cxnSpLocks/>
            <a:stCxn id="31" idx="2"/>
            <a:endCxn id="13" idx="0"/>
          </p:cNvCxnSpPr>
          <p:nvPr/>
        </p:nvCxnSpPr>
        <p:spPr>
          <a:xfrm flipH="1">
            <a:off x="1726166" y="3754324"/>
            <a:ext cx="1" cy="21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5089332-8709-3072-A709-A1EBD9E79450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1726165" y="4401441"/>
            <a:ext cx="1" cy="21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2D4A8D3-8223-617E-CB1A-D0287EF38692}"/>
              </a:ext>
            </a:extLst>
          </p:cNvPr>
          <p:cNvSpPr/>
          <p:nvPr/>
        </p:nvSpPr>
        <p:spPr>
          <a:xfrm>
            <a:off x="744859" y="3320937"/>
            <a:ext cx="1962615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InvocableHandlerMethod</a:t>
            </a:r>
            <a:endParaRPr lang="en-US" altLang="ko-KR" sz="1200" dirty="0"/>
          </a:p>
          <a:p>
            <a:pPr algn="ctr"/>
            <a:r>
              <a:rPr lang="en-US" altLang="ko-KR" sz="800" dirty="0" err="1"/>
              <a:t>org.springframework.web.reactive</a:t>
            </a:r>
            <a:endParaRPr lang="ko-KR" altLang="en-US" sz="8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CC86FF8-B552-81BC-628C-AE44DFA547DA}"/>
              </a:ext>
            </a:extLst>
          </p:cNvPr>
          <p:cNvCxnSpPr>
            <a:cxnSpLocks/>
            <a:stCxn id="11" idx="2"/>
            <a:endCxn id="31" idx="0"/>
          </p:cNvCxnSpPr>
          <p:nvPr/>
        </p:nvCxnSpPr>
        <p:spPr>
          <a:xfrm>
            <a:off x="1726166" y="3100044"/>
            <a:ext cx="1" cy="2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63EFC28-2898-AF93-8287-D35BEDBC3C05}"/>
              </a:ext>
            </a:extLst>
          </p:cNvPr>
          <p:cNvSpPr/>
          <p:nvPr/>
        </p:nvSpPr>
        <p:spPr>
          <a:xfrm>
            <a:off x="744856" y="2508643"/>
            <a:ext cx="1962615" cy="621986"/>
          </a:xfrm>
          <a:prstGeom prst="roundRect">
            <a:avLst/>
          </a:prstGeom>
          <a:noFill/>
          <a:ln w="57150">
            <a:solidFill>
              <a:srgbClr val="ED4D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0BDAC5-87FB-624E-98EF-AA4F6BF485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297"/>
          <a:stretch/>
        </p:blipFill>
        <p:spPr>
          <a:xfrm>
            <a:off x="2863474" y="2466494"/>
            <a:ext cx="5716857" cy="214899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06DAFF-838B-16FD-66A3-571BD9B85C29}"/>
              </a:ext>
            </a:extLst>
          </p:cNvPr>
          <p:cNvSpPr/>
          <p:nvPr/>
        </p:nvSpPr>
        <p:spPr>
          <a:xfrm>
            <a:off x="3235326" y="3514725"/>
            <a:ext cx="3673474" cy="165100"/>
          </a:xfrm>
          <a:prstGeom prst="roundRect">
            <a:avLst/>
          </a:prstGeom>
          <a:noFill/>
          <a:ln w="28575">
            <a:solidFill>
              <a:srgbClr val="ED4D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9B86FCDA-89D1-A659-5329-080BC3397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Webflux (by Coroutine)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8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for Kotlin Coroutine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1B8AF69E-B4A3-A621-28EA-B176C8392CE3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dirty="0"/>
              <a:t>소개 및 환경구성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04E59B2-0A3E-BA76-C934-D9730A2CDEE5}"/>
              </a:ext>
            </a:extLst>
          </p:cNvPr>
          <p:cNvSpPr/>
          <p:nvPr/>
        </p:nvSpPr>
        <p:spPr>
          <a:xfrm>
            <a:off x="744860" y="1211846"/>
            <a:ext cx="1962615" cy="433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WebFilter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org.springframework.web.server</a:t>
            </a:r>
            <a:endParaRPr lang="ko-KR" altLang="en-US" sz="8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FBF3F0-5F1F-869B-3C3E-54533C0E5470}"/>
              </a:ext>
            </a:extLst>
          </p:cNvPr>
          <p:cNvSpPr/>
          <p:nvPr/>
        </p:nvSpPr>
        <p:spPr>
          <a:xfrm>
            <a:off x="744859" y="1832603"/>
            <a:ext cx="1962615" cy="433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DispatcherHandler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org.springframework.web.reactive</a:t>
            </a:r>
            <a:endParaRPr lang="ko-KR" altLang="en-US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E5CF042-BCDD-4389-8E22-04D4EF253D2C}"/>
              </a:ext>
            </a:extLst>
          </p:cNvPr>
          <p:cNvSpPr/>
          <p:nvPr/>
        </p:nvSpPr>
        <p:spPr>
          <a:xfrm>
            <a:off x="744858" y="2499813"/>
            <a:ext cx="1962615" cy="60023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RequestMapping</a:t>
            </a:r>
            <a:br>
              <a:rPr lang="en-US" altLang="ko-KR" sz="1400" dirty="0"/>
            </a:br>
            <a:r>
              <a:rPr lang="en-US" altLang="ko-KR" sz="1400" dirty="0" err="1"/>
              <a:t>HandlerAdapter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org.springframework.web.reactive</a:t>
            </a:r>
            <a:endParaRPr lang="ko-KR" altLang="en-US" sz="8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BDB7E81-B0EA-8D36-5DC4-060BA647ECD6}"/>
              </a:ext>
            </a:extLst>
          </p:cNvPr>
          <p:cNvSpPr/>
          <p:nvPr/>
        </p:nvSpPr>
        <p:spPr>
          <a:xfrm>
            <a:off x="744858" y="3968054"/>
            <a:ext cx="1962615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CoroutinesUtils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org.springframework.core</a:t>
            </a:r>
            <a:endParaRPr lang="ko-KR" altLang="en-US" sz="8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FB92CF3-CE93-096D-FAE2-3474C912ECEA}"/>
              </a:ext>
            </a:extLst>
          </p:cNvPr>
          <p:cNvSpPr/>
          <p:nvPr/>
        </p:nvSpPr>
        <p:spPr>
          <a:xfrm>
            <a:off x="744857" y="4621265"/>
            <a:ext cx="1962615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coroutine function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A0031EA-4DB6-CFAA-CD46-0F6A81BC483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726167" y="1645233"/>
            <a:ext cx="1" cy="18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B932AB-25E4-B49E-763C-690EEB6A685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1726166" y="2265990"/>
            <a:ext cx="1" cy="23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13BBE9F-B0A8-02AA-9645-78974455081B}"/>
              </a:ext>
            </a:extLst>
          </p:cNvPr>
          <p:cNvCxnSpPr>
            <a:cxnSpLocks/>
            <a:stCxn id="31" idx="2"/>
            <a:endCxn id="13" idx="0"/>
          </p:cNvCxnSpPr>
          <p:nvPr/>
        </p:nvCxnSpPr>
        <p:spPr>
          <a:xfrm flipH="1">
            <a:off x="1726166" y="3754324"/>
            <a:ext cx="1" cy="21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5089332-8709-3072-A709-A1EBD9E79450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1726165" y="4401441"/>
            <a:ext cx="1" cy="21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2D4A8D3-8223-617E-CB1A-D0287EF38692}"/>
              </a:ext>
            </a:extLst>
          </p:cNvPr>
          <p:cNvSpPr/>
          <p:nvPr/>
        </p:nvSpPr>
        <p:spPr>
          <a:xfrm>
            <a:off x="744859" y="3320937"/>
            <a:ext cx="1962615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InvocableHandlerMethod</a:t>
            </a:r>
            <a:endParaRPr lang="en-US" altLang="ko-KR" sz="1200" dirty="0"/>
          </a:p>
          <a:p>
            <a:pPr algn="ctr"/>
            <a:r>
              <a:rPr lang="en-US" altLang="ko-KR" sz="800" dirty="0" err="1"/>
              <a:t>org.springframework.web.reactive</a:t>
            </a:r>
            <a:endParaRPr lang="ko-KR" altLang="en-US" sz="8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CC86FF8-B552-81BC-628C-AE44DFA547DA}"/>
              </a:ext>
            </a:extLst>
          </p:cNvPr>
          <p:cNvCxnSpPr>
            <a:cxnSpLocks/>
            <a:stCxn id="11" idx="2"/>
            <a:endCxn id="31" idx="0"/>
          </p:cNvCxnSpPr>
          <p:nvPr/>
        </p:nvCxnSpPr>
        <p:spPr>
          <a:xfrm>
            <a:off x="1726166" y="3100044"/>
            <a:ext cx="1" cy="2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63EFC28-2898-AF93-8287-D35BEDBC3C05}"/>
              </a:ext>
            </a:extLst>
          </p:cNvPr>
          <p:cNvSpPr/>
          <p:nvPr/>
        </p:nvSpPr>
        <p:spPr>
          <a:xfrm>
            <a:off x="744856" y="3313774"/>
            <a:ext cx="1962615" cy="434456"/>
          </a:xfrm>
          <a:prstGeom prst="roundRect">
            <a:avLst/>
          </a:prstGeom>
          <a:noFill/>
          <a:ln w="57150">
            <a:solidFill>
              <a:srgbClr val="ED4D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E27EA3-015D-0355-8BEB-70BE80265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1" y="1924050"/>
            <a:ext cx="5715928" cy="3098033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3D2557A-CD7C-0EB9-1284-FCE0882A7845}"/>
              </a:ext>
            </a:extLst>
          </p:cNvPr>
          <p:cNvSpPr/>
          <p:nvPr/>
        </p:nvSpPr>
        <p:spPr>
          <a:xfrm>
            <a:off x="3257550" y="2612230"/>
            <a:ext cx="4160284" cy="554833"/>
          </a:xfrm>
          <a:prstGeom prst="roundRect">
            <a:avLst>
              <a:gd name="adj" fmla="val 13606"/>
            </a:avLst>
          </a:prstGeom>
          <a:noFill/>
          <a:ln w="28575">
            <a:solidFill>
              <a:srgbClr val="ED4D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42DB004A-E719-E87A-D9B1-819D9C13B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Webflux (by Coroutine)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5237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1407</TotalTime>
  <Words>1087</Words>
  <Application>Microsoft Office PowerPoint</Application>
  <PresentationFormat>화면 슬라이드 쇼(16:9)</PresentationFormat>
  <Paragraphs>211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Metropolis</vt:lpstr>
      <vt:lpstr>Pretendard</vt:lpstr>
      <vt:lpstr>Pretendard ExtraBold</vt:lpstr>
      <vt:lpstr>Spoqa Han Sans Neo Bold</vt:lpstr>
      <vt:lpstr>Spoqa Han Sans Neo Medium</vt:lpstr>
      <vt:lpstr>맑은 고딕</vt:lpstr>
      <vt:lpstr>Arial</vt:lpstr>
      <vt:lpstr>Gilroy SemiBold</vt:lpstr>
      <vt:lpstr>1_Office 테마</vt:lpstr>
      <vt:lpstr>Spring Webflux (by Coroutine)</vt:lpstr>
      <vt:lpstr>Spring Webflux</vt:lpstr>
      <vt:lpstr>구성요소</vt:lpstr>
      <vt:lpstr>구성요소</vt:lpstr>
      <vt:lpstr>구성요소</vt:lpstr>
      <vt:lpstr>Spring Webflux for Kotlin Coroutine</vt:lpstr>
      <vt:lpstr>Spring Webflux for Kotlin Coroutine</vt:lpstr>
      <vt:lpstr>Spring Webflux for Kotlin Coroutine</vt:lpstr>
      <vt:lpstr>Spring Webflux for Kotlin Coroutine</vt:lpstr>
      <vt:lpstr>구현내용 및 개발환경 구성</vt:lpstr>
      <vt:lpstr>구현내용 및 개발환경 구성</vt:lpstr>
      <vt:lpstr>구현내용 및 개발환경 구성</vt:lpstr>
      <vt:lpstr>Spring Webflux (by Coroutine)</vt:lpstr>
      <vt:lpstr>구현 실습</vt:lpstr>
      <vt:lpstr>구현 실습</vt:lpstr>
      <vt:lpstr>구현 실습</vt:lpstr>
      <vt:lpstr>Unit 테스트 (Kotest)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932</cp:lastModifiedBy>
  <cp:revision>483</cp:revision>
  <dcterms:created xsi:type="dcterms:W3CDTF">2023-07-11T14:27:12Z</dcterms:created>
  <dcterms:modified xsi:type="dcterms:W3CDTF">2024-10-11T12:55:15Z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2023-08-26T02:35:33Z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b2c7c080-9d98-46e5-95a8-e11b75f4f088</vt:lpwstr>
  </property>
  <property fmtid="{D5CDD505-2E9C-101B-9397-08002B2CF9AE}" pid="8" name="MSIP_Label_5119f844-8ac0-48e8-bbdf-d5c2ba397c72_ContentBits">
    <vt:lpwstr>0</vt:lpwstr>
  </property>
</Properties>
</file>