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307" r:id="rId8"/>
    <p:sldId id="262" r:id="rId9"/>
    <p:sldId id="263" r:id="rId10"/>
    <p:sldId id="264" r:id="rId11"/>
    <p:sldId id="265" r:id="rId12"/>
    <p:sldId id="309" r:id="rId13"/>
    <p:sldId id="266" r:id="rId14"/>
    <p:sldId id="267" r:id="rId15"/>
    <p:sldId id="268" r:id="rId16"/>
    <p:sldId id="269" r:id="rId17"/>
    <p:sldId id="270" r:id="rId18"/>
    <p:sldId id="271" r:id="rId19"/>
    <p:sldId id="272" r:id="rId20"/>
    <p:sldId id="273" r:id="rId21"/>
    <p:sldId id="274" r:id="rId22"/>
    <p:sldId id="275" r:id="rId23"/>
    <p:sldId id="276" r:id="rId24"/>
    <p:sldId id="310" r:id="rId25"/>
    <p:sldId id="277" r:id="rId26"/>
    <p:sldId id="311" r:id="rId27"/>
    <p:sldId id="278" r:id="rId28"/>
    <p:sldId id="279" r:id="rId29"/>
    <p:sldId id="280" r:id="rId30"/>
    <p:sldId id="281" r:id="rId31"/>
    <p:sldId id="312" r:id="rId32"/>
    <p:sldId id="282" r:id="rId33"/>
    <p:sldId id="283" r:id="rId34"/>
    <p:sldId id="284" r:id="rId35"/>
    <p:sldId id="285" r:id="rId36"/>
    <p:sldId id="286" r:id="rId37"/>
    <p:sldId id="287" r:id="rId38"/>
    <p:sldId id="288" r:id="rId39"/>
    <p:sldId id="313" r:id="rId40"/>
    <p:sldId id="295" r:id="rId41"/>
    <p:sldId id="297" r:id="rId42"/>
    <p:sldId id="298" r:id="rId43"/>
    <p:sldId id="314" r:id="rId44"/>
    <p:sldId id="315" r:id="rId45"/>
    <p:sldId id="301" r:id="rId46"/>
    <p:sldId id="302" r:id="rId47"/>
    <p:sldId id="303" r:id="rId48"/>
    <p:sldId id="316"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245646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3E641-7FD6-4999-8885-DF591CD4D2B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340191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424579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06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4231109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3083678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94640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1839435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19697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184281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249140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3E641-7FD6-4999-8885-DF591CD4D2B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93744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3E641-7FD6-4999-8885-DF591CD4D2B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5294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390664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259153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73E641-7FD6-4999-8885-DF591CD4D2B0}" type="datetimeFigureOut">
              <a:rPr lang="en-US" smtClean="0"/>
              <a:t>10/8/2024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371100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3E641-7FD6-4999-8885-DF591CD4D2B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5DF29-B922-4C78-B7A7-00C315EE60D7}" type="slidenum">
              <a:rPr lang="en-US" smtClean="0"/>
              <a:t>‹#›</a:t>
            </a:fld>
            <a:endParaRPr lang="en-US"/>
          </a:p>
        </p:txBody>
      </p:sp>
    </p:spTree>
    <p:extLst>
      <p:ext uri="{BB962C8B-B14F-4D97-AF65-F5344CB8AC3E}">
        <p14:creationId xmlns:p14="http://schemas.microsoft.com/office/powerpoint/2010/main" val="35445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73E641-7FD6-4999-8885-DF591CD4D2B0}" type="datetimeFigureOut">
              <a:rPr lang="en-US" smtClean="0"/>
              <a:t>10/8/2024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15DF29-B922-4C78-B7A7-00C315EE60D7}" type="slidenum">
              <a:rPr lang="en-US" smtClean="0"/>
              <a:t>‹#›</a:t>
            </a:fld>
            <a:endParaRPr lang="en-US"/>
          </a:p>
        </p:txBody>
      </p:sp>
    </p:spTree>
    <p:extLst>
      <p:ext uri="{BB962C8B-B14F-4D97-AF65-F5344CB8AC3E}">
        <p14:creationId xmlns:p14="http://schemas.microsoft.com/office/powerpoint/2010/main" val="43169290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BFD6-9D7A-F5E0-9F21-0B993BA6CE9E}"/>
              </a:ext>
            </a:extLst>
          </p:cNvPr>
          <p:cNvSpPr>
            <a:spLocks noGrp="1"/>
          </p:cNvSpPr>
          <p:nvPr>
            <p:ph type="ctrTitle"/>
          </p:nvPr>
        </p:nvSpPr>
        <p:spPr/>
        <p:txBody>
          <a:bodyPr/>
          <a:lstStyle/>
          <a:p>
            <a:r>
              <a:rPr lang="en-US" dirty="0"/>
              <a:t>Economic Statistics</a:t>
            </a:r>
          </a:p>
        </p:txBody>
      </p:sp>
      <p:sp>
        <p:nvSpPr>
          <p:cNvPr id="3" name="Subtitle 2">
            <a:extLst>
              <a:ext uri="{FF2B5EF4-FFF2-40B4-BE49-F238E27FC236}">
                <a16:creationId xmlns:a16="http://schemas.microsoft.com/office/drawing/2014/main" id="{636B489A-6452-1E5A-254C-F5B14006DECA}"/>
              </a:ext>
            </a:extLst>
          </p:cNvPr>
          <p:cNvSpPr>
            <a:spLocks noGrp="1"/>
          </p:cNvSpPr>
          <p:nvPr>
            <p:ph type="subTitle" idx="1"/>
          </p:nvPr>
        </p:nvSpPr>
        <p:spPr/>
        <p:txBody>
          <a:bodyPr>
            <a:normAutofit fontScale="70000" lnSpcReduction="20000"/>
          </a:bodyPr>
          <a:lstStyle/>
          <a:p>
            <a:r>
              <a:rPr lang="en-US" dirty="0"/>
              <a:t>Dr. </a:t>
            </a:r>
            <a:r>
              <a:rPr lang="en-US" dirty="0" err="1"/>
              <a:t>Sanda</a:t>
            </a:r>
            <a:r>
              <a:rPr lang="en-US" dirty="0"/>
              <a:t> Thein</a:t>
            </a:r>
          </a:p>
          <a:p>
            <a:r>
              <a:rPr lang="en-US" dirty="0"/>
              <a:t>Professor</a:t>
            </a:r>
          </a:p>
          <a:p>
            <a:r>
              <a:rPr lang="en-US" dirty="0"/>
              <a:t>Dept. of statistics</a:t>
            </a:r>
          </a:p>
          <a:p>
            <a:endParaRPr lang="en-US" dirty="0"/>
          </a:p>
        </p:txBody>
      </p:sp>
    </p:spTree>
    <p:extLst>
      <p:ext uri="{BB962C8B-B14F-4D97-AF65-F5344CB8AC3E}">
        <p14:creationId xmlns:p14="http://schemas.microsoft.com/office/powerpoint/2010/main" val="365129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0BBF-4958-BEC9-71CD-D86250080151}"/>
              </a:ext>
            </a:extLst>
          </p:cNvPr>
          <p:cNvSpPr>
            <a:spLocks noGrp="1"/>
          </p:cNvSpPr>
          <p:nvPr>
            <p:ph type="title"/>
          </p:nvPr>
        </p:nvSpPr>
        <p:spPr/>
        <p:txBody>
          <a:bodyPr/>
          <a:lstStyle/>
          <a:p>
            <a:r>
              <a:rPr lang="en-US" dirty="0"/>
              <a:t>Factors influencing the size of national debts</a:t>
            </a:r>
          </a:p>
        </p:txBody>
      </p:sp>
      <p:sp>
        <p:nvSpPr>
          <p:cNvPr id="3" name="Content Placeholder 2">
            <a:extLst>
              <a:ext uri="{FF2B5EF4-FFF2-40B4-BE49-F238E27FC236}">
                <a16:creationId xmlns:a16="http://schemas.microsoft.com/office/drawing/2014/main" id="{2C228DE4-6A74-50E5-DFB0-AEE78746F3FF}"/>
              </a:ext>
            </a:extLst>
          </p:cNvPr>
          <p:cNvSpPr>
            <a:spLocks noGrp="1"/>
          </p:cNvSpPr>
          <p:nvPr>
            <p:ph idx="1"/>
          </p:nvPr>
        </p:nvSpPr>
        <p:spPr>
          <a:xfrm>
            <a:off x="477079" y="2015732"/>
            <a:ext cx="11622156" cy="3450613"/>
          </a:xfrm>
        </p:spPr>
        <p:txBody>
          <a:bodyPr>
            <a:noAutofit/>
          </a:bodyPr>
          <a:lstStyle/>
          <a:p>
            <a:pPr algn="just"/>
            <a:r>
              <a:rPr lang="en-US" sz="2800" dirty="0"/>
              <a:t>If the government is continuously running a deficit, the size of the debt increases. If the government reduces the size of their deficit, the rate of increase of the total debt is slower, but the debt is still increasing. </a:t>
            </a:r>
          </a:p>
          <a:p>
            <a:pPr algn="just"/>
            <a:r>
              <a:rPr lang="en-US" sz="2800" dirty="0"/>
              <a:t>It is only when the government runs a budget surplus that the size of the national debt decreases. </a:t>
            </a:r>
          </a:p>
          <a:p>
            <a:pPr algn="just"/>
            <a:endParaRPr lang="en-US" sz="2800" dirty="0"/>
          </a:p>
        </p:txBody>
      </p:sp>
    </p:spTree>
    <p:extLst>
      <p:ext uri="{BB962C8B-B14F-4D97-AF65-F5344CB8AC3E}">
        <p14:creationId xmlns:p14="http://schemas.microsoft.com/office/powerpoint/2010/main" val="245539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DAB6-13C8-6435-A9D3-DB30ACC61CD5}"/>
              </a:ext>
            </a:extLst>
          </p:cNvPr>
          <p:cNvSpPr>
            <a:spLocks noGrp="1"/>
          </p:cNvSpPr>
          <p:nvPr>
            <p:ph type="title"/>
          </p:nvPr>
        </p:nvSpPr>
        <p:spPr/>
        <p:txBody>
          <a:bodyPr/>
          <a:lstStyle/>
          <a:p>
            <a:r>
              <a:rPr lang="en-US" dirty="0"/>
              <a:t>The significance of the size of national debts</a:t>
            </a:r>
          </a:p>
        </p:txBody>
      </p:sp>
      <p:sp>
        <p:nvSpPr>
          <p:cNvPr id="3" name="Content Placeholder 2">
            <a:extLst>
              <a:ext uri="{FF2B5EF4-FFF2-40B4-BE49-F238E27FC236}">
                <a16:creationId xmlns:a16="http://schemas.microsoft.com/office/drawing/2014/main" id="{8778BB56-ED12-1EA3-1FA8-52DF7B917F1A}"/>
              </a:ext>
            </a:extLst>
          </p:cNvPr>
          <p:cNvSpPr>
            <a:spLocks noGrp="1"/>
          </p:cNvSpPr>
          <p:nvPr>
            <p:ph idx="1"/>
          </p:nvPr>
        </p:nvSpPr>
        <p:spPr/>
        <p:txBody>
          <a:bodyPr>
            <a:normAutofit/>
          </a:bodyPr>
          <a:lstStyle/>
          <a:p>
            <a:pPr algn="just"/>
            <a:r>
              <a:rPr lang="en-US" sz="2400" dirty="0"/>
              <a:t>The cost of borrowing could increase, since by borrowing money, the government is increasing demand for credit in the economy. </a:t>
            </a:r>
          </a:p>
          <a:p>
            <a:pPr algn="just"/>
            <a:r>
              <a:rPr lang="en-US" sz="2400" dirty="0"/>
              <a:t>If confidence is lost in the government’s ability to repay the debt, governments might have to raise interest rates to encourage investors to buy bonds, so that they can finance the debt. </a:t>
            </a:r>
          </a:p>
          <a:p>
            <a:pPr algn="just"/>
            <a:r>
              <a:rPr lang="en-US" sz="2400" dirty="0"/>
              <a:t>It could lead to higher taxes and austerity measures, especially if the debt becomes uncontrollable. </a:t>
            </a:r>
          </a:p>
        </p:txBody>
      </p:sp>
    </p:spTree>
    <p:extLst>
      <p:ext uri="{BB962C8B-B14F-4D97-AF65-F5344CB8AC3E}">
        <p14:creationId xmlns:p14="http://schemas.microsoft.com/office/powerpoint/2010/main" val="20092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61EF-0B2C-BC9E-1730-0397D23CFDB2}"/>
              </a:ext>
            </a:extLst>
          </p:cNvPr>
          <p:cNvSpPr>
            <a:spLocks noGrp="1"/>
          </p:cNvSpPr>
          <p:nvPr>
            <p:ph type="title"/>
          </p:nvPr>
        </p:nvSpPr>
        <p:spPr/>
        <p:txBody>
          <a:bodyPr/>
          <a:lstStyle/>
          <a:p>
            <a:r>
              <a:rPr lang="en-US" dirty="0"/>
              <a:t>The significance of the size of national debts</a:t>
            </a:r>
          </a:p>
        </p:txBody>
      </p:sp>
      <p:sp>
        <p:nvSpPr>
          <p:cNvPr id="3" name="Content Placeholder 2">
            <a:extLst>
              <a:ext uri="{FF2B5EF4-FFF2-40B4-BE49-F238E27FC236}">
                <a16:creationId xmlns:a16="http://schemas.microsoft.com/office/drawing/2014/main" id="{1C338E83-396B-A4E2-74E3-4BCAF99B50F3}"/>
              </a:ext>
            </a:extLst>
          </p:cNvPr>
          <p:cNvSpPr>
            <a:spLocks noGrp="1"/>
          </p:cNvSpPr>
          <p:nvPr>
            <p:ph idx="1"/>
          </p:nvPr>
        </p:nvSpPr>
        <p:spPr/>
        <p:txBody>
          <a:bodyPr>
            <a:normAutofit/>
          </a:bodyPr>
          <a:lstStyle/>
          <a:p>
            <a:pPr algn="just"/>
            <a:r>
              <a:rPr lang="en-US" sz="2400" dirty="0"/>
              <a:t>More government spending could lead to crowding out of the private sector. </a:t>
            </a:r>
          </a:p>
          <a:p>
            <a:pPr algn="just"/>
            <a:endParaRPr lang="en-US" sz="2400" dirty="0"/>
          </a:p>
          <a:p>
            <a:pPr algn="just"/>
            <a:r>
              <a:rPr lang="en-US" sz="2400" dirty="0"/>
              <a:t>This leaves fewer funds in the private sector for firms to use, since the government is borrowing money, which crowds them out of the market.</a:t>
            </a:r>
          </a:p>
        </p:txBody>
      </p:sp>
    </p:spTree>
    <p:extLst>
      <p:ext uri="{BB962C8B-B14F-4D97-AF65-F5344CB8AC3E}">
        <p14:creationId xmlns:p14="http://schemas.microsoft.com/office/powerpoint/2010/main" val="310875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86F7-26BC-9FF3-875F-AEB76304BD92}"/>
              </a:ext>
            </a:extLst>
          </p:cNvPr>
          <p:cNvSpPr>
            <a:spLocks noGrp="1"/>
          </p:cNvSpPr>
          <p:nvPr>
            <p:ph type="title"/>
          </p:nvPr>
        </p:nvSpPr>
        <p:spPr/>
        <p:txBody>
          <a:bodyPr/>
          <a:lstStyle/>
          <a:p>
            <a:r>
              <a:rPr lang="en-US" dirty="0"/>
              <a:t>WHAT IS THE SYSTEM OF NATIONAL ACCOUNTS?</a:t>
            </a:r>
          </a:p>
        </p:txBody>
      </p:sp>
      <p:sp>
        <p:nvSpPr>
          <p:cNvPr id="3" name="Content Placeholder 2">
            <a:extLst>
              <a:ext uri="{FF2B5EF4-FFF2-40B4-BE49-F238E27FC236}">
                <a16:creationId xmlns:a16="http://schemas.microsoft.com/office/drawing/2014/main" id="{714159C6-65A0-118F-54A9-4035DAAD59F7}"/>
              </a:ext>
            </a:extLst>
          </p:cNvPr>
          <p:cNvSpPr>
            <a:spLocks noGrp="1"/>
          </p:cNvSpPr>
          <p:nvPr>
            <p:ph idx="1"/>
          </p:nvPr>
        </p:nvSpPr>
        <p:spPr>
          <a:xfrm>
            <a:off x="1451579" y="2015732"/>
            <a:ext cx="9603275" cy="3828477"/>
          </a:xfrm>
        </p:spPr>
        <p:txBody>
          <a:bodyPr>
            <a:noAutofit/>
          </a:bodyPr>
          <a:lstStyle/>
          <a:p>
            <a:pPr algn="just"/>
            <a:r>
              <a:rPr lang="en-US" sz="2400" dirty="0"/>
              <a:t>The system of national accounts (SNA) is a comprehensive, accounting framework within which economic data can be presented on the operation of the nation’s economy. </a:t>
            </a:r>
          </a:p>
          <a:p>
            <a:pPr algn="just"/>
            <a:r>
              <a:rPr lang="en-US" sz="2400" dirty="0"/>
              <a:t>It is an integrated set of economic accounts, balance sheets and other tables describing all economic flows and stocks taking place within a country. </a:t>
            </a:r>
          </a:p>
          <a:p>
            <a:pPr algn="just"/>
            <a:r>
              <a:rPr lang="en-US" sz="2400" dirty="0"/>
              <a:t>It is based on a set of internationally agreed concepts, definitions, classifications and accounting rules. </a:t>
            </a:r>
          </a:p>
        </p:txBody>
      </p:sp>
    </p:spTree>
    <p:extLst>
      <p:ext uri="{BB962C8B-B14F-4D97-AF65-F5344CB8AC3E}">
        <p14:creationId xmlns:p14="http://schemas.microsoft.com/office/powerpoint/2010/main" val="292379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5A4A-4712-92CE-5002-416974AD3CD0}"/>
              </a:ext>
            </a:extLst>
          </p:cNvPr>
          <p:cNvSpPr>
            <a:spLocks noGrp="1"/>
          </p:cNvSpPr>
          <p:nvPr>
            <p:ph type="title"/>
          </p:nvPr>
        </p:nvSpPr>
        <p:spPr/>
        <p:txBody>
          <a:bodyPr>
            <a:normAutofit fontScale="90000"/>
          </a:bodyPr>
          <a:lstStyle/>
          <a:p>
            <a:r>
              <a:rPr lang="en-US" dirty="0"/>
              <a:t>WHAT ARE NATIONAL ACCOUNTS STATISTICS USED FOR? </a:t>
            </a:r>
            <a:br>
              <a:rPr lang="en-US" dirty="0"/>
            </a:br>
            <a:endParaRPr lang="en-US" dirty="0"/>
          </a:p>
        </p:txBody>
      </p:sp>
      <p:sp>
        <p:nvSpPr>
          <p:cNvPr id="3" name="Content Placeholder 2">
            <a:extLst>
              <a:ext uri="{FF2B5EF4-FFF2-40B4-BE49-F238E27FC236}">
                <a16:creationId xmlns:a16="http://schemas.microsoft.com/office/drawing/2014/main" id="{9987214F-E9B4-0DAE-C16B-4E584B052897}"/>
              </a:ext>
            </a:extLst>
          </p:cNvPr>
          <p:cNvSpPr>
            <a:spLocks noGrp="1"/>
          </p:cNvSpPr>
          <p:nvPr>
            <p:ph idx="1"/>
          </p:nvPr>
        </p:nvSpPr>
        <p:spPr/>
        <p:txBody>
          <a:bodyPr>
            <a:normAutofit/>
          </a:bodyPr>
          <a:lstStyle/>
          <a:p>
            <a:pPr marL="0" indent="0">
              <a:buNone/>
            </a:pPr>
            <a:r>
              <a:rPr lang="en-US" sz="2400" dirty="0"/>
              <a:t>WHAT ARE NATIONAL ACCOUNTS STATISTICS USED FOR?</a:t>
            </a:r>
          </a:p>
          <a:p>
            <a:r>
              <a:rPr lang="en-US" sz="2400" dirty="0"/>
              <a:t> 1. Monitoring the economy </a:t>
            </a:r>
          </a:p>
          <a:p>
            <a:r>
              <a:rPr lang="en-US" sz="2400" dirty="0"/>
              <a:t>2. Economic policy making </a:t>
            </a:r>
          </a:p>
          <a:p>
            <a:r>
              <a:rPr lang="en-US" sz="2400" dirty="0"/>
              <a:t>3. International comparison  </a:t>
            </a:r>
          </a:p>
          <a:p>
            <a:r>
              <a:rPr lang="en-US" sz="2400" dirty="0"/>
              <a:t>4. Forecasting and simulation  </a:t>
            </a:r>
          </a:p>
          <a:p>
            <a:r>
              <a:rPr lang="en-US" sz="2400" dirty="0"/>
              <a:t>5. Market research </a:t>
            </a:r>
          </a:p>
        </p:txBody>
      </p:sp>
    </p:spTree>
    <p:extLst>
      <p:ext uri="{BB962C8B-B14F-4D97-AF65-F5344CB8AC3E}">
        <p14:creationId xmlns:p14="http://schemas.microsoft.com/office/powerpoint/2010/main" val="85665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7F7F-022D-C05B-BB96-C099CE9F9D30}"/>
              </a:ext>
            </a:extLst>
          </p:cNvPr>
          <p:cNvSpPr>
            <a:spLocks noGrp="1"/>
          </p:cNvSpPr>
          <p:nvPr>
            <p:ph type="title"/>
          </p:nvPr>
        </p:nvSpPr>
        <p:spPr>
          <a:xfrm>
            <a:off x="1451579" y="804519"/>
            <a:ext cx="9603275" cy="719481"/>
          </a:xfrm>
        </p:spPr>
        <p:txBody>
          <a:bodyPr/>
          <a:lstStyle/>
          <a:p>
            <a:r>
              <a:rPr lang="en-US" dirty="0"/>
              <a:t>LINKS TO BUSINESS ACCOUNTING</a:t>
            </a:r>
          </a:p>
        </p:txBody>
      </p:sp>
      <p:sp>
        <p:nvSpPr>
          <p:cNvPr id="3" name="Content Placeholder 2">
            <a:extLst>
              <a:ext uri="{FF2B5EF4-FFF2-40B4-BE49-F238E27FC236}">
                <a16:creationId xmlns:a16="http://schemas.microsoft.com/office/drawing/2014/main" id="{75C08914-7915-6718-0CF1-EDB56E301D81}"/>
              </a:ext>
            </a:extLst>
          </p:cNvPr>
          <p:cNvSpPr>
            <a:spLocks noGrp="1"/>
          </p:cNvSpPr>
          <p:nvPr>
            <p:ph idx="1"/>
          </p:nvPr>
        </p:nvSpPr>
        <p:spPr/>
        <p:txBody>
          <a:bodyPr>
            <a:noAutofit/>
          </a:bodyPr>
          <a:lstStyle/>
          <a:p>
            <a:pPr algn="just"/>
            <a:r>
              <a:rPr lang="en-US" sz="2400" dirty="0"/>
              <a:t>National accounts to a large extent is an adaptation of business accounting practices to the measurement of economic variables. </a:t>
            </a:r>
          </a:p>
          <a:p>
            <a:pPr algn="just"/>
            <a:r>
              <a:rPr lang="en-US" sz="2400" dirty="0"/>
              <a:t>1. Based on a double entry system of accounting </a:t>
            </a:r>
          </a:p>
          <a:p>
            <a:pPr algn="just"/>
            <a:r>
              <a:rPr lang="en-US" sz="2400" dirty="0"/>
              <a:t>2. Each account is a balancing statement– total uses (debits) on the left hand side equal total resources (credits) on the other side. </a:t>
            </a:r>
          </a:p>
          <a:p>
            <a:pPr algn="just"/>
            <a:r>
              <a:rPr lang="en-US" sz="2400" dirty="0"/>
              <a:t>3. Each entry in one account says that the payer must have an opposite and equal contra-entry in the account of the receiver. </a:t>
            </a:r>
          </a:p>
        </p:txBody>
      </p:sp>
    </p:spTree>
    <p:extLst>
      <p:ext uri="{BB962C8B-B14F-4D97-AF65-F5344CB8AC3E}">
        <p14:creationId xmlns:p14="http://schemas.microsoft.com/office/powerpoint/2010/main" val="258096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869E-4B9F-B90D-E0CD-86CABE99DA43}"/>
              </a:ext>
            </a:extLst>
          </p:cNvPr>
          <p:cNvSpPr>
            <a:spLocks noGrp="1"/>
          </p:cNvSpPr>
          <p:nvPr>
            <p:ph type="title"/>
          </p:nvPr>
        </p:nvSpPr>
        <p:spPr/>
        <p:txBody>
          <a:bodyPr/>
          <a:lstStyle/>
          <a:p>
            <a:r>
              <a:rPr lang="en-US" dirty="0"/>
              <a:t>The System of National Accounts</a:t>
            </a:r>
          </a:p>
        </p:txBody>
      </p:sp>
      <p:sp>
        <p:nvSpPr>
          <p:cNvPr id="3" name="Content Placeholder 2">
            <a:extLst>
              <a:ext uri="{FF2B5EF4-FFF2-40B4-BE49-F238E27FC236}">
                <a16:creationId xmlns:a16="http://schemas.microsoft.com/office/drawing/2014/main" id="{35C1727A-4D51-450D-BEE3-E67035DAD30A}"/>
              </a:ext>
            </a:extLst>
          </p:cNvPr>
          <p:cNvSpPr>
            <a:spLocks noGrp="1"/>
          </p:cNvSpPr>
          <p:nvPr>
            <p:ph idx="1"/>
          </p:nvPr>
        </p:nvSpPr>
        <p:spPr>
          <a:xfrm>
            <a:off x="543339" y="1431236"/>
            <a:ext cx="10511515" cy="4622246"/>
          </a:xfrm>
        </p:spPr>
        <p:txBody>
          <a:bodyPr>
            <a:noAutofit/>
          </a:bodyPr>
          <a:lstStyle/>
          <a:p>
            <a:pPr algn="just"/>
            <a:r>
              <a:rPr lang="en-US" sz="2400" dirty="0"/>
              <a:t>Differences: </a:t>
            </a:r>
          </a:p>
          <a:p>
            <a:pPr algn="just"/>
            <a:r>
              <a:rPr lang="en-US" sz="2400" dirty="0"/>
              <a:t>1. With respect to national accounting all parties to the transactions are shown, whereas in business accounting the books are kept from the point of view of the individual firm. </a:t>
            </a:r>
          </a:p>
          <a:p>
            <a:pPr algn="just"/>
            <a:r>
              <a:rPr lang="en-US" sz="2400" dirty="0"/>
              <a:t>2. The national accounting entries are compiled from statistical data according to useful economic concepts and definitions, which do not necessarily correspond to those employed in business accounting. Caption describing picture or graphic. </a:t>
            </a:r>
          </a:p>
          <a:p>
            <a:pPr algn="just"/>
            <a:r>
              <a:rPr lang="en-US" sz="2400" dirty="0"/>
              <a:t>3. Some information in the national accounts are presented in matrix form when looking at supply and use and input output tables.</a:t>
            </a:r>
          </a:p>
        </p:txBody>
      </p:sp>
    </p:spTree>
    <p:extLst>
      <p:ext uri="{BB962C8B-B14F-4D97-AF65-F5344CB8AC3E}">
        <p14:creationId xmlns:p14="http://schemas.microsoft.com/office/powerpoint/2010/main" val="42752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2788-F134-12D4-1F58-F6026ECD456E}"/>
              </a:ext>
            </a:extLst>
          </p:cNvPr>
          <p:cNvSpPr>
            <a:spLocks noGrp="1"/>
          </p:cNvSpPr>
          <p:nvPr>
            <p:ph type="title"/>
          </p:nvPr>
        </p:nvSpPr>
        <p:spPr/>
        <p:txBody>
          <a:bodyPr/>
          <a:lstStyle/>
          <a:p>
            <a:r>
              <a:rPr lang="en-US" dirty="0"/>
              <a:t>THE ACCOUNTS IN THE SNA</a:t>
            </a:r>
          </a:p>
        </p:txBody>
      </p:sp>
      <p:sp>
        <p:nvSpPr>
          <p:cNvPr id="3" name="Content Placeholder 2">
            <a:extLst>
              <a:ext uri="{FF2B5EF4-FFF2-40B4-BE49-F238E27FC236}">
                <a16:creationId xmlns:a16="http://schemas.microsoft.com/office/drawing/2014/main" id="{F3317A03-E41F-38AC-7B43-938D5F64BBF6}"/>
              </a:ext>
            </a:extLst>
          </p:cNvPr>
          <p:cNvSpPr>
            <a:spLocks noGrp="1"/>
          </p:cNvSpPr>
          <p:nvPr>
            <p:ph idx="1"/>
          </p:nvPr>
        </p:nvSpPr>
        <p:spPr/>
        <p:txBody>
          <a:bodyPr>
            <a:normAutofit/>
          </a:bodyPr>
          <a:lstStyle/>
          <a:p>
            <a:pPr algn="just"/>
            <a:r>
              <a:rPr lang="en-US" sz="2400" dirty="0"/>
              <a:t>Current accounts: record production of goods and services, income generation and distribution and income used for consumption and saving </a:t>
            </a:r>
          </a:p>
          <a:p>
            <a:pPr algn="just"/>
            <a:r>
              <a:rPr lang="en-US" sz="2400" dirty="0"/>
              <a:t>Accumulation accounts: record acquisition and disposal of financial and non-financial assets and liabilities and changes in net worth</a:t>
            </a:r>
          </a:p>
          <a:p>
            <a:pPr algn="just"/>
            <a:r>
              <a:rPr lang="en-US" sz="2400" dirty="0"/>
              <a:t>Balance sheets: show the value of the stock of assets and liabilities at the beginning and end of an accounting period</a:t>
            </a:r>
          </a:p>
        </p:txBody>
      </p:sp>
    </p:spTree>
    <p:extLst>
      <p:ext uri="{BB962C8B-B14F-4D97-AF65-F5344CB8AC3E}">
        <p14:creationId xmlns:p14="http://schemas.microsoft.com/office/powerpoint/2010/main" val="157777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B6FD-A076-5A86-6C77-028F55531189}"/>
              </a:ext>
            </a:extLst>
          </p:cNvPr>
          <p:cNvSpPr>
            <a:spLocks noGrp="1"/>
          </p:cNvSpPr>
          <p:nvPr>
            <p:ph type="title"/>
          </p:nvPr>
        </p:nvSpPr>
        <p:spPr/>
        <p:txBody>
          <a:bodyPr/>
          <a:lstStyle/>
          <a:p>
            <a:r>
              <a:rPr lang="en-US" dirty="0"/>
              <a:t>MEASUREMENT OF PRODUCTION</a:t>
            </a:r>
          </a:p>
        </p:txBody>
      </p:sp>
      <p:sp>
        <p:nvSpPr>
          <p:cNvPr id="3" name="Content Placeholder 2">
            <a:extLst>
              <a:ext uri="{FF2B5EF4-FFF2-40B4-BE49-F238E27FC236}">
                <a16:creationId xmlns:a16="http://schemas.microsoft.com/office/drawing/2014/main" id="{97CD1821-5505-BBDE-B784-41848F7C868D}"/>
              </a:ext>
            </a:extLst>
          </p:cNvPr>
          <p:cNvSpPr>
            <a:spLocks noGrp="1"/>
          </p:cNvSpPr>
          <p:nvPr>
            <p:ph idx="1"/>
          </p:nvPr>
        </p:nvSpPr>
        <p:spPr/>
        <p:txBody>
          <a:bodyPr>
            <a:normAutofit/>
          </a:bodyPr>
          <a:lstStyle/>
          <a:p>
            <a:pPr algn="just"/>
            <a:r>
              <a:rPr lang="en-US" sz="2400" dirty="0"/>
              <a:t>One very important aspect of the national accounting system is the measurement of production. </a:t>
            </a:r>
          </a:p>
          <a:p>
            <a:pPr algn="just"/>
            <a:r>
              <a:rPr lang="en-US" sz="2400" dirty="0"/>
              <a:t>This is the process whereby </a:t>
            </a:r>
            <a:r>
              <a:rPr lang="en-US" sz="2400" dirty="0" err="1"/>
              <a:t>labour</a:t>
            </a:r>
            <a:r>
              <a:rPr lang="en-US" sz="2400" dirty="0"/>
              <a:t>, materials and assets are used to transform inputs of goods and services into outputs of other goods and services. </a:t>
            </a:r>
          </a:p>
          <a:p>
            <a:pPr algn="just"/>
            <a:r>
              <a:rPr lang="en-US" sz="2400" dirty="0"/>
              <a:t>The SNA defines what constitutes production - the production boundary.</a:t>
            </a:r>
          </a:p>
        </p:txBody>
      </p:sp>
    </p:spTree>
    <p:extLst>
      <p:ext uri="{BB962C8B-B14F-4D97-AF65-F5344CB8AC3E}">
        <p14:creationId xmlns:p14="http://schemas.microsoft.com/office/powerpoint/2010/main" val="246427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EFCE-9626-2C9D-61B9-2922C20EB58F}"/>
              </a:ext>
            </a:extLst>
          </p:cNvPr>
          <p:cNvSpPr>
            <a:spLocks noGrp="1"/>
          </p:cNvSpPr>
          <p:nvPr>
            <p:ph type="title"/>
          </p:nvPr>
        </p:nvSpPr>
        <p:spPr/>
        <p:txBody>
          <a:bodyPr/>
          <a:lstStyle/>
          <a:p>
            <a:r>
              <a:rPr lang="en-US" dirty="0"/>
              <a:t>CONCEPT OF PRODUCTION BOUNDARY</a:t>
            </a:r>
          </a:p>
        </p:txBody>
      </p:sp>
      <p:sp>
        <p:nvSpPr>
          <p:cNvPr id="3" name="Content Placeholder 2">
            <a:extLst>
              <a:ext uri="{FF2B5EF4-FFF2-40B4-BE49-F238E27FC236}">
                <a16:creationId xmlns:a16="http://schemas.microsoft.com/office/drawing/2014/main" id="{71B3C6BC-9084-BC09-3BBB-8C3EBD4418E4}"/>
              </a:ext>
            </a:extLst>
          </p:cNvPr>
          <p:cNvSpPr>
            <a:spLocks noGrp="1"/>
          </p:cNvSpPr>
          <p:nvPr>
            <p:ph idx="1"/>
          </p:nvPr>
        </p:nvSpPr>
        <p:spPr>
          <a:xfrm>
            <a:off x="1451579" y="2015732"/>
            <a:ext cx="9603275" cy="3762216"/>
          </a:xfrm>
        </p:spPr>
        <p:txBody>
          <a:bodyPr>
            <a:noAutofit/>
          </a:bodyPr>
          <a:lstStyle/>
          <a:p>
            <a:pPr algn="just"/>
            <a:r>
              <a:rPr lang="en-US" sz="2400" dirty="0"/>
              <a:t>In the system of national accounts the production boundary includes: </a:t>
            </a:r>
          </a:p>
          <a:p>
            <a:pPr algn="just"/>
            <a:r>
              <a:rPr lang="en-US" sz="2400" dirty="0"/>
              <a:t>1. Production of all goods whether produced for the market, for own consumption or for capital formation </a:t>
            </a:r>
          </a:p>
          <a:p>
            <a:pPr algn="just"/>
            <a:r>
              <a:rPr lang="en-US" sz="2400" dirty="0"/>
              <a:t>2. Production of services if: Sold on the market Supplied to units other than the producer</a:t>
            </a:r>
          </a:p>
          <a:p>
            <a:pPr algn="just"/>
            <a:r>
              <a:rPr lang="en-US" sz="2400" dirty="0"/>
              <a:t>3. Production of own account housing services </a:t>
            </a:r>
          </a:p>
          <a:p>
            <a:pPr algn="just"/>
            <a:r>
              <a:rPr lang="en-US" sz="2400" dirty="0"/>
              <a:t>4. Illegal and concealed production</a:t>
            </a:r>
          </a:p>
        </p:txBody>
      </p:sp>
    </p:spTree>
    <p:extLst>
      <p:ext uri="{BB962C8B-B14F-4D97-AF65-F5344CB8AC3E}">
        <p14:creationId xmlns:p14="http://schemas.microsoft.com/office/powerpoint/2010/main" val="262927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60F0-97EF-5A21-CE9A-C51ACEAAEEB9}"/>
              </a:ext>
            </a:extLst>
          </p:cNvPr>
          <p:cNvSpPr>
            <a:spLocks noGrp="1"/>
          </p:cNvSpPr>
          <p:nvPr>
            <p:ph type="title"/>
          </p:nvPr>
        </p:nvSpPr>
        <p:spPr/>
        <p:txBody>
          <a:bodyPr>
            <a:normAutofit/>
          </a:bodyPr>
          <a:lstStyle/>
          <a:p>
            <a:r>
              <a:rPr lang="en-US" sz="3200" dirty="0"/>
              <a:t>Use of National Income statistics as measures of economic growth and living standards </a:t>
            </a:r>
          </a:p>
        </p:txBody>
      </p:sp>
      <p:sp>
        <p:nvSpPr>
          <p:cNvPr id="3" name="Content Placeholder 2">
            <a:extLst>
              <a:ext uri="{FF2B5EF4-FFF2-40B4-BE49-F238E27FC236}">
                <a16:creationId xmlns:a16="http://schemas.microsoft.com/office/drawing/2014/main" id="{954E19ED-90C5-70B0-F802-F93030F7CF2F}"/>
              </a:ext>
            </a:extLst>
          </p:cNvPr>
          <p:cNvSpPr>
            <a:spLocks noGrp="1"/>
          </p:cNvSpPr>
          <p:nvPr>
            <p:ph idx="1"/>
          </p:nvPr>
        </p:nvSpPr>
        <p:spPr>
          <a:xfrm>
            <a:off x="172278" y="1987826"/>
            <a:ext cx="11834192" cy="5062331"/>
          </a:xfrm>
        </p:spPr>
        <p:txBody>
          <a:bodyPr>
            <a:noAutofit/>
          </a:bodyPr>
          <a:lstStyle/>
          <a:p>
            <a:pPr algn="just"/>
            <a:r>
              <a:rPr lang="en-US" sz="2400" dirty="0"/>
              <a:t>Economic growth occurs when there is a rise in the value of Gross Domestic Product (GDP). </a:t>
            </a:r>
          </a:p>
          <a:p>
            <a:pPr algn="just"/>
            <a:r>
              <a:rPr lang="en-US" sz="2400" dirty="0"/>
              <a:t>GDP measures the quantity of goods and services produced in an economy. </a:t>
            </a:r>
          </a:p>
          <a:p>
            <a:pPr algn="just"/>
            <a:r>
              <a:rPr lang="en-US" sz="2400" dirty="0"/>
              <a:t>A rise in economic growth means there has been an increase in national output. </a:t>
            </a:r>
          </a:p>
          <a:p>
            <a:pPr algn="just"/>
            <a:r>
              <a:rPr lang="en-US" sz="2400" dirty="0"/>
              <a:t>Economic growth leads to higher living standards and more employment opportunities. </a:t>
            </a:r>
          </a:p>
          <a:p>
            <a:pPr algn="just"/>
            <a:r>
              <a:rPr lang="en-US" sz="2400" dirty="0"/>
              <a:t>Real GDP is the value of GDP adjusted for inflation. </a:t>
            </a:r>
          </a:p>
          <a:p>
            <a:pPr algn="just"/>
            <a:r>
              <a:rPr lang="en-US" sz="2400" dirty="0" err="1"/>
              <a:t>eg</a:t>
            </a:r>
            <a:r>
              <a:rPr lang="en-US" sz="2400" dirty="0"/>
              <a:t>, if the economy grew by 4% since last year, but inflation was 2%, real economic growth was 2%. </a:t>
            </a:r>
          </a:p>
        </p:txBody>
      </p:sp>
    </p:spTree>
    <p:extLst>
      <p:ext uri="{BB962C8B-B14F-4D97-AF65-F5344CB8AC3E}">
        <p14:creationId xmlns:p14="http://schemas.microsoft.com/office/powerpoint/2010/main" val="302157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59E8-ACB0-364B-E681-F51333C5F298}"/>
              </a:ext>
            </a:extLst>
          </p:cNvPr>
          <p:cNvSpPr>
            <a:spLocks noGrp="1"/>
          </p:cNvSpPr>
          <p:nvPr>
            <p:ph type="title"/>
          </p:nvPr>
        </p:nvSpPr>
        <p:spPr/>
        <p:txBody>
          <a:bodyPr/>
          <a:lstStyle/>
          <a:p>
            <a:r>
              <a:rPr lang="en-US" dirty="0"/>
              <a:t>Household activities included in the production boundary</a:t>
            </a:r>
          </a:p>
        </p:txBody>
      </p:sp>
      <p:sp>
        <p:nvSpPr>
          <p:cNvPr id="3" name="Content Placeholder 2">
            <a:extLst>
              <a:ext uri="{FF2B5EF4-FFF2-40B4-BE49-F238E27FC236}">
                <a16:creationId xmlns:a16="http://schemas.microsoft.com/office/drawing/2014/main" id="{766CBD27-932D-C277-5ECD-0DDD0E3E3A0C}"/>
              </a:ext>
            </a:extLst>
          </p:cNvPr>
          <p:cNvSpPr>
            <a:spLocks noGrp="1"/>
          </p:cNvSpPr>
          <p:nvPr>
            <p:ph idx="1"/>
          </p:nvPr>
        </p:nvSpPr>
        <p:spPr/>
        <p:txBody>
          <a:bodyPr/>
          <a:lstStyle/>
          <a:p>
            <a:pPr marL="0" indent="0" algn="just">
              <a:buNone/>
            </a:pPr>
            <a:r>
              <a:rPr lang="en-US" dirty="0"/>
              <a:t>• </a:t>
            </a:r>
            <a:r>
              <a:rPr lang="en-US" sz="2800" dirty="0"/>
              <a:t>Services provided by paid domestic staff </a:t>
            </a:r>
          </a:p>
          <a:p>
            <a:pPr marL="0" indent="0" algn="just">
              <a:buNone/>
            </a:pPr>
            <a:r>
              <a:rPr lang="en-US" sz="2800" dirty="0"/>
              <a:t>• Major do-it-yourself repair and maintenance of durable goods used in production (fixed capital) and dwellings (own account capital formation) </a:t>
            </a:r>
          </a:p>
          <a:p>
            <a:pPr marL="0" indent="0" algn="just">
              <a:buNone/>
            </a:pPr>
            <a:r>
              <a:rPr lang="en-US" sz="2800" dirty="0"/>
              <a:t>• Agricultural production, storage and processing</a:t>
            </a:r>
          </a:p>
        </p:txBody>
      </p:sp>
    </p:spTree>
    <p:extLst>
      <p:ext uri="{BB962C8B-B14F-4D97-AF65-F5344CB8AC3E}">
        <p14:creationId xmlns:p14="http://schemas.microsoft.com/office/powerpoint/2010/main" val="418642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6760-8144-3EB6-EB42-C36704A7421B}"/>
              </a:ext>
            </a:extLst>
          </p:cNvPr>
          <p:cNvSpPr>
            <a:spLocks noGrp="1"/>
          </p:cNvSpPr>
          <p:nvPr>
            <p:ph type="title"/>
          </p:nvPr>
        </p:nvSpPr>
        <p:spPr/>
        <p:txBody>
          <a:bodyPr/>
          <a:lstStyle/>
          <a:p>
            <a:r>
              <a:rPr lang="en-US" dirty="0"/>
              <a:t>Household activities excluded from the production boundary</a:t>
            </a:r>
          </a:p>
        </p:txBody>
      </p:sp>
      <p:sp>
        <p:nvSpPr>
          <p:cNvPr id="3" name="Content Placeholder 2">
            <a:extLst>
              <a:ext uri="{FF2B5EF4-FFF2-40B4-BE49-F238E27FC236}">
                <a16:creationId xmlns:a16="http://schemas.microsoft.com/office/drawing/2014/main" id="{F8F739DE-C79E-4B51-5C12-A76230C87466}"/>
              </a:ext>
            </a:extLst>
          </p:cNvPr>
          <p:cNvSpPr>
            <a:spLocks noGrp="1"/>
          </p:cNvSpPr>
          <p:nvPr>
            <p:ph idx="1"/>
          </p:nvPr>
        </p:nvSpPr>
        <p:spPr/>
        <p:txBody>
          <a:bodyPr>
            <a:normAutofit/>
          </a:bodyPr>
          <a:lstStyle/>
          <a:p>
            <a:pPr marL="0" indent="0" algn="just">
              <a:buNone/>
            </a:pPr>
            <a:r>
              <a:rPr lang="en-US" sz="2400" dirty="0"/>
              <a:t>• Domestic services produced and consumed by the same households without paying domestic staff </a:t>
            </a:r>
          </a:p>
          <a:p>
            <a:pPr marL="0" indent="0" algn="just">
              <a:buNone/>
            </a:pPr>
            <a:r>
              <a:rPr lang="en-US" sz="2400" dirty="0"/>
              <a:t>• Minor do-it-yourself repair and maintenance of durable goods and dwellings</a:t>
            </a:r>
          </a:p>
        </p:txBody>
      </p:sp>
    </p:spTree>
    <p:extLst>
      <p:ext uri="{BB962C8B-B14F-4D97-AF65-F5344CB8AC3E}">
        <p14:creationId xmlns:p14="http://schemas.microsoft.com/office/powerpoint/2010/main" val="377348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9975-8A76-DADC-2491-D2E4E2D93C82}"/>
              </a:ext>
            </a:extLst>
          </p:cNvPr>
          <p:cNvSpPr>
            <a:spLocks noGrp="1"/>
          </p:cNvSpPr>
          <p:nvPr>
            <p:ph type="title"/>
          </p:nvPr>
        </p:nvSpPr>
        <p:spPr/>
        <p:txBody>
          <a:bodyPr/>
          <a:lstStyle/>
          <a:p>
            <a:r>
              <a:rPr lang="en-US" dirty="0"/>
              <a:t>GROSS DOMESTIC PRODUCT (GDP)</a:t>
            </a:r>
          </a:p>
        </p:txBody>
      </p:sp>
      <p:sp>
        <p:nvSpPr>
          <p:cNvPr id="3" name="Content Placeholder 2">
            <a:extLst>
              <a:ext uri="{FF2B5EF4-FFF2-40B4-BE49-F238E27FC236}">
                <a16:creationId xmlns:a16="http://schemas.microsoft.com/office/drawing/2014/main" id="{416BABE7-4D57-C555-5F34-2F46E5B5F19D}"/>
              </a:ext>
            </a:extLst>
          </p:cNvPr>
          <p:cNvSpPr>
            <a:spLocks noGrp="1"/>
          </p:cNvSpPr>
          <p:nvPr>
            <p:ph idx="1"/>
          </p:nvPr>
        </p:nvSpPr>
        <p:spPr/>
        <p:txBody>
          <a:bodyPr>
            <a:normAutofit/>
          </a:bodyPr>
          <a:lstStyle/>
          <a:p>
            <a:pPr algn="just"/>
            <a:r>
              <a:rPr lang="en-US" sz="2800" dirty="0"/>
              <a:t>GDP is the cornerstone of the national accounting system. </a:t>
            </a:r>
          </a:p>
          <a:p>
            <a:pPr algn="just"/>
            <a:r>
              <a:rPr lang="en-US" sz="2800" dirty="0"/>
              <a:t>It is the total unduplicated value of all goods and services produced in a country during a given period. </a:t>
            </a:r>
          </a:p>
          <a:p>
            <a:pPr algn="just"/>
            <a:r>
              <a:rPr lang="en-US" sz="2800" dirty="0"/>
              <a:t>It is the single, most widely used indicator of economic performance.</a:t>
            </a:r>
          </a:p>
        </p:txBody>
      </p:sp>
    </p:spTree>
    <p:extLst>
      <p:ext uri="{BB962C8B-B14F-4D97-AF65-F5344CB8AC3E}">
        <p14:creationId xmlns:p14="http://schemas.microsoft.com/office/powerpoint/2010/main" val="386526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D01-14C8-41E9-6D9A-0DFCCD052794}"/>
              </a:ext>
            </a:extLst>
          </p:cNvPr>
          <p:cNvSpPr>
            <a:spLocks noGrp="1"/>
          </p:cNvSpPr>
          <p:nvPr>
            <p:ph type="title"/>
          </p:nvPr>
        </p:nvSpPr>
        <p:spPr/>
        <p:txBody>
          <a:bodyPr/>
          <a:lstStyle/>
          <a:p>
            <a:r>
              <a:rPr lang="en-US" dirty="0"/>
              <a:t>MEASUREMENT OF GDP</a:t>
            </a:r>
          </a:p>
        </p:txBody>
      </p:sp>
      <p:sp>
        <p:nvSpPr>
          <p:cNvPr id="3" name="Content Placeholder 2">
            <a:extLst>
              <a:ext uri="{FF2B5EF4-FFF2-40B4-BE49-F238E27FC236}">
                <a16:creationId xmlns:a16="http://schemas.microsoft.com/office/drawing/2014/main" id="{A01BE5D7-A54B-1D8B-C0D0-D00775EEFE73}"/>
              </a:ext>
            </a:extLst>
          </p:cNvPr>
          <p:cNvSpPr>
            <a:spLocks noGrp="1"/>
          </p:cNvSpPr>
          <p:nvPr>
            <p:ph idx="1"/>
          </p:nvPr>
        </p:nvSpPr>
        <p:spPr/>
        <p:txBody>
          <a:bodyPr>
            <a:normAutofit/>
          </a:bodyPr>
          <a:lstStyle/>
          <a:p>
            <a:pPr algn="just"/>
            <a:r>
              <a:rPr lang="en-US" sz="2800" dirty="0"/>
              <a:t>There are three ways to measure GDP: </a:t>
            </a:r>
          </a:p>
          <a:p>
            <a:pPr algn="just"/>
            <a:r>
              <a:rPr lang="en-US" sz="2800" dirty="0"/>
              <a:t>Income approach - sum of wages and salaries, profits generated in production, consumption of fixed capital and taxes on production and imports less subsidies on production and imports . </a:t>
            </a:r>
          </a:p>
        </p:txBody>
      </p:sp>
    </p:spTree>
    <p:extLst>
      <p:ext uri="{BB962C8B-B14F-4D97-AF65-F5344CB8AC3E}">
        <p14:creationId xmlns:p14="http://schemas.microsoft.com/office/powerpoint/2010/main" val="425579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88DA-D471-A298-C114-613F9A07D4B3}"/>
              </a:ext>
            </a:extLst>
          </p:cNvPr>
          <p:cNvSpPr>
            <a:spLocks noGrp="1"/>
          </p:cNvSpPr>
          <p:nvPr>
            <p:ph type="title"/>
          </p:nvPr>
        </p:nvSpPr>
        <p:spPr/>
        <p:txBody>
          <a:bodyPr/>
          <a:lstStyle/>
          <a:p>
            <a:r>
              <a:rPr lang="en-US" dirty="0"/>
              <a:t>MEASUREMENT OF GDP</a:t>
            </a:r>
          </a:p>
        </p:txBody>
      </p:sp>
      <p:sp>
        <p:nvSpPr>
          <p:cNvPr id="3" name="Content Placeholder 2">
            <a:extLst>
              <a:ext uri="{FF2B5EF4-FFF2-40B4-BE49-F238E27FC236}">
                <a16:creationId xmlns:a16="http://schemas.microsoft.com/office/drawing/2014/main" id="{19E7B907-84AB-A61E-4316-ED03EA6D7143}"/>
              </a:ext>
            </a:extLst>
          </p:cNvPr>
          <p:cNvSpPr>
            <a:spLocks noGrp="1"/>
          </p:cNvSpPr>
          <p:nvPr>
            <p:ph idx="1"/>
          </p:nvPr>
        </p:nvSpPr>
        <p:spPr>
          <a:xfrm>
            <a:off x="516835" y="2015732"/>
            <a:ext cx="11171582" cy="3450613"/>
          </a:xfrm>
        </p:spPr>
        <p:txBody>
          <a:bodyPr>
            <a:noAutofit/>
          </a:bodyPr>
          <a:lstStyle/>
          <a:p>
            <a:pPr algn="just"/>
            <a:r>
              <a:rPr lang="en-US" sz="2400" dirty="0"/>
              <a:t>Expenditure approach - sum of household spending, government spending on goods and services, investment in fixed capital (construction, machinery and equipment), change in inventory and exports less imports of goods and services. </a:t>
            </a:r>
          </a:p>
          <a:p>
            <a:pPr algn="just"/>
            <a:r>
              <a:rPr lang="en-US" sz="2400" dirty="0"/>
              <a:t>Production approach - summing the value added of all industries. </a:t>
            </a:r>
          </a:p>
          <a:p>
            <a:pPr algn="just"/>
            <a:r>
              <a:rPr lang="en-US" sz="2400" dirty="0"/>
              <a:t>The value added of an industry is equal to its gross output (mainly its sales) less its purchases from other industries (intermediate consumption).</a:t>
            </a:r>
          </a:p>
        </p:txBody>
      </p:sp>
    </p:spTree>
    <p:extLst>
      <p:ext uri="{BB962C8B-B14F-4D97-AF65-F5344CB8AC3E}">
        <p14:creationId xmlns:p14="http://schemas.microsoft.com/office/powerpoint/2010/main" val="2100259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24148-F179-AE44-C1D9-D083FD3E66EC}"/>
              </a:ext>
            </a:extLst>
          </p:cNvPr>
          <p:cNvSpPr>
            <a:spLocks noGrp="1"/>
          </p:cNvSpPr>
          <p:nvPr>
            <p:ph idx="1"/>
          </p:nvPr>
        </p:nvSpPr>
        <p:spPr>
          <a:xfrm>
            <a:off x="1033671" y="715618"/>
            <a:ext cx="9210260" cy="4750728"/>
          </a:xfrm>
        </p:spPr>
        <p:txBody>
          <a:bodyPr>
            <a:noAutofit/>
          </a:bodyPr>
          <a:lstStyle/>
          <a:p>
            <a:pPr algn="just"/>
            <a:r>
              <a:rPr lang="en-US" sz="2800" dirty="0"/>
              <a:t>Gross Output - comprises those goods or services that are produced within an establishment that become available for use outside that establishment. </a:t>
            </a:r>
          </a:p>
          <a:p>
            <a:pPr algn="just"/>
            <a:endParaRPr lang="en-US" sz="2800" dirty="0"/>
          </a:p>
          <a:p>
            <a:pPr algn="just"/>
            <a:r>
              <a:rPr lang="en-US" sz="2800" dirty="0"/>
              <a:t>It includes inventories of work-in-progress and finished goods.</a:t>
            </a:r>
          </a:p>
          <a:p>
            <a:pPr algn="just"/>
            <a:endParaRPr lang="en-US" sz="2800" dirty="0"/>
          </a:p>
          <a:p>
            <a:pPr algn="just"/>
            <a:r>
              <a:rPr lang="en-US" sz="2800" dirty="0"/>
              <a:t>Output can either be valued at basic or producers’ prices. </a:t>
            </a:r>
          </a:p>
        </p:txBody>
      </p:sp>
    </p:spTree>
    <p:extLst>
      <p:ext uri="{BB962C8B-B14F-4D97-AF65-F5344CB8AC3E}">
        <p14:creationId xmlns:p14="http://schemas.microsoft.com/office/powerpoint/2010/main" val="628126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4F7E6-760C-9FB4-33DA-17DA5BB2F01C}"/>
              </a:ext>
            </a:extLst>
          </p:cNvPr>
          <p:cNvSpPr>
            <a:spLocks noGrp="1"/>
          </p:cNvSpPr>
          <p:nvPr>
            <p:ph idx="1"/>
          </p:nvPr>
        </p:nvSpPr>
        <p:spPr>
          <a:xfrm>
            <a:off x="1103312" y="662610"/>
            <a:ext cx="8946541" cy="5585790"/>
          </a:xfrm>
        </p:spPr>
        <p:txBody>
          <a:bodyPr/>
          <a:lstStyle/>
          <a:p>
            <a:pPr algn="just"/>
            <a:r>
              <a:rPr lang="en-US" sz="2800" dirty="0"/>
              <a:t>Intermediate Consumption - consists of the value of the goods and services that are used as inputs in the production process. </a:t>
            </a:r>
          </a:p>
          <a:p>
            <a:pPr algn="just"/>
            <a:endParaRPr lang="en-US" sz="2800" dirty="0"/>
          </a:p>
          <a:p>
            <a:pPr algn="just"/>
            <a:r>
              <a:rPr lang="en-US" sz="2800" dirty="0"/>
              <a:t>These may either be transformed or used up by the production process. It also includes the value of all goods or services that support the production process e.g. accounting and data processing.</a:t>
            </a:r>
          </a:p>
          <a:p>
            <a:endParaRPr lang="en-US" dirty="0"/>
          </a:p>
        </p:txBody>
      </p:sp>
    </p:spTree>
    <p:extLst>
      <p:ext uri="{BB962C8B-B14F-4D97-AF65-F5344CB8AC3E}">
        <p14:creationId xmlns:p14="http://schemas.microsoft.com/office/powerpoint/2010/main" val="53169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17BB-77E8-F50F-E51E-48F305978008}"/>
              </a:ext>
            </a:extLst>
          </p:cNvPr>
          <p:cNvSpPr>
            <a:spLocks noGrp="1"/>
          </p:cNvSpPr>
          <p:nvPr>
            <p:ph type="title"/>
          </p:nvPr>
        </p:nvSpPr>
        <p:spPr/>
        <p:txBody>
          <a:bodyPr/>
          <a:lstStyle/>
          <a:p>
            <a:r>
              <a:rPr lang="en-US" dirty="0"/>
              <a:t>VALUE CONCEPTS FOR GDP</a:t>
            </a:r>
          </a:p>
        </p:txBody>
      </p:sp>
      <p:sp>
        <p:nvSpPr>
          <p:cNvPr id="3" name="Content Placeholder 2">
            <a:extLst>
              <a:ext uri="{FF2B5EF4-FFF2-40B4-BE49-F238E27FC236}">
                <a16:creationId xmlns:a16="http://schemas.microsoft.com/office/drawing/2014/main" id="{41680AAB-B81C-1E7A-EDC0-731473EBE311}"/>
              </a:ext>
            </a:extLst>
          </p:cNvPr>
          <p:cNvSpPr>
            <a:spLocks noGrp="1"/>
          </p:cNvSpPr>
          <p:nvPr>
            <p:ph idx="1"/>
          </p:nvPr>
        </p:nvSpPr>
        <p:spPr/>
        <p:txBody>
          <a:bodyPr>
            <a:normAutofit/>
          </a:bodyPr>
          <a:lstStyle/>
          <a:p>
            <a:pPr algn="just"/>
            <a:r>
              <a:rPr lang="en-US" sz="2800" dirty="0"/>
              <a:t>Value added for an industry is valued at basic prices. It is equal to: </a:t>
            </a:r>
          </a:p>
          <a:p>
            <a:pPr algn="just"/>
            <a:r>
              <a:rPr lang="en-US" sz="2800" dirty="0"/>
              <a:t>Output at basic prices less Intermediate consumption at purchasers’ prices GDP for the economy is valued at market prices. </a:t>
            </a:r>
          </a:p>
          <a:p>
            <a:pPr algn="just"/>
            <a:r>
              <a:rPr lang="en-US" sz="2800" dirty="0"/>
              <a:t>Sum of value added of all industries plus Taxes on products less Subsidies on products </a:t>
            </a:r>
          </a:p>
          <a:p>
            <a:endParaRPr lang="en-US" dirty="0"/>
          </a:p>
          <a:p>
            <a:endParaRPr lang="en-US" dirty="0"/>
          </a:p>
        </p:txBody>
      </p:sp>
    </p:spTree>
    <p:extLst>
      <p:ext uri="{BB962C8B-B14F-4D97-AF65-F5344CB8AC3E}">
        <p14:creationId xmlns:p14="http://schemas.microsoft.com/office/powerpoint/2010/main" val="89661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F5DF-35F9-005D-3140-0468808C375C}"/>
              </a:ext>
            </a:extLst>
          </p:cNvPr>
          <p:cNvSpPr>
            <a:spLocks noGrp="1"/>
          </p:cNvSpPr>
          <p:nvPr>
            <p:ph type="title"/>
          </p:nvPr>
        </p:nvSpPr>
        <p:spPr/>
        <p:txBody>
          <a:bodyPr/>
          <a:lstStyle/>
          <a:p>
            <a:r>
              <a:rPr lang="en-US" sz="3200" dirty="0"/>
              <a:t>RELATIONSHIP BETWEEN BASIC, PRODUCERS’ AND PURCHASERS’ PRICE</a:t>
            </a:r>
          </a:p>
        </p:txBody>
      </p:sp>
      <p:sp>
        <p:nvSpPr>
          <p:cNvPr id="3" name="Content Placeholder 2">
            <a:extLst>
              <a:ext uri="{FF2B5EF4-FFF2-40B4-BE49-F238E27FC236}">
                <a16:creationId xmlns:a16="http://schemas.microsoft.com/office/drawing/2014/main" id="{137E9DF9-CDF7-0748-00B1-0BD80A806FEB}"/>
              </a:ext>
            </a:extLst>
          </p:cNvPr>
          <p:cNvSpPr>
            <a:spLocks noGrp="1"/>
          </p:cNvSpPr>
          <p:nvPr>
            <p:ph idx="1"/>
          </p:nvPr>
        </p:nvSpPr>
        <p:spPr>
          <a:xfrm>
            <a:off x="645130" y="1643270"/>
            <a:ext cx="9404723" cy="4605129"/>
          </a:xfrm>
        </p:spPr>
        <p:txBody>
          <a:bodyPr>
            <a:normAutofit/>
          </a:bodyPr>
          <a:lstStyle/>
          <a:p>
            <a:pPr algn="just"/>
            <a:r>
              <a:rPr lang="en-US" sz="2400" dirty="0"/>
              <a:t>Basic price is the amount received by the producer less tax payable plus subsidies receivable. </a:t>
            </a:r>
          </a:p>
          <a:p>
            <a:pPr algn="just"/>
            <a:r>
              <a:rPr lang="en-US" sz="2400" dirty="0"/>
              <a:t>Producers’ price is the basic price plus tax payable (except VAT) less subsidies receivable. </a:t>
            </a:r>
          </a:p>
          <a:p>
            <a:pPr algn="just"/>
            <a:r>
              <a:rPr lang="en-US" sz="2400" dirty="0"/>
              <a:t>Purchasers’ price is the amount paid by the purchaser excluding deductible VAT. </a:t>
            </a:r>
          </a:p>
          <a:p>
            <a:pPr algn="just"/>
            <a:r>
              <a:rPr lang="en-US" sz="2400" dirty="0"/>
              <a:t>It includes transport charges paid separately by the purchaser.</a:t>
            </a:r>
          </a:p>
        </p:txBody>
      </p:sp>
    </p:spTree>
    <p:extLst>
      <p:ext uri="{BB962C8B-B14F-4D97-AF65-F5344CB8AC3E}">
        <p14:creationId xmlns:p14="http://schemas.microsoft.com/office/powerpoint/2010/main" val="1715411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85EF5-3E6C-52FA-7418-4F2B13036B8F}"/>
              </a:ext>
            </a:extLst>
          </p:cNvPr>
          <p:cNvSpPr>
            <a:spLocks noGrp="1"/>
          </p:cNvSpPr>
          <p:nvPr>
            <p:ph idx="1"/>
          </p:nvPr>
        </p:nvSpPr>
        <p:spPr/>
        <p:txBody>
          <a:bodyPr>
            <a:normAutofit/>
          </a:bodyPr>
          <a:lstStyle/>
          <a:p>
            <a:r>
              <a:rPr lang="en-US" sz="2800" dirty="0"/>
              <a:t>Basic prices plus Taxes on products (except GCT) less Subsidies on products </a:t>
            </a:r>
          </a:p>
          <a:p>
            <a:r>
              <a:rPr lang="en-US" sz="2800" dirty="0"/>
              <a:t>equals Producers’ prices plus Trade &amp; Transport margins plus GCT </a:t>
            </a:r>
          </a:p>
          <a:p>
            <a:pPr marL="0" indent="0">
              <a:buNone/>
            </a:pPr>
            <a:r>
              <a:rPr lang="en-US" sz="2800" dirty="0"/>
              <a:t>• equals Purchasers’ prices</a:t>
            </a:r>
          </a:p>
        </p:txBody>
      </p:sp>
    </p:spTree>
    <p:extLst>
      <p:ext uri="{BB962C8B-B14F-4D97-AF65-F5344CB8AC3E}">
        <p14:creationId xmlns:p14="http://schemas.microsoft.com/office/powerpoint/2010/main" val="369604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9133-C528-AEC3-3FAB-1F6948D52557}"/>
              </a:ext>
            </a:extLst>
          </p:cNvPr>
          <p:cNvSpPr>
            <a:spLocks noGrp="1"/>
          </p:cNvSpPr>
          <p:nvPr>
            <p:ph type="title"/>
          </p:nvPr>
        </p:nvSpPr>
        <p:spPr/>
        <p:txBody>
          <a:bodyPr>
            <a:normAutofit/>
          </a:bodyPr>
          <a:lstStyle/>
          <a:p>
            <a:r>
              <a:rPr lang="en-US" sz="3200" dirty="0"/>
              <a:t>Use of National Income statistics as measures of economic growth and living standards </a:t>
            </a:r>
          </a:p>
        </p:txBody>
      </p:sp>
      <p:sp>
        <p:nvSpPr>
          <p:cNvPr id="3" name="Content Placeholder 2">
            <a:extLst>
              <a:ext uri="{FF2B5EF4-FFF2-40B4-BE49-F238E27FC236}">
                <a16:creationId xmlns:a16="http://schemas.microsoft.com/office/drawing/2014/main" id="{95E074DE-728D-55AC-5F86-790864CF71B1}"/>
              </a:ext>
            </a:extLst>
          </p:cNvPr>
          <p:cNvSpPr>
            <a:spLocks noGrp="1"/>
          </p:cNvSpPr>
          <p:nvPr>
            <p:ph idx="1"/>
          </p:nvPr>
        </p:nvSpPr>
        <p:spPr>
          <a:xfrm>
            <a:off x="331304" y="2015732"/>
            <a:ext cx="11714921" cy="4080268"/>
          </a:xfrm>
        </p:spPr>
        <p:txBody>
          <a:bodyPr>
            <a:noAutofit/>
          </a:bodyPr>
          <a:lstStyle/>
          <a:p>
            <a:pPr algn="just"/>
            <a:r>
              <a:rPr lang="en-US" sz="2400" dirty="0"/>
              <a:t>Nominal GDP is the value of GDP without being adjusted for inflation. </a:t>
            </a:r>
          </a:p>
          <a:p>
            <a:pPr algn="just"/>
            <a:r>
              <a:rPr lang="en-US" sz="2400" dirty="0"/>
              <a:t>In the above example, nominal economic growth is 4%. This is misleading, because it can make GDP appear higher than it really is. </a:t>
            </a:r>
          </a:p>
          <a:p>
            <a:pPr algn="just"/>
            <a:r>
              <a:rPr lang="en-US" sz="2400" dirty="0"/>
              <a:t>Total GDP is the combined monetary value of all goods and services produced within a country’s borders during a specific time period. </a:t>
            </a:r>
          </a:p>
          <a:p>
            <a:pPr algn="just"/>
            <a:r>
              <a:rPr lang="en-US" sz="2400" dirty="0"/>
              <a:t>GDP per capita is the value of total GDP divided by the population of the country. It essentially measures the average output per person in an economy. This is useful for comparing the relative performance of countries.</a:t>
            </a:r>
          </a:p>
        </p:txBody>
      </p:sp>
    </p:spTree>
    <p:extLst>
      <p:ext uri="{BB962C8B-B14F-4D97-AF65-F5344CB8AC3E}">
        <p14:creationId xmlns:p14="http://schemas.microsoft.com/office/powerpoint/2010/main" val="83232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8D72-C739-AEC6-22C8-AF1535BDF917}"/>
              </a:ext>
            </a:extLst>
          </p:cNvPr>
          <p:cNvSpPr>
            <a:spLocks noGrp="1"/>
          </p:cNvSpPr>
          <p:nvPr>
            <p:ph type="title"/>
          </p:nvPr>
        </p:nvSpPr>
        <p:spPr/>
        <p:txBody>
          <a:bodyPr/>
          <a:lstStyle/>
          <a:p>
            <a:r>
              <a:rPr lang="en-US" dirty="0"/>
              <a:t>GROSS DOMESTIC PRODUCT AT CONSTANT PRICES</a:t>
            </a:r>
          </a:p>
        </p:txBody>
      </p:sp>
      <p:sp>
        <p:nvSpPr>
          <p:cNvPr id="3" name="Content Placeholder 2">
            <a:extLst>
              <a:ext uri="{FF2B5EF4-FFF2-40B4-BE49-F238E27FC236}">
                <a16:creationId xmlns:a16="http://schemas.microsoft.com/office/drawing/2014/main" id="{3AE68F4E-580F-1FA6-6C75-FC6BDF2B6687}"/>
              </a:ext>
            </a:extLst>
          </p:cNvPr>
          <p:cNvSpPr>
            <a:spLocks noGrp="1"/>
          </p:cNvSpPr>
          <p:nvPr>
            <p:ph idx="1"/>
          </p:nvPr>
        </p:nvSpPr>
        <p:spPr/>
        <p:txBody>
          <a:bodyPr>
            <a:normAutofit/>
          </a:bodyPr>
          <a:lstStyle/>
          <a:p>
            <a:pPr algn="just"/>
            <a:r>
              <a:rPr lang="en-US" sz="2400" dirty="0"/>
              <a:t>Change in the Gross Domestic Product is a result of: </a:t>
            </a:r>
          </a:p>
          <a:p>
            <a:pPr algn="just"/>
            <a:r>
              <a:rPr lang="en-US" sz="2400" dirty="0"/>
              <a:t>change in the quantity of goods and services produced and </a:t>
            </a:r>
          </a:p>
          <a:p>
            <a:pPr algn="just"/>
            <a:r>
              <a:rPr lang="en-US" sz="2400" dirty="0"/>
              <a:t>change in the price at which the goods and services are sold</a:t>
            </a:r>
          </a:p>
        </p:txBody>
      </p:sp>
    </p:spTree>
    <p:extLst>
      <p:ext uri="{BB962C8B-B14F-4D97-AF65-F5344CB8AC3E}">
        <p14:creationId xmlns:p14="http://schemas.microsoft.com/office/powerpoint/2010/main" val="448952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EFD86-46C4-AFE7-8D01-A6D929AD347A}"/>
              </a:ext>
            </a:extLst>
          </p:cNvPr>
          <p:cNvSpPr>
            <a:spLocks noGrp="1"/>
          </p:cNvSpPr>
          <p:nvPr>
            <p:ph idx="1"/>
          </p:nvPr>
        </p:nvSpPr>
        <p:spPr/>
        <p:txBody>
          <a:bodyPr/>
          <a:lstStyle/>
          <a:p>
            <a:pPr algn="just"/>
            <a:r>
              <a:rPr lang="en-US" sz="2400" dirty="0"/>
              <a:t>GDP at current prices measures both changes as production is valued at prices of the given period. </a:t>
            </a:r>
          </a:p>
          <a:p>
            <a:pPr algn="just"/>
            <a:r>
              <a:rPr lang="en-US" sz="2400" dirty="0"/>
              <a:t>On the other hand, GDP at constant prices measures the quantity change as production is valued at base year prices. </a:t>
            </a:r>
          </a:p>
          <a:p>
            <a:pPr algn="just"/>
            <a:r>
              <a:rPr lang="en-US" sz="2400" dirty="0"/>
              <a:t>The rate of change from period to period provides an indication of economic performance as it eliminates the price effect and only shows the change in volume of goods and services produced.</a:t>
            </a:r>
          </a:p>
          <a:p>
            <a:endParaRPr lang="en-US" dirty="0"/>
          </a:p>
        </p:txBody>
      </p:sp>
    </p:spTree>
    <p:extLst>
      <p:ext uri="{BB962C8B-B14F-4D97-AF65-F5344CB8AC3E}">
        <p14:creationId xmlns:p14="http://schemas.microsoft.com/office/powerpoint/2010/main" val="2558707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CBF2-1C19-0B46-125C-3873079278C9}"/>
              </a:ext>
            </a:extLst>
          </p:cNvPr>
          <p:cNvSpPr>
            <a:spLocks noGrp="1"/>
          </p:cNvSpPr>
          <p:nvPr>
            <p:ph type="title"/>
          </p:nvPr>
        </p:nvSpPr>
        <p:spPr/>
        <p:txBody>
          <a:bodyPr/>
          <a:lstStyle/>
          <a:p>
            <a:r>
              <a:rPr lang="en-US" dirty="0"/>
              <a:t>NATIONAL ACCOUNTS MAIN AGGREGATES</a:t>
            </a:r>
          </a:p>
        </p:txBody>
      </p:sp>
      <p:sp>
        <p:nvSpPr>
          <p:cNvPr id="3" name="Content Placeholder 2">
            <a:extLst>
              <a:ext uri="{FF2B5EF4-FFF2-40B4-BE49-F238E27FC236}">
                <a16:creationId xmlns:a16="http://schemas.microsoft.com/office/drawing/2014/main" id="{0A467595-3244-ED29-228B-961B4D9B0D0A}"/>
              </a:ext>
            </a:extLst>
          </p:cNvPr>
          <p:cNvSpPr>
            <a:spLocks noGrp="1"/>
          </p:cNvSpPr>
          <p:nvPr>
            <p:ph idx="1"/>
          </p:nvPr>
        </p:nvSpPr>
        <p:spPr/>
        <p:txBody>
          <a:bodyPr>
            <a:normAutofit/>
          </a:bodyPr>
          <a:lstStyle/>
          <a:p>
            <a:pPr algn="just"/>
            <a:r>
              <a:rPr lang="en-US" sz="2800" dirty="0"/>
              <a:t>GDP Production approach </a:t>
            </a:r>
          </a:p>
          <a:p>
            <a:pPr algn="just"/>
            <a:r>
              <a:rPr lang="en-US" sz="2800" dirty="0"/>
              <a:t>GDP at market prices = </a:t>
            </a:r>
          </a:p>
          <a:p>
            <a:pPr marL="0" indent="0" algn="just">
              <a:buNone/>
            </a:pPr>
            <a:r>
              <a:rPr lang="en-US" sz="2800" dirty="0"/>
              <a:t>                       Sum of values added at basic prices        					+ Taxes on products </a:t>
            </a:r>
          </a:p>
          <a:p>
            <a:pPr marL="0" indent="0" algn="just">
              <a:buNone/>
            </a:pPr>
            <a:r>
              <a:rPr lang="en-US" sz="2800" dirty="0"/>
              <a:t>					- Subsidies on products</a:t>
            </a:r>
          </a:p>
        </p:txBody>
      </p:sp>
    </p:spTree>
    <p:extLst>
      <p:ext uri="{BB962C8B-B14F-4D97-AF65-F5344CB8AC3E}">
        <p14:creationId xmlns:p14="http://schemas.microsoft.com/office/powerpoint/2010/main" val="425925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DACC-4C3B-B81C-EBA8-2E468D2CF785}"/>
              </a:ext>
            </a:extLst>
          </p:cNvPr>
          <p:cNvSpPr>
            <a:spLocks noGrp="1"/>
          </p:cNvSpPr>
          <p:nvPr>
            <p:ph type="title"/>
          </p:nvPr>
        </p:nvSpPr>
        <p:spPr/>
        <p:txBody>
          <a:bodyPr/>
          <a:lstStyle/>
          <a:p>
            <a:r>
              <a:rPr lang="en-US" dirty="0"/>
              <a:t>GDP Expenditure approach</a:t>
            </a:r>
          </a:p>
        </p:txBody>
      </p:sp>
      <p:sp>
        <p:nvSpPr>
          <p:cNvPr id="3" name="Content Placeholder 2">
            <a:extLst>
              <a:ext uri="{FF2B5EF4-FFF2-40B4-BE49-F238E27FC236}">
                <a16:creationId xmlns:a16="http://schemas.microsoft.com/office/drawing/2014/main" id="{B5EDFCAC-79F0-CFBD-F75C-30679D25787E}"/>
              </a:ext>
            </a:extLst>
          </p:cNvPr>
          <p:cNvSpPr>
            <a:spLocks noGrp="1"/>
          </p:cNvSpPr>
          <p:nvPr>
            <p:ph idx="1"/>
          </p:nvPr>
        </p:nvSpPr>
        <p:spPr/>
        <p:txBody>
          <a:bodyPr>
            <a:normAutofit/>
          </a:bodyPr>
          <a:lstStyle/>
          <a:p>
            <a:r>
              <a:rPr lang="en-US" sz="2800" dirty="0"/>
              <a:t>GDP at market prices = </a:t>
            </a:r>
          </a:p>
          <a:p>
            <a:pPr marL="0" indent="0">
              <a:buNone/>
            </a:pPr>
            <a:r>
              <a:rPr lang="en-US" sz="2800" dirty="0"/>
              <a:t>	Private final consumption expenditure </a:t>
            </a:r>
          </a:p>
          <a:p>
            <a:pPr marL="0" indent="0">
              <a:buNone/>
            </a:pPr>
            <a:r>
              <a:rPr lang="en-US" sz="2800" dirty="0"/>
              <a:t>	+ Government final consumption expenditure </a:t>
            </a:r>
          </a:p>
          <a:p>
            <a:pPr marL="0" indent="0">
              <a:buNone/>
            </a:pPr>
            <a:r>
              <a:rPr lang="en-US" sz="2800" dirty="0"/>
              <a:t>     + Gross fixed capital formation </a:t>
            </a:r>
          </a:p>
          <a:p>
            <a:pPr marL="0" indent="0">
              <a:buNone/>
            </a:pPr>
            <a:r>
              <a:rPr lang="en-US" sz="2800" dirty="0"/>
              <a:t>     + Changes in inventories </a:t>
            </a:r>
          </a:p>
          <a:p>
            <a:pPr marL="0" indent="0">
              <a:buNone/>
            </a:pPr>
            <a:r>
              <a:rPr lang="en-US" sz="2800" dirty="0"/>
              <a:t>     + Exports of goods and services</a:t>
            </a:r>
          </a:p>
          <a:p>
            <a:pPr marL="0" indent="0">
              <a:buNone/>
            </a:pPr>
            <a:r>
              <a:rPr lang="en-US" sz="2800" dirty="0"/>
              <a:t>     - Imports of goods and services </a:t>
            </a:r>
          </a:p>
        </p:txBody>
      </p:sp>
    </p:spTree>
    <p:extLst>
      <p:ext uri="{BB962C8B-B14F-4D97-AF65-F5344CB8AC3E}">
        <p14:creationId xmlns:p14="http://schemas.microsoft.com/office/powerpoint/2010/main" val="3044768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3AAF-CCAE-C5FA-2045-4A27DB83D5E9}"/>
              </a:ext>
            </a:extLst>
          </p:cNvPr>
          <p:cNvSpPr>
            <a:spLocks noGrp="1"/>
          </p:cNvSpPr>
          <p:nvPr>
            <p:ph type="title"/>
          </p:nvPr>
        </p:nvSpPr>
        <p:spPr/>
        <p:txBody>
          <a:bodyPr/>
          <a:lstStyle/>
          <a:p>
            <a:r>
              <a:rPr lang="en-US" dirty="0"/>
              <a:t>GDP Income approach</a:t>
            </a:r>
          </a:p>
        </p:txBody>
      </p:sp>
      <p:sp>
        <p:nvSpPr>
          <p:cNvPr id="3" name="Content Placeholder 2">
            <a:extLst>
              <a:ext uri="{FF2B5EF4-FFF2-40B4-BE49-F238E27FC236}">
                <a16:creationId xmlns:a16="http://schemas.microsoft.com/office/drawing/2014/main" id="{72DE81A1-8D31-A203-F008-7F5332AED16D}"/>
              </a:ext>
            </a:extLst>
          </p:cNvPr>
          <p:cNvSpPr>
            <a:spLocks noGrp="1"/>
          </p:cNvSpPr>
          <p:nvPr>
            <p:ph idx="1"/>
          </p:nvPr>
        </p:nvSpPr>
        <p:spPr/>
        <p:txBody>
          <a:bodyPr>
            <a:normAutofit/>
          </a:bodyPr>
          <a:lstStyle/>
          <a:p>
            <a:r>
              <a:rPr lang="en-US" sz="2800" dirty="0"/>
              <a:t>GDP at market prices = </a:t>
            </a:r>
          </a:p>
          <a:p>
            <a:pPr marL="0" indent="0">
              <a:buNone/>
            </a:pPr>
            <a:r>
              <a:rPr lang="en-US" sz="2800" dirty="0"/>
              <a:t>	Compensation of employees </a:t>
            </a:r>
          </a:p>
          <a:p>
            <a:pPr marL="0" indent="0">
              <a:buNone/>
            </a:pPr>
            <a:r>
              <a:rPr lang="en-US" sz="2800" dirty="0"/>
              <a:t>	+ Taxes on production and imports </a:t>
            </a:r>
          </a:p>
          <a:p>
            <a:pPr marL="0" indent="0">
              <a:buNone/>
            </a:pPr>
            <a:r>
              <a:rPr lang="en-US" sz="2800" dirty="0"/>
              <a:t>	- Subsidies on production and imports </a:t>
            </a:r>
          </a:p>
          <a:p>
            <a:pPr marL="0" indent="0">
              <a:buNone/>
            </a:pPr>
            <a:r>
              <a:rPr lang="en-US" sz="2800" dirty="0"/>
              <a:t>	+ Operating surplus/ mixed income </a:t>
            </a:r>
          </a:p>
          <a:p>
            <a:pPr marL="0" indent="0">
              <a:buNone/>
            </a:pPr>
            <a:r>
              <a:rPr lang="en-US" sz="2800" dirty="0"/>
              <a:t>	+ Consumption of fixed capital </a:t>
            </a:r>
          </a:p>
        </p:txBody>
      </p:sp>
    </p:spTree>
    <p:extLst>
      <p:ext uri="{BB962C8B-B14F-4D97-AF65-F5344CB8AC3E}">
        <p14:creationId xmlns:p14="http://schemas.microsoft.com/office/powerpoint/2010/main" val="321977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BC8E-B5AE-024D-0B53-5DF961191F76}"/>
              </a:ext>
            </a:extLst>
          </p:cNvPr>
          <p:cNvSpPr>
            <a:spLocks noGrp="1"/>
          </p:cNvSpPr>
          <p:nvPr>
            <p:ph type="title"/>
          </p:nvPr>
        </p:nvSpPr>
        <p:spPr/>
        <p:txBody>
          <a:bodyPr/>
          <a:lstStyle/>
          <a:p>
            <a:r>
              <a:rPr lang="en-US" dirty="0"/>
              <a:t>National Income</a:t>
            </a:r>
          </a:p>
        </p:txBody>
      </p:sp>
      <p:sp>
        <p:nvSpPr>
          <p:cNvPr id="3" name="Content Placeholder 2">
            <a:extLst>
              <a:ext uri="{FF2B5EF4-FFF2-40B4-BE49-F238E27FC236}">
                <a16:creationId xmlns:a16="http://schemas.microsoft.com/office/drawing/2014/main" id="{88BC380A-A8C7-1560-8F53-866A8DF2C524}"/>
              </a:ext>
            </a:extLst>
          </p:cNvPr>
          <p:cNvSpPr>
            <a:spLocks noGrp="1"/>
          </p:cNvSpPr>
          <p:nvPr>
            <p:ph idx="1"/>
          </p:nvPr>
        </p:nvSpPr>
        <p:spPr>
          <a:xfrm>
            <a:off x="1103312" y="2052918"/>
            <a:ext cx="10293558" cy="4195481"/>
          </a:xfrm>
        </p:spPr>
        <p:txBody>
          <a:bodyPr>
            <a:normAutofit/>
          </a:bodyPr>
          <a:lstStyle/>
          <a:p>
            <a:r>
              <a:rPr lang="en-US" sz="2800" dirty="0"/>
              <a:t>Net national income = </a:t>
            </a:r>
          </a:p>
          <a:p>
            <a:pPr marL="0" indent="0">
              <a:buNone/>
            </a:pPr>
            <a:r>
              <a:rPr lang="en-US" sz="2800" dirty="0"/>
              <a:t>	GDP at market prices </a:t>
            </a:r>
          </a:p>
          <a:p>
            <a:pPr marL="0" indent="0">
              <a:buNone/>
            </a:pPr>
            <a:r>
              <a:rPr lang="en-US" sz="2800" dirty="0"/>
              <a:t>	+ Primary incomes receivable from the rest of the world </a:t>
            </a:r>
          </a:p>
          <a:p>
            <a:pPr marL="0" indent="0">
              <a:buNone/>
            </a:pPr>
            <a:r>
              <a:rPr lang="en-US" sz="2800" dirty="0"/>
              <a:t>	- Primary incomes payable to the rest of the world </a:t>
            </a:r>
          </a:p>
          <a:p>
            <a:pPr marL="0" indent="0">
              <a:buNone/>
            </a:pPr>
            <a:endParaRPr lang="en-US" sz="2800" dirty="0"/>
          </a:p>
          <a:p>
            <a:pPr marL="0" indent="0">
              <a:buNone/>
            </a:pPr>
            <a:r>
              <a:rPr lang="en-US" sz="2800" dirty="0"/>
              <a:t>= Gross national income (GNI) at market prices - Consumption of fixed capital </a:t>
            </a:r>
          </a:p>
        </p:txBody>
      </p:sp>
    </p:spTree>
    <p:extLst>
      <p:ext uri="{BB962C8B-B14F-4D97-AF65-F5344CB8AC3E}">
        <p14:creationId xmlns:p14="http://schemas.microsoft.com/office/powerpoint/2010/main" val="19380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9366-A5D9-DB30-1AFF-BA23CE8FFDDD}"/>
              </a:ext>
            </a:extLst>
          </p:cNvPr>
          <p:cNvSpPr>
            <a:spLocks noGrp="1"/>
          </p:cNvSpPr>
          <p:nvPr>
            <p:ph type="title"/>
          </p:nvPr>
        </p:nvSpPr>
        <p:spPr/>
        <p:txBody>
          <a:bodyPr/>
          <a:lstStyle/>
          <a:p>
            <a:r>
              <a:rPr lang="en-US" dirty="0"/>
              <a:t>National disposable income</a:t>
            </a:r>
          </a:p>
        </p:txBody>
      </p:sp>
      <p:sp>
        <p:nvSpPr>
          <p:cNvPr id="3" name="Content Placeholder 2">
            <a:extLst>
              <a:ext uri="{FF2B5EF4-FFF2-40B4-BE49-F238E27FC236}">
                <a16:creationId xmlns:a16="http://schemas.microsoft.com/office/drawing/2014/main" id="{3D007BB4-C153-0D14-2AA8-659C4CF44192}"/>
              </a:ext>
            </a:extLst>
          </p:cNvPr>
          <p:cNvSpPr>
            <a:spLocks noGrp="1"/>
          </p:cNvSpPr>
          <p:nvPr>
            <p:ph idx="1"/>
          </p:nvPr>
        </p:nvSpPr>
        <p:spPr>
          <a:xfrm>
            <a:off x="397566" y="2052918"/>
            <a:ext cx="11423374" cy="4195481"/>
          </a:xfrm>
        </p:spPr>
        <p:txBody>
          <a:bodyPr>
            <a:normAutofit/>
          </a:bodyPr>
          <a:lstStyle/>
          <a:p>
            <a:r>
              <a:rPr lang="en-US" sz="2800" dirty="0"/>
              <a:t>Net national disposable income = </a:t>
            </a:r>
          </a:p>
          <a:p>
            <a:pPr marL="0" indent="0">
              <a:buNone/>
            </a:pPr>
            <a:r>
              <a:rPr lang="en-US" sz="2800" dirty="0"/>
              <a:t>	Gross national income at market prices </a:t>
            </a:r>
          </a:p>
          <a:p>
            <a:pPr marL="0" indent="0">
              <a:buNone/>
            </a:pPr>
            <a:r>
              <a:rPr lang="en-US" sz="2800" dirty="0"/>
              <a:t>	+ Current transfers receivable from the rest of the world </a:t>
            </a:r>
          </a:p>
          <a:p>
            <a:pPr marL="0" indent="0">
              <a:buNone/>
            </a:pPr>
            <a:r>
              <a:rPr lang="en-US" sz="2800" dirty="0"/>
              <a:t>	- Current transfers payable to the rest of the world </a:t>
            </a:r>
          </a:p>
          <a:p>
            <a:pPr marL="0" indent="0">
              <a:buNone/>
            </a:pPr>
            <a:endParaRPr lang="en-US" sz="2800" dirty="0"/>
          </a:p>
          <a:p>
            <a:pPr marL="0" indent="0">
              <a:buNone/>
            </a:pPr>
            <a:r>
              <a:rPr lang="en-US" sz="2800" dirty="0"/>
              <a:t>= Gross national disposable income - Consumption of fixed capital National saving National saving </a:t>
            </a:r>
          </a:p>
        </p:txBody>
      </p:sp>
    </p:spTree>
    <p:extLst>
      <p:ext uri="{BB962C8B-B14F-4D97-AF65-F5344CB8AC3E}">
        <p14:creationId xmlns:p14="http://schemas.microsoft.com/office/powerpoint/2010/main" val="2334603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C2F2-B9D9-7217-2AC6-044A1AED90A1}"/>
              </a:ext>
            </a:extLst>
          </p:cNvPr>
          <p:cNvSpPr>
            <a:spLocks noGrp="1"/>
          </p:cNvSpPr>
          <p:nvPr>
            <p:ph type="title"/>
          </p:nvPr>
        </p:nvSpPr>
        <p:spPr/>
        <p:txBody>
          <a:bodyPr/>
          <a:lstStyle/>
          <a:p>
            <a:r>
              <a:rPr lang="en-US" dirty="0"/>
              <a:t>National saving</a:t>
            </a:r>
          </a:p>
        </p:txBody>
      </p:sp>
      <p:sp>
        <p:nvSpPr>
          <p:cNvPr id="3" name="Content Placeholder 2">
            <a:extLst>
              <a:ext uri="{FF2B5EF4-FFF2-40B4-BE49-F238E27FC236}">
                <a16:creationId xmlns:a16="http://schemas.microsoft.com/office/drawing/2014/main" id="{0E1E34D2-957C-A271-A0E6-98DF9D7BF37D}"/>
              </a:ext>
            </a:extLst>
          </p:cNvPr>
          <p:cNvSpPr>
            <a:spLocks noGrp="1"/>
          </p:cNvSpPr>
          <p:nvPr>
            <p:ph idx="1"/>
          </p:nvPr>
        </p:nvSpPr>
        <p:spPr/>
        <p:txBody>
          <a:bodyPr>
            <a:normAutofit/>
          </a:bodyPr>
          <a:lstStyle/>
          <a:p>
            <a:r>
              <a:rPr lang="en-US" sz="2800" dirty="0"/>
              <a:t>National saving = </a:t>
            </a:r>
          </a:p>
          <a:p>
            <a:pPr marL="0" indent="0">
              <a:buNone/>
            </a:pPr>
            <a:r>
              <a:rPr lang="en-US" sz="2800" dirty="0"/>
              <a:t>	Net National disposable income </a:t>
            </a:r>
          </a:p>
          <a:p>
            <a:pPr marL="0" indent="0">
              <a:buNone/>
            </a:pPr>
            <a:r>
              <a:rPr lang="en-US" sz="2800" dirty="0"/>
              <a:t>	- Final consumption expenditure</a:t>
            </a:r>
          </a:p>
          <a:p>
            <a:endParaRPr lang="en-US" sz="2800" dirty="0"/>
          </a:p>
        </p:txBody>
      </p:sp>
    </p:spTree>
    <p:extLst>
      <p:ext uri="{BB962C8B-B14F-4D97-AF65-F5344CB8AC3E}">
        <p14:creationId xmlns:p14="http://schemas.microsoft.com/office/powerpoint/2010/main" val="3388908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57AD-942B-C0A8-DA4A-34637CFBD851}"/>
              </a:ext>
            </a:extLst>
          </p:cNvPr>
          <p:cNvSpPr>
            <a:spLocks noGrp="1"/>
          </p:cNvSpPr>
          <p:nvPr>
            <p:ph type="title"/>
          </p:nvPr>
        </p:nvSpPr>
        <p:spPr/>
        <p:txBody>
          <a:bodyPr>
            <a:normAutofit fontScale="90000"/>
          </a:bodyPr>
          <a:lstStyle/>
          <a:p>
            <a:r>
              <a:rPr lang="en-US" dirty="0"/>
              <a:t>CLASSIFICATION OF INDUSTRIES USED</a:t>
            </a:r>
            <a:br>
              <a:rPr lang="en-US" dirty="0"/>
            </a:br>
            <a:endParaRPr lang="en-US" dirty="0"/>
          </a:p>
        </p:txBody>
      </p:sp>
      <p:sp>
        <p:nvSpPr>
          <p:cNvPr id="3" name="Content Placeholder 2">
            <a:extLst>
              <a:ext uri="{FF2B5EF4-FFF2-40B4-BE49-F238E27FC236}">
                <a16:creationId xmlns:a16="http://schemas.microsoft.com/office/drawing/2014/main" id="{1297C099-6F7D-D77F-99C3-300743E89124}"/>
              </a:ext>
            </a:extLst>
          </p:cNvPr>
          <p:cNvSpPr>
            <a:spLocks noGrp="1"/>
          </p:cNvSpPr>
          <p:nvPr>
            <p:ph idx="1"/>
          </p:nvPr>
        </p:nvSpPr>
        <p:spPr>
          <a:xfrm>
            <a:off x="569843" y="2015732"/>
            <a:ext cx="11489635" cy="3450613"/>
          </a:xfrm>
        </p:spPr>
        <p:txBody>
          <a:bodyPr>
            <a:noAutofit/>
          </a:bodyPr>
          <a:lstStyle/>
          <a:p>
            <a:r>
              <a:rPr lang="en-US" dirty="0"/>
              <a:t>SYSTEM OF NATIONAL ACCOUNTS     </a:t>
            </a:r>
          </a:p>
          <a:p>
            <a:r>
              <a:rPr lang="en-US" dirty="0"/>
              <a:t>Agriculture, Forestry &amp; Fishing                              -      Mining &amp; Quarrying </a:t>
            </a:r>
          </a:p>
          <a:p>
            <a:r>
              <a:rPr lang="en-US" dirty="0"/>
              <a:t>Manufacture                                                          -      Electricity &amp; Water </a:t>
            </a:r>
          </a:p>
          <a:p>
            <a:r>
              <a:rPr lang="en-US" dirty="0"/>
              <a:t>Construction                                                           -      Hotels &amp; Restaurants </a:t>
            </a:r>
          </a:p>
          <a:p>
            <a:r>
              <a:rPr lang="en-US" dirty="0"/>
              <a:t>Transport, Storage &amp; Communication                 -      Finance &amp; Insurance Services </a:t>
            </a:r>
          </a:p>
          <a:p>
            <a:r>
              <a:rPr lang="en-US" dirty="0"/>
              <a:t>Other Services                                      -  Wholesale &amp; Retail Trade; Repairs &amp; Installation of Machinery </a:t>
            </a:r>
          </a:p>
          <a:p>
            <a:r>
              <a:rPr lang="en-US" dirty="0"/>
              <a:t>Real Estate, Renting &amp; Business Activities             -     Producers of Government Services</a:t>
            </a:r>
          </a:p>
        </p:txBody>
      </p:sp>
    </p:spTree>
    <p:extLst>
      <p:ext uri="{BB962C8B-B14F-4D97-AF65-F5344CB8AC3E}">
        <p14:creationId xmlns:p14="http://schemas.microsoft.com/office/powerpoint/2010/main" val="987811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DE85-FB0D-62F0-44B7-CFD769332839}"/>
              </a:ext>
            </a:extLst>
          </p:cNvPr>
          <p:cNvSpPr>
            <a:spLocks noGrp="1"/>
          </p:cNvSpPr>
          <p:nvPr>
            <p:ph type="title"/>
          </p:nvPr>
        </p:nvSpPr>
        <p:spPr/>
        <p:txBody>
          <a:bodyPr/>
          <a:lstStyle/>
          <a:p>
            <a:r>
              <a:rPr lang="en-US" sz="3200" dirty="0">
                <a:latin typeface="Times New Roman" pitchFamily="18" charset="0"/>
                <a:cs typeface="Times New Roman" pitchFamily="18" charset="0"/>
              </a:rPr>
              <a:t>Consumer Price Index</a:t>
            </a:r>
            <a:br>
              <a:rPr lang="en-US" sz="32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6EEF6BD7-2D5F-81B4-D2CC-29FE7831362C}"/>
              </a:ext>
            </a:extLst>
          </p:cNvPr>
          <p:cNvSpPr>
            <a:spLocks noGrp="1"/>
          </p:cNvSpPr>
          <p:nvPr>
            <p:ph idx="1"/>
          </p:nvPr>
        </p:nvSpPr>
        <p:spPr/>
        <p:txBody>
          <a:bodyPr/>
          <a:lstStyle/>
          <a:p>
            <a:pPr marL="571500" indent="-342900" algn="just"/>
            <a:r>
              <a:rPr lang="en-US" sz="2800" dirty="0">
                <a:latin typeface="Times New Roman" pitchFamily="18" charset="0"/>
                <a:cs typeface="Times New Roman" pitchFamily="18" charset="0"/>
              </a:rPr>
              <a:t>is also known as cost  of living index.</a:t>
            </a:r>
          </a:p>
          <a:p>
            <a:pPr marL="571500" indent="-342900" algn="just"/>
            <a:r>
              <a:rPr lang="en-US" sz="2800" dirty="0">
                <a:latin typeface="Times New Roman" pitchFamily="18" charset="0"/>
                <a:cs typeface="Times New Roman" pitchFamily="18" charset="0"/>
              </a:rPr>
              <a:t>It is usually a month price index computed for a predetermined list of commodities called basket.</a:t>
            </a:r>
          </a:p>
          <a:p>
            <a:pPr marL="571500" indent="-342900" algn="just"/>
            <a:r>
              <a:rPr lang="en-US" sz="2800" dirty="0">
                <a:latin typeface="Times New Roman" pitchFamily="18" charset="0"/>
                <a:cs typeface="Times New Roman" pitchFamily="18" charset="0"/>
              </a:rPr>
              <a:t>Since the weight or quantity used in the construction of  the C.P.I can also be available from  the  data of consumer expenditure surveys, the most suitable formula to calculate CPI is the </a:t>
            </a:r>
            <a:r>
              <a:rPr lang="en-US" sz="2800" dirty="0" err="1">
                <a:latin typeface="Times New Roman" pitchFamily="18" charset="0"/>
                <a:cs typeface="Times New Roman" pitchFamily="18" charset="0"/>
              </a:rPr>
              <a:t>Laspeyre’s</a:t>
            </a:r>
            <a:r>
              <a:rPr lang="en-US" sz="2800" dirty="0">
                <a:latin typeface="Times New Roman" pitchFamily="18" charset="0"/>
                <a:cs typeface="Times New Roman" pitchFamily="18" charset="0"/>
              </a:rPr>
              <a:t> one.</a:t>
            </a:r>
            <a:endParaRPr lang="en-US" sz="2800" dirty="0"/>
          </a:p>
          <a:p>
            <a:endParaRPr lang="en-US" dirty="0"/>
          </a:p>
        </p:txBody>
      </p:sp>
    </p:spTree>
    <p:extLst>
      <p:ext uri="{BB962C8B-B14F-4D97-AF65-F5344CB8AC3E}">
        <p14:creationId xmlns:p14="http://schemas.microsoft.com/office/powerpoint/2010/main" val="66890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342D-9892-BE73-FB80-19F4200383FA}"/>
              </a:ext>
            </a:extLst>
          </p:cNvPr>
          <p:cNvSpPr>
            <a:spLocks noGrp="1"/>
          </p:cNvSpPr>
          <p:nvPr>
            <p:ph type="title"/>
          </p:nvPr>
        </p:nvSpPr>
        <p:spPr/>
        <p:txBody>
          <a:bodyPr/>
          <a:lstStyle/>
          <a:p>
            <a:r>
              <a:rPr lang="en-US" dirty="0"/>
              <a:t>National income can also be measured by:</a:t>
            </a:r>
          </a:p>
        </p:txBody>
      </p:sp>
      <p:sp>
        <p:nvSpPr>
          <p:cNvPr id="3" name="Content Placeholder 2">
            <a:extLst>
              <a:ext uri="{FF2B5EF4-FFF2-40B4-BE49-F238E27FC236}">
                <a16:creationId xmlns:a16="http://schemas.microsoft.com/office/drawing/2014/main" id="{E6A4DA52-F411-5701-11ED-D5BAEF700767}"/>
              </a:ext>
            </a:extLst>
          </p:cNvPr>
          <p:cNvSpPr>
            <a:spLocks noGrp="1"/>
          </p:cNvSpPr>
          <p:nvPr>
            <p:ph idx="1"/>
          </p:nvPr>
        </p:nvSpPr>
        <p:spPr/>
        <p:txBody>
          <a:bodyPr>
            <a:normAutofit/>
          </a:bodyPr>
          <a:lstStyle/>
          <a:p>
            <a:pPr algn="just"/>
            <a:r>
              <a:rPr lang="en-US" sz="2400" dirty="0"/>
              <a:t>Gross National Product (GNP) is the market value of all products produced in an annum by the </a:t>
            </a:r>
            <a:r>
              <a:rPr lang="en-US" sz="2400" dirty="0" err="1"/>
              <a:t>labour</a:t>
            </a:r>
            <a:r>
              <a:rPr lang="en-US" sz="2400" dirty="0"/>
              <a:t> and property supplied by the citizens of one country. </a:t>
            </a:r>
          </a:p>
          <a:p>
            <a:pPr algn="just"/>
            <a:r>
              <a:rPr lang="en-US" sz="2400" dirty="0"/>
              <a:t>It includes GDP plus income earned from overseas assets minus income earned by overseas residents. </a:t>
            </a:r>
          </a:p>
          <a:p>
            <a:pPr algn="just"/>
            <a:r>
              <a:rPr lang="en-US" sz="2400" dirty="0"/>
              <a:t>GDP is within a country’s borders, while GNP includes products produced by citizens of a country, whether inside the border or not.</a:t>
            </a:r>
          </a:p>
        </p:txBody>
      </p:sp>
    </p:spTree>
    <p:extLst>
      <p:ext uri="{BB962C8B-B14F-4D97-AF65-F5344CB8AC3E}">
        <p14:creationId xmlns:p14="http://schemas.microsoft.com/office/powerpoint/2010/main" val="2980423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4619" y="353961"/>
            <a:ext cx="8922775" cy="838735"/>
          </a:xfrm>
        </p:spPr>
        <p:txBody>
          <a:bodyPr>
            <a:noAutofit/>
          </a:bodyPr>
          <a:lstStyle/>
          <a:p>
            <a:pPr indent="0" algn="just">
              <a:buNone/>
            </a:pPr>
            <a:r>
              <a:rPr lang="en-US" sz="2800" dirty="0">
                <a:latin typeface="Times New Roman" pitchFamily="18" charset="0"/>
                <a:cs typeface="Times New Roman" pitchFamily="18" charset="0"/>
              </a:rPr>
              <a:t>Consumer Price Index</a:t>
            </a:r>
          </a:p>
        </p:txBody>
      </p:sp>
      <mc:AlternateContent xmlns:mc="http://schemas.openxmlformats.org/markup-compatibility/2006" xmlns:a14="http://schemas.microsoft.com/office/drawing/2010/main">
        <mc:Choice Requires="a14">
          <p:sp>
            <p:nvSpPr>
              <p:cNvPr id="2" name="Content Placeholder 2"/>
              <p:cNvSpPr txBox="1">
                <a:spLocks/>
              </p:cNvSpPr>
              <p:nvPr/>
            </p:nvSpPr>
            <p:spPr>
              <a:xfrm>
                <a:off x="1917288" y="2027583"/>
                <a:ext cx="8021841" cy="38029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Arial" panose="020B0604020202020204" pitchFamily="34" charset="0"/>
                  <a:buNone/>
                </a:pPr>
                <a:r>
                  <a:rPr lang="en-US" dirty="0">
                    <a:solidFill>
                      <a:schemeClr val="tx1"/>
                    </a:solidFill>
                    <a:latin typeface="Times New Roman" pitchFamily="18" charset="0"/>
                    <a:cs typeface="Times New Roman" pitchFamily="18" charset="0"/>
                  </a:rPr>
                  <a:t>Consumer Price Index</a:t>
                </a:r>
              </a:p>
              <a:p>
                <a:pPr indent="0">
                  <a:buFont typeface="Arial" panose="020B0604020202020204" pitchFamily="34" charset="0"/>
                  <a:buNone/>
                </a:pPr>
                <a:r>
                  <a:rPr lang="en-US" dirty="0">
                    <a:solidFill>
                      <a:schemeClr val="tx1"/>
                    </a:solidFill>
                    <a:latin typeface="Times New Roman" pitchFamily="18" charset="0"/>
                    <a:cs typeface="Times New Roman" pitchFamily="18" charset="0"/>
                  </a:rPr>
                  <a:t>C.P.I  = </a:t>
                </a:r>
                <a14:m>
                  <m:oMath xmlns:m="http://schemas.openxmlformats.org/officeDocument/2006/math">
                    <m:f>
                      <m:fPr>
                        <m:ctrlPr>
                          <a:rPr lang="en-US" i="1">
                            <a:solidFill>
                              <a:schemeClr val="tx1"/>
                            </a:solidFill>
                            <a:latin typeface="Cambria Math" panose="02040503050406030204" pitchFamily="18" charset="0"/>
                            <a:cs typeface="Times New Roman" pitchFamily="18" charset="0"/>
                          </a:rPr>
                        </m:ctrlPr>
                      </m:fPr>
                      <m:num>
                        <m:nary>
                          <m:naryPr>
                            <m:chr m:val="∑"/>
                            <m:ctrlPr>
                              <a:rPr lang="en-US" i="1">
                                <a:solidFill>
                                  <a:schemeClr val="tx1"/>
                                </a:solidFill>
                                <a:latin typeface="Cambria Math" panose="02040503050406030204" pitchFamily="18" charset="0"/>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r>
                              <a:rPr lang="en-US" i="1">
                                <a:solidFill>
                                  <a:schemeClr val="tx1"/>
                                </a:solidFill>
                                <a:latin typeface="Cambria Math"/>
                                <a:cs typeface="Times New Roman" pitchFamily="18" charset="0"/>
                              </a:rPr>
                              <m:t>𝑛</m:t>
                            </m:r>
                          </m:sup>
                          <m:e>
                            <m:sSub>
                              <m:sSubPr>
                                <m:ctrlPr>
                                  <a:rPr lang="en-US" i="1">
                                    <a:solidFill>
                                      <a:schemeClr val="tx1"/>
                                    </a:solidFill>
                                    <a:latin typeface="Cambria Math" panose="02040503050406030204" pitchFamily="18" charset="0"/>
                                    <a:cs typeface="Times New Roman" pitchFamily="18" charset="0"/>
                                  </a:rPr>
                                </m:ctrlPr>
                              </m:sSubPr>
                              <m:e>
                                <m:r>
                                  <a:rPr lang="en-US" i="1">
                                    <a:solidFill>
                                      <a:schemeClr val="tx1"/>
                                    </a:solidFill>
                                    <a:latin typeface="Cambria Math"/>
                                    <a:cs typeface="Times New Roman" pitchFamily="18" charset="0"/>
                                  </a:rPr>
                                  <m:t>𝑝</m:t>
                                </m:r>
                              </m:e>
                              <m:sub>
                                <m:r>
                                  <a:rPr lang="en-US" i="1">
                                    <a:solidFill>
                                      <a:schemeClr val="tx1"/>
                                    </a:solidFill>
                                    <a:latin typeface="Cambria Math"/>
                                    <a:cs typeface="Times New Roman" pitchFamily="18" charset="0"/>
                                  </a:rPr>
                                  <m:t>0</m:t>
                                </m:r>
                                <m:r>
                                  <a:rPr lang="en-US" i="1">
                                    <a:solidFill>
                                      <a:schemeClr val="tx1"/>
                                    </a:solidFill>
                                    <a:latin typeface="Cambria Math"/>
                                    <a:cs typeface="Times New Roman" pitchFamily="18" charset="0"/>
                                  </a:rPr>
                                  <m:t>𝑖</m:t>
                                </m:r>
                              </m:sub>
                            </m:sSub>
                            <m:f>
                              <m:fPr>
                                <m:ctrlPr>
                                  <a:rPr lang="en-US" i="1">
                                    <a:solidFill>
                                      <a:schemeClr val="tx1"/>
                                    </a:solidFill>
                                    <a:latin typeface="Cambria Math" panose="02040503050406030204" pitchFamily="18" charset="0"/>
                                    <a:cs typeface="Times New Roman" pitchFamily="18" charset="0"/>
                                  </a:rPr>
                                </m:ctrlPr>
                              </m:fPr>
                              <m:num>
                                <m:sSub>
                                  <m:sSubPr>
                                    <m:ctrlPr>
                                      <a:rPr lang="en-US" i="1">
                                        <a:solidFill>
                                          <a:schemeClr val="tx1"/>
                                        </a:solidFill>
                                        <a:latin typeface="Cambria Math" panose="02040503050406030204" pitchFamily="18" charset="0"/>
                                        <a:cs typeface="Times New Roman" pitchFamily="18" charset="0"/>
                                      </a:rPr>
                                    </m:ctrlPr>
                                  </m:sSubPr>
                                  <m:e>
                                    <m:r>
                                      <a:rPr lang="en-US" i="1">
                                        <a:solidFill>
                                          <a:schemeClr val="tx1"/>
                                        </a:solidFill>
                                        <a:latin typeface="Cambria Math"/>
                                        <a:cs typeface="Times New Roman" pitchFamily="18" charset="0"/>
                                      </a:rPr>
                                      <m:t>𝑝</m:t>
                                    </m:r>
                                  </m:e>
                                  <m:sub>
                                    <m:r>
                                      <a:rPr lang="en-US" i="1">
                                        <a:solidFill>
                                          <a:schemeClr val="tx1"/>
                                        </a:solidFill>
                                        <a:latin typeface="Cambria Math"/>
                                        <a:cs typeface="Times New Roman" pitchFamily="18" charset="0"/>
                                      </a:rPr>
                                      <m:t>1</m:t>
                                    </m:r>
                                    <m:r>
                                      <a:rPr lang="en-US" i="1">
                                        <a:solidFill>
                                          <a:schemeClr val="tx1"/>
                                        </a:solidFill>
                                        <a:latin typeface="Cambria Math"/>
                                        <a:cs typeface="Times New Roman" pitchFamily="18" charset="0"/>
                                      </a:rPr>
                                      <m:t>𝑖</m:t>
                                    </m:r>
                                  </m:sub>
                                </m:sSub>
                              </m:num>
                              <m:den>
                                <m:sSub>
                                  <m:sSubPr>
                                    <m:ctrlPr>
                                      <a:rPr lang="en-US" i="1">
                                        <a:solidFill>
                                          <a:schemeClr val="tx1"/>
                                        </a:solidFill>
                                        <a:latin typeface="Cambria Math" panose="02040503050406030204" pitchFamily="18" charset="0"/>
                                        <a:cs typeface="Times New Roman" pitchFamily="18" charset="0"/>
                                      </a:rPr>
                                    </m:ctrlPr>
                                  </m:sSubPr>
                                  <m:e>
                                    <m:r>
                                      <a:rPr lang="en-US" i="1">
                                        <a:solidFill>
                                          <a:schemeClr val="tx1"/>
                                        </a:solidFill>
                                        <a:latin typeface="Cambria Math"/>
                                        <a:cs typeface="Times New Roman" pitchFamily="18" charset="0"/>
                                      </a:rPr>
                                      <m:t>𝑝</m:t>
                                    </m:r>
                                  </m:e>
                                  <m:sub>
                                    <m:r>
                                      <a:rPr lang="en-US" i="1">
                                        <a:solidFill>
                                          <a:schemeClr val="tx1"/>
                                        </a:solidFill>
                                        <a:latin typeface="Cambria Math"/>
                                        <a:cs typeface="Times New Roman" pitchFamily="18" charset="0"/>
                                      </a:rPr>
                                      <m:t>0</m:t>
                                    </m:r>
                                    <m:r>
                                      <a:rPr lang="en-US" i="1">
                                        <a:solidFill>
                                          <a:schemeClr val="tx1"/>
                                        </a:solidFill>
                                        <a:latin typeface="Cambria Math"/>
                                        <a:cs typeface="Times New Roman" pitchFamily="18" charset="0"/>
                                      </a:rPr>
                                      <m:t>𝑖</m:t>
                                    </m:r>
                                  </m:sub>
                                </m:sSub>
                              </m:den>
                            </m:f>
                            <m:r>
                              <a:rPr lang="en-US" i="1">
                                <a:solidFill>
                                  <a:schemeClr val="tx1"/>
                                </a:solidFill>
                                <a:latin typeface="Cambria Math"/>
                                <a:ea typeface="Cambria Math"/>
                                <a:cs typeface="Times New Roman" pitchFamily="18" charset="0"/>
                              </a:rPr>
                              <m:t>×</m:t>
                            </m:r>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𝑝</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𝑞</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e>
                        </m:nary>
                      </m:num>
                      <m:den>
                        <m:nary>
                          <m:naryPr>
                            <m:chr m:val="∑"/>
                            <m:ctrlPr>
                              <a:rPr lang="en-US" i="1">
                                <a:solidFill>
                                  <a:schemeClr val="tx1"/>
                                </a:solidFill>
                                <a:latin typeface="Cambria Math" panose="02040503050406030204" pitchFamily="18" charset="0"/>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r>
                              <a:rPr lang="en-US" i="1">
                                <a:solidFill>
                                  <a:schemeClr val="tx1"/>
                                </a:solidFill>
                                <a:latin typeface="Cambria Math"/>
                                <a:cs typeface="Times New Roman" pitchFamily="18" charset="0"/>
                              </a:rPr>
                              <m:t>𝑛</m:t>
                            </m:r>
                          </m:sup>
                          <m:e>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𝑝</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𝑞</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e>
                        </m:nary>
                      </m:den>
                    </m:f>
                    <m:r>
                      <a:rPr lang="en-US">
                        <a:solidFill>
                          <a:schemeClr val="tx1"/>
                        </a:solidFill>
                        <a:latin typeface="Cambria Math"/>
                        <a:cs typeface="Times New Roman" pitchFamily="18" charset="0"/>
                      </a:rPr>
                      <m:t> </m:t>
                    </m:r>
                  </m:oMath>
                </a14:m>
                <a:r>
                  <a:rPr lang="en-US" dirty="0">
                    <a:solidFill>
                      <a:schemeClr val="tx1"/>
                    </a:solidFill>
                    <a:latin typeface="Times New Roman" pitchFamily="18" charset="0"/>
                    <a:cs typeface="Times New Roman" pitchFamily="18" charset="0"/>
                  </a:rPr>
                  <a:t>	(or)</a:t>
                </a:r>
              </a:p>
              <a:p>
                <a:pPr indent="0">
                  <a:buFont typeface="Arial" panose="020B0604020202020204" pitchFamily="34" charset="0"/>
                  <a:buNone/>
                </a:pPr>
                <a:endParaRPr lang="en-US" dirty="0">
                  <a:solidFill>
                    <a:schemeClr val="tx1"/>
                  </a:solidFill>
                  <a:latin typeface="Times New Roman" pitchFamily="18" charset="0"/>
                  <a:cs typeface="Times New Roman" pitchFamily="18" charset="0"/>
                </a:endParaRPr>
              </a:p>
              <a:p>
                <a:pPr indent="0">
                  <a:buFont typeface="Arial" panose="020B0604020202020204" pitchFamily="34" charset="0"/>
                  <a:buNone/>
                </a:pPr>
                <a:r>
                  <a:rPr lang="en-US" dirty="0">
                    <a:solidFill>
                      <a:schemeClr val="tx1"/>
                    </a:solidFill>
                    <a:latin typeface="Times New Roman" pitchFamily="18" charset="0"/>
                    <a:cs typeface="Times New Roman" pitchFamily="18" charset="0"/>
                  </a:rPr>
                  <a:t> C.P.I = </a:t>
                </a:r>
                <a14:m>
                  <m:oMath xmlns:m="http://schemas.openxmlformats.org/officeDocument/2006/math">
                    <m:f>
                      <m:fPr>
                        <m:ctrlPr>
                          <a:rPr lang="en-US" i="1">
                            <a:solidFill>
                              <a:schemeClr val="tx1"/>
                            </a:solidFill>
                            <a:latin typeface="Cambria Math" panose="02040503050406030204" pitchFamily="18" charset="0"/>
                            <a:cs typeface="Times New Roman" pitchFamily="18" charset="0"/>
                          </a:rPr>
                        </m:ctrlPr>
                      </m:fPr>
                      <m:num>
                        <m:nary>
                          <m:naryPr>
                            <m:chr m:val="∑"/>
                            <m:subHide m:val="on"/>
                            <m:supHide m:val="on"/>
                            <m:ctrlPr>
                              <a:rPr lang="en-US" i="1">
                                <a:solidFill>
                                  <a:schemeClr val="tx1"/>
                                </a:solidFill>
                                <a:latin typeface="Cambria Math" panose="02040503050406030204" pitchFamily="18" charset="0"/>
                                <a:cs typeface="Times New Roman" pitchFamily="18" charset="0"/>
                              </a:rPr>
                            </m:ctrlPr>
                          </m:naryPr>
                          <m:sub/>
                          <m:sup/>
                          <m:e>
                            <m:r>
                              <m:rPr>
                                <m:sty m:val="p"/>
                              </m:rPr>
                              <a:rPr lang="en-US">
                                <a:solidFill>
                                  <a:schemeClr val="tx1"/>
                                </a:solidFill>
                                <a:latin typeface="Cambria Math"/>
                                <a:cs typeface="Times New Roman" pitchFamily="18" charset="0"/>
                              </a:rPr>
                              <m:t>WI</m:t>
                            </m:r>
                          </m:e>
                        </m:nary>
                      </m:num>
                      <m:den>
                        <m:nary>
                          <m:naryPr>
                            <m:chr m:val="∑"/>
                            <m:subHide m:val="on"/>
                            <m:supHide m:val="on"/>
                            <m:ctrlPr>
                              <a:rPr lang="en-US" i="1">
                                <a:solidFill>
                                  <a:schemeClr val="tx1"/>
                                </a:solidFill>
                                <a:latin typeface="Cambria Math" panose="02040503050406030204" pitchFamily="18" charset="0"/>
                                <a:cs typeface="Times New Roman" pitchFamily="18" charset="0"/>
                              </a:rPr>
                            </m:ctrlPr>
                          </m:naryPr>
                          <m:sub/>
                          <m:sup/>
                          <m:e>
                            <m:r>
                              <m:rPr>
                                <m:sty m:val="p"/>
                              </m:rPr>
                              <a:rPr lang="en-US">
                                <a:solidFill>
                                  <a:schemeClr val="tx1"/>
                                </a:solidFill>
                                <a:latin typeface="Cambria Math"/>
                                <a:cs typeface="Times New Roman" pitchFamily="18" charset="0"/>
                              </a:rPr>
                              <m:t>W</m:t>
                            </m:r>
                          </m:e>
                        </m:nary>
                      </m:den>
                    </m:f>
                  </m:oMath>
                </a14:m>
                <a:r>
                  <a:rPr lang="en-US" dirty="0">
                    <a:solidFill>
                      <a:schemeClr val="tx1"/>
                    </a:solidFill>
                    <a:latin typeface="Times New Roman" pitchFamily="18" charset="0"/>
                    <a:cs typeface="Times New Roman" pitchFamily="18" charset="0"/>
                  </a:rPr>
                  <a:t> = </a:t>
                </a:r>
                <a14:m>
                  <m:oMath xmlns:m="http://schemas.openxmlformats.org/officeDocument/2006/math">
                    <m:f>
                      <m:fPr>
                        <m:ctrlPr>
                          <a:rPr lang="en-US" i="1">
                            <a:solidFill>
                              <a:schemeClr val="tx1"/>
                            </a:solidFill>
                            <a:latin typeface="Cambria Math" panose="02040503050406030204" pitchFamily="18" charset="0"/>
                            <a:cs typeface="Times New Roman" pitchFamily="18" charset="0"/>
                          </a:rPr>
                        </m:ctrlPr>
                      </m:fPr>
                      <m:num>
                        <m:nary>
                          <m:naryPr>
                            <m:chr m:val="∑"/>
                            <m:subHide m:val="on"/>
                            <m:supHide m:val="on"/>
                            <m:ctrlPr>
                              <a:rPr lang="en-US" i="1">
                                <a:solidFill>
                                  <a:schemeClr val="tx1"/>
                                </a:solidFill>
                                <a:latin typeface="Cambria Math" panose="02040503050406030204" pitchFamily="18" charset="0"/>
                                <a:cs typeface="Times New Roman" pitchFamily="18" charset="0"/>
                              </a:rPr>
                            </m:ctrlPr>
                          </m:naryPr>
                          <m:sub/>
                          <m:sup/>
                          <m:e>
                            <m:r>
                              <a:rPr lang="en-US">
                                <a:solidFill>
                                  <a:schemeClr val="tx1"/>
                                </a:solidFill>
                                <a:latin typeface="Cambria Math"/>
                                <a:cs typeface="Times New Roman" pitchFamily="18" charset="0"/>
                              </a:rPr>
                              <m:t>(</m:t>
                            </m:r>
                            <m:r>
                              <m:rPr>
                                <m:sty m:val="p"/>
                              </m:rPr>
                              <a:rPr lang="en-US">
                                <a:solidFill>
                                  <a:schemeClr val="tx1"/>
                                </a:solidFill>
                                <a:latin typeface="Cambria Math"/>
                                <a:cs typeface="Times New Roman" pitchFamily="18" charset="0"/>
                              </a:rPr>
                              <m:t>Weigt</m:t>
                            </m:r>
                            <m:r>
                              <a:rPr lang="en-US">
                                <a:solidFill>
                                  <a:schemeClr val="tx1"/>
                                </a:solidFill>
                                <a:latin typeface="Cambria Math"/>
                                <a:cs typeface="Times New Roman" pitchFamily="18" charset="0"/>
                              </a:rPr>
                              <m:t>)(</m:t>
                            </m:r>
                            <m:r>
                              <m:rPr>
                                <m:sty m:val="p"/>
                              </m:rPr>
                              <a:rPr lang="en-US">
                                <a:solidFill>
                                  <a:schemeClr val="tx1"/>
                                </a:solidFill>
                                <a:latin typeface="Cambria Math"/>
                                <a:cs typeface="Times New Roman" pitchFamily="18" charset="0"/>
                              </a:rPr>
                              <m:t>Price</m:t>
                            </m:r>
                            <m:r>
                              <a:rPr lang="en-US">
                                <a:solidFill>
                                  <a:schemeClr val="tx1"/>
                                </a:solidFill>
                                <a:latin typeface="Cambria Math"/>
                                <a:cs typeface="Times New Roman" pitchFamily="18" charset="0"/>
                              </a:rPr>
                              <m:t> </m:t>
                            </m:r>
                            <m:r>
                              <m:rPr>
                                <m:sty m:val="p"/>
                              </m:rPr>
                              <a:rPr lang="en-US">
                                <a:solidFill>
                                  <a:schemeClr val="tx1"/>
                                </a:solidFill>
                                <a:latin typeface="Cambria Math"/>
                                <a:cs typeface="Times New Roman" pitchFamily="18" charset="0"/>
                              </a:rPr>
                              <m:t>relative</m:t>
                            </m:r>
                            <m:r>
                              <a:rPr lang="en-US">
                                <a:solidFill>
                                  <a:schemeClr val="tx1"/>
                                </a:solidFill>
                                <a:latin typeface="Cambria Math"/>
                                <a:cs typeface="Times New Roman" pitchFamily="18" charset="0"/>
                              </a:rPr>
                              <m:t>)</m:t>
                            </m:r>
                          </m:e>
                        </m:nary>
                      </m:num>
                      <m:den>
                        <m:nary>
                          <m:naryPr>
                            <m:chr m:val="∑"/>
                            <m:subHide m:val="on"/>
                            <m:supHide m:val="on"/>
                            <m:ctrlPr>
                              <a:rPr lang="en-US" i="1">
                                <a:solidFill>
                                  <a:schemeClr val="tx1"/>
                                </a:solidFill>
                                <a:latin typeface="Cambria Math" panose="02040503050406030204" pitchFamily="18" charset="0"/>
                                <a:cs typeface="Times New Roman" pitchFamily="18" charset="0"/>
                              </a:rPr>
                            </m:ctrlPr>
                          </m:naryPr>
                          <m:sub/>
                          <m:sup/>
                          <m:e>
                            <m:r>
                              <a:rPr lang="en-US">
                                <a:solidFill>
                                  <a:schemeClr val="tx1"/>
                                </a:solidFill>
                                <a:latin typeface="Cambria Math"/>
                                <a:cs typeface="Times New Roman" pitchFamily="18" charset="0"/>
                              </a:rPr>
                              <m:t>(</m:t>
                            </m:r>
                            <m:r>
                              <m:rPr>
                                <m:sty m:val="p"/>
                              </m:rPr>
                              <a:rPr lang="en-US">
                                <a:solidFill>
                                  <a:schemeClr val="tx1"/>
                                </a:solidFill>
                                <a:latin typeface="Cambria Math"/>
                                <a:cs typeface="Times New Roman" pitchFamily="18" charset="0"/>
                              </a:rPr>
                              <m:t>Weigts</m:t>
                            </m:r>
                            <m:r>
                              <a:rPr lang="en-US">
                                <a:solidFill>
                                  <a:schemeClr val="tx1"/>
                                </a:solidFill>
                                <a:latin typeface="Cambria Math"/>
                                <a:cs typeface="Times New Roman" pitchFamily="18" charset="0"/>
                              </a:rPr>
                              <m:t>)</m:t>
                            </m:r>
                          </m:e>
                        </m:nary>
                      </m:den>
                    </m:f>
                  </m:oMath>
                </a14:m>
                <a:endParaRPr lang="en-US" dirty="0">
                  <a:solidFill>
                    <a:schemeClr val="tx1"/>
                  </a:solidFill>
                  <a:latin typeface="Times New Roman" pitchFamily="18" charset="0"/>
                  <a:cs typeface="Times New Roman" pitchFamily="18" charset="0"/>
                </a:endParaRPr>
              </a:p>
              <a:p>
                <a:pPr indent="0">
                  <a:buFont typeface="Arial" panose="020B0604020202020204" pitchFamily="34" charset="0"/>
                  <a:buNone/>
                </a:pPr>
                <a:endParaRPr lang="en-US" dirty="0">
                  <a:solidFill>
                    <a:schemeClr val="tx1"/>
                  </a:solidFill>
                  <a:latin typeface="Times New Roman" pitchFamily="18" charset="0"/>
                  <a:cs typeface="Times New Roman" pitchFamily="18" charset="0"/>
                </a:endParaRPr>
              </a:p>
              <a:p>
                <a:pPr indent="0">
                  <a:buFont typeface="Arial" panose="020B0604020202020204" pitchFamily="34" charset="0"/>
                  <a:buNone/>
                </a:pPr>
                <a:r>
                  <a:rPr lang="en-US" dirty="0">
                    <a:solidFill>
                      <a:schemeClr val="tx1"/>
                    </a:solidFill>
                    <a:latin typeface="Times New Roman" pitchFamily="18" charset="0"/>
                    <a:cs typeface="Times New Roman" pitchFamily="18" charset="0"/>
                  </a:rPr>
                  <a:t>The weight </a:t>
                </a:r>
                <a14:m>
                  <m:oMath xmlns:m="http://schemas.openxmlformats.org/officeDocument/2006/math">
                    <m:f>
                      <m:fPr>
                        <m:ctrlPr>
                          <a:rPr lang="en-US" i="1" dirty="0">
                            <a:solidFill>
                              <a:schemeClr val="tx1"/>
                            </a:solidFill>
                            <a:latin typeface="Cambria Math" panose="02040503050406030204" pitchFamily="18" charset="0"/>
                            <a:cs typeface="Times New Roman" pitchFamily="18" charset="0"/>
                          </a:rPr>
                        </m:ctrlPr>
                      </m:fPr>
                      <m:num>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𝑝</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𝑞</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num>
                      <m:den>
                        <m:nary>
                          <m:naryPr>
                            <m:chr m:val="∑"/>
                            <m:ctrlPr>
                              <a:rPr lang="en-US" i="1">
                                <a:solidFill>
                                  <a:schemeClr val="tx1"/>
                                </a:solidFill>
                                <a:latin typeface="Cambria Math" panose="02040503050406030204" pitchFamily="18" charset="0"/>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r>
                              <a:rPr lang="en-US" i="1">
                                <a:solidFill>
                                  <a:schemeClr val="tx1"/>
                                </a:solidFill>
                                <a:latin typeface="Cambria Math"/>
                                <a:cs typeface="Times New Roman" pitchFamily="18" charset="0"/>
                              </a:rPr>
                              <m:t>𝑛</m:t>
                            </m:r>
                          </m:sup>
                          <m:e>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𝑝</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sSub>
                              <m:sSubPr>
                                <m:ctrlPr>
                                  <a:rPr lang="en-US" i="1">
                                    <a:solidFill>
                                      <a:schemeClr val="tx1"/>
                                    </a:solidFill>
                                    <a:latin typeface="Cambria Math" panose="02040503050406030204" pitchFamily="18" charset="0"/>
                                    <a:ea typeface="Cambria Math"/>
                                    <a:cs typeface="Times New Roman" pitchFamily="18" charset="0"/>
                                  </a:rPr>
                                </m:ctrlPr>
                              </m:sSubPr>
                              <m:e>
                                <m:r>
                                  <a:rPr lang="en-US" i="1">
                                    <a:solidFill>
                                      <a:schemeClr val="tx1"/>
                                    </a:solidFill>
                                    <a:latin typeface="Cambria Math"/>
                                    <a:ea typeface="Cambria Math"/>
                                    <a:cs typeface="Times New Roman" pitchFamily="18" charset="0"/>
                                  </a:rPr>
                                  <m:t>𝑞</m:t>
                                </m:r>
                              </m:e>
                              <m:sub>
                                <m:r>
                                  <a:rPr lang="en-US" i="1">
                                    <a:solidFill>
                                      <a:schemeClr val="tx1"/>
                                    </a:solidFill>
                                    <a:latin typeface="Cambria Math"/>
                                    <a:ea typeface="Cambria Math"/>
                                    <a:cs typeface="Times New Roman" pitchFamily="18" charset="0"/>
                                  </a:rPr>
                                  <m:t>0</m:t>
                                </m:r>
                                <m:r>
                                  <a:rPr lang="en-US" i="1">
                                    <a:solidFill>
                                      <a:schemeClr val="tx1"/>
                                    </a:solidFill>
                                    <a:latin typeface="Cambria Math"/>
                                    <a:ea typeface="Cambria Math"/>
                                    <a:cs typeface="Times New Roman" pitchFamily="18" charset="0"/>
                                  </a:rPr>
                                  <m:t>𝑖</m:t>
                                </m:r>
                              </m:sub>
                            </m:sSub>
                          </m:e>
                        </m:nary>
                      </m:den>
                    </m:f>
                  </m:oMath>
                </a14:m>
                <a:r>
                  <a:rPr lang="en-US" dirty="0">
                    <a:solidFill>
                      <a:schemeClr val="tx1"/>
                    </a:solidFill>
                    <a:latin typeface="Times New Roman" pitchFamily="18" charset="0"/>
                    <a:cs typeface="Times New Roman" pitchFamily="18" charset="0"/>
                  </a:rPr>
                  <a:t> are expressed in percentages</a:t>
                </a:r>
                <a:r>
                  <a:rPr lang="en-US" sz="2000" dirty="0">
                    <a:solidFill>
                      <a:schemeClr val="tx1"/>
                    </a:solidFill>
                    <a:latin typeface="Times New Roman" pitchFamily="18" charset="0"/>
                    <a:cs typeface="Times New Roman" pitchFamily="18" charset="0"/>
                  </a:rPr>
                  <a:t>.</a:t>
                </a:r>
                <a:endParaRPr lang="en-US" sz="2000" dirty="0">
                  <a:solidFill>
                    <a:schemeClr val="tx1"/>
                  </a:solidFill>
                </a:endParaRP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1917288" y="2027583"/>
                <a:ext cx="8021841" cy="3802944"/>
              </a:xfrm>
              <a:prstGeom prst="rect">
                <a:avLst/>
              </a:prstGeom>
              <a:blipFill>
                <a:blip r:embed="rId2"/>
                <a:stretch>
                  <a:fillRect t="-4013"/>
                </a:stretch>
              </a:blipFill>
            </p:spPr>
            <p:txBody>
              <a:bodyPr/>
              <a:lstStyle/>
              <a:p>
                <a:r>
                  <a:rPr lang="en-US">
                    <a:noFill/>
                  </a:rPr>
                  <a:t> </a:t>
                </a:r>
              </a:p>
            </p:txBody>
          </p:sp>
        </mc:Fallback>
      </mc:AlternateContent>
    </p:spTree>
    <p:extLst>
      <p:ext uri="{BB962C8B-B14F-4D97-AF65-F5344CB8AC3E}">
        <p14:creationId xmlns:p14="http://schemas.microsoft.com/office/powerpoint/2010/main" val="2373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304800"/>
            <a:ext cx="8001000" cy="6324600"/>
          </a:xfrm>
        </p:spPr>
        <p:txBody>
          <a:bodyPr/>
          <a:lstStyle/>
          <a:p>
            <a:endParaRPr lang="en-US" dirty="0"/>
          </a:p>
        </p:txBody>
      </p:sp>
      <p:graphicFrame>
        <p:nvGraphicFramePr>
          <p:cNvPr id="5" name="Table 4"/>
          <p:cNvGraphicFramePr>
            <a:graphicFrameLocks noGrp="1"/>
          </p:cNvGraphicFramePr>
          <p:nvPr/>
        </p:nvGraphicFramePr>
        <p:xfrm>
          <a:off x="1981200" y="381000"/>
          <a:ext cx="8229600" cy="6045200"/>
        </p:xfrm>
        <a:graphic>
          <a:graphicData uri="http://schemas.openxmlformats.org/drawingml/2006/table">
            <a:tbl>
              <a:tblPr firstRow="1" bandRow="1">
                <a:tableStyleId>{5C22544A-7EE6-4342-B048-85BDC9FD1C3A}</a:tableStyleId>
              </a:tblPr>
              <a:tblGrid>
                <a:gridCol w="3378468">
                  <a:extLst>
                    <a:ext uri="{9D8B030D-6E8A-4147-A177-3AD203B41FA5}">
                      <a16:colId xmlns:a16="http://schemas.microsoft.com/office/drawing/2014/main" val="20000"/>
                    </a:ext>
                  </a:extLst>
                </a:gridCol>
                <a:gridCol w="1559292">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tblGrid>
              <a:tr h="386080">
                <a:tc>
                  <a:txBody>
                    <a:bodyPr/>
                    <a:lstStyle/>
                    <a:p>
                      <a:pPr algn="ctr"/>
                      <a:r>
                        <a:rPr lang="en-US" sz="1800" dirty="0">
                          <a:solidFill>
                            <a:srgbClr val="9900FF"/>
                          </a:solidFill>
                          <a:latin typeface="Times New Roman" pitchFamily="18" charset="0"/>
                          <a:cs typeface="Times New Roman" pitchFamily="18" charset="0"/>
                        </a:rPr>
                        <a:t>Group</a:t>
                      </a:r>
                    </a:p>
                  </a:txBody>
                  <a:tcPr/>
                </a:tc>
                <a:tc>
                  <a:txBody>
                    <a:bodyPr/>
                    <a:lstStyle/>
                    <a:p>
                      <a:pPr algn="ctr"/>
                      <a:r>
                        <a:rPr lang="en-US" sz="1800" dirty="0">
                          <a:solidFill>
                            <a:srgbClr val="9900FF"/>
                          </a:solidFill>
                          <a:latin typeface="Times New Roman" pitchFamily="18" charset="0"/>
                          <a:cs typeface="Times New Roman" pitchFamily="18" charset="0"/>
                        </a:rPr>
                        <a:t>Weight</a:t>
                      </a:r>
                    </a:p>
                  </a:txBody>
                  <a:tcPr/>
                </a:tc>
                <a:tc>
                  <a:txBody>
                    <a:bodyPr/>
                    <a:lstStyle/>
                    <a:p>
                      <a:pPr algn="ctr"/>
                      <a:r>
                        <a:rPr lang="en-US" sz="1800" dirty="0">
                          <a:solidFill>
                            <a:srgbClr val="9900FF"/>
                          </a:solidFill>
                          <a:latin typeface="Times New Roman" pitchFamily="18" charset="0"/>
                          <a:cs typeface="Times New Roman" pitchFamily="18" charset="0"/>
                        </a:rPr>
                        <a:t>Price Relative</a:t>
                      </a:r>
                      <a:r>
                        <a:rPr lang="en-US" sz="1800" baseline="0" dirty="0">
                          <a:solidFill>
                            <a:srgbClr val="9900FF"/>
                          </a:solidFill>
                          <a:latin typeface="Times New Roman" pitchFamily="18" charset="0"/>
                          <a:cs typeface="Times New Roman" pitchFamily="18" charset="0"/>
                        </a:rPr>
                        <a:t> Oct 2020 (Jan, 2017=100)</a:t>
                      </a:r>
                      <a:endParaRPr lang="en-US" sz="1800" dirty="0">
                        <a:solidFill>
                          <a:srgbClr val="9900FF"/>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86080">
                <a:tc>
                  <a:txBody>
                    <a:bodyPr/>
                    <a:lstStyle/>
                    <a:p>
                      <a:r>
                        <a:rPr lang="en-US" sz="1800" dirty="0">
                          <a:solidFill>
                            <a:srgbClr val="9900FF"/>
                          </a:solidFill>
                          <a:latin typeface="Times New Roman" pitchFamily="18" charset="0"/>
                          <a:cs typeface="Times New Roman" pitchFamily="18" charset="0"/>
                        </a:rPr>
                        <a:t>Food</a:t>
                      </a:r>
                    </a:p>
                  </a:txBody>
                  <a:tcPr/>
                </a:tc>
                <a:tc>
                  <a:txBody>
                    <a:bodyPr/>
                    <a:lstStyle/>
                    <a:p>
                      <a:pPr algn="ctr"/>
                      <a:r>
                        <a:rPr lang="en-US" sz="1800" dirty="0">
                          <a:solidFill>
                            <a:srgbClr val="9900FF"/>
                          </a:solidFill>
                          <a:latin typeface="Times New Roman" pitchFamily="18" charset="0"/>
                          <a:cs typeface="Times New Roman" pitchFamily="18" charset="0"/>
                        </a:rPr>
                        <a:t>158</a:t>
                      </a:r>
                    </a:p>
                  </a:txBody>
                  <a:tcPr/>
                </a:tc>
                <a:tc>
                  <a:txBody>
                    <a:bodyPr/>
                    <a:lstStyle/>
                    <a:p>
                      <a:pPr algn="ctr"/>
                      <a:r>
                        <a:rPr lang="en-US" sz="1800" dirty="0">
                          <a:solidFill>
                            <a:srgbClr val="9900FF"/>
                          </a:solidFill>
                          <a:latin typeface="Times New Roman" pitchFamily="18" charset="0"/>
                          <a:cs typeface="Times New Roman" pitchFamily="18" charset="0"/>
                        </a:rPr>
                        <a:t>120.4</a:t>
                      </a:r>
                    </a:p>
                  </a:txBody>
                  <a:tcPr/>
                </a:tc>
                <a:extLst>
                  <a:ext uri="{0D108BD9-81ED-4DB2-BD59-A6C34878D82A}">
                    <a16:rowId xmlns:a16="http://schemas.microsoft.com/office/drawing/2014/main" val="10001"/>
                  </a:ext>
                </a:extLst>
              </a:tr>
              <a:tr h="386080">
                <a:tc>
                  <a:txBody>
                    <a:bodyPr/>
                    <a:lstStyle/>
                    <a:p>
                      <a:r>
                        <a:rPr lang="en-US" sz="1800" dirty="0" err="1">
                          <a:solidFill>
                            <a:srgbClr val="9900FF"/>
                          </a:solidFill>
                          <a:latin typeface="Times New Roman" pitchFamily="18" charset="0"/>
                          <a:cs typeface="Times New Roman" pitchFamily="18" charset="0"/>
                        </a:rPr>
                        <a:t>Cutering</a:t>
                      </a:r>
                      <a:endParaRPr lang="en-US" sz="1800" dirty="0">
                        <a:solidFill>
                          <a:srgbClr val="9900FF"/>
                        </a:solidFill>
                        <a:latin typeface="Times New Roman" pitchFamily="18" charset="0"/>
                        <a:cs typeface="Times New Roman" pitchFamily="18" charset="0"/>
                      </a:endParaRPr>
                    </a:p>
                  </a:txBody>
                  <a:tcPr/>
                </a:tc>
                <a:tc>
                  <a:txBody>
                    <a:bodyPr/>
                    <a:lstStyle/>
                    <a:p>
                      <a:pPr algn="ctr"/>
                      <a:r>
                        <a:rPr lang="en-US" sz="1800" dirty="0">
                          <a:solidFill>
                            <a:srgbClr val="9900FF"/>
                          </a:solidFill>
                          <a:latin typeface="Times New Roman" pitchFamily="18" charset="0"/>
                          <a:cs typeface="Times New Roman" pitchFamily="18" charset="0"/>
                        </a:rPr>
                        <a:t>47</a:t>
                      </a:r>
                    </a:p>
                  </a:txBody>
                  <a:tcPr/>
                </a:tc>
                <a:tc>
                  <a:txBody>
                    <a:bodyPr/>
                    <a:lstStyle/>
                    <a:p>
                      <a:pPr algn="ctr"/>
                      <a:r>
                        <a:rPr lang="en-US" sz="1800" dirty="0">
                          <a:solidFill>
                            <a:srgbClr val="9900FF"/>
                          </a:solidFill>
                          <a:latin typeface="Times New Roman" pitchFamily="18" charset="0"/>
                          <a:cs typeface="Times New Roman" pitchFamily="18" charset="0"/>
                        </a:rPr>
                        <a:t>130</a:t>
                      </a:r>
                    </a:p>
                  </a:txBody>
                  <a:tcPr/>
                </a:tc>
                <a:extLst>
                  <a:ext uri="{0D108BD9-81ED-4DB2-BD59-A6C34878D82A}">
                    <a16:rowId xmlns:a16="http://schemas.microsoft.com/office/drawing/2014/main" val="10002"/>
                  </a:ext>
                </a:extLst>
              </a:tr>
              <a:tr h="386080">
                <a:tc>
                  <a:txBody>
                    <a:bodyPr/>
                    <a:lstStyle/>
                    <a:p>
                      <a:r>
                        <a:rPr lang="en-US" sz="1800" dirty="0">
                          <a:solidFill>
                            <a:srgbClr val="9900FF"/>
                          </a:solidFill>
                          <a:latin typeface="Times New Roman" pitchFamily="18" charset="0"/>
                          <a:cs typeface="Times New Roman" pitchFamily="18" charset="0"/>
                        </a:rPr>
                        <a:t>Alcohol</a:t>
                      </a:r>
                    </a:p>
                  </a:txBody>
                  <a:tcPr/>
                </a:tc>
                <a:tc>
                  <a:txBody>
                    <a:bodyPr/>
                    <a:lstStyle/>
                    <a:p>
                      <a:pPr algn="ctr"/>
                      <a:r>
                        <a:rPr lang="en-US" sz="1800" dirty="0">
                          <a:solidFill>
                            <a:srgbClr val="9900FF"/>
                          </a:solidFill>
                          <a:latin typeface="Times New Roman" pitchFamily="18" charset="0"/>
                          <a:cs typeface="Times New Roman" pitchFamily="18" charset="0"/>
                        </a:rPr>
                        <a:t>77</a:t>
                      </a:r>
                    </a:p>
                  </a:txBody>
                  <a:tcPr/>
                </a:tc>
                <a:tc>
                  <a:txBody>
                    <a:bodyPr/>
                    <a:lstStyle/>
                    <a:p>
                      <a:pPr algn="ctr"/>
                      <a:r>
                        <a:rPr lang="en-US" sz="1800" dirty="0">
                          <a:solidFill>
                            <a:srgbClr val="9900FF"/>
                          </a:solidFill>
                          <a:latin typeface="Times New Roman" pitchFamily="18" charset="0"/>
                          <a:cs typeface="Times New Roman" pitchFamily="18" charset="0"/>
                        </a:rPr>
                        <a:t>128.2</a:t>
                      </a:r>
                    </a:p>
                  </a:txBody>
                  <a:tcPr/>
                </a:tc>
                <a:extLst>
                  <a:ext uri="{0D108BD9-81ED-4DB2-BD59-A6C34878D82A}">
                    <a16:rowId xmlns:a16="http://schemas.microsoft.com/office/drawing/2014/main" val="10003"/>
                  </a:ext>
                </a:extLst>
              </a:tr>
              <a:tr h="386080">
                <a:tc>
                  <a:txBody>
                    <a:bodyPr/>
                    <a:lstStyle/>
                    <a:p>
                      <a:r>
                        <a:rPr lang="en-US" sz="1800" dirty="0">
                          <a:solidFill>
                            <a:srgbClr val="9900FF"/>
                          </a:solidFill>
                          <a:latin typeface="Times New Roman" pitchFamily="18" charset="0"/>
                          <a:cs typeface="Times New Roman" pitchFamily="18" charset="0"/>
                        </a:rPr>
                        <a:t>Tobacco</a:t>
                      </a:r>
                    </a:p>
                  </a:txBody>
                  <a:tcPr/>
                </a:tc>
                <a:tc>
                  <a:txBody>
                    <a:bodyPr/>
                    <a:lstStyle/>
                    <a:p>
                      <a:pPr algn="ctr"/>
                      <a:r>
                        <a:rPr lang="en-US" sz="1800" dirty="0">
                          <a:solidFill>
                            <a:srgbClr val="9900FF"/>
                          </a:solidFill>
                          <a:latin typeface="Times New Roman" pitchFamily="18" charset="0"/>
                          <a:cs typeface="Times New Roman" pitchFamily="18" charset="0"/>
                        </a:rPr>
                        <a:t>34</a:t>
                      </a:r>
                    </a:p>
                  </a:txBody>
                  <a:tcPr/>
                </a:tc>
                <a:tc>
                  <a:txBody>
                    <a:bodyPr/>
                    <a:lstStyle/>
                    <a:p>
                      <a:pPr algn="ctr"/>
                      <a:r>
                        <a:rPr lang="en-US" sz="1800" dirty="0">
                          <a:solidFill>
                            <a:srgbClr val="9900FF"/>
                          </a:solidFill>
                          <a:latin typeface="Times New Roman" pitchFamily="18" charset="0"/>
                          <a:cs typeface="Times New Roman" pitchFamily="18" charset="0"/>
                        </a:rPr>
                        <a:t>116.5</a:t>
                      </a:r>
                    </a:p>
                  </a:txBody>
                  <a:tcPr/>
                </a:tc>
                <a:extLst>
                  <a:ext uri="{0D108BD9-81ED-4DB2-BD59-A6C34878D82A}">
                    <a16:rowId xmlns:a16="http://schemas.microsoft.com/office/drawing/2014/main" val="10004"/>
                  </a:ext>
                </a:extLst>
              </a:tr>
              <a:tr h="386080">
                <a:tc>
                  <a:txBody>
                    <a:bodyPr/>
                    <a:lstStyle/>
                    <a:p>
                      <a:r>
                        <a:rPr lang="en-US" sz="1800" dirty="0">
                          <a:solidFill>
                            <a:srgbClr val="9900FF"/>
                          </a:solidFill>
                          <a:latin typeface="Times New Roman" pitchFamily="18" charset="0"/>
                          <a:cs typeface="Times New Roman" pitchFamily="18" charset="0"/>
                        </a:rPr>
                        <a:t>Housing</a:t>
                      </a:r>
                    </a:p>
                  </a:txBody>
                  <a:tcPr/>
                </a:tc>
                <a:tc>
                  <a:txBody>
                    <a:bodyPr/>
                    <a:lstStyle/>
                    <a:p>
                      <a:pPr algn="ctr"/>
                      <a:r>
                        <a:rPr lang="en-US" sz="1800" dirty="0">
                          <a:solidFill>
                            <a:srgbClr val="9900FF"/>
                          </a:solidFill>
                          <a:latin typeface="Times New Roman" pitchFamily="18" charset="0"/>
                          <a:cs typeface="Times New Roman" pitchFamily="18" charset="0"/>
                        </a:rPr>
                        <a:t>185</a:t>
                      </a:r>
                    </a:p>
                  </a:txBody>
                  <a:tcPr/>
                </a:tc>
                <a:tc>
                  <a:txBody>
                    <a:bodyPr/>
                    <a:lstStyle/>
                    <a:p>
                      <a:pPr algn="ctr"/>
                      <a:r>
                        <a:rPr lang="en-US" sz="1800" dirty="0">
                          <a:solidFill>
                            <a:srgbClr val="9900FF"/>
                          </a:solidFill>
                          <a:latin typeface="Times New Roman" pitchFamily="18" charset="0"/>
                          <a:cs typeface="Times New Roman" pitchFamily="18" charset="0"/>
                        </a:rPr>
                        <a:t>172</a:t>
                      </a:r>
                    </a:p>
                  </a:txBody>
                  <a:tcPr/>
                </a:tc>
                <a:extLst>
                  <a:ext uri="{0D108BD9-81ED-4DB2-BD59-A6C34878D82A}">
                    <a16:rowId xmlns:a16="http://schemas.microsoft.com/office/drawing/2014/main" val="10005"/>
                  </a:ext>
                </a:extLst>
              </a:tr>
              <a:tr h="386080">
                <a:tc>
                  <a:txBody>
                    <a:bodyPr/>
                    <a:lstStyle/>
                    <a:p>
                      <a:r>
                        <a:rPr lang="en-US" sz="1800" dirty="0">
                          <a:solidFill>
                            <a:srgbClr val="9900FF"/>
                          </a:solidFill>
                          <a:latin typeface="Times New Roman" pitchFamily="18" charset="0"/>
                          <a:cs typeface="Times New Roman" pitchFamily="18" charset="0"/>
                        </a:rPr>
                        <a:t>Fuel and Light</a:t>
                      </a:r>
                    </a:p>
                  </a:txBody>
                  <a:tcPr/>
                </a:tc>
                <a:tc>
                  <a:txBody>
                    <a:bodyPr/>
                    <a:lstStyle/>
                    <a:p>
                      <a:pPr algn="ctr"/>
                      <a:r>
                        <a:rPr lang="en-US" sz="1800" dirty="0">
                          <a:solidFill>
                            <a:srgbClr val="9900FF"/>
                          </a:solidFill>
                          <a:latin typeface="Times New Roman" pitchFamily="18" charset="0"/>
                          <a:cs typeface="Times New Roman" pitchFamily="18" charset="0"/>
                        </a:rPr>
                        <a:t>50</a:t>
                      </a:r>
                    </a:p>
                  </a:txBody>
                  <a:tcPr/>
                </a:tc>
                <a:tc>
                  <a:txBody>
                    <a:bodyPr/>
                    <a:lstStyle/>
                    <a:p>
                      <a:pPr algn="ctr"/>
                      <a:r>
                        <a:rPr lang="en-US" sz="1800" dirty="0">
                          <a:solidFill>
                            <a:srgbClr val="9900FF"/>
                          </a:solidFill>
                          <a:latin typeface="Times New Roman" pitchFamily="18" charset="0"/>
                          <a:cs typeface="Times New Roman" pitchFamily="18" charset="0"/>
                        </a:rPr>
                        <a:t>121.9</a:t>
                      </a:r>
                    </a:p>
                  </a:txBody>
                  <a:tcPr/>
                </a:tc>
                <a:extLst>
                  <a:ext uri="{0D108BD9-81ED-4DB2-BD59-A6C34878D82A}">
                    <a16:rowId xmlns:a16="http://schemas.microsoft.com/office/drawing/2014/main" val="10006"/>
                  </a:ext>
                </a:extLst>
              </a:tr>
              <a:tr h="386080">
                <a:tc>
                  <a:txBody>
                    <a:bodyPr/>
                    <a:lstStyle/>
                    <a:p>
                      <a:r>
                        <a:rPr lang="en-US" sz="1800" dirty="0">
                          <a:solidFill>
                            <a:srgbClr val="9900FF"/>
                          </a:solidFill>
                          <a:latin typeface="Times New Roman" pitchFamily="18" charset="0"/>
                          <a:cs typeface="Times New Roman" pitchFamily="18" charset="0"/>
                        </a:rPr>
                        <a:t>Household</a:t>
                      </a:r>
                      <a:r>
                        <a:rPr lang="en-US" sz="1800" baseline="0" dirty="0">
                          <a:solidFill>
                            <a:srgbClr val="9900FF"/>
                          </a:solidFill>
                          <a:latin typeface="Times New Roman" pitchFamily="18" charset="0"/>
                          <a:cs typeface="Times New Roman" pitchFamily="18" charset="0"/>
                        </a:rPr>
                        <a:t> good</a:t>
                      </a:r>
                      <a:endParaRPr lang="en-US" sz="1800" dirty="0">
                        <a:solidFill>
                          <a:srgbClr val="9900FF"/>
                        </a:solidFill>
                        <a:latin typeface="Times New Roman" pitchFamily="18" charset="0"/>
                        <a:cs typeface="Times New Roman" pitchFamily="18" charset="0"/>
                      </a:endParaRPr>
                    </a:p>
                  </a:txBody>
                  <a:tcPr/>
                </a:tc>
                <a:tc>
                  <a:txBody>
                    <a:bodyPr/>
                    <a:lstStyle/>
                    <a:p>
                      <a:pPr algn="ctr"/>
                      <a:r>
                        <a:rPr lang="en-US" sz="1800" dirty="0">
                          <a:solidFill>
                            <a:srgbClr val="9900FF"/>
                          </a:solidFill>
                          <a:latin typeface="Times New Roman" pitchFamily="18" charset="0"/>
                          <a:cs typeface="Times New Roman" pitchFamily="18" charset="0"/>
                        </a:rPr>
                        <a:t>71</a:t>
                      </a:r>
                    </a:p>
                  </a:txBody>
                  <a:tcPr/>
                </a:tc>
                <a:tc>
                  <a:txBody>
                    <a:bodyPr/>
                    <a:lstStyle/>
                    <a:p>
                      <a:pPr algn="ctr"/>
                      <a:r>
                        <a:rPr lang="en-US" sz="1800" dirty="0">
                          <a:solidFill>
                            <a:srgbClr val="9900FF"/>
                          </a:solidFill>
                          <a:latin typeface="Times New Roman" pitchFamily="18" charset="0"/>
                          <a:cs typeface="Times New Roman" pitchFamily="18" charset="0"/>
                        </a:rPr>
                        <a:t>117.2</a:t>
                      </a:r>
                    </a:p>
                  </a:txBody>
                  <a:tcPr/>
                </a:tc>
                <a:extLst>
                  <a:ext uri="{0D108BD9-81ED-4DB2-BD59-A6C34878D82A}">
                    <a16:rowId xmlns:a16="http://schemas.microsoft.com/office/drawing/2014/main" val="10007"/>
                  </a:ext>
                </a:extLst>
              </a:tr>
              <a:tr h="386080">
                <a:tc>
                  <a:txBody>
                    <a:bodyPr/>
                    <a:lstStyle/>
                    <a:p>
                      <a:r>
                        <a:rPr lang="en-US" sz="1800" dirty="0">
                          <a:solidFill>
                            <a:srgbClr val="9900FF"/>
                          </a:solidFill>
                          <a:latin typeface="Times New Roman" pitchFamily="18" charset="0"/>
                          <a:cs typeface="Times New Roman" pitchFamily="18" charset="0"/>
                        </a:rPr>
                        <a:t>Household Services</a:t>
                      </a:r>
                    </a:p>
                  </a:txBody>
                  <a:tcPr/>
                </a:tc>
                <a:tc>
                  <a:txBody>
                    <a:bodyPr/>
                    <a:lstStyle/>
                    <a:p>
                      <a:pPr algn="ctr"/>
                      <a:r>
                        <a:rPr lang="en-US" sz="1800" dirty="0">
                          <a:solidFill>
                            <a:srgbClr val="9900FF"/>
                          </a:solidFill>
                          <a:latin typeface="Times New Roman" pitchFamily="18" charset="0"/>
                          <a:cs typeface="Times New Roman" pitchFamily="18" charset="0"/>
                        </a:rPr>
                        <a:t>40</a:t>
                      </a:r>
                    </a:p>
                  </a:txBody>
                  <a:tcPr/>
                </a:tc>
                <a:tc>
                  <a:txBody>
                    <a:bodyPr/>
                    <a:lstStyle/>
                    <a:p>
                      <a:pPr algn="ctr"/>
                      <a:r>
                        <a:rPr lang="en-US" sz="1800" dirty="0">
                          <a:solidFill>
                            <a:srgbClr val="9900FF"/>
                          </a:solidFill>
                          <a:latin typeface="Times New Roman" pitchFamily="18" charset="0"/>
                          <a:cs typeface="Times New Roman" pitchFamily="18" charset="0"/>
                        </a:rPr>
                        <a:t>123.2</a:t>
                      </a:r>
                    </a:p>
                  </a:txBody>
                  <a:tcPr/>
                </a:tc>
                <a:extLst>
                  <a:ext uri="{0D108BD9-81ED-4DB2-BD59-A6C34878D82A}">
                    <a16:rowId xmlns:a16="http://schemas.microsoft.com/office/drawing/2014/main" val="10008"/>
                  </a:ext>
                </a:extLst>
              </a:tr>
              <a:tr h="386080">
                <a:tc>
                  <a:txBody>
                    <a:bodyPr/>
                    <a:lstStyle/>
                    <a:p>
                      <a:r>
                        <a:rPr lang="en-US" sz="1800" dirty="0">
                          <a:solidFill>
                            <a:srgbClr val="9900FF"/>
                          </a:solidFill>
                          <a:latin typeface="Times New Roman" pitchFamily="18" charset="0"/>
                          <a:cs typeface="Times New Roman" pitchFamily="18" charset="0"/>
                        </a:rPr>
                        <a:t>Clothing and Factor Ware</a:t>
                      </a:r>
                    </a:p>
                  </a:txBody>
                  <a:tcPr/>
                </a:tc>
                <a:tc>
                  <a:txBody>
                    <a:bodyPr/>
                    <a:lstStyle/>
                    <a:p>
                      <a:pPr algn="ctr"/>
                      <a:r>
                        <a:rPr lang="en-US" sz="1800" dirty="0">
                          <a:solidFill>
                            <a:srgbClr val="9900FF"/>
                          </a:solidFill>
                          <a:latin typeface="Times New Roman" pitchFamily="18" charset="0"/>
                          <a:cs typeface="Times New Roman" pitchFamily="18" charset="0"/>
                        </a:rPr>
                        <a:t>69</a:t>
                      </a:r>
                    </a:p>
                  </a:txBody>
                  <a:tcPr/>
                </a:tc>
                <a:tc>
                  <a:txBody>
                    <a:bodyPr/>
                    <a:lstStyle/>
                    <a:p>
                      <a:pPr algn="ctr"/>
                      <a:r>
                        <a:rPr lang="en-US" sz="1800" dirty="0">
                          <a:solidFill>
                            <a:srgbClr val="9900FF"/>
                          </a:solidFill>
                          <a:latin typeface="Times New Roman" pitchFamily="18" charset="0"/>
                          <a:cs typeface="Times New Roman" pitchFamily="18" charset="0"/>
                        </a:rPr>
                        <a:t>117.6</a:t>
                      </a:r>
                    </a:p>
                  </a:txBody>
                  <a:tcPr/>
                </a:tc>
                <a:extLst>
                  <a:ext uri="{0D108BD9-81ED-4DB2-BD59-A6C34878D82A}">
                    <a16:rowId xmlns:a16="http://schemas.microsoft.com/office/drawing/2014/main" val="10009"/>
                  </a:ext>
                </a:extLst>
              </a:tr>
              <a:tr h="386080">
                <a:tc>
                  <a:txBody>
                    <a:bodyPr/>
                    <a:lstStyle/>
                    <a:p>
                      <a:r>
                        <a:rPr lang="en-US" sz="1800" dirty="0">
                          <a:solidFill>
                            <a:srgbClr val="9900FF"/>
                          </a:solidFill>
                          <a:latin typeface="Times New Roman" pitchFamily="18" charset="0"/>
                          <a:cs typeface="Times New Roman" pitchFamily="18" charset="0"/>
                        </a:rPr>
                        <a:t>Personal goods and services</a:t>
                      </a:r>
                    </a:p>
                  </a:txBody>
                  <a:tcPr/>
                </a:tc>
                <a:tc>
                  <a:txBody>
                    <a:bodyPr/>
                    <a:lstStyle/>
                    <a:p>
                      <a:pPr algn="ctr"/>
                      <a:r>
                        <a:rPr lang="en-US" sz="1800" dirty="0">
                          <a:solidFill>
                            <a:srgbClr val="9900FF"/>
                          </a:solidFill>
                          <a:latin typeface="Times New Roman" pitchFamily="18" charset="0"/>
                          <a:cs typeface="Times New Roman" pitchFamily="18" charset="0"/>
                        </a:rPr>
                        <a:t>39</a:t>
                      </a:r>
                    </a:p>
                  </a:txBody>
                  <a:tcPr/>
                </a:tc>
                <a:tc>
                  <a:txBody>
                    <a:bodyPr/>
                    <a:lstStyle/>
                    <a:p>
                      <a:pPr algn="ctr"/>
                      <a:r>
                        <a:rPr lang="en-US" sz="1800" dirty="0">
                          <a:solidFill>
                            <a:srgbClr val="9900FF"/>
                          </a:solidFill>
                          <a:latin typeface="Times New Roman" pitchFamily="18" charset="0"/>
                          <a:cs typeface="Times New Roman" pitchFamily="18" charset="0"/>
                        </a:rPr>
                        <a:t>125.6</a:t>
                      </a:r>
                    </a:p>
                  </a:txBody>
                  <a:tcPr/>
                </a:tc>
                <a:extLst>
                  <a:ext uri="{0D108BD9-81ED-4DB2-BD59-A6C34878D82A}">
                    <a16:rowId xmlns:a16="http://schemas.microsoft.com/office/drawing/2014/main" val="10010"/>
                  </a:ext>
                </a:extLst>
              </a:tr>
              <a:tr h="386080">
                <a:tc>
                  <a:txBody>
                    <a:bodyPr/>
                    <a:lstStyle/>
                    <a:p>
                      <a:r>
                        <a:rPr lang="en-US" sz="1800" dirty="0">
                          <a:solidFill>
                            <a:srgbClr val="9900FF"/>
                          </a:solidFill>
                          <a:latin typeface="Times New Roman" pitchFamily="18" charset="0"/>
                          <a:cs typeface="Times New Roman" pitchFamily="18" charset="0"/>
                        </a:rPr>
                        <a:t>Motoring Expenditure</a:t>
                      </a:r>
                    </a:p>
                  </a:txBody>
                  <a:tcPr/>
                </a:tc>
                <a:tc>
                  <a:txBody>
                    <a:bodyPr/>
                    <a:lstStyle/>
                    <a:p>
                      <a:pPr algn="ctr"/>
                      <a:r>
                        <a:rPr lang="en-US" sz="1800" dirty="0">
                          <a:solidFill>
                            <a:srgbClr val="9900FF"/>
                          </a:solidFill>
                          <a:latin typeface="Times New Roman" pitchFamily="18" charset="0"/>
                          <a:cs typeface="Times New Roman" pitchFamily="18" charset="0"/>
                        </a:rPr>
                        <a:t>131</a:t>
                      </a:r>
                    </a:p>
                  </a:txBody>
                  <a:tcPr/>
                </a:tc>
                <a:tc>
                  <a:txBody>
                    <a:bodyPr/>
                    <a:lstStyle/>
                    <a:p>
                      <a:pPr algn="ctr"/>
                      <a:r>
                        <a:rPr lang="en-US" sz="1800" dirty="0">
                          <a:solidFill>
                            <a:srgbClr val="9900FF"/>
                          </a:solidFill>
                          <a:latin typeface="Times New Roman" pitchFamily="18" charset="0"/>
                          <a:cs typeface="Times New Roman" pitchFamily="18" charset="0"/>
                        </a:rPr>
                        <a:t>127.5</a:t>
                      </a:r>
                    </a:p>
                  </a:txBody>
                  <a:tcPr/>
                </a:tc>
                <a:extLst>
                  <a:ext uri="{0D108BD9-81ED-4DB2-BD59-A6C34878D82A}">
                    <a16:rowId xmlns:a16="http://schemas.microsoft.com/office/drawing/2014/main" val="10011"/>
                  </a:ext>
                </a:extLst>
              </a:tr>
              <a:tr h="386080">
                <a:tc>
                  <a:txBody>
                    <a:bodyPr/>
                    <a:lstStyle/>
                    <a:p>
                      <a:r>
                        <a:rPr lang="en-US" sz="1800" dirty="0">
                          <a:solidFill>
                            <a:srgbClr val="9900FF"/>
                          </a:solidFill>
                          <a:latin typeface="Times New Roman" pitchFamily="18" charset="0"/>
                          <a:cs typeface="Times New Roman" pitchFamily="18" charset="0"/>
                        </a:rPr>
                        <a:t>Fares and Others</a:t>
                      </a:r>
                    </a:p>
                  </a:txBody>
                  <a:tcPr/>
                </a:tc>
                <a:tc>
                  <a:txBody>
                    <a:bodyPr/>
                    <a:lstStyle/>
                    <a:p>
                      <a:pPr algn="ctr"/>
                      <a:r>
                        <a:rPr lang="en-US" sz="1800" dirty="0">
                          <a:solidFill>
                            <a:srgbClr val="9900FF"/>
                          </a:solidFill>
                          <a:latin typeface="Times New Roman" pitchFamily="18" charset="0"/>
                          <a:cs typeface="Times New Roman" pitchFamily="18" charset="0"/>
                        </a:rPr>
                        <a:t>21</a:t>
                      </a:r>
                    </a:p>
                  </a:txBody>
                  <a:tcPr/>
                </a:tc>
                <a:tc>
                  <a:txBody>
                    <a:bodyPr/>
                    <a:lstStyle/>
                    <a:p>
                      <a:pPr algn="ctr"/>
                      <a:r>
                        <a:rPr lang="en-US" sz="1800" dirty="0">
                          <a:solidFill>
                            <a:srgbClr val="9900FF"/>
                          </a:solidFill>
                          <a:latin typeface="Times New Roman" pitchFamily="18" charset="0"/>
                          <a:cs typeface="Times New Roman" pitchFamily="18" charset="0"/>
                        </a:rPr>
                        <a:t>126</a:t>
                      </a:r>
                    </a:p>
                  </a:txBody>
                  <a:tcPr/>
                </a:tc>
                <a:extLst>
                  <a:ext uri="{0D108BD9-81ED-4DB2-BD59-A6C34878D82A}">
                    <a16:rowId xmlns:a16="http://schemas.microsoft.com/office/drawing/2014/main" val="10012"/>
                  </a:ext>
                </a:extLst>
              </a:tr>
              <a:tr h="386080">
                <a:tc>
                  <a:txBody>
                    <a:bodyPr/>
                    <a:lstStyle/>
                    <a:p>
                      <a:r>
                        <a:rPr lang="en-US" sz="1800" dirty="0">
                          <a:solidFill>
                            <a:srgbClr val="9900FF"/>
                          </a:solidFill>
                          <a:latin typeface="Times New Roman" pitchFamily="18" charset="0"/>
                          <a:cs typeface="Times New Roman" pitchFamily="18" charset="0"/>
                        </a:rPr>
                        <a:t>Leisure Goods</a:t>
                      </a:r>
                    </a:p>
                  </a:txBody>
                  <a:tcPr/>
                </a:tc>
                <a:tc>
                  <a:txBody>
                    <a:bodyPr/>
                    <a:lstStyle/>
                    <a:p>
                      <a:pPr algn="ctr"/>
                      <a:r>
                        <a:rPr lang="en-US" sz="1800" dirty="0">
                          <a:solidFill>
                            <a:srgbClr val="9900FF"/>
                          </a:solidFill>
                          <a:latin typeface="Times New Roman" pitchFamily="18" charset="0"/>
                          <a:cs typeface="Times New Roman" pitchFamily="18" charset="0"/>
                        </a:rPr>
                        <a:t>48</a:t>
                      </a:r>
                    </a:p>
                  </a:txBody>
                  <a:tcPr/>
                </a:tc>
                <a:tc>
                  <a:txBody>
                    <a:bodyPr/>
                    <a:lstStyle/>
                    <a:p>
                      <a:pPr algn="ctr"/>
                      <a:r>
                        <a:rPr lang="en-US" sz="1800" dirty="0">
                          <a:solidFill>
                            <a:srgbClr val="9900FF"/>
                          </a:solidFill>
                          <a:latin typeface="Times New Roman" pitchFamily="18" charset="0"/>
                          <a:cs typeface="Times New Roman" pitchFamily="18" charset="0"/>
                        </a:rPr>
                        <a:t>114.2</a:t>
                      </a:r>
                    </a:p>
                  </a:txBody>
                  <a:tcPr/>
                </a:tc>
                <a:extLst>
                  <a:ext uri="{0D108BD9-81ED-4DB2-BD59-A6C34878D82A}">
                    <a16:rowId xmlns:a16="http://schemas.microsoft.com/office/drawing/2014/main" val="10013"/>
                  </a:ext>
                </a:extLst>
              </a:tr>
              <a:tr h="386080">
                <a:tc>
                  <a:txBody>
                    <a:bodyPr/>
                    <a:lstStyle/>
                    <a:p>
                      <a:r>
                        <a:rPr lang="en-US" sz="1800" dirty="0">
                          <a:solidFill>
                            <a:srgbClr val="9900FF"/>
                          </a:solidFill>
                          <a:latin typeface="Times New Roman" pitchFamily="18" charset="0"/>
                          <a:cs typeface="Times New Roman" pitchFamily="18" charset="0"/>
                        </a:rPr>
                        <a:t>Leisure Services</a:t>
                      </a:r>
                    </a:p>
                  </a:txBody>
                  <a:tcPr/>
                </a:tc>
                <a:tc>
                  <a:txBody>
                    <a:bodyPr/>
                    <a:lstStyle/>
                    <a:p>
                      <a:pPr algn="ctr"/>
                      <a:r>
                        <a:rPr lang="en-US" sz="1800" dirty="0">
                          <a:solidFill>
                            <a:srgbClr val="9900FF"/>
                          </a:solidFill>
                          <a:latin typeface="Times New Roman" pitchFamily="18" charset="0"/>
                          <a:cs typeface="Times New Roman" pitchFamily="18" charset="0"/>
                        </a:rPr>
                        <a:t>30</a:t>
                      </a:r>
                    </a:p>
                  </a:txBody>
                  <a:tcPr/>
                </a:tc>
                <a:tc>
                  <a:txBody>
                    <a:bodyPr/>
                    <a:lstStyle/>
                    <a:p>
                      <a:pPr algn="ctr"/>
                      <a:r>
                        <a:rPr lang="en-US" sz="1800" dirty="0">
                          <a:solidFill>
                            <a:srgbClr val="9900FF"/>
                          </a:solidFill>
                          <a:latin typeface="Times New Roman" pitchFamily="18" charset="0"/>
                          <a:cs typeface="Times New Roman" pitchFamily="18" charset="0"/>
                        </a:rPr>
                        <a:t>128.4</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05140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845" y="759542"/>
            <a:ext cx="7010400" cy="896980"/>
          </a:xfrm>
        </p:spPr>
        <p:txBody>
          <a:bodyPr>
            <a:normAutofit/>
          </a:bodyPr>
          <a:lstStyle/>
          <a:p>
            <a:pPr indent="0">
              <a:buNone/>
            </a:pPr>
            <a:endParaRPr lang="en-US" sz="2000" dirty="0">
              <a:solidFill>
                <a:srgbClr val="9900FF"/>
              </a:solidFill>
            </a:endParaRPr>
          </a:p>
        </p:txBody>
      </p:sp>
      <mc:AlternateContent xmlns:mc="http://schemas.openxmlformats.org/markup-compatibility/2006" xmlns:a14="http://schemas.microsoft.com/office/drawing/2010/main">
        <mc:Choice Requires="a14">
          <p:sp>
            <p:nvSpPr>
              <p:cNvPr id="2" name="Content Placeholder 2"/>
              <p:cNvSpPr txBox="1">
                <a:spLocks/>
              </p:cNvSpPr>
              <p:nvPr/>
            </p:nvSpPr>
            <p:spPr>
              <a:xfrm>
                <a:off x="808383" y="1921566"/>
                <a:ext cx="10681252" cy="4024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buFont typeface="Arial" panose="020B0604020202020204" pitchFamily="34" charset="0"/>
                  <a:buNone/>
                </a:pPr>
                <a:endParaRPr lang="en-US" sz="2000" dirty="0">
                  <a:latin typeface="Times New Roman" pitchFamily="18" charset="0"/>
                  <a:cs typeface="Times New Roman" pitchFamily="18" charset="0"/>
                </a:endParaRPr>
              </a:p>
              <a:p>
                <a:pPr indent="0" algn="just">
                  <a:buNone/>
                </a:pPr>
                <a:r>
                  <a:rPr lang="en-US" dirty="0">
                    <a:solidFill>
                      <a:schemeClr val="tx1"/>
                    </a:solidFill>
                    <a:latin typeface="Times New Roman" pitchFamily="18" charset="0"/>
                    <a:cs typeface="Times New Roman" pitchFamily="18" charset="0"/>
                  </a:rPr>
                  <a:t>From the above data, to calculate consumer price index;	</a:t>
                </a:r>
              </a:p>
              <a:p>
                <a:pPr indent="0" algn="just">
                  <a:buNone/>
                </a:pPr>
                <a:r>
                  <a:rPr lang="en-US" dirty="0">
                    <a:solidFill>
                      <a:schemeClr val="tx1"/>
                    </a:solidFill>
                    <a:latin typeface="Times New Roman" pitchFamily="18" charset="0"/>
                    <a:cs typeface="Times New Roman" pitchFamily="18" charset="0"/>
                  </a:rPr>
                  <a:t>	       C.P.I = </a:t>
                </a:r>
                <a14:m>
                  <m:oMath xmlns:m="http://schemas.openxmlformats.org/officeDocument/2006/math">
                    <m:f>
                      <m:fPr>
                        <m:ctrlPr>
                          <a:rPr lang="en-US" i="1">
                            <a:solidFill>
                              <a:schemeClr val="tx1"/>
                            </a:solidFill>
                            <a:latin typeface="Cambria Math" panose="02040503050406030204" pitchFamily="18" charset="0"/>
                          </a:rPr>
                        </m:ctrlPr>
                      </m:fPr>
                      <m:num>
                        <m:nary>
                          <m:naryPr>
                            <m:chr m:val="∑"/>
                            <m:subHide m:val="on"/>
                            <m:supHide m:val="on"/>
                            <m:ctrlPr>
                              <a:rPr lang="en-US" i="1">
                                <a:solidFill>
                                  <a:schemeClr val="tx1"/>
                                </a:solidFill>
                                <a:latin typeface="Cambria Math" panose="02040503050406030204" pitchFamily="18" charset="0"/>
                              </a:rPr>
                            </m:ctrlPr>
                          </m:naryPr>
                          <m:sub/>
                          <m:sup/>
                          <m:e>
                            <m:r>
                              <m:rPr>
                                <m:sty m:val="p"/>
                              </m:rPr>
                              <a:rPr lang="en-US">
                                <a:solidFill>
                                  <a:schemeClr val="tx1"/>
                                </a:solidFill>
                                <a:latin typeface="Cambria Math"/>
                              </a:rPr>
                              <m:t>WI</m:t>
                            </m:r>
                          </m:e>
                        </m:nary>
                      </m:num>
                      <m:den>
                        <m:nary>
                          <m:naryPr>
                            <m:chr m:val="∑"/>
                            <m:subHide m:val="on"/>
                            <m:supHide m:val="on"/>
                            <m:ctrlPr>
                              <a:rPr lang="en-US" i="1">
                                <a:solidFill>
                                  <a:schemeClr val="tx1"/>
                                </a:solidFill>
                                <a:latin typeface="Cambria Math" panose="02040503050406030204" pitchFamily="18" charset="0"/>
                              </a:rPr>
                            </m:ctrlPr>
                          </m:naryPr>
                          <m:sub/>
                          <m:sup/>
                          <m:e>
                            <m:r>
                              <m:rPr>
                                <m:sty m:val="p"/>
                              </m:rPr>
                              <a:rPr lang="en-US">
                                <a:solidFill>
                                  <a:schemeClr val="tx1"/>
                                </a:solidFill>
                                <a:latin typeface="Cambria Math"/>
                              </a:rPr>
                              <m:t>W</m:t>
                            </m:r>
                          </m:e>
                        </m:nary>
                      </m:den>
                    </m:f>
                  </m:oMath>
                </a14:m>
                <a:endParaRPr lang="en-US" dirty="0">
                  <a:solidFill>
                    <a:schemeClr val="tx1"/>
                  </a:solidFill>
                  <a:latin typeface="Times New Roman" pitchFamily="18" charset="0"/>
                  <a:cs typeface="Times New Roman" pitchFamily="18" charset="0"/>
                </a:endParaRPr>
              </a:p>
              <a:p>
                <a:pPr indent="0" algn="just">
                  <a:buNone/>
                </a:pPr>
                <a:r>
                  <a:rPr lang="en-US" dirty="0">
                    <a:solidFill>
                      <a:schemeClr val="tx1"/>
                    </a:solidFill>
                    <a:latin typeface="Times New Roman" pitchFamily="18" charset="0"/>
                    <a:cs typeface="Times New Roman" pitchFamily="18" charset="0"/>
                  </a:rPr>
                  <a:t>For all items, C.P.I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a:rPr>
                          <m:t>131824.7</m:t>
                        </m:r>
                      </m:num>
                      <m:den>
                        <m:r>
                          <a:rPr lang="en-US" i="1">
                            <a:solidFill>
                              <a:schemeClr val="tx1"/>
                            </a:solidFill>
                            <a:latin typeface="Cambria Math"/>
                          </a:rPr>
                          <m:t>1000</m:t>
                        </m:r>
                      </m:den>
                    </m:f>
                  </m:oMath>
                </a14:m>
                <a:r>
                  <a:rPr lang="en-US" dirty="0">
                    <a:solidFill>
                      <a:schemeClr val="tx1"/>
                    </a:solidFill>
                    <a:latin typeface="Times New Roman" pitchFamily="18" charset="0"/>
                    <a:cs typeface="Times New Roman" pitchFamily="18" charset="0"/>
                  </a:rPr>
                  <a:t> = 131.82</a:t>
                </a:r>
              </a:p>
              <a:p>
                <a:pPr indent="0" algn="just">
                  <a:buNone/>
                </a:pPr>
                <a:r>
                  <a:rPr lang="en-US" dirty="0">
                    <a:solidFill>
                      <a:schemeClr val="tx1"/>
                    </a:solidFill>
                    <a:latin typeface="Times New Roman" pitchFamily="18" charset="0"/>
                    <a:cs typeface="Times New Roman" pitchFamily="18" charset="0"/>
                  </a:rPr>
                  <a:t>For all items except housing,</a:t>
                </a:r>
              </a:p>
              <a:p>
                <a:pPr indent="0" algn="just">
                  <a:buNone/>
                </a:pPr>
                <a:r>
                  <a:rPr lang="en-US" dirty="0">
                    <a:solidFill>
                      <a:schemeClr val="tx1"/>
                    </a:solidFill>
                    <a:latin typeface="Times New Roman" pitchFamily="18" charset="0"/>
                    <a:cs typeface="Times New Roman" pitchFamily="18" charset="0"/>
                  </a:rPr>
                  <a:t>	C.P.I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a:rPr>
                          <m:t>131824.7−31820</m:t>
                        </m:r>
                      </m:num>
                      <m:den>
                        <m:r>
                          <a:rPr lang="en-US" i="1">
                            <a:solidFill>
                              <a:schemeClr val="tx1"/>
                            </a:solidFill>
                            <a:latin typeface="Cambria Math"/>
                          </a:rPr>
                          <m:t>1000−185</m:t>
                        </m:r>
                      </m:den>
                    </m:f>
                  </m:oMath>
                </a14:m>
                <a:r>
                  <a:rPr lang="en-US" dirty="0">
                    <a:solidFill>
                      <a:schemeClr val="tx1"/>
                    </a:solidFill>
                    <a:latin typeface="Times New Roman" pitchFamily="18" charset="0"/>
                    <a:cs typeface="Times New Roman" pitchFamily="18" charset="0"/>
                  </a:rPr>
                  <a:t> = 122.71</a:t>
                </a:r>
              </a:p>
              <a:p>
                <a:pPr indent="0">
                  <a:buFont typeface="Arial" panose="020B0604020202020204" pitchFamily="34" charset="0"/>
                  <a:buNone/>
                </a:pPr>
                <a:endParaRPr lang="en-US" sz="2000" dirty="0"/>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808383" y="1921566"/>
                <a:ext cx="10681252" cy="402449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1383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47D6-8A9D-520A-BDAB-07CD5F412A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CF4C9-8743-E873-99F1-ED814DEBEF6A}"/>
              </a:ext>
            </a:extLst>
          </p:cNvPr>
          <p:cNvSpPr>
            <a:spLocks noGrp="1"/>
          </p:cNvSpPr>
          <p:nvPr>
            <p:ph idx="1"/>
          </p:nvPr>
        </p:nvSpPr>
        <p:spPr/>
        <p:txBody>
          <a:bodyPr/>
          <a:lstStyle/>
          <a:p>
            <a:pPr indent="0" algn="just">
              <a:buFont typeface="Arial" panose="020B0604020202020204" pitchFamily="34" charset="0"/>
              <a:buNone/>
            </a:pPr>
            <a:r>
              <a:rPr lang="en-US" sz="2400" dirty="0">
                <a:latin typeface="Times New Roman" pitchFamily="18" charset="0"/>
                <a:cs typeface="Times New Roman" pitchFamily="18" charset="0"/>
              </a:rPr>
              <a:t>Comment</a:t>
            </a:r>
          </a:p>
          <a:p>
            <a:pPr indent="0" algn="just">
              <a:buFont typeface="Arial" panose="020B0604020202020204" pitchFamily="34" charset="0"/>
              <a:buNone/>
            </a:pPr>
            <a:r>
              <a:rPr lang="en-US" sz="2400" dirty="0">
                <a:latin typeface="Times New Roman" pitchFamily="18" charset="0"/>
                <a:cs typeface="Times New Roman" pitchFamily="18" charset="0"/>
              </a:rPr>
              <a:t>	The index of consumer price for Oct 2020 with (Jun 2017 = 100) is 131.82 (increased by 31.82% compare with base year 2017).</a:t>
            </a:r>
          </a:p>
          <a:p>
            <a:pPr indent="0" algn="just">
              <a:buFont typeface="Arial" panose="020B0604020202020204" pitchFamily="34" charset="0"/>
              <a:buNone/>
            </a:pPr>
            <a:r>
              <a:rPr lang="en-US" sz="2400" dirty="0">
                <a:latin typeface="Times New Roman" pitchFamily="18" charset="0"/>
                <a:cs typeface="Times New Roman" pitchFamily="18" charset="0"/>
              </a:rPr>
              <a:t>	 The index of consumer price except housing for Oct 2020 with (Jun 2017 = 100) is 122.71 (increased by 22.71% compare with base year 2017).</a:t>
            </a:r>
          </a:p>
          <a:p>
            <a:endParaRPr lang="en-US" dirty="0"/>
          </a:p>
        </p:txBody>
      </p:sp>
    </p:spTree>
    <p:extLst>
      <p:ext uri="{BB962C8B-B14F-4D97-AF65-F5344CB8AC3E}">
        <p14:creationId xmlns:p14="http://schemas.microsoft.com/office/powerpoint/2010/main" val="1296387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D957-0A98-EE11-7F7F-58069EE1F8F7}"/>
              </a:ext>
            </a:extLst>
          </p:cNvPr>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Rate of Inflation </a:t>
            </a:r>
            <a:br>
              <a:rPr lang="en-US" sz="3200" dirty="0">
                <a:solidFill>
                  <a:schemeClr val="tx1"/>
                </a:solidFill>
                <a:latin typeface="Times New Roman" pitchFamily="18" charset="0"/>
                <a:cs typeface="Times New Roman"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5FD8D2-D082-1D05-BF70-0706C275E155}"/>
                  </a:ext>
                </a:extLst>
              </p:cNvPr>
              <p:cNvSpPr>
                <a:spLocks noGrp="1"/>
              </p:cNvSpPr>
              <p:nvPr>
                <p:ph idx="1"/>
              </p:nvPr>
            </p:nvSpPr>
            <p:spPr/>
            <p:txBody>
              <a:bodyPr/>
              <a:lstStyle/>
              <a:p>
                <a:pPr indent="0">
                  <a:buNone/>
                </a:pPr>
                <a:r>
                  <a:rPr lang="en-US" sz="2800" dirty="0">
                    <a:solidFill>
                      <a:schemeClr val="tx1"/>
                    </a:solidFill>
                    <a:latin typeface="Times New Roman" pitchFamily="18" charset="0"/>
                    <a:cs typeface="Times New Roman" pitchFamily="18" charset="0"/>
                  </a:rPr>
                  <a:t>	The rate of inflation is the percentage increase in price over a period usually over one year. This is usually expressed as an annual rate.</a:t>
                </a:r>
              </a:p>
              <a:p>
                <a:pPr indent="0">
                  <a:buNone/>
                </a:pPr>
                <a:endParaRPr lang="en-US" sz="2800" dirty="0">
                  <a:solidFill>
                    <a:schemeClr val="tx1"/>
                  </a:solidFill>
                  <a:latin typeface="Times New Roman" pitchFamily="18" charset="0"/>
                  <a:cs typeface="Times New Roman" pitchFamily="18" charset="0"/>
                </a:endParaRPr>
              </a:p>
              <a:p>
                <a:pPr indent="0">
                  <a:buNone/>
                </a:pPr>
                <a:r>
                  <a:rPr lang="en-US" sz="2800" dirty="0">
                    <a:solidFill>
                      <a:schemeClr val="tx1"/>
                    </a:solidFill>
                    <a:latin typeface="Times New Roman" pitchFamily="18" charset="0"/>
                    <a:cs typeface="Times New Roman" pitchFamily="18" charset="0"/>
                  </a:rPr>
                  <a:t>Rate of inflation = </a:t>
                </a:r>
                <a14:m>
                  <m:oMath xmlns:m="http://schemas.openxmlformats.org/officeDocument/2006/math">
                    <m:f>
                      <m:fPr>
                        <m:ctrlPr>
                          <a:rPr lang="en-US" sz="2800" i="1">
                            <a:solidFill>
                              <a:schemeClr val="tx1"/>
                            </a:solidFill>
                            <a:latin typeface="Cambria Math" panose="02040503050406030204" pitchFamily="18" charset="0"/>
                          </a:rPr>
                        </m:ctrlPr>
                      </m:fPr>
                      <m:num>
                        <m:r>
                          <a:rPr lang="en-US" sz="2800" i="1">
                            <a:solidFill>
                              <a:schemeClr val="tx1"/>
                            </a:solidFill>
                            <a:latin typeface="Cambria Math"/>
                          </a:rPr>
                          <m:t>𝑐𝑢𝑟𝑟𝑒𝑛𝑡</m:t>
                        </m:r>
                        <m:r>
                          <a:rPr lang="en-US" sz="2800" i="1">
                            <a:solidFill>
                              <a:schemeClr val="tx1"/>
                            </a:solidFill>
                            <a:latin typeface="Cambria Math"/>
                          </a:rPr>
                          <m:t> </m:t>
                        </m:r>
                        <m:r>
                          <a:rPr lang="en-US" sz="2800" i="1">
                            <a:solidFill>
                              <a:schemeClr val="tx1"/>
                            </a:solidFill>
                            <a:latin typeface="Cambria Math"/>
                          </a:rPr>
                          <m:t>𝑦𝑒𝑎𝑟</m:t>
                        </m:r>
                        <m:r>
                          <a:rPr lang="en-US" sz="2800" i="1">
                            <a:solidFill>
                              <a:schemeClr val="tx1"/>
                            </a:solidFill>
                            <a:latin typeface="Cambria Math"/>
                          </a:rPr>
                          <m:t> </m:t>
                        </m:r>
                        <m:r>
                          <a:rPr lang="en-US" sz="2800" i="1">
                            <a:solidFill>
                              <a:schemeClr val="tx1"/>
                            </a:solidFill>
                            <a:latin typeface="Cambria Math"/>
                          </a:rPr>
                          <m:t>𝐶𝑃𝐼</m:t>
                        </m:r>
                        <m:r>
                          <a:rPr lang="en-US" sz="2800" i="1">
                            <a:solidFill>
                              <a:schemeClr val="tx1"/>
                            </a:solidFill>
                            <a:latin typeface="Cambria Math"/>
                          </a:rPr>
                          <m:t>−</m:t>
                        </m:r>
                        <m:r>
                          <a:rPr lang="en-US" sz="2800" i="1">
                            <a:solidFill>
                              <a:schemeClr val="tx1"/>
                            </a:solidFill>
                            <a:latin typeface="Cambria Math"/>
                          </a:rPr>
                          <m:t>𝐵𝑎𝑠𝑒</m:t>
                        </m:r>
                        <m:r>
                          <a:rPr lang="en-US" sz="2800" i="1">
                            <a:solidFill>
                              <a:schemeClr val="tx1"/>
                            </a:solidFill>
                            <a:latin typeface="Cambria Math"/>
                          </a:rPr>
                          <m:t> </m:t>
                        </m:r>
                        <m:r>
                          <a:rPr lang="en-US" sz="2800" i="1">
                            <a:solidFill>
                              <a:schemeClr val="tx1"/>
                            </a:solidFill>
                            <a:latin typeface="Cambria Math"/>
                          </a:rPr>
                          <m:t>𝑌𝑒𝑎𝑟</m:t>
                        </m:r>
                        <m:r>
                          <a:rPr lang="en-US" sz="2800" i="1">
                            <a:solidFill>
                              <a:schemeClr val="tx1"/>
                            </a:solidFill>
                            <a:latin typeface="Cambria Math"/>
                          </a:rPr>
                          <m:t> </m:t>
                        </m:r>
                        <m:r>
                          <a:rPr lang="en-US" sz="2800" i="1">
                            <a:solidFill>
                              <a:schemeClr val="tx1"/>
                            </a:solidFill>
                            <a:latin typeface="Cambria Math"/>
                          </a:rPr>
                          <m:t>𝐶𝑃𝐼</m:t>
                        </m:r>
                        <m:r>
                          <a:rPr lang="en-US" sz="2800" i="1">
                            <a:solidFill>
                              <a:schemeClr val="tx1"/>
                            </a:solidFill>
                            <a:latin typeface="Cambria Math"/>
                          </a:rPr>
                          <m:t> </m:t>
                        </m:r>
                      </m:num>
                      <m:den>
                        <m:r>
                          <a:rPr lang="en-US" sz="2800" i="1">
                            <a:solidFill>
                              <a:schemeClr val="tx1"/>
                            </a:solidFill>
                            <a:latin typeface="Cambria Math"/>
                          </a:rPr>
                          <m:t>𝐵𝑎𝑠𝑒</m:t>
                        </m:r>
                        <m:r>
                          <a:rPr lang="en-US" sz="2800" i="1">
                            <a:solidFill>
                              <a:schemeClr val="tx1"/>
                            </a:solidFill>
                            <a:latin typeface="Cambria Math"/>
                          </a:rPr>
                          <m:t> </m:t>
                        </m:r>
                        <m:r>
                          <a:rPr lang="en-US" sz="2800" i="1">
                            <a:solidFill>
                              <a:schemeClr val="tx1"/>
                            </a:solidFill>
                            <a:latin typeface="Cambria Math"/>
                          </a:rPr>
                          <m:t>𝑌𝑒𝑎𝑟</m:t>
                        </m:r>
                        <m:r>
                          <a:rPr lang="en-US" sz="2800" i="1">
                            <a:solidFill>
                              <a:schemeClr val="tx1"/>
                            </a:solidFill>
                            <a:latin typeface="Cambria Math"/>
                          </a:rPr>
                          <m:t> </m:t>
                        </m:r>
                        <m:r>
                          <a:rPr lang="en-US" sz="2800" i="1">
                            <a:solidFill>
                              <a:schemeClr val="tx1"/>
                            </a:solidFill>
                            <a:latin typeface="Cambria Math"/>
                          </a:rPr>
                          <m:t>𝐶𝑃𝐼</m:t>
                        </m:r>
                      </m:den>
                    </m:f>
                    <m:r>
                      <a:rPr lang="en-US" sz="2800" i="1">
                        <a:solidFill>
                          <a:schemeClr val="tx1"/>
                        </a:solidFill>
                        <a:latin typeface="Cambria Math"/>
                        <a:ea typeface="Cambria Math"/>
                      </a:rPr>
                      <m:t>×100</m:t>
                    </m:r>
                  </m:oMath>
                </a14:m>
                <a:endParaRPr lang="en-US" sz="2800" dirty="0">
                  <a:solidFill>
                    <a:schemeClr val="tx1"/>
                  </a:solidFill>
                  <a:latin typeface="Times New Roman" pitchFamily="18" charset="0"/>
                  <a:cs typeface="Times New Roman" pitchFamily="18" charset="0"/>
                </a:endParaRPr>
              </a:p>
              <a:p>
                <a:pPr indent="0">
                  <a:buNone/>
                </a:pPr>
                <a:r>
                  <a:rPr lang="en-US" sz="2800" dirty="0">
                    <a:solidFill>
                      <a:schemeClr val="tx1"/>
                    </a:solidFill>
                    <a:latin typeface="Times New Roman" pitchFamily="18" charset="0"/>
                    <a:cs typeface="Times New Roman" pitchFamily="18" charset="0"/>
                  </a:rPr>
                  <a:t>Real Average Salary/Wages = </a:t>
                </a:r>
                <a14:m>
                  <m:oMath xmlns:m="http://schemas.openxmlformats.org/officeDocument/2006/math">
                    <m:f>
                      <m:fPr>
                        <m:ctrlPr>
                          <a:rPr lang="en-US" sz="2800" i="1">
                            <a:solidFill>
                              <a:schemeClr val="tx1"/>
                            </a:solidFill>
                            <a:latin typeface="Cambria Math" panose="02040503050406030204" pitchFamily="18" charset="0"/>
                          </a:rPr>
                        </m:ctrlPr>
                      </m:fPr>
                      <m:num>
                        <m:r>
                          <a:rPr lang="en-US" sz="2800" i="1">
                            <a:solidFill>
                              <a:schemeClr val="tx1"/>
                            </a:solidFill>
                            <a:latin typeface="Cambria Math"/>
                          </a:rPr>
                          <m:t>𝑐𝑢𝑟𝑟𝑒𝑛𝑡</m:t>
                        </m:r>
                        <m:r>
                          <a:rPr lang="en-US" sz="2800" i="1">
                            <a:solidFill>
                              <a:schemeClr val="tx1"/>
                            </a:solidFill>
                            <a:latin typeface="Cambria Math"/>
                          </a:rPr>
                          <m:t> </m:t>
                        </m:r>
                        <m:r>
                          <a:rPr lang="en-US" sz="2800" i="1">
                            <a:solidFill>
                              <a:schemeClr val="tx1"/>
                            </a:solidFill>
                            <a:latin typeface="Cambria Math"/>
                          </a:rPr>
                          <m:t>𝑠𝑎𝑙𝑎𝑟𝑦</m:t>
                        </m:r>
                        <m:r>
                          <a:rPr lang="en-US" sz="2800" i="1">
                            <a:solidFill>
                              <a:schemeClr val="tx1"/>
                            </a:solidFill>
                            <a:latin typeface="Cambria Math"/>
                          </a:rPr>
                          <m:t>/</m:t>
                        </m:r>
                        <m:r>
                          <a:rPr lang="en-US" sz="2800" i="1">
                            <a:solidFill>
                              <a:schemeClr val="tx1"/>
                            </a:solidFill>
                            <a:latin typeface="Cambria Math"/>
                          </a:rPr>
                          <m:t>𝑤𝑎𝑔𝑒𝑠</m:t>
                        </m:r>
                        <m:r>
                          <a:rPr lang="en-US" sz="2800" i="1">
                            <a:solidFill>
                              <a:schemeClr val="tx1"/>
                            </a:solidFill>
                            <a:latin typeface="Cambria Math"/>
                          </a:rPr>
                          <m:t> </m:t>
                        </m:r>
                      </m:num>
                      <m:den>
                        <m:r>
                          <a:rPr lang="en-US" sz="2800" i="1">
                            <a:solidFill>
                              <a:schemeClr val="tx1"/>
                            </a:solidFill>
                            <a:latin typeface="Cambria Math"/>
                          </a:rPr>
                          <m:t>𝑐𝑜𝑛𝑠𝑢𝑚𝑒𝑟</m:t>
                        </m:r>
                        <m:r>
                          <a:rPr lang="en-US" sz="2800" i="1">
                            <a:solidFill>
                              <a:schemeClr val="tx1"/>
                            </a:solidFill>
                            <a:latin typeface="Cambria Math"/>
                          </a:rPr>
                          <m:t> </m:t>
                        </m:r>
                        <m:r>
                          <a:rPr lang="en-US" sz="2800" i="1">
                            <a:solidFill>
                              <a:schemeClr val="tx1"/>
                            </a:solidFill>
                            <a:latin typeface="Cambria Math"/>
                          </a:rPr>
                          <m:t>𝑝𝑟𝑖𝑐𝑒</m:t>
                        </m:r>
                        <m:r>
                          <a:rPr lang="en-US" sz="2800" i="1">
                            <a:solidFill>
                              <a:schemeClr val="tx1"/>
                            </a:solidFill>
                            <a:latin typeface="Cambria Math"/>
                          </a:rPr>
                          <m:t> </m:t>
                        </m:r>
                        <m:r>
                          <a:rPr lang="en-US" sz="2800" i="1">
                            <a:solidFill>
                              <a:schemeClr val="tx1"/>
                            </a:solidFill>
                            <a:latin typeface="Cambria Math"/>
                          </a:rPr>
                          <m:t>𝑖𝑛𝑑𝑒𝑥</m:t>
                        </m:r>
                      </m:den>
                    </m:f>
                    <m:r>
                      <a:rPr lang="en-US" sz="2800" i="1">
                        <a:solidFill>
                          <a:schemeClr val="tx1"/>
                        </a:solidFill>
                        <a:latin typeface="Cambria Math"/>
                        <a:ea typeface="Cambria Math"/>
                      </a:rPr>
                      <m:t>× 100</m:t>
                    </m:r>
                  </m:oMath>
                </a14:m>
                <a:endParaRPr lang="en-US" sz="2800"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405FD8D2-D082-1D05-BF70-0706C275E155}"/>
                  </a:ext>
                </a:extLst>
              </p:cNvPr>
              <p:cNvSpPr>
                <a:spLocks noGrp="1" noRot="1" noChangeAspect="1" noMove="1" noResize="1" noEditPoints="1" noAdjustHandles="1" noChangeArrowheads="1" noChangeShapeType="1" noTextEdit="1"/>
              </p:cNvSpPr>
              <p:nvPr>
                <p:ph idx="1"/>
              </p:nvPr>
            </p:nvSpPr>
            <p:spPr>
              <a:blipFill>
                <a:blip r:embed="rId2"/>
                <a:stretch>
                  <a:fillRect t="-1599"/>
                </a:stretch>
              </a:blipFill>
            </p:spPr>
            <p:txBody>
              <a:bodyPr/>
              <a:lstStyle/>
              <a:p>
                <a:r>
                  <a:rPr lang="en-US">
                    <a:noFill/>
                  </a:rPr>
                  <a:t> </a:t>
                </a:r>
              </a:p>
            </p:txBody>
          </p:sp>
        </mc:Fallback>
      </mc:AlternateContent>
    </p:spTree>
    <p:extLst>
      <p:ext uri="{BB962C8B-B14F-4D97-AF65-F5344CB8AC3E}">
        <p14:creationId xmlns:p14="http://schemas.microsoft.com/office/powerpoint/2010/main" val="4076141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399" y="636104"/>
                <a:ext cx="9197009" cy="5950225"/>
              </a:xfrm>
            </p:spPr>
            <p:txBody>
              <a:bodyPr>
                <a:normAutofit fontScale="77500" lnSpcReduction="20000"/>
              </a:bodyPr>
              <a:lstStyle/>
              <a:p>
                <a:pPr marL="0" indent="0" algn="just">
                  <a:buNone/>
                </a:pPr>
                <a:r>
                  <a:rPr lang="en-US" sz="2900" dirty="0">
                    <a:latin typeface="Times New Roman" pitchFamily="18" charset="0"/>
                    <a:cs typeface="Times New Roman" pitchFamily="18" charset="0"/>
                  </a:rPr>
                  <a:t> </a:t>
                </a:r>
                <a:r>
                  <a:rPr lang="en-US" sz="2900" dirty="0">
                    <a:solidFill>
                      <a:schemeClr val="tx1"/>
                    </a:solidFill>
                    <a:latin typeface="Times New Roman" pitchFamily="18" charset="0"/>
                    <a:cs typeface="Times New Roman" pitchFamily="18" charset="0"/>
                  </a:rPr>
                  <a:t>Example,</a:t>
                </a:r>
              </a:p>
              <a:p>
                <a:pPr marL="0" indent="0" algn="just">
                  <a:buNone/>
                </a:pPr>
                <a:r>
                  <a:rPr lang="en-US" sz="2900" dirty="0">
                    <a:solidFill>
                      <a:schemeClr val="tx1"/>
                    </a:solidFill>
                    <a:latin typeface="Times New Roman" pitchFamily="18" charset="0"/>
                    <a:cs typeface="Times New Roman" pitchFamily="18" charset="0"/>
                  </a:rPr>
                  <a:t>To calculate the rate of inflation for 2015 by using the following index,</a:t>
                </a: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	</a:t>
                </a: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	</a:t>
                </a:r>
              </a:p>
              <a:p>
                <a:pPr marL="0" indent="0" algn="just">
                  <a:buNone/>
                </a:pPr>
                <a:endParaRPr lang="en-US" dirty="0">
                  <a:solidFill>
                    <a:schemeClr val="tx1"/>
                  </a:solidFill>
                  <a:latin typeface="Times New Roman" pitchFamily="18" charset="0"/>
                  <a:cs typeface="Times New Roman" pitchFamily="18" charset="0"/>
                </a:endParaRPr>
              </a:p>
              <a:p>
                <a:pPr marL="0" indent="0" algn="just">
                  <a:buNone/>
                </a:pPr>
                <a:r>
                  <a:rPr lang="en-US" sz="3300" dirty="0">
                    <a:solidFill>
                      <a:schemeClr val="tx1"/>
                    </a:solidFill>
                    <a:latin typeface="Times New Roman" pitchFamily="18" charset="0"/>
                    <a:cs typeface="Times New Roman" pitchFamily="18" charset="0"/>
                  </a:rPr>
                  <a:t>Rate of Inflation = </a:t>
                </a:r>
                <a14:m>
                  <m:oMath xmlns:m="http://schemas.openxmlformats.org/officeDocument/2006/math">
                    <m:f>
                      <m:fPr>
                        <m:ctrlPr>
                          <a:rPr lang="en-US" sz="3300" i="1">
                            <a:solidFill>
                              <a:schemeClr val="tx1"/>
                            </a:solidFill>
                            <a:latin typeface="Cambria Math" panose="02040503050406030204" pitchFamily="18" charset="0"/>
                            <a:cs typeface="Times New Roman" pitchFamily="18" charset="0"/>
                          </a:rPr>
                        </m:ctrlPr>
                      </m:fPr>
                      <m:num>
                        <m:r>
                          <a:rPr lang="en-US" sz="3300" i="1">
                            <a:solidFill>
                              <a:schemeClr val="tx1"/>
                            </a:solidFill>
                            <a:latin typeface="Cambria Math"/>
                            <a:cs typeface="Times New Roman" pitchFamily="18" charset="0"/>
                          </a:rPr>
                          <m:t>𝑐𝑢𝑟𝑟𝑒𝑛𝑡</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𝑦𝑒𝑎𝑟</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𝐶</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𝑃</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𝐼</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𝐵𝑎𝑠𝑒</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𝑦𝑒𝑎𝑟</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𝐶</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𝑃</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𝐼</m:t>
                        </m:r>
                      </m:num>
                      <m:den>
                        <m:r>
                          <a:rPr lang="en-US" sz="3300" i="1">
                            <a:solidFill>
                              <a:schemeClr val="tx1"/>
                            </a:solidFill>
                            <a:latin typeface="Cambria Math"/>
                            <a:cs typeface="Times New Roman" pitchFamily="18" charset="0"/>
                          </a:rPr>
                          <m:t>𝐵𝑎𝑠𝑒</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𝑦𝑒𝑎𝑟</m:t>
                        </m:r>
                        <m:r>
                          <a:rPr lang="en-US" sz="3300" i="1">
                            <a:solidFill>
                              <a:schemeClr val="tx1"/>
                            </a:solidFill>
                            <a:latin typeface="Cambria Math"/>
                            <a:cs typeface="Times New Roman" pitchFamily="18" charset="0"/>
                          </a:rPr>
                          <m:t> </m:t>
                        </m:r>
                        <m:r>
                          <a:rPr lang="en-US" sz="3300" i="1">
                            <a:solidFill>
                              <a:schemeClr val="tx1"/>
                            </a:solidFill>
                            <a:latin typeface="Cambria Math"/>
                            <a:cs typeface="Times New Roman" pitchFamily="18" charset="0"/>
                          </a:rPr>
                          <m:t>𝐶</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𝑃</m:t>
                        </m:r>
                        <m:r>
                          <a:rPr lang="en-US" sz="3300" i="1">
                            <a:solidFill>
                              <a:schemeClr val="tx1"/>
                            </a:solidFill>
                            <a:latin typeface="Cambria Math"/>
                            <a:cs typeface="Times New Roman" pitchFamily="18" charset="0"/>
                          </a:rPr>
                          <m:t>.</m:t>
                        </m:r>
                        <m:r>
                          <a:rPr lang="en-US" sz="3300" i="1">
                            <a:solidFill>
                              <a:schemeClr val="tx1"/>
                            </a:solidFill>
                            <a:latin typeface="Cambria Math"/>
                            <a:cs typeface="Times New Roman" pitchFamily="18" charset="0"/>
                          </a:rPr>
                          <m:t>𝐼</m:t>
                        </m:r>
                      </m:den>
                    </m:f>
                    <m:r>
                      <a:rPr lang="en-US" sz="3300" i="1">
                        <a:solidFill>
                          <a:schemeClr val="tx1"/>
                        </a:solidFill>
                        <a:latin typeface="Cambria Math"/>
                        <a:ea typeface="Cambria Math"/>
                        <a:cs typeface="Times New Roman" pitchFamily="18" charset="0"/>
                      </a:rPr>
                      <m:t>×100</m:t>
                    </m:r>
                  </m:oMath>
                </a14:m>
                <a:endParaRPr lang="en-US" sz="3300"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399" y="636104"/>
                <a:ext cx="9197009" cy="5950225"/>
              </a:xfrm>
              <a:blipFill>
                <a:blip r:embed="rId2"/>
                <a:stretch>
                  <a:fillRect l="-1193" t="-1742"/>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2895600" y="1981200"/>
          <a:ext cx="6096000" cy="268224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p>
                      <a:pPr algn="ctr"/>
                      <a:r>
                        <a:rPr lang="en-US" sz="2000" dirty="0">
                          <a:solidFill>
                            <a:srgbClr val="9900FF"/>
                          </a:solidFill>
                          <a:latin typeface="Times New Roman" pitchFamily="18" charset="0"/>
                          <a:cs typeface="Times New Roman" pitchFamily="18" charset="0"/>
                        </a:rPr>
                        <a:t>Year</a:t>
                      </a:r>
                    </a:p>
                  </a:txBody>
                  <a:tcPr/>
                </a:tc>
                <a:tc>
                  <a:txBody>
                    <a:bodyPr/>
                    <a:lstStyle/>
                    <a:p>
                      <a:pPr algn="ctr"/>
                      <a:r>
                        <a:rPr lang="en-US" sz="2000" dirty="0">
                          <a:solidFill>
                            <a:srgbClr val="9900FF"/>
                          </a:solidFill>
                          <a:latin typeface="Times New Roman" pitchFamily="18" charset="0"/>
                          <a:cs typeface="Times New Roman" pitchFamily="18" charset="0"/>
                        </a:rPr>
                        <a:t>Index of Retail Prices (2012=100)</a:t>
                      </a:r>
                    </a:p>
                  </a:txBody>
                  <a:tcPr/>
                </a:tc>
                <a:extLst>
                  <a:ext uri="{0D108BD9-81ED-4DB2-BD59-A6C34878D82A}">
                    <a16:rowId xmlns:a16="http://schemas.microsoft.com/office/drawing/2014/main" val="10000"/>
                  </a:ext>
                </a:extLst>
              </a:tr>
              <a:tr h="370840">
                <a:tc>
                  <a:txBody>
                    <a:bodyPr/>
                    <a:lstStyle/>
                    <a:p>
                      <a:pPr algn="ctr"/>
                      <a:r>
                        <a:rPr lang="en-US" sz="2000" dirty="0">
                          <a:solidFill>
                            <a:srgbClr val="9900FF"/>
                          </a:solidFill>
                          <a:latin typeface="Times New Roman" pitchFamily="18" charset="0"/>
                          <a:cs typeface="Times New Roman" pitchFamily="18" charset="0"/>
                        </a:rPr>
                        <a:t>2012</a:t>
                      </a:r>
                    </a:p>
                  </a:txBody>
                  <a:tcPr/>
                </a:tc>
                <a:tc>
                  <a:txBody>
                    <a:bodyPr/>
                    <a:lstStyle/>
                    <a:p>
                      <a:pPr algn="ctr"/>
                      <a:r>
                        <a:rPr lang="en-US" sz="2000" dirty="0">
                          <a:solidFill>
                            <a:srgbClr val="9900FF"/>
                          </a:solidFill>
                          <a:latin typeface="Times New Roman" pitchFamily="18" charset="0"/>
                          <a:cs typeface="Times New Roman" pitchFamily="18" charset="0"/>
                        </a:rPr>
                        <a:t>100</a:t>
                      </a:r>
                    </a:p>
                  </a:txBody>
                  <a:tcPr/>
                </a:tc>
                <a:extLst>
                  <a:ext uri="{0D108BD9-81ED-4DB2-BD59-A6C34878D82A}">
                    <a16:rowId xmlns:a16="http://schemas.microsoft.com/office/drawing/2014/main" val="10001"/>
                  </a:ext>
                </a:extLst>
              </a:tr>
              <a:tr h="370840">
                <a:tc>
                  <a:txBody>
                    <a:bodyPr/>
                    <a:lstStyle/>
                    <a:p>
                      <a:pPr algn="ctr"/>
                      <a:r>
                        <a:rPr lang="en-US" sz="2000" dirty="0">
                          <a:solidFill>
                            <a:srgbClr val="9900FF"/>
                          </a:solidFill>
                          <a:latin typeface="Times New Roman" pitchFamily="18" charset="0"/>
                          <a:cs typeface="Times New Roman" pitchFamily="18" charset="0"/>
                        </a:rPr>
                        <a:t>2013</a:t>
                      </a:r>
                    </a:p>
                  </a:txBody>
                  <a:tcPr/>
                </a:tc>
                <a:tc>
                  <a:txBody>
                    <a:bodyPr/>
                    <a:lstStyle/>
                    <a:p>
                      <a:pPr algn="ctr"/>
                      <a:r>
                        <a:rPr lang="en-US" sz="2000" dirty="0">
                          <a:solidFill>
                            <a:srgbClr val="9900FF"/>
                          </a:solidFill>
                          <a:latin typeface="Times New Roman" pitchFamily="18" charset="0"/>
                          <a:cs typeface="Times New Roman" pitchFamily="18" charset="0"/>
                        </a:rPr>
                        <a:t>101.9</a:t>
                      </a:r>
                    </a:p>
                  </a:txBody>
                  <a:tcPr/>
                </a:tc>
                <a:extLst>
                  <a:ext uri="{0D108BD9-81ED-4DB2-BD59-A6C34878D82A}">
                    <a16:rowId xmlns:a16="http://schemas.microsoft.com/office/drawing/2014/main" val="10002"/>
                  </a:ext>
                </a:extLst>
              </a:tr>
              <a:tr h="370840">
                <a:tc>
                  <a:txBody>
                    <a:bodyPr/>
                    <a:lstStyle/>
                    <a:p>
                      <a:pPr algn="ctr"/>
                      <a:r>
                        <a:rPr lang="en-US" sz="2000" dirty="0">
                          <a:solidFill>
                            <a:srgbClr val="9900FF"/>
                          </a:solidFill>
                          <a:latin typeface="Times New Roman" pitchFamily="18" charset="0"/>
                          <a:cs typeface="Times New Roman" pitchFamily="18" charset="0"/>
                        </a:rPr>
                        <a:t>2014</a:t>
                      </a:r>
                    </a:p>
                  </a:txBody>
                  <a:tcPr/>
                </a:tc>
                <a:tc>
                  <a:txBody>
                    <a:bodyPr/>
                    <a:lstStyle/>
                    <a:p>
                      <a:pPr algn="ctr"/>
                      <a:r>
                        <a:rPr lang="en-US" sz="2000" dirty="0">
                          <a:solidFill>
                            <a:srgbClr val="9900FF"/>
                          </a:solidFill>
                          <a:latin typeface="Times New Roman" pitchFamily="18" charset="0"/>
                          <a:cs typeface="Times New Roman" pitchFamily="18" charset="0"/>
                        </a:rPr>
                        <a:t>106.9</a:t>
                      </a:r>
                    </a:p>
                  </a:txBody>
                  <a:tcPr/>
                </a:tc>
                <a:extLst>
                  <a:ext uri="{0D108BD9-81ED-4DB2-BD59-A6C34878D82A}">
                    <a16:rowId xmlns:a16="http://schemas.microsoft.com/office/drawing/2014/main" val="10003"/>
                  </a:ext>
                </a:extLst>
              </a:tr>
              <a:tr h="370840">
                <a:tc>
                  <a:txBody>
                    <a:bodyPr/>
                    <a:lstStyle/>
                    <a:p>
                      <a:pPr algn="ctr"/>
                      <a:r>
                        <a:rPr lang="en-US" sz="2000" dirty="0">
                          <a:solidFill>
                            <a:srgbClr val="9900FF"/>
                          </a:solidFill>
                          <a:latin typeface="Times New Roman" pitchFamily="18" charset="0"/>
                          <a:cs typeface="Times New Roman" pitchFamily="18" charset="0"/>
                        </a:rPr>
                        <a:t>2015</a:t>
                      </a:r>
                    </a:p>
                  </a:txBody>
                  <a:tcPr/>
                </a:tc>
                <a:tc>
                  <a:txBody>
                    <a:bodyPr/>
                    <a:lstStyle/>
                    <a:p>
                      <a:pPr algn="ctr"/>
                      <a:r>
                        <a:rPr lang="en-US" sz="2000" dirty="0">
                          <a:solidFill>
                            <a:srgbClr val="9900FF"/>
                          </a:solidFill>
                          <a:latin typeface="Times New Roman" pitchFamily="18" charset="0"/>
                          <a:cs typeface="Times New Roman" pitchFamily="18" charset="0"/>
                        </a:rPr>
                        <a:t>115.2</a:t>
                      </a:r>
                    </a:p>
                  </a:txBody>
                  <a:tcPr/>
                </a:tc>
                <a:extLst>
                  <a:ext uri="{0D108BD9-81ED-4DB2-BD59-A6C34878D82A}">
                    <a16:rowId xmlns:a16="http://schemas.microsoft.com/office/drawing/2014/main" val="10004"/>
                  </a:ext>
                </a:extLst>
              </a:tr>
              <a:tr h="370840">
                <a:tc>
                  <a:txBody>
                    <a:bodyPr/>
                    <a:lstStyle/>
                    <a:p>
                      <a:pPr algn="ctr"/>
                      <a:r>
                        <a:rPr lang="en-US" sz="2000" dirty="0">
                          <a:solidFill>
                            <a:srgbClr val="9900FF"/>
                          </a:solidFill>
                          <a:latin typeface="Times New Roman" pitchFamily="18" charset="0"/>
                          <a:cs typeface="Times New Roman" pitchFamily="18" charset="0"/>
                        </a:rPr>
                        <a:t>2016</a:t>
                      </a:r>
                    </a:p>
                  </a:txBody>
                  <a:tcPr/>
                </a:tc>
                <a:tc>
                  <a:txBody>
                    <a:bodyPr/>
                    <a:lstStyle/>
                    <a:p>
                      <a:pPr algn="ctr"/>
                      <a:r>
                        <a:rPr lang="en-US" sz="2000" dirty="0">
                          <a:solidFill>
                            <a:srgbClr val="9900FF"/>
                          </a:solidFill>
                          <a:latin typeface="Times New Roman" pitchFamily="18" charset="0"/>
                          <a:cs typeface="Times New Roman" pitchFamily="18" charset="0"/>
                        </a:rPr>
                        <a:t>126.7</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5867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50866" y="1219200"/>
                <a:ext cx="9173497" cy="4419600"/>
              </a:xfrm>
            </p:spPr>
            <p:txBody>
              <a:bodyPr>
                <a:noAutofit/>
              </a:bodyPr>
              <a:lstStyle/>
              <a:p>
                <a:pPr marL="0" indent="0" algn="just">
                  <a:buNone/>
                </a:pPr>
                <a:r>
                  <a:rPr lang="en-US" sz="2800" dirty="0">
                    <a:solidFill>
                      <a:schemeClr val="tx1"/>
                    </a:solidFill>
                    <a:latin typeface="Times New Roman" pitchFamily="18" charset="0"/>
                    <a:cs typeface="Times New Roman" pitchFamily="18" charset="0"/>
                  </a:rPr>
                  <a:t>To find the rate of inflation in 2015, we take the increase from 2014,</a:t>
                </a:r>
              </a:p>
              <a:p>
                <a:pPr marL="0" indent="0" algn="just">
                  <a:buNone/>
                </a:pPr>
                <a:r>
                  <a:rPr lang="en-US" sz="2800" dirty="0">
                    <a:solidFill>
                      <a:schemeClr val="tx1"/>
                    </a:solidFill>
                    <a:latin typeface="Times New Roman" pitchFamily="18" charset="0"/>
                    <a:cs typeface="Times New Roman" pitchFamily="18" charset="0"/>
                  </a:rPr>
                  <a:t>Rate of Inflation = </a:t>
                </a:r>
                <a14:m>
                  <m:oMath xmlns:m="http://schemas.openxmlformats.org/officeDocument/2006/math">
                    <m:f>
                      <m:fPr>
                        <m:ctrlPr>
                          <a:rPr lang="en-US" sz="2800" i="1">
                            <a:solidFill>
                              <a:schemeClr val="tx1"/>
                            </a:solidFill>
                            <a:latin typeface="Cambria Math" panose="02040503050406030204" pitchFamily="18" charset="0"/>
                            <a:cs typeface="Times New Roman" pitchFamily="18" charset="0"/>
                          </a:rPr>
                        </m:ctrlPr>
                      </m:fPr>
                      <m:num>
                        <m:r>
                          <a:rPr lang="en-US" sz="2800" i="1">
                            <a:solidFill>
                              <a:schemeClr val="tx1"/>
                            </a:solidFill>
                            <a:latin typeface="Cambria Math"/>
                            <a:cs typeface="Times New Roman" pitchFamily="18" charset="0"/>
                          </a:rPr>
                          <m:t>115.2−106.9</m:t>
                        </m:r>
                      </m:num>
                      <m:den>
                        <m:r>
                          <a:rPr lang="en-US" sz="2800" i="1">
                            <a:solidFill>
                              <a:schemeClr val="tx1"/>
                            </a:solidFill>
                            <a:latin typeface="Cambria Math"/>
                            <a:cs typeface="Times New Roman" pitchFamily="18" charset="0"/>
                          </a:rPr>
                          <m:t>106.9</m:t>
                        </m:r>
                      </m:den>
                    </m:f>
                    <m:r>
                      <a:rPr lang="en-US" sz="2800" i="1">
                        <a:solidFill>
                          <a:schemeClr val="tx1"/>
                        </a:solidFill>
                        <a:latin typeface="Cambria Math"/>
                        <a:ea typeface="Cambria Math"/>
                        <a:cs typeface="Times New Roman" pitchFamily="18" charset="0"/>
                      </a:rPr>
                      <m:t>×100</m:t>
                    </m:r>
                  </m:oMath>
                </a14:m>
                <a:endParaRPr lang="en-US" sz="2800" dirty="0">
                  <a:solidFill>
                    <a:schemeClr val="tx1"/>
                  </a:solidFill>
                </a:endParaRPr>
              </a:p>
              <a:p>
                <a:pPr marL="0" indent="0" algn="just">
                  <a:buNone/>
                </a:pPr>
                <a:r>
                  <a:rPr lang="en-US" sz="2800" dirty="0">
                    <a:solidFill>
                      <a:schemeClr val="tx1"/>
                    </a:solidFill>
                  </a:rPr>
                  <a:t>	       </a:t>
                </a:r>
                <a:r>
                  <a:rPr lang="en-US" sz="2800" dirty="0">
                    <a:solidFill>
                      <a:schemeClr val="tx1"/>
                    </a:solidFill>
                    <a:latin typeface="Times New Roman" pitchFamily="18" charset="0"/>
                    <a:cs typeface="Times New Roman" pitchFamily="18" charset="0"/>
                  </a:rPr>
                  <a:t> = 7.8%</a:t>
                </a:r>
              </a:p>
              <a:p>
                <a:pPr marL="0" indent="0" algn="just">
                  <a:buNone/>
                </a:pPr>
                <a:r>
                  <a:rPr lang="en-US" sz="2800" dirty="0">
                    <a:solidFill>
                      <a:schemeClr val="tx1"/>
                    </a:solidFill>
                    <a:latin typeface="Times New Roman" pitchFamily="18" charset="0"/>
                    <a:cs typeface="Times New Roman" pitchFamily="18" charset="0"/>
                  </a:rPr>
                  <a:t>	Therefore, the rate of inflation for 2015 is 7.8%, i.e. the consumer price index is increased by 7.8% compare with last year (2014) within a one year. </a:t>
                </a:r>
                <a:endParaRPr lang="en-US" sz="2800" dirty="0">
                  <a:solidFill>
                    <a:schemeClr val="tx1"/>
                  </a:solidFill>
                </a:endParaRPr>
              </a:p>
              <a:p>
                <a:pPr marL="0" indent="0" algn="just">
                  <a:buNone/>
                </a:pPr>
                <a:r>
                  <a:rPr lang="en-US" sz="2800" dirty="0">
                    <a:solidFill>
                      <a:srgbClr val="9900FF"/>
                    </a:solidFill>
                  </a:rPr>
                  <a:t>			</a:t>
                </a:r>
              </a:p>
              <a:p>
                <a:pPr marL="0" indent="0" algn="just">
                  <a:buNone/>
                </a:pPr>
                <a:r>
                  <a:rPr lang="en-US" sz="2800" dirty="0">
                    <a:solidFill>
                      <a:srgbClr val="9900FF"/>
                    </a:solidFill>
                  </a:rPr>
                  <a:t>	</a:t>
                </a:r>
              </a:p>
              <a:p>
                <a:pPr marL="0" indent="0" algn="just">
                  <a:buNone/>
                </a:pPr>
                <a:endParaRPr lang="en-US" sz="2100" dirty="0">
                  <a:solidFill>
                    <a:srgbClr val="9900FF"/>
                  </a:solidFill>
                </a:endParaRPr>
              </a:p>
              <a:p>
                <a:pPr marL="0" indent="0" algn="just">
                  <a:buNone/>
                </a:pPr>
                <a:r>
                  <a:rPr lang="en-US" sz="2100" dirty="0">
                    <a:solidFill>
                      <a:srgbClr val="9900FF"/>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50866" y="1219200"/>
                <a:ext cx="9173497" cy="4419600"/>
              </a:xfrm>
              <a:blipFill>
                <a:blip r:embed="rId2"/>
                <a:stretch>
                  <a:fillRect l="-1396" t="-1379" r="-1396"/>
                </a:stretch>
              </a:blipFill>
            </p:spPr>
            <p:txBody>
              <a:bodyPr/>
              <a:lstStyle/>
              <a:p>
                <a:r>
                  <a:rPr lang="en-US">
                    <a:noFill/>
                  </a:rPr>
                  <a:t> </a:t>
                </a:r>
              </a:p>
            </p:txBody>
          </p:sp>
        </mc:Fallback>
      </mc:AlternateContent>
    </p:spTree>
    <p:extLst>
      <p:ext uri="{BB962C8B-B14F-4D97-AF65-F5344CB8AC3E}">
        <p14:creationId xmlns:p14="http://schemas.microsoft.com/office/powerpoint/2010/main" val="2611663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21BA-2C5A-615B-3E99-9C7DAEFA9DC4}"/>
              </a:ext>
            </a:extLst>
          </p:cNvPr>
          <p:cNvSpPr>
            <a:spLocks noGrp="1"/>
          </p:cNvSpPr>
          <p:nvPr>
            <p:ph type="title"/>
          </p:nvPr>
        </p:nvSpPr>
        <p:spPr>
          <a:xfrm>
            <a:off x="838200" y="365126"/>
            <a:ext cx="10515600" cy="682010"/>
          </a:xfrm>
        </p:spPr>
        <p:txBody>
          <a:bodyPr>
            <a:normAutofit fontScale="90000"/>
          </a:bodyPr>
          <a:lstStyle/>
          <a:p>
            <a:r>
              <a:rPr lang="en-US" dirty="0"/>
              <a:t>Terms of Trade: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E9D35-CA4B-6A00-9E20-F160115E6FDF}"/>
                  </a:ext>
                </a:extLst>
              </p:cNvPr>
              <p:cNvSpPr>
                <a:spLocks noGrp="1"/>
              </p:cNvSpPr>
              <p:nvPr>
                <p:ph idx="1"/>
              </p:nvPr>
            </p:nvSpPr>
            <p:spPr>
              <a:xfrm>
                <a:off x="838200" y="1209367"/>
                <a:ext cx="10515600" cy="5530646"/>
              </a:xfrm>
            </p:spPr>
            <p:txBody>
              <a:bodyPr>
                <a:normAutofit/>
              </a:bodyPr>
              <a:lstStyle/>
              <a:p>
                <a:pPr marL="457200" lvl="1" algn="just">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Myanmar Text" panose="020B0502040204020203" pitchFamily="34" charset="0"/>
                  </a:rPr>
                  <a:t>The term of trade for a country is the rate at which a country exchanges its exports for imports, changes in terms of trade can be measured by the average prices of exports. </a:t>
                </a:r>
              </a:p>
              <a:p>
                <a:pPr marL="457200" lvl="1" algn="just">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Myanmar Text" panose="020B0502040204020203" pitchFamily="34" charset="0"/>
                  </a:rPr>
                  <a:t>Changes in terms of trade can be measured by the average prices of exports and the average prices of imports. It can also be defined as the ratio of export prices to imports prices.</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a:lnSpc>
                    <a:spcPct val="150000"/>
                  </a:lnSpc>
                </a:pPr>
                <a:r>
                  <a:rPr lang="en-US" sz="2400" dirty="0">
                    <a:latin typeface="Times New Roman" panose="02020603050405020304" pitchFamily="18" charset="0"/>
                    <a:cs typeface="Times New Roman" panose="02020603050405020304" pitchFamily="18" charset="0"/>
                  </a:rPr>
                  <a:t>The formula to calculate an economy's TOT is:</a:t>
                </a:r>
              </a:p>
              <a:p>
                <a:pPr marL="0" indent="0">
                  <a:lnSpc>
                    <a:spcPct val="150000"/>
                  </a:lnSpc>
                  <a:buNone/>
                </a:pPr>
                <a:r>
                  <a:rPr lang="en-US" sz="2400" dirty="0">
                    <a:latin typeface="Times New Roman" panose="02020603050405020304" pitchFamily="18" charset="0"/>
                    <a:cs typeface="Times New Roman" panose="02020603050405020304" pitchFamily="18" charset="0"/>
                  </a:rPr>
                  <a:t>		Terms of trade (TOT)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𝐼𝑛𝑑𝑒𝑥</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𝐸𝑥𝑝𝑜𝑟𝑡𝑒𝑟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𝑃𝑟𝑖𝑐𝑒</m:t>
                        </m:r>
                      </m:num>
                      <m:den>
                        <m:r>
                          <a:rPr lang="en-US" sz="2400" b="0" i="1" smtClean="0">
                            <a:latin typeface="Cambria Math" panose="02040503050406030204" pitchFamily="18" charset="0"/>
                            <a:cs typeface="Times New Roman" panose="02020603050405020304" pitchFamily="18" charset="0"/>
                          </a:rPr>
                          <m:t>𝐼𝑛𝑑𝑒𝑑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𝐼𝑚𝑝𝑜𝑟𝑡𝑒𝑟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𝑃𝑟𝑖𝑐𝑒</m:t>
                        </m:r>
                      </m:den>
                    </m:f>
                  </m:oMath>
                </a14:m>
                <a:r>
                  <a:rPr lang="en-US" sz="2400" dirty="0">
                    <a:latin typeface="Times New Roman" panose="02020603050405020304" pitchFamily="18" charset="0"/>
                    <a:cs typeface="Times New Roman" panose="02020603050405020304" pitchFamily="18" charset="0"/>
                  </a:rPr>
                  <a:t>×100</a:t>
                </a:r>
              </a:p>
              <a:p>
                <a:pPr marL="0" indent="0">
                  <a:lnSpc>
                    <a:spcPct val="150000"/>
                  </a:lnSpc>
                  <a:buNone/>
                </a:pPr>
                <a:r>
                  <a:rPr lang="en-US" sz="2400" dirty="0">
                    <a:latin typeface="Times New Roman" panose="02020603050405020304" pitchFamily="18" charset="0"/>
                    <a:cs typeface="Times New Roman" panose="02020603050405020304" pitchFamily="18" charset="0"/>
                  </a:rPr>
                  <a:t>		             Terms of trade (TOT)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𝐸</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𝐼</m:t>
                            </m:r>
                          </m:sub>
                        </m:sSub>
                      </m:den>
                    </m:f>
                  </m:oMath>
                </a14:m>
                <a:r>
                  <a:rPr lang="en-US" sz="2400" dirty="0">
                    <a:latin typeface="Times New Roman" panose="02020603050405020304" pitchFamily="18" charset="0"/>
                    <a:cs typeface="Times New Roman" panose="02020603050405020304" pitchFamily="18" charset="0"/>
                  </a:rPr>
                  <a:t>×100</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A4E9D35-CA4B-6A00-9E20-F160115E6FDF}"/>
                  </a:ext>
                </a:extLst>
              </p:cNvPr>
              <p:cNvSpPr>
                <a:spLocks noGrp="1" noRot="1" noChangeAspect="1" noMove="1" noResize="1" noEditPoints="1" noAdjustHandles="1" noChangeArrowheads="1" noChangeShapeType="1" noTextEdit="1"/>
              </p:cNvSpPr>
              <p:nvPr>
                <p:ph idx="1"/>
              </p:nvPr>
            </p:nvSpPr>
            <p:spPr>
              <a:xfrm>
                <a:off x="838200" y="1209367"/>
                <a:ext cx="10515600" cy="5530646"/>
              </a:xfrm>
              <a:blipFill>
                <a:blip r:embed="rId2"/>
                <a:stretch>
                  <a:fillRect l="-464" t="-881" r="-870"/>
                </a:stretch>
              </a:blipFill>
            </p:spPr>
            <p:txBody>
              <a:bodyPr/>
              <a:lstStyle/>
              <a:p>
                <a:r>
                  <a:rPr lang="en-US">
                    <a:noFill/>
                  </a:rPr>
                  <a:t> </a:t>
                </a:r>
              </a:p>
            </p:txBody>
          </p:sp>
        </mc:Fallback>
      </mc:AlternateContent>
    </p:spTree>
    <p:extLst>
      <p:ext uri="{BB962C8B-B14F-4D97-AF65-F5344CB8AC3E}">
        <p14:creationId xmlns:p14="http://schemas.microsoft.com/office/powerpoint/2010/main" val="1880174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171A-8973-E6E8-C5DB-B5409A2D44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D69897-0B14-581B-116D-AF459DA490FC}"/>
              </a:ext>
            </a:extLst>
          </p:cNvPr>
          <p:cNvSpPr>
            <a:spLocks noGrp="1"/>
          </p:cNvSpPr>
          <p:nvPr>
            <p:ph idx="1"/>
          </p:nvPr>
        </p:nvSpPr>
        <p:spPr/>
        <p:txBody>
          <a:bodyPr/>
          <a:lstStyle/>
          <a:p>
            <a:pPr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If the country's export is cheap relative to its imports, then more goods would have to the exported by the country in order purchase given quantity of imports. Terms of trade is said to worsen or become unfavorable. </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Conversely, if the export price increases relative to its imports price, terms of trade is said to have improved because the country would be able to purchase a given quantity of export.</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723158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A7FF3-662D-AF0A-53E3-F33E9E2FA63E}"/>
                  </a:ext>
                </a:extLst>
              </p:cNvPr>
              <p:cNvSpPr>
                <a:spLocks noGrp="1"/>
              </p:cNvSpPr>
              <p:nvPr>
                <p:ph idx="1"/>
              </p:nvPr>
            </p:nvSpPr>
            <p:spPr>
              <a:xfrm>
                <a:off x="734961" y="176980"/>
                <a:ext cx="10515600" cy="6681020"/>
              </a:xfrm>
            </p:spPr>
            <p:txBody>
              <a:bodyPr>
                <a:normAutofit/>
              </a:bodyPr>
              <a:lstStyle/>
              <a:p>
                <a:pPr marL="0" marR="0" indent="0">
                  <a:lnSpc>
                    <a:spcPct val="107000"/>
                  </a:lnSpc>
                  <a:spcBef>
                    <a:spcPts val="0"/>
                  </a:spcBef>
                  <a:spcAft>
                    <a:spcPts val="800"/>
                  </a:spcAft>
                  <a:buNone/>
                </a:pPr>
                <a:r>
                  <a:rPr lang="en-US" b="1" kern="100" dirty="0">
                    <a:effectLst/>
                    <a:latin typeface="Times New Roman" panose="02020603050405020304" pitchFamily="18" charset="0"/>
                    <a:ea typeface="Calibri" panose="020F0502020204030204" pitchFamily="34" charset="0"/>
                    <a:cs typeface="Myanmar Text" panose="020B0502040204020203" pitchFamily="34" charset="0"/>
                  </a:rPr>
                  <a:t>Example</a:t>
                </a:r>
                <a:r>
                  <a:rPr lang="en-US" kern="100" dirty="0">
                    <a:effectLst/>
                    <a:latin typeface="Times New Roman" panose="02020603050405020304" pitchFamily="18" charset="0"/>
                    <a:ea typeface="Calibri" panose="020F0502020204030204" pitchFamily="34" charset="0"/>
                    <a:cs typeface="Myanmar Text" panose="020B0502040204020203" pitchFamily="34" charset="0"/>
                  </a:rPr>
                  <a:t> 	State whether the following changes will bring about a favorable or unfavorable terms of 			trade.</a:t>
                </a:r>
                <a:r>
                  <a:rPr lang="en-US" dirty="0">
                    <a:cs typeface="Times New Roman" panose="02020603050405020304" pitchFamily="18" charset="0"/>
                  </a:rPr>
                  <a:t> </a:t>
                </a:r>
              </a:p>
              <a:p>
                <a:pPr marL="0" marR="0" indent="0">
                  <a:lnSpc>
                    <a:spcPct val="107000"/>
                  </a:lnSpc>
                  <a:spcBef>
                    <a:spcPts val="0"/>
                  </a:spcBef>
                  <a:spcAft>
                    <a:spcPts val="800"/>
                  </a:spcAft>
                  <a:buNone/>
                </a:pP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oMath>
                </a14:m>
                <a:r>
                  <a:rPr lang="en-US" kern="100" dirty="0">
                    <a:latin typeface="Times New Roman" panose="02020603050405020304" pitchFamily="18" charset="0"/>
                    <a:ea typeface="Calibri" panose="020F0502020204030204" pitchFamily="34" charset="0"/>
                    <a:cs typeface="Myanmar Text" panose="020B0502040204020203" pitchFamily="34" charset="0"/>
                  </a:rPr>
                  <a:t>= price of export		</a:t>
                </a: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𝐼</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𝑝𝑟𝑖𝑐𝑒</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𝑖𝑚𝑝𝑜𝑟𝑡</m:t>
                    </m:r>
                  </m:oMath>
                </a14:m>
                <a:endParaRPr lang="en-US" b="0" dirty="0">
                  <a:cs typeface="Times New Roman" panose="02020603050405020304" pitchFamily="18" charset="0"/>
                </a:endParaRPr>
              </a:p>
              <a:p>
                <a:pPr marL="0" indent="0">
                  <a:lnSpc>
                    <a:spcPct val="107000"/>
                  </a:lnSpc>
                  <a:spcBef>
                    <a:spcPts val="0"/>
                  </a:spcBef>
                  <a:spcAft>
                    <a:spcPts val="800"/>
                  </a:spcAft>
                  <a:buNone/>
                </a:pP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oMath>
                </a14:m>
                <a:r>
                  <a:rPr lang="en-US" kern="100" dirty="0">
                    <a:latin typeface="Times New Roman" panose="02020603050405020304" pitchFamily="18" charset="0"/>
                    <a:ea typeface="Calibri" panose="020F0502020204030204" pitchFamily="34" charset="0"/>
                    <a:cs typeface="Myanmar Text" panose="020B0502040204020203" pitchFamily="34" charset="0"/>
                  </a:rPr>
                  <a:t>&gt;</a:t>
                </a: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𝐼</m:t>
                        </m:r>
                      </m:sub>
                    </m:sSub>
                  </m:oMath>
                </a14:m>
                <a:r>
                  <a:rPr lang="en-US" kern="100" dirty="0">
                    <a:latin typeface="Times New Roman" panose="02020603050405020304" pitchFamily="18" charset="0"/>
                    <a:ea typeface="Calibri" panose="020F0502020204030204" pitchFamily="34" charset="0"/>
                    <a:cs typeface="Myanmar Text" panose="020B0502040204020203" pitchFamily="34" charset="0"/>
                  </a:rPr>
                  <a:t> = favorable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r>
                      <a:rPr lang="en-US" b="0" i="0" smtClean="0">
                        <a:latin typeface="Cambria Math" panose="02040503050406030204" pitchFamily="18" charset="0"/>
                        <a:cs typeface="Times New Roman" panose="02020603050405020304" pitchFamily="18" charset="0"/>
                      </a:rPr>
                      <m:t>&lt;</m:t>
                    </m:r>
                  </m:oMath>
                </a14:m>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𝐼</m:t>
                        </m:r>
                      </m:sub>
                    </m:sSub>
                  </m:oMath>
                </a14:m>
                <a:r>
                  <a:rPr lang="en-US" kern="100" dirty="0">
                    <a:latin typeface="Times New Roman" panose="02020603050405020304" pitchFamily="18" charset="0"/>
                    <a:ea typeface="Calibri" panose="020F0502020204030204" pitchFamily="34" charset="0"/>
                    <a:cs typeface="Myanmar Text" panose="020B0502040204020203" pitchFamily="34" charset="0"/>
                  </a:rPr>
                  <a:t> = unfavorable</a:t>
                </a:r>
              </a:p>
              <a:p>
                <a:pPr marL="0" indent="0">
                  <a:lnSpc>
                    <a:spcPct val="107000"/>
                  </a:lnSpc>
                  <a:spcBef>
                    <a:spcPts val="0"/>
                  </a:spcBef>
                  <a:spcAft>
                    <a:spcPts val="800"/>
                  </a:spcAft>
                  <a:buNone/>
                </a:pPr>
                <a:endParaRPr lang="en-US" kern="100" dirty="0">
                  <a:latin typeface="Times New Roman" panose="02020603050405020304" pitchFamily="18"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1.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r>
                      <a:rPr lang="en-US" i="1">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increases while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decrease.	</a:t>
                </a: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2. Increases</a:t>
                </a: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r>
                      <a:rPr lang="en-US" i="1">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ases in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𝐸</m:t>
                        </m:r>
                      </m:sub>
                    </m:sSub>
                  </m:oMath>
                </a14:m>
                <a:r>
                  <a:rPr lang="en-US" kern="100" dirty="0">
                    <a:latin typeface="Times New Roman" panose="02020603050405020304" pitchFamily="18" charset="0"/>
                    <a:ea typeface="Calibri" panose="020F0502020204030204" pitchFamily="34" charset="0"/>
                    <a:cs typeface="Myanmar Text" panose="020B0502040204020203" pitchFamily="34" charset="0"/>
                  </a:rPr>
                  <a:t> are greater than increases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𝐼</m:t>
                        </m:r>
                      </m:sub>
                    </m:sSub>
                  </m:oMath>
                </a14:m>
                <a:endParaRPr lang="en-US" kern="100" dirty="0">
                  <a:latin typeface="Times New Roman" panose="02020603050405020304" pitchFamily="18"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3. The increases in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𝐸</m:t>
                        </m:r>
                      </m:sub>
                    </m:sSub>
                    <m:r>
                      <a:rPr lang="en-US" b="0" i="1" smtClean="0">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less than the increases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i="1">
                            <a:latin typeface="Cambria Math" panose="02040503050406030204" pitchFamily="18" charset="0"/>
                            <a:cs typeface="Times New Roman" panose="02020603050405020304" pitchFamily="18" charset="0"/>
                          </a:rPr>
                          <m:t>𝐼</m:t>
                        </m:r>
                      </m:sub>
                    </m:sSub>
                  </m:oMath>
                </a14:m>
                <a:endParaRPr lang="en-US" kern="100" dirty="0">
                  <a:latin typeface="Times New Roman" panose="02020603050405020304" pitchFamily="18"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4.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𝐸</m:t>
                        </m:r>
                      </m:sub>
                    </m:sSub>
                    <m:r>
                      <a:rPr lang="en-US" b="0" i="1" smtClean="0">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remains constant while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𝐼</m:t>
                        </m:r>
                      </m:sub>
                    </m:sSub>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decreases</m:t>
                    </m:r>
                    <m:r>
                      <a:rPr lang="en-US" b="0" i="0" smtClean="0">
                        <a:latin typeface="Cambria Math" panose="02040503050406030204" pitchFamily="18" charset="0"/>
                        <a:cs typeface="Times New Roman" panose="02020603050405020304" pitchFamily="18" charset="0"/>
                      </a:rPr>
                      <m:t>. </m:t>
                    </m:r>
                  </m:oMath>
                </a14:m>
                <a:endParaRPr lang="en-US" kern="100" dirty="0">
                  <a:latin typeface="Times New Roman" panose="02020603050405020304" pitchFamily="18"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5.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𝐸</m:t>
                        </m:r>
                      </m:sub>
                    </m:sSub>
                    <m:r>
                      <a:rPr lang="en-US" b="0" i="1" smtClean="0">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increase while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𝐼</m:t>
                        </m:r>
                      </m:sub>
                    </m:sSub>
                    <m:r>
                      <a:rPr lang="en-US" i="1">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 remain constant.</a:t>
                </a:r>
              </a:p>
              <a:p>
                <a:pPr marL="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6.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𝐸</m:t>
                        </m:r>
                      </m:sub>
                    </m:sSub>
                    <m:r>
                      <a:rPr lang="en-US" b="0" i="1"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remain</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 constant while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𝐼</m:t>
                        </m:r>
                      </m:sub>
                    </m:sSub>
                    <m:r>
                      <a:rPr lang="en-US" i="1">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increases</m:t>
                    </m:r>
                  </m:oMath>
                </a14:m>
                <a:endParaRPr lang="en-US" kern="100" dirty="0">
                  <a:latin typeface="Times New Roman" panose="02020603050405020304" pitchFamily="18"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7.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𝐸</m:t>
                        </m:r>
                      </m:sub>
                    </m:sSub>
                    <m:r>
                      <a:rPr lang="en-US" b="0" i="1" smtClean="0">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decreases while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𝐼</m:t>
                        </m:r>
                      </m:sub>
                    </m:sSub>
                    <m:r>
                      <a:rPr lang="en-US" i="1">
                        <a:latin typeface="Cambria Math" panose="02040503050406030204" pitchFamily="18" charset="0"/>
                        <a:cs typeface="Times New Roman" panose="02020603050405020304" pitchFamily="18" charset="0"/>
                      </a:rPr>
                      <m:t> </m:t>
                    </m:r>
                  </m:oMath>
                </a14:m>
                <a:r>
                  <a:rPr lang="en-US" kern="100" dirty="0">
                    <a:latin typeface="Times New Roman" panose="02020603050405020304" pitchFamily="18" charset="0"/>
                    <a:ea typeface="Calibri" panose="020F0502020204030204" pitchFamily="34" charset="0"/>
                    <a:cs typeface="Myanmar Text" panose="020B0502040204020203" pitchFamily="34" charset="0"/>
                  </a:rPr>
                  <a:t>increases</a:t>
                </a: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8. Terms of trade = 110</a:t>
                </a: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9. Terms of trade =  98</a:t>
                </a:r>
              </a:p>
              <a:p>
                <a:pPr marL="0" marR="0" indent="0">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Myanmar Text" panose="020B0502040204020203" pitchFamily="34" charset="0"/>
                  </a:rPr>
                  <a:t>10.Terms of trade =100</a:t>
                </a:r>
              </a:p>
            </p:txBody>
          </p:sp>
        </mc:Choice>
        <mc:Fallback xmlns="">
          <p:sp>
            <p:nvSpPr>
              <p:cNvPr id="3" name="Content Placeholder 2">
                <a:extLst>
                  <a:ext uri="{FF2B5EF4-FFF2-40B4-BE49-F238E27FC236}">
                    <a16:creationId xmlns:a16="http://schemas.microsoft.com/office/drawing/2014/main" id="{9B9A7FF3-662D-AF0A-53E3-F33E9E2FA63E}"/>
                  </a:ext>
                </a:extLst>
              </p:cNvPr>
              <p:cNvSpPr>
                <a:spLocks noGrp="1" noRot="1" noChangeAspect="1" noMove="1" noResize="1" noEditPoints="1" noAdjustHandles="1" noChangeArrowheads="1" noChangeShapeType="1" noTextEdit="1"/>
              </p:cNvSpPr>
              <p:nvPr>
                <p:ph idx="1"/>
              </p:nvPr>
            </p:nvSpPr>
            <p:spPr>
              <a:xfrm>
                <a:off x="734961" y="176980"/>
                <a:ext cx="10515600" cy="6681020"/>
              </a:xfrm>
              <a:blipFill>
                <a:blip r:embed="rId2"/>
                <a:stretch>
                  <a:fillRect l="-638" t="-456"/>
                </a:stretch>
              </a:blipFill>
            </p:spPr>
            <p:txBody>
              <a:bodyPr/>
              <a:lstStyle/>
              <a:p>
                <a:r>
                  <a:rPr lang="en-US">
                    <a:noFill/>
                  </a:rPr>
                  <a:t> </a:t>
                </a:r>
              </a:p>
            </p:txBody>
          </p:sp>
        </mc:Fallback>
      </mc:AlternateContent>
    </p:spTree>
    <p:extLst>
      <p:ext uri="{BB962C8B-B14F-4D97-AF65-F5344CB8AC3E}">
        <p14:creationId xmlns:p14="http://schemas.microsoft.com/office/powerpoint/2010/main" val="37432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63E9-EF9A-7759-3925-4E265D5852BD}"/>
              </a:ext>
            </a:extLst>
          </p:cNvPr>
          <p:cNvSpPr>
            <a:spLocks noGrp="1"/>
          </p:cNvSpPr>
          <p:nvPr>
            <p:ph type="title"/>
          </p:nvPr>
        </p:nvSpPr>
        <p:spPr/>
        <p:txBody>
          <a:bodyPr/>
          <a:lstStyle/>
          <a:p>
            <a:r>
              <a:rPr lang="en-US" dirty="0"/>
              <a:t>National income can also be measured by:</a:t>
            </a:r>
          </a:p>
        </p:txBody>
      </p:sp>
      <p:sp>
        <p:nvSpPr>
          <p:cNvPr id="3" name="Content Placeholder 2">
            <a:extLst>
              <a:ext uri="{FF2B5EF4-FFF2-40B4-BE49-F238E27FC236}">
                <a16:creationId xmlns:a16="http://schemas.microsoft.com/office/drawing/2014/main" id="{D59A30F9-BF2F-4DAF-E41B-11219EEA0D36}"/>
              </a:ext>
            </a:extLst>
          </p:cNvPr>
          <p:cNvSpPr>
            <a:spLocks noGrp="1"/>
          </p:cNvSpPr>
          <p:nvPr>
            <p:ph idx="1"/>
          </p:nvPr>
        </p:nvSpPr>
        <p:spPr/>
        <p:txBody>
          <a:bodyPr>
            <a:normAutofit/>
          </a:bodyPr>
          <a:lstStyle/>
          <a:p>
            <a:pPr algn="just"/>
            <a:r>
              <a:rPr lang="en-US" sz="2400" dirty="0"/>
              <a:t>Gross National Income (GNI) is the </a:t>
            </a:r>
            <a:r>
              <a:rPr lang="en-US" sz="2400" dirty="0">
                <a:solidFill>
                  <a:srgbClr val="FF0000"/>
                </a:solidFill>
              </a:rPr>
              <a:t>sum</a:t>
            </a:r>
            <a:r>
              <a:rPr lang="en-US" sz="2400" dirty="0"/>
              <a:t> of value added by all producers who reside in a nation, </a:t>
            </a:r>
            <a:r>
              <a:rPr lang="en-US" sz="2400" dirty="0">
                <a:solidFill>
                  <a:srgbClr val="FF0000"/>
                </a:solidFill>
              </a:rPr>
              <a:t>plus</a:t>
            </a:r>
            <a:r>
              <a:rPr lang="en-US" sz="2400" dirty="0"/>
              <a:t> product taxes (subtract subsidies) not included in the value of output, </a:t>
            </a:r>
            <a:r>
              <a:rPr lang="en-US" sz="2400" dirty="0">
                <a:solidFill>
                  <a:srgbClr val="FF0000"/>
                </a:solidFill>
              </a:rPr>
              <a:t>plus</a:t>
            </a:r>
            <a:r>
              <a:rPr lang="en-US" sz="2400" dirty="0"/>
              <a:t> receipts of primary income from abroad (this is the compensation of employees and property income).</a:t>
            </a:r>
          </a:p>
        </p:txBody>
      </p:sp>
    </p:spTree>
    <p:extLst>
      <p:ext uri="{BB962C8B-B14F-4D97-AF65-F5344CB8AC3E}">
        <p14:creationId xmlns:p14="http://schemas.microsoft.com/office/powerpoint/2010/main" val="1404265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137-8BD7-F152-CD52-6299CBF2E7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Balance of Trade?</a:t>
            </a:r>
          </a:p>
        </p:txBody>
      </p:sp>
      <p:sp>
        <p:nvSpPr>
          <p:cNvPr id="3" name="Content Placeholder 2">
            <a:extLst>
              <a:ext uri="{FF2B5EF4-FFF2-40B4-BE49-F238E27FC236}">
                <a16:creationId xmlns:a16="http://schemas.microsoft.com/office/drawing/2014/main" id="{D8D45FE1-16A4-8BEC-749E-8CB863C8B543}"/>
              </a:ext>
            </a:extLst>
          </p:cNvPr>
          <p:cNvSpPr>
            <a:spLocks noGrp="1"/>
          </p:cNvSpPr>
          <p:nvPr>
            <p:ph idx="1"/>
          </p:nvPr>
        </p:nvSpPr>
        <p:spPr>
          <a:xfrm>
            <a:off x="516836" y="1378226"/>
            <a:ext cx="10283686" cy="4870173"/>
          </a:xfrm>
        </p:spPr>
        <p:txBody>
          <a:bodyPr>
            <a:normAutofit/>
          </a:bodyPr>
          <a:lstStyle/>
          <a:p>
            <a:pPr algn="just"/>
            <a:r>
              <a:rPr lang="en-US" sz="2800" dirty="0">
                <a:latin typeface="Times New Roman" panose="02020603050405020304" pitchFamily="18" charset="0"/>
                <a:cs typeface="Times New Roman" panose="02020603050405020304" pitchFamily="18" charset="0"/>
              </a:rPr>
              <a:t>The balance of trade (BOT) is defined as the difference between the value of exports and the value of imports of a country. The figure that is derived shows how economically stable a nation is. It is one of the significant components of any economy’s current asset as it measures a country’s net income earned on global investments.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two types of balance of trade – favorable/positive trade balance or trade surplus, and unfavorable/negative trade balance or trade deficit.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1110482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DC346-F7AC-00EE-9FB5-2DD1EE163C0B}"/>
              </a:ext>
            </a:extLst>
          </p:cNvPr>
          <p:cNvSpPr>
            <a:spLocks noGrp="1"/>
          </p:cNvSpPr>
          <p:nvPr>
            <p:ph idx="1"/>
          </p:nvPr>
        </p:nvSpPr>
        <p:spPr>
          <a:xfrm>
            <a:off x="331304" y="704748"/>
            <a:ext cx="11542644" cy="5682800"/>
          </a:xfrm>
        </p:spPr>
        <p:txBody>
          <a:bodyPr>
            <a:noAutofit/>
          </a:bodyPr>
          <a:lstStyle/>
          <a:p>
            <a:pPr marL="0" indent="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Favorable/Positive Trade Balance</a:t>
            </a: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balance of trade is positive and favorable when an economy’s exports are more than its imports. </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Unfavorable/ </a:t>
            </a:r>
            <a:r>
              <a:rPr lang="en-US" sz="2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NegativeTrade</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Balance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is the situation that arises when a country imports more than it exports. Also termed as trade deficits , such situations lead to an unfavorable trade balance for a country.  </a:t>
            </a:r>
          </a:p>
          <a:p>
            <a:pPr marL="0" indent="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Formula</a:t>
            </a:r>
          </a:p>
          <a:p>
            <a:pPr marL="0" marR="0" indent="0">
              <a:lnSpc>
                <a:spcPct val="107000"/>
              </a:lnSpc>
              <a:spcBef>
                <a:spcPts val="0"/>
              </a:spcBef>
              <a:spcAft>
                <a:spcPts val="15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balance of trade formula is as follows: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5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Balance of Trade = Country’s Exports – Country’s Imports</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780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8326-C459-6A60-F178-55147533B38F}"/>
              </a:ext>
            </a:extLst>
          </p:cNvPr>
          <p:cNvSpPr>
            <a:spLocks noGrp="1"/>
          </p:cNvSpPr>
          <p:nvPr>
            <p:ph type="title"/>
          </p:nvPr>
        </p:nvSpPr>
        <p:spPr/>
        <p:txBody>
          <a:bodyPr>
            <a:noAutofit/>
          </a:bodyPr>
          <a:lstStyle/>
          <a:p>
            <a:pPr algn="just"/>
            <a:r>
              <a:rPr lang="en-US" sz="2400" dirty="0"/>
              <a:t>The use and limitations of national income data to compare differences in living standards between countries</a:t>
            </a:r>
          </a:p>
        </p:txBody>
      </p:sp>
      <p:sp>
        <p:nvSpPr>
          <p:cNvPr id="3" name="Content Placeholder 2">
            <a:extLst>
              <a:ext uri="{FF2B5EF4-FFF2-40B4-BE49-F238E27FC236}">
                <a16:creationId xmlns:a16="http://schemas.microsoft.com/office/drawing/2014/main" id="{F14EBECD-0AD4-4ACC-3A6C-D61805800CFD}"/>
              </a:ext>
            </a:extLst>
          </p:cNvPr>
          <p:cNvSpPr>
            <a:spLocks noGrp="1"/>
          </p:cNvSpPr>
          <p:nvPr>
            <p:ph idx="1"/>
          </p:nvPr>
        </p:nvSpPr>
        <p:spPr/>
        <p:txBody>
          <a:bodyPr>
            <a:normAutofit/>
          </a:bodyPr>
          <a:lstStyle/>
          <a:p>
            <a:pPr algn="just"/>
            <a:r>
              <a:rPr lang="en-US" sz="2400" dirty="0"/>
              <a:t>GDP does not give any indication of the distribution of income. </a:t>
            </a:r>
          </a:p>
          <a:p>
            <a:pPr algn="just"/>
            <a:r>
              <a:rPr lang="en-US" sz="2400" dirty="0"/>
              <a:t>two countries with similar GDPs per capita may have different distributions which lead to different living standards in the country. </a:t>
            </a:r>
          </a:p>
          <a:p>
            <a:pPr algn="just"/>
            <a:r>
              <a:rPr lang="en-US" sz="2400" dirty="0"/>
              <a:t>GDP may need to be recalculated in terms of purchasing power, so that it can account for international price differences.</a:t>
            </a:r>
          </a:p>
          <a:p>
            <a:endParaRPr lang="en-US" sz="2400" dirty="0"/>
          </a:p>
        </p:txBody>
      </p:sp>
    </p:spTree>
    <p:extLst>
      <p:ext uri="{BB962C8B-B14F-4D97-AF65-F5344CB8AC3E}">
        <p14:creationId xmlns:p14="http://schemas.microsoft.com/office/powerpoint/2010/main" val="137138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0546-3852-6601-7947-E828797DA734}"/>
              </a:ext>
            </a:extLst>
          </p:cNvPr>
          <p:cNvSpPr>
            <a:spLocks noGrp="1"/>
          </p:cNvSpPr>
          <p:nvPr>
            <p:ph type="title"/>
          </p:nvPr>
        </p:nvSpPr>
        <p:spPr/>
        <p:txBody>
          <a:bodyPr>
            <a:noAutofit/>
          </a:bodyPr>
          <a:lstStyle/>
          <a:p>
            <a:pPr algn="just"/>
            <a:r>
              <a:rPr lang="en-US" sz="2400" dirty="0"/>
              <a:t>The use and limitations of national income data to compare differences in living standards between countries</a:t>
            </a:r>
          </a:p>
        </p:txBody>
      </p:sp>
      <p:sp>
        <p:nvSpPr>
          <p:cNvPr id="3" name="Content Placeholder 2">
            <a:extLst>
              <a:ext uri="{FF2B5EF4-FFF2-40B4-BE49-F238E27FC236}">
                <a16:creationId xmlns:a16="http://schemas.microsoft.com/office/drawing/2014/main" id="{0B6BCDFA-1FB9-8582-B048-922377347014}"/>
              </a:ext>
            </a:extLst>
          </p:cNvPr>
          <p:cNvSpPr>
            <a:spLocks noGrp="1"/>
          </p:cNvSpPr>
          <p:nvPr>
            <p:ph idx="1"/>
          </p:nvPr>
        </p:nvSpPr>
        <p:spPr>
          <a:xfrm>
            <a:off x="1103312" y="1749288"/>
            <a:ext cx="8946541" cy="4499112"/>
          </a:xfrm>
        </p:spPr>
        <p:txBody>
          <a:bodyPr/>
          <a:lstStyle/>
          <a:p>
            <a:pPr algn="just"/>
            <a:r>
              <a:rPr lang="en-US" sz="2400" dirty="0"/>
              <a:t>The purchasing power is determined by the cost of living in each country, and the inflation rate. </a:t>
            </a:r>
          </a:p>
          <a:p>
            <a:pPr algn="just"/>
            <a:endParaRPr lang="en-US" sz="2400" dirty="0"/>
          </a:p>
          <a:p>
            <a:pPr algn="just"/>
            <a:r>
              <a:rPr lang="en-US" sz="2400" dirty="0"/>
              <a:t>There are also large hidden economies, such as the black market, which are not accounted for in GDP. This can make GDP comparisons misleading and difficult to compare. </a:t>
            </a:r>
          </a:p>
        </p:txBody>
      </p:sp>
    </p:spTree>
    <p:extLst>
      <p:ext uri="{BB962C8B-B14F-4D97-AF65-F5344CB8AC3E}">
        <p14:creationId xmlns:p14="http://schemas.microsoft.com/office/powerpoint/2010/main" val="11669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E052-68BD-C845-A62D-21E23B4511E0}"/>
              </a:ext>
            </a:extLst>
          </p:cNvPr>
          <p:cNvSpPr>
            <a:spLocks noGrp="1"/>
          </p:cNvSpPr>
          <p:nvPr>
            <p:ph type="title"/>
          </p:nvPr>
        </p:nvSpPr>
        <p:spPr/>
        <p:txBody>
          <a:bodyPr>
            <a:noAutofit/>
          </a:bodyPr>
          <a:lstStyle/>
          <a:p>
            <a:pPr algn="just"/>
            <a:r>
              <a:rPr lang="en-US" sz="2400" dirty="0"/>
              <a:t>The importance of using purchasing power parity (PPP) exchange rates when making international comparisons of living standards</a:t>
            </a:r>
          </a:p>
        </p:txBody>
      </p:sp>
      <p:sp>
        <p:nvSpPr>
          <p:cNvPr id="3" name="Content Placeholder 2">
            <a:extLst>
              <a:ext uri="{FF2B5EF4-FFF2-40B4-BE49-F238E27FC236}">
                <a16:creationId xmlns:a16="http://schemas.microsoft.com/office/drawing/2014/main" id="{8781E8EC-3C70-D17C-7A4A-089FD9AF8B7F}"/>
              </a:ext>
            </a:extLst>
          </p:cNvPr>
          <p:cNvSpPr>
            <a:spLocks noGrp="1"/>
          </p:cNvSpPr>
          <p:nvPr>
            <p:ph idx="1"/>
          </p:nvPr>
        </p:nvSpPr>
        <p:spPr>
          <a:xfrm>
            <a:off x="848139" y="2015732"/>
            <a:ext cx="11065565" cy="3450613"/>
          </a:xfrm>
        </p:spPr>
        <p:txBody>
          <a:bodyPr>
            <a:noAutofit/>
          </a:bodyPr>
          <a:lstStyle/>
          <a:p>
            <a:pPr algn="just"/>
            <a:r>
              <a:rPr lang="en-US" sz="2400" dirty="0"/>
              <a:t>This is a theory that estimates how much the exchange rate needs adjusting so that an exchange between countries is equivalent, according to each currency’s purchasing power.</a:t>
            </a:r>
          </a:p>
          <a:p>
            <a:pPr algn="just"/>
            <a:r>
              <a:rPr lang="en-US" sz="2400" dirty="0"/>
              <a:t> For example, if a car cost £15,000 and the exchange rate between the UK and the US is 1.5 £ per $, then in the US, the car should cost $10,000. </a:t>
            </a:r>
          </a:p>
          <a:p>
            <a:pPr algn="just"/>
            <a:r>
              <a:rPr lang="en-US" sz="2400" dirty="0"/>
              <a:t>This means both cars cost the same number of US dollars, and the same number of pounds Sterling. This helps to </a:t>
            </a:r>
            <a:r>
              <a:rPr lang="en-US" sz="2400" dirty="0" err="1"/>
              <a:t>minimise</a:t>
            </a:r>
            <a:r>
              <a:rPr lang="en-US" sz="2400" dirty="0"/>
              <a:t> misleading comparisons between countries.</a:t>
            </a:r>
          </a:p>
        </p:txBody>
      </p:sp>
    </p:spTree>
    <p:extLst>
      <p:ext uri="{BB962C8B-B14F-4D97-AF65-F5344CB8AC3E}">
        <p14:creationId xmlns:p14="http://schemas.microsoft.com/office/powerpoint/2010/main" val="377189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3ED2-783F-1ECE-DDE1-DD64DA1ABD07}"/>
              </a:ext>
            </a:extLst>
          </p:cNvPr>
          <p:cNvSpPr>
            <a:spLocks noGrp="1"/>
          </p:cNvSpPr>
          <p:nvPr>
            <p:ph type="title"/>
          </p:nvPr>
        </p:nvSpPr>
        <p:spPr/>
        <p:txBody>
          <a:bodyPr/>
          <a:lstStyle/>
          <a:p>
            <a:r>
              <a:rPr lang="en-US" dirty="0"/>
              <a:t>National debt (government or public sector debt)</a:t>
            </a:r>
          </a:p>
        </p:txBody>
      </p:sp>
      <p:sp>
        <p:nvSpPr>
          <p:cNvPr id="3" name="Content Placeholder 2">
            <a:extLst>
              <a:ext uri="{FF2B5EF4-FFF2-40B4-BE49-F238E27FC236}">
                <a16:creationId xmlns:a16="http://schemas.microsoft.com/office/drawing/2014/main" id="{EC441376-9E79-4285-35D4-BDEABDFFE12E}"/>
              </a:ext>
            </a:extLst>
          </p:cNvPr>
          <p:cNvSpPr>
            <a:spLocks noGrp="1"/>
          </p:cNvSpPr>
          <p:nvPr>
            <p:ph idx="1"/>
          </p:nvPr>
        </p:nvSpPr>
        <p:spPr/>
        <p:txBody>
          <a:bodyPr>
            <a:normAutofit/>
          </a:bodyPr>
          <a:lstStyle/>
          <a:p>
            <a:pPr algn="just"/>
            <a:r>
              <a:rPr lang="en-US" sz="2400" dirty="0"/>
              <a:t>The national debt is the amount of money the government has borrowed at one time through issuing securities by the Treasury.</a:t>
            </a:r>
          </a:p>
          <a:p>
            <a:pPr algn="just"/>
            <a:endParaRPr lang="en-US" sz="2400" dirty="0"/>
          </a:p>
          <a:p>
            <a:pPr algn="just"/>
            <a:r>
              <a:rPr lang="en-US" sz="2400" dirty="0"/>
              <a:t>The national debt is the accumulation of the government deficit over time. It is the total amount the government owes. </a:t>
            </a:r>
          </a:p>
          <a:p>
            <a:endParaRPr lang="en-US" sz="2400" dirty="0"/>
          </a:p>
        </p:txBody>
      </p:sp>
    </p:spTree>
    <p:extLst>
      <p:ext uri="{BB962C8B-B14F-4D97-AF65-F5344CB8AC3E}">
        <p14:creationId xmlns:p14="http://schemas.microsoft.com/office/powerpoint/2010/main" val="1466294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365</TotalTime>
  <Words>3241</Words>
  <Application>Microsoft Office PowerPoint</Application>
  <PresentationFormat>Widescreen</PresentationFormat>
  <Paragraphs>317</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Gothic</vt:lpstr>
      <vt:lpstr>Times New Roman</vt:lpstr>
      <vt:lpstr>Wingdings 3</vt:lpstr>
      <vt:lpstr>Ion</vt:lpstr>
      <vt:lpstr>Economic Statistics</vt:lpstr>
      <vt:lpstr>Use of National Income statistics as measures of economic growth and living standards </vt:lpstr>
      <vt:lpstr>Use of National Income statistics as measures of economic growth and living standards </vt:lpstr>
      <vt:lpstr>National income can also be measured by:</vt:lpstr>
      <vt:lpstr>National income can also be measured by:</vt:lpstr>
      <vt:lpstr>The use and limitations of national income data to compare differences in living standards between countries</vt:lpstr>
      <vt:lpstr>The use and limitations of national income data to compare differences in living standards between countries</vt:lpstr>
      <vt:lpstr>The importance of using purchasing power parity (PPP) exchange rates when making international comparisons of living standards</vt:lpstr>
      <vt:lpstr>National debt (government or public sector debt)</vt:lpstr>
      <vt:lpstr>Factors influencing the size of national debts</vt:lpstr>
      <vt:lpstr>The significance of the size of national debts</vt:lpstr>
      <vt:lpstr>The significance of the size of national debts</vt:lpstr>
      <vt:lpstr>WHAT IS THE SYSTEM OF NATIONAL ACCOUNTS?</vt:lpstr>
      <vt:lpstr>WHAT ARE NATIONAL ACCOUNTS STATISTICS USED FOR?  </vt:lpstr>
      <vt:lpstr>LINKS TO BUSINESS ACCOUNTING</vt:lpstr>
      <vt:lpstr>The System of National Accounts</vt:lpstr>
      <vt:lpstr>THE ACCOUNTS IN THE SNA</vt:lpstr>
      <vt:lpstr>MEASUREMENT OF PRODUCTION</vt:lpstr>
      <vt:lpstr>CONCEPT OF PRODUCTION BOUNDARY</vt:lpstr>
      <vt:lpstr>Household activities included in the production boundary</vt:lpstr>
      <vt:lpstr>Household activities excluded from the production boundary</vt:lpstr>
      <vt:lpstr>GROSS DOMESTIC PRODUCT (GDP)</vt:lpstr>
      <vt:lpstr>MEASUREMENT OF GDP</vt:lpstr>
      <vt:lpstr>MEASUREMENT OF GDP</vt:lpstr>
      <vt:lpstr>PowerPoint Presentation</vt:lpstr>
      <vt:lpstr>PowerPoint Presentation</vt:lpstr>
      <vt:lpstr>VALUE CONCEPTS FOR GDP</vt:lpstr>
      <vt:lpstr>RELATIONSHIP BETWEEN BASIC, PRODUCERS’ AND PURCHASERS’ PRICE</vt:lpstr>
      <vt:lpstr>PowerPoint Presentation</vt:lpstr>
      <vt:lpstr>GROSS DOMESTIC PRODUCT AT CONSTANT PRICES</vt:lpstr>
      <vt:lpstr>PowerPoint Presentation</vt:lpstr>
      <vt:lpstr>NATIONAL ACCOUNTS MAIN AGGREGATES</vt:lpstr>
      <vt:lpstr>GDP Expenditure approach</vt:lpstr>
      <vt:lpstr>GDP Income approach</vt:lpstr>
      <vt:lpstr>National Income</vt:lpstr>
      <vt:lpstr>National disposable income</vt:lpstr>
      <vt:lpstr>National saving</vt:lpstr>
      <vt:lpstr>CLASSIFICATION OF INDUSTRIES USED </vt:lpstr>
      <vt:lpstr>Consumer Price Index </vt:lpstr>
      <vt:lpstr>PowerPoint Presentation</vt:lpstr>
      <vt:lpstr>PowerPoint Presentation</vt:lpstr>
      <vt:lpstr>PowerPoint Presentation</vt:lpstr>
      <vt:lpstr>PowerPoint Presentation</vt:lpstr>
      <vt:lpstr>Rate of Inflation  </vt:lpstr>
      <vt:lpstr>PowerPoint Presentation</vt:lpstr>
      <vt:lpstr>PowerPoint Presentation</vt:lpstr>
      <vt:lpstr>Terms of Trade:</vt:lpstr>
      <vt:lpstr>PowerPoint Presentation</vt:lpstr>
      <vt:lpstr>PowerPoint Presentation</vt:lpstr>
      <vt:lpstr>What Is Balance of Trade?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Statistics</dc:title>
  <dc:creator>DELL</dc:creator>
  <cp:lastModifiedBy>DELL</cp:lastModifiedBy>
  <cp:revision>13</cp:revision>
  <dcterms:created xsi:type="dcterms:W3CDTF">2024-09-16T05:15:45Z</dcterms:created>
  <dcterms:modified xsi:type="dcterms:W3CDTF">2024-10-08T05:06:49Z</dcterms:modified>
</cp:coreProperties>
</file>