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5" r:id="rId9"/>
    <p:sldId id="266" r:id="rId10"/>
    <p:sldId id="268" r:id="rId11"/>
    <p:sldId id="269" r:id="rId12"/>
    <p:sldId id="267"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13" r:id="rId36"/>
    <p:sldId id="292"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09" r:id="rId54"/>
    <p:sldId id="311" r:id="rId55"/>
    <p:sldId id="31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286109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0C2F6-D711-4F60-9DB0-6272D7949807}"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372686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1936433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ED476-9D20-41F6-A35D-D50684B34C3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6576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3172124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30C2F6-D711-4F60-9DB0-6272D7949807}" type="datetimeFigureOut">
              <a:rPr lang="en-US" smtClean="0"/>
              <a:t>9/12/2024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584472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30C2F6-D711-4F60-9DB0-6272D7949807}" type="datetimeFigureOut">
              <a:rPr lang="en-US" smtClean="0"/>
              <a:t>9/12/2024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2308345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17449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312858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293660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25067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0C2F6-D711-4F60-9DB0-6272D7949807}"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393778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0C2F6-D711-4F60-9DB0-6272D7949807}"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288457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428865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54215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B30C2F6-D711-4F60-9DB0-6272D7949807}" type="datetimeFigureOut">
              <a:rPr lang="en-US" smtClean="0"/>
              <a:t>9/12/2024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1872997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0C2F6-D711-4F60-9DB0-6272D7949807}"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ED476-9D20-41F6-A35D-D50684B34C3F}" type="slidenum">
              <a:rPr lang="en-US" smtClean="0"/>
              <a:t>‹#›</a:t>
            </a:fld>
            <a:endParaRPr lang="en-US"/>
          </a:p>
        </p:txBody>
      </p:sp>
    </p:spTree>
    <p:extLst>
      <p:ext uri="{BB962C8B-B14F-4D97-AF65-F5344CB8AC3E}">
        <p14:creationId xmlns:p14="http://schemas.microsoft.com/office/powerpoint/2010/main" val="283873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30C2F6-D711-4F60-9DB0-6272D7949807}" type="datetimeFigureOut">
              <a:rPr lang="en-US" smtClean="0"/>
              <a:t>9/12/2024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95ED476-9D20-41F6-A35D-D50684B34C3F}" type="slidenum">
              <a:rPr lang="en-US" smtClean="0"/>
              <a:t>‹#›</a:t>
            </a:fld>
            <a:endParaRPr lang="en-US"/>
          </a:p>
        </p:txBody>
      </p:sp>
    </p:spTree>
    <p:extLst>
      <p:ext uri="{BB962C8B-B14F-4D97-AF65-F5344CB8AC3E}">
        <p14:creationId xmlns:p14="http://schemas.microsoft.com/office/powerpoint/2010/main" val="575116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105A-2666-4C61-3259-7568F6F7DB72}"/>
              </a:ext>
            </a:extLst>
          </p:cNvPr>
          <p:cNvSpPr>
            <a:spLocks noGrp="1"/>
          </p:cNvSpPr>
          <p:nvPr>
            <p:ph type="ctrTitle"/>
          </p:nvPr>
        </p:nvSpPr>
        <p:spPr/>
        <p:txBody>
          <a:bodyPr/>
          <a:lstStyle/>
          <a:p>
            <a:r>
              <a:rPr lang="en-US" dirty="0"/>
              <a:t>Economic Growth Vs Economic Development</a:t>
            </a:r>
          </a:p>
        </p:txBody>
      </p:sp>
      <p:sp>
        <p:nvSpPr>
          <p:cNvPr id="3" name="Subtitle 2">
            <a:extLst>
              <a:ext uri="{FF2B5EF4-FFF2-40B4-BE49-F238E27FC236}">
                <a16:creationId xmlns:a16="http://schemas.microsoft.com/office/drawing/2014/main" id="{E938AF50-8A78-CD30-BEDD-8CDC6671CF25}"/>
              </a:ext>
            </a:extLst>
          </p:cNvPr>
          <p:cNvSpPr>
            <a:spLocks noGrp="1"/>
          </p:cNvSpPr>
          <p:nvPr>
            <p:ph type="subTitle" idx="1"/>
          </p:nvPr>
        </p:nvSpPr>
        <p:spPr>
          <a:xfrm>
            <a:off x="7779025" y="5102087"/>
            <a:ext cx="3299792" cy="1278835"/>
          </a:xfrm>
        </p:spPr>
        <p:txBody>
          <a:bodyPr>
            <a:normAutofit fontScale="62500" lnSpcReduction="20000"/>
          </a:bodyPr>
          <a:lstStyle/>
          <a:p>
            <a:r>
              <a:rPr lang="en-US" dirty="0"/>
              <a:t>Dr. </a:t>
            </a:r>
            <a:r>
              <a:rPr lang="en-US" dirty="0" err="1"/>
              <a:t>Sanda</a:t>
            </a:r>
            <a:r>
              <a:rPr lang="en-US" dirty="0"/>
              <a:t> Thein(PHD)</a:t>
            </a:r>
          </a:p>
          <a:p>
            <a:r>
              <a:rPr lang="en-US" dirty="0"/>
              <a:t>Professor</a:t>
            </a:r>
          </a:p>
          <a:p>
            <a:r>
              <a:rPr lang="en-US" dirty="0" err="1"/>
              <a:t>Dept.of</a:t>
            </a:r>
            <a:r>
              <a:rPr lang="en-US" dirty="0"/>
              <a:t> statistics</a:t>
            </a:r>
          </a:p>
          <a:p>
            <a:r>
              <a:rPr lang="en-US" dirty="0"/>
              <a:t>Yangon university of economic</a:t>
            </a:r>
          </a:p>
        </p:txBody>
      </p:sp>
    </p:spTree>
    <p:extLst>
      <p:ext uri="{BB962C8B-B14F-4D97-AF65-F5344CB8AC3E}">
        <p14:creationId xmlns:p14="http://schemas.microsoft.com/office/powerpoint/2010/main" val="11212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67AD-9D47-E4C1-415A-C6602ED6F21A}"/>
              </a:ext>
            </a:extLst>
          </p:cNvPr>
          <p:cNvSpPr>
            <a:spLocks noGrp="1"/>
          </p:cNvSpPr>
          <p:nvPr>
            <p:ph type="title"/>
          </p:nvPr>
        </p:nvSpPr>
        <p:spPr/>
        <p:txBody>
          <a:bodyPr/>
          <a:lstStyle/>
          <a:p>
            <a:r>
              <a:rPr lang="en-US" dirty="0"/>
              <a:t>Key Differences</a:t>
            </a:r>
          </a:p>
        </p:txBody>
      </p:sp>
      <p:graphicFrame>
        <p:nvGraphicFramePr>
          <p:cNvPr id="4" name="Table 4">
            <a:extLst>
              <a:ext uri="{FF2B5EF4-FFF2-40B4-BE49-F238E27FC236}">
                <a16:creationId xmlns:a16="http://schemas.microsoft.com/office/drawing/2014/main" id="{A137C9D2-AAD9-419D-B6E7-12E9FF6B5334}"/>
              </a:ext>
            </a:extLst>
          </p:cNvPr>
          <p:cNvGraphicFramePr>
            <a:graphicFrameLocks noGrp="1"/>
          </p:cNvGraphicFramePr>
          <p:nvPr>
            <p:ph idx="1"/>
            <p:extLst>
              <p:ext uri="{D42A27DB-BD31-4B8C-83A1-F6EECF244321}">
                <p14:modId xmlns:p14="http://schemas.microsoft.com/office/powerpoint/2010/main" val="350831342"/>
              </p:ext>
            </p:extLst>
          </p:nvPr>
        </p:nvGraphicFramePr>
        <p:xfrm>
          <a:off x="874643" y="1537251"/>
          <a:ext cx="9175820" cy="4306957"/>
        </p:xfrm>
        <a:graphic>
          <a:graphicData uri="http://schemas.openxmlformats.org/drawingml/2006/table">
            <a:tbl>
              <a:tblPr firstRow="1" bandRow="1">
                <a:tableStyleId>{5C22544A-7EE6-4342-B048-85BDC9FD1C3A}</a:tableStyleId>
              </a:tblPr>
              <a:tblGrid>
                <a:gridCol w="4587910">
                  <a:extLst>
                    <a:ext uri="{9D8B030D-6E8A-4147-A177-3AD203B41FA5}">
                      <a16:colId xmlns:a16="http://schemas.microsoft.com/office/drawing/2014/main" val="1986603596"/>
                    </a:ext>
                  </a:extLst>
                </a:gridCol>
                <a:gridCol w="4587910">
                  <a:extLst>
                    <a:ext uri="{9D8B030D-6E8A-4147-A177-3AD203B41FA5}">
                      <a16:colId xmlns:a16="http://schemas.microsoft.com/office/drawing/2014/main" val="2593021176"/>
                    </a:ext>
                  </a:extLst>
                </a:gridCol>
              </a:tblGrid>
              <a:tr h="601162">
                <a:tc>
                  <a:txBody>
                    <a:bodyPr/>
                    <a:lstStyle/>
                    <a:p>
                      <a:r>
                        <a:rPr lang="en-US" sz="2400" dirty="0"/>
                        <a:t>Economic Growth</a:t>
                      </a:r>
                    </a:p>
                  </a:txBody>
                  <a:tcPr marL="77801" marR="77801"/>
                </a:tc>
                <a:tc>
                  <a:txBody>
                    <a:bodyPr/>
                    <a:lstStyle/>
                    <a:p>
                      <a:r>
                        <a:rPr lang="en-US" sz="2400" dirty="0"/>
                        <a:t>Economic Development</a:t>
                      </a:r>
                    </a:p>
                  </a:txBody>
                  <a:tcPr marL="77801" marR="77801"/>
                </a:tc>
                <a:extLst>
                  <a:ext uri="{0D108BD9-81ED-4DB2-BD59-A6C34878D82A}">
                    <a16:rowId xmlns:a16="http://schemas.microsoft.com/office/drawing/2014/main" val="2642164490"/>
                  </a:ext>
                </a:extLst>
              </a:tr>
              <a:tr h="3705795">
                <a:tc>
                  <a:txBody>
                    <a:bodyPr/>
                    <a:lstStyle/>
                    <a:p>
                      <a:r>
                        <a:rPr lang="en-US" sz="2000" dirty="0"/>
                        <a:t>• Short-term process which takes into account yearly growth of the economy. </a:t>
                      </a:r>
                    </a:p>
                    <a:p>
                      <a:endParaRPr lang="en-US" sz="2000" dirty="0"/>
                    </a:p>
                    <a:p>
                      <a:r>
                        <a:rPr lang="en-US" sz="2000" dirty="0"/>
                        <a:t>• Mostly the problem of developed countries. </a:t>
                      </a:r>
                    </a:p>
                    <a:p>
                      <a:endParaRPr lang="en-US" sz="2000" dirty="0"/>
                    </a:p>
                    <a:p>
                      <a:r>
                        <a:rPr lang="en-US" sz="2000" dirty="0"/>
                        <a:t>• Results in quantitative changes. </a:t>
                      </a:r>
                    </a:p>
                    <a:p>
                      <a:endParaRPr lang="en-US" sz="2000" dirty="0"/>
                    </a:p>
                    <a:p>
                      <a:r>
                        <a:rPr lang="en-US" sz="2000" dirty="0"/>
                        <a:t>• Measured at a particular point of time.</a:t>
                      </a:r>
                    </a:p>
                  </a:txBody>
                  <a:tcPr marL="77801" marR="77801"/>
                </a:tc>
                <a:tc>
                  <a:txBody>
                    <a:bodyPr/>
                    <a:lstStyle/>
                    <a:p>
                      <a:r>
                        <a:rPr lang="en-US" sz="2000" dirty="0"/>
                        <a:t>• A long term and continuous </a:t>
                      </a:r>
                    </a:p>
                    <a:p>
                      <a:r>
                        <a:rPr lang="en-US" sz="2000" dirty="0"/>
                        <a:t>process.</a:t>
                      </a:r>
                    </a:p>
                    <a:p>
                      <a:endParaRPr lang="en-US" sz="2000" dirty="0"/>
                    </a:p>
                    <a:p>
                      <a:r>
                        <a:rPr lang="en-US" sz="2000" dirty="0"/>
                        <a:t> • The main concern of </a:t>
                      </a:r>
                    </a:p>
                    <a:p>
                      <a:r>
                        <a:rPr lang="en-US" sz="2000" dirty="0"/>
                        <a:t>developing countries.</a:t>
                      </a:r>
                    </a:p>
                    <a:p>
                      <a:endParaRPr lang="en-US" sz="2000" dirty="0"/>
                    </a:p>
                    <a:p>
                      <a:r>
                        <a:rPr lang="en-US" sz="2000" dirty="0"/>
                        <a:t> • Results in both quantitative </a:t>
                      </a:r>
                    </a:p>
                    <a:p>
                      <a:r>
                        <a:rPr lang="en-US" sz="2000" dirty="0"/>
                        <a:t>and qualitative changes.</a:t>
                      </a:r>
                    </a:p>
                    <a:p>
                      <a:endParaRPr lang="en-US" sz="2000" dirty="0"/>
                    </a:p>
                    <a:p>
                      <a:r>
                        <a:rPr lang="en-US" sz="2000" dirty="0"/>
                        <a:t> • Measured over a period of </a:t>
                      </a:r>
                    </a:p>
                    <a:p>
                      <a:r>
                        <a:rPr lang="en-US" sz="2000" dirty="0"/>
                        <a:t>time. </a:t>
                      </a:r>
                    </a:p>
                  </a:txBody>
                  <a:tcPr marL="77801" marR="77801"/>
                </a:tc>
                <a:extLst>
                  <a:ext uri="{0D108BD9-81ED-4DB2-BD59-A6C34878D82A}">
                    <a16:rowId xmlns:a16="http://schemas.microsoft.com/office/drawing/2014/main" val="3217631718"/>
                  </a:ext>
                </a:extLst>
              </a:tr>
            </a:tbl>
          </a:graphicData>
        </a:graphic>
      </p:graphicFrame>
    </p:spTree>
    <p:extLst>
      <p:ext uri="{BB962C8B-B14F-4D97-AF65-F5344CB8AC3E}">
        <p14:creationId xmlns:p14="http://schemas.microsoft.com/office/powerpoint/2010/main" val="291752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D483-1A86-A637-5F07-42DA67F8795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2A797CC-F15B-0DD5-9ECD-06D841FBDEC1}"/>
              </a:ext>
            </a:extLst>
          </p:cNvPr>
          <p:cNvSpPr>
            <a:spLocks noGrp="1"/>
          </p:cNvSpPr>
          <p:nvPr>
            <p:ph idx="1"/>
          </p:nvPr>
        </p:nvSpPr>
        <p:spPr>
          <a:xfrm>
            <a:off x="1103312" y="1431236"/>
            <a:ext cx="8946541" cy="4817164"/>
          </a:xfrm>
        </p:spPr>
        <p:txBody>
          <a:bodyPr>
            <a:normAutofit/>
          </a:bodyPr>
          <a:lstStyle/>
          <a:p>
            <a:pPr algn="just"/>
            <a:r>
              <a:rPr lang="en-US" sz="2400" dirty="0"/>
              <a:t>Economic development is a much bigger concept than economic growth. </a:t>
            </a:r>
          </a:p>
          <a:p>
            <a:pPr algn="just"/>
            <a:r>
              <a:rPr lang="en-US" sz="2400" dirty="0"/>
              <a:t>Economic development includes economic growth. </a:t>
            </a:r>
          </a:p>
          <a:p>
            <a:pPr marL="0" indent="0" algn="just">
              <a:buNone/>
            </a:pPr>
            <a:endParaRPr lang="en-US" sz="2400" dirty="0"/>
          </a:p>
          <a:p>
            <a:pPr algn="just"/>
            <a:r>
              <a:rPr lang="en-US" sz="2400" dirty="0"/>
              <a:t>Economic growth is a necessary but not sufficient development. condition of economic </a:t>
            </a:r>
          </a:p>
          <a:p>
            <a:pPr algn="just"/>
            <a:r>
              <a:rPr lang="en-US" sz="2400" dirty="0"/>
              <a:t>While GDP indicates economic growth, economic development is gauged by Human Development Index (HDI)</a:t>
            </a:r>
          </a:p>
        </p:txBody>
      </p:sp>
    </p:spTree>
    <p:extLst>
      <p:ext uri="{BB962C8B-B14F-4D97-AF65-F5344CB8AC3E}">
        <p14:creationId xmlns:p14="http://schemas.microsoft.com/office/powerpoint/2010/main" val="298469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5340-B710-AEF8-C2E3-8513C2265CE5}"/>
              </a:ext>
            </a:extLst>
          </p:cNvPr>
          <p:cNvSpPr>
            <a:spLocks noGrp="1"/>
          </p:cNvSpPr>
          <p:nvPr>
            <p:ph type="title"/>
          </p:nvPr>
        </p:nvSpPr>
        <p:spPr/>
        <p:txBody>
          <a:bodyPr/>
          <a:lstStyle/>
          <a:p>
            <a:r>
              <a:rPr lang="en-US" dirty="0"/>
              <a:t>Human Development Index</a:t>
            </a:r>
          </a:p>
        </p:txBody>
      </p:sp>
      <p:pic>
        <p:nvPicPr>
          <p:cNvPr id="5" name="Content Placeholder 4">
            <a:extLst>
              <a:ext uri="{FF2B5EF4-FFF2-40B4-BE49-F238E27FC236}">
                <a16:creationId xmlns:a16="http://schemas.microsoft.com/office/drawing/2014/main" id="{F0BE86E9-DE2B-9964-90EE-87EEFFA68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020" y="1378226"/>
            <a:ext cx="10411493" cy="4870174"/>
          </a:xfrm>
        </p:spPr>
      </p:pic>
    </p:spTree>
    <p:extLst>
      <p:ext uri="{BB962C8B-B14F-4D97-AF65-F5344CB8AC3E}">
        <p14:creationId xmlns:p14="http://schemas.microsoft.com/office/powerpoint/2010/main" val="86533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D4D5C8-7759-DC5E-2DD5-324B279DE0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636104"/>
            <a:ext cx="9611072" cy="5612296"/>
          </a:xfrm>
        </p:spPr>
      </p:pic>
    </p:spTree>
    <p:extLst>
      <p:ext uri="{BB962C8B-B14F-4D97-AF65-F5344CB8AC3E}">
        <p14:creationId xmlns:p14="http://schemas.microsoft.com/office/powerpoint/2010/main" val="1161219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7F84DE-7E80-511A-6106-73E1560D8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16" y="1974574"/>
            <a:ext cx="10230679" cy="3816625"/>
          </a:xfrm>
        </p:spPr>
      </p:pic>
    </p:spTree>
    <p:extLst>
      <p:ext uri="{BB962C8B-B14F-4D97-AF65-F5344CB8AC3E}">
        <p14:creationId xmlns:p14="http://schemas.microsoft.com/office/powerpoint/2010/main" val="381469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6D8E-ACFF-7F93-BE02-82D234EB5A2A}"/>
              </a:ext>
            </a:extLst>
          </p:cNvPr>
          <p:cNvSpPr>
            <a:spLocks noGrp="1"/>
          </p:cNvSpPr>
          <p:nvPr>
            <p:ph type="title"/>
          </p:nvPr>
        </p:nvSpPr>
        <p:spPr/>
        <p:txBody>
          <a:bodyPr/>
          <a:lstStyle/>
          <a:p>
            <a:r>
              <a:rPr lang="en-US"/>
              <a:t>Human Development Index</a:t>
            </a:r>
            <a:endParaRPr lang="en-US" dirty="0"/>
          </a:p>
        </p:txBody>
      </p:sp>
      <p:sp>
        <p:nvSpPr>
          <p:cNvPr id="3" name="Content Placeholder 2">
            <a:extLst>
              <a:ext uri="{FF2B5EF4-FFF2-40B4-BE49-F238E27FC236}">
                <a16:creationId xmlns:a16="http://schemas.microsoft.com/office/drawing/2014/main" id="{8BE5AB04-B220-8107-1158-28945B6DB2B6}"/>
              </a:ext>
            </a:extLst>
          </p:cNvPr>
          <p:cNvSpPr>
            <a:spLocks noGrp="1"/>
          </p:cNvSpPr>
          <p:nvPr>
            <p:ph idx="1"/>
          </p:nvPr>
        </p:nvSpPr>
        <p:spPr/>
        <p:txBody>
          <a:bodyPr/>
          <a:lstStyle/>
          <a:p>
            <a:pPr algn="just"/>
            <a:r>
              <a:rPr lang="en-US" sz="2800" dirty="0"/>
              <a:t>The Human Development Index (HDI) </a:t>
            </a:r>
          </a:p>
          <a:p>
            <a:pPr marL="0" indent="0" algn="just">
              <a:buNone/>
            </a:pPr>
            <a:r>
              <a:rPr lang="en-US" sz="2800" dirty="0"/>
              <a:t>(1) a long and healthy life, </a:t>
            </a:r>
          </a:p>
          <a:p>
            <a:pPr marL="0" indent="0" algn="just">
              <a:buNone/>
            </a:pPr>
            <a:r>
              <a:rPr lang="en-US" sz="2800" dirty="0"/>
              <a:t>(2) access to knowledge and </a:t>
            </a:r>
          </a:p>
          <a:p>
            <a:pPr marL="0" indent="0" algn="just">
              <a:buNone/>
            </a:pPr>
            <a:r>
              <a:rPr lang="en-US" sz="2800" dirty="0"/>
              <a:t>(3) a decent standard of living. </a:t>
            </a:r>
          </a:p>
          <a:p>
            <a:pPr algn="just"/>
            <a:r>
              <a:rPr lang="en-US" sz="2800" dirty="0"/>
              <a:t>The HDI is the geometric mean of normalized indices for each of the three dimensions. </a:t>
            </a:r>
          </a:p>
        </p:txBody>
      </p:sp>
    </p:spTree>
    <p:extLst>
      <p:ext uri="{BB962C8B-B14F-4D97-AF65-F5344CB8AC3E}">
        <p14:creationId xmlns:p14="http://schemas.microsoft.com/office/powerpoint/2010/main" val="2728849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dimension indices</a:t>
            </a:r>
          </a:p>
        </p:txBody>
      </p:sp>
      <p:sp>
        <p:nvSpPr>
          <p:cNvPr id="3" name="Content Placeholder 2"/>
          <p:cNvSpPr>
            <a:spLocks noGrp="1"/>
          </p:cNvSpPr>
          <p:nvPr>
            <p:ph idx="1"/>
          </p:nvPr>
        </p:nvSpPr>
        <p:spPr>
          <a:xfrm>
            <a:off x="1103312" y="1325218"/>
            <a:ext cx="8946541" cy="4923182"/>
          </a:xfrm>
        </p:spPr>
        <p:txBody>
          <a:bodyPr/>
          <a:lstStyle/>
          <a:p>
            <a:pPr algn="just"/>
            <a:r>
              <a:rPr lang="en-US" dirty="0"/>
              <a:t>Minimum and maximum values (goalposts) are set in order to transform the indicators expressed in different units into indices between 0 and 1.</a:t>
            </a:r>
          </a:p>
          <a:p>
            <a:pPr algn="just"/>
            <a:r>
              <a:rPr lang="en-US" dirty="0"/>
              <a:t> These goalposts act as “the natural zeros” and “aspirational targets,” respectively, from which component indicators are standardized. They are set at the following values: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53283"/>
              </p:ext>
            </p:extLst>
          </p:nvPr>
        </p:nvGraphicFramePr>
        <p:xfrm>
          <a:off x="1326415" y="3703983"/>
          <a:ext cx="8235290" cy="2695492"/>
        </p:xfrm>
        <a:graphic>
          <a:graphicData uri="http://schemas.openxmlformats.org/drawingml/2006/table">
            <a:tbl>
              <a:tblPr firstRow="1" bandRow="1">
                <a:tableStyleId>{5C22544A-7EE6-4342-B048-85BDC9FD1C3A}</a:tableStyleId>
              </a:tblPr>
              <a:tblGrid>
                <a:gridCol w="1918870">
                  <a:extLst>
                    <a:ext uri="{9D8B030D-6E8A-4147-A177-3AD203B41FA5}">
                      <a16:colId xmlns:a16="http://schemas.microsoft.com/office/drawing/2014/main" val="3866848489"/>
                    </a:ext>
                  </a:extLst>
                </a:gridCol>
                <a:gridCol w="3688597">
                  <a:extLst>
                    <a:ext uri="{9D8B030D-6E8A-4147-A177-3AD203B41FA5}">
                      <a16:colId xmlns:a16="http://schemas.microsoft.com/office/drawing/2014/main" val="3665694265"/>
                    </a:ext>
                  </a:extLst>
                </a:gridCol>
                <a:gridCol w="1317356">
                  <a:extLst>
                    <a:ext uri="{9D8B030D-6E8A-4147-A177-3AD203B41FA5}">
                      <a16:colId xmlns:a16="http://schemas.microsoft.com/office/drawing/2014/main" val="3402814827"/>
                    </a:ext>
                  </a:extLst>
                </a:gridCol>
                <a:gridCol w="1310467">
                  <a:extLst>
                    <a:ext uri="{9D8B030D-6E8A-4147-A177-3AD203B41FA5}">
                      <a16:colId xmlns:a16="http://schemas.microsoft.com/office/drawing/2014/main" val="136987741"/>
                    </a:ext>
                  </a:extLst>
                </a:gridCol>
              </a:tblGrid>
              <a:tr h="370840">
                <a:tc>
                  <a:txBody>
                    <a:bodyPr/>
                    <a:lstStyle/>
                    <a:p>
                      <a:r>
                        <a:rPr lang="en-US" dirty="0"/>
                        <a:t>Dimension</a:t>
                      </a:r>
                    </a:p>
                  </a:txBody>
                  <a:tcPr/>
                </a:tc>
                <a:tc>
                  <a:txBody>
                    <a:bodyPr/>
                    <a:lstStyle/>
                    <a:p>
                      <a:r>
                        <a:rPr lang="en-US" dirty="0"/>
                        <a:t>Indicator</a:t>
                      </a:r>
                    </a:p>
                  </a:txBody>
                  <a:tcPr/>
                </a:tc>
                <a:tc>
                  <a:txBody>
                    <a:bodyPr/>
                    <a:lstStyle/>
                    <a:p>
                      <a:r>
                        <a:rPr lang="en-US" dirty="0"/>
                        <a:t>Minimum</a:t>
                      </a:r>
                    </a:p>
                  </a:txBody>
                  <a:tcPr/>
                </a:tc>
                <a:tc>
                  <a:txBody>
                    <a:bodyPr/>
                    <a:lstStyle/>
                    <a:p>
                      <a:r>
                        <a:rPr lang="en-US" dirty="0"/>
                        <a:t>Maximum</a:t>
                      </a:r>
                    </a:p>
                  </a:txBody>
                  <a:tcPr/>
                </a:tc>
                <a:extLst>
                  <a:ext uri="{0D108BD9-81ED-4DB2-BD59-A6C34878D82A}">
                    <a16:rowId xmlns:a16="http://schemas.microsoft.com/office/drawing/2014/main" val="3652015107"/>
                  </a:ext>
                </a:extLst>
              </a:tr>
              <a:tr h="404412">
                <a:tc>
                  <a:txBody>
                    <a:bodyPr/>
                    <a:lstStyle/>
                    <a:p>
                      <a:r>
                        <a:rPr lang="en-US" dirty="0"/>
                        <a:t>Health</a:t>
                      </a:r>
                    </a:p>
                  </a:txBody>
                  <a:tcPr/>
                </a:tc>
                <a:tc>
                  <a:txBody>
                    <a:bodyPr/>
                    <a:lstStyle/>
                    <a:p>
                      <a:r>
                        <a:rPr lang="en-US" dirty="0"/>
                        <a:t>Life</a:t>
                      </a:r>
                      <a:r>
                        <a:rPr lang="en-US" baseline="0" dirty="0"/>
                        <a:t> expectancy at birth(years)</a:t>
                      </a:r>
                      <a:endParaRPr lang="en-US" dirty="0"/>
                    </a:p>
                  </a:txBody>
                  <a:tcPr/>
                </a:tc>
                <a:tc>
                  <a:txBody>
                    <a:bodyPr/>
                    <a:lstStyle/>
                    <a:p>
                      <a:r>
                        <a:rPr lang="en-US" dirty="0"/>
                        <a:t>20</a:t>
                      </a:r>
                    </a:p>
                  </a:txBody>
                  <a:tcPr/>
                </a:tc>
                <a:tc>
                  <a:txBody>
                    <a:bodyPr/>
                    <a:lstStyle/>
                    <a:p>
                      <a:r>
                        <a:rPr lang="en-US" dirty="0"/>
                        <a:t>85</a:t>
                      </a:r>
                    </a:p>
                  </a:txBody>
                  <a:tcPr/>
                </a:tc>
                <a:extLst>
                  <a:ext uri="{0D108BD9-81ED-4DB2-BD59-A6C34878D82A}">
                    <a16:rowId xmlns:a16="http://schemas.microsoft.com/office/drawing/2014/main" val="2465033958"/>
                  </a:ext>
                </a:extLst>
              </a:tr>
              <a:tr h="370840">
                <a:tc>
                  <a:txBody>
                    <a:bodyPr/>
                    <a:lstStyle/>
                    <a:p>
                      <a:r>
                        <a:rPr lang="en-US" dirty="0"/>
                        <a:t>Education</a:t>
                      </a:r>
                    </a:p>
                  </a:txBody>
                  <a:tcPr/>
                </a:tc>
                <a:tc>
                  <a:txBody>
                    <a:bodyPr/>
                    <a:lstStyle/>
                    <a:p>
                      <a:r>
                        <a:rPr lang="en-US" dirty="0"/>
                        <a:t>Expected years of schooling (years)</a:t>
                      </a:r>
                    </a:p>
                  </a:txBody>
                  <a:tcPr/>
                </a:tc>
                <a:tc>
                  <a:txBody>
                    <a:bodyPr/>
                    <a:lstStyle/>
                    <a:p>
                      <a:r>
                        <a:rPr lang="en-US" dirty="0"/>
                        <a:t>0</a:t>
                      </a:r>
                    </a:p>
                  </a:txBody>
                  <a:tcPr/>
                </a:tc>
                <a:tc>
                  <a:txBody>
                    <a:bodyPr/>
                    <a:lstStyle/>
                    <a:p>
                      <a:r>
                        <a:rPr lang="en-US" dirty="0"/>
                        <a:t>18</a:t>
                      </a:r>
                    </a:p>
                  </a:txBody>
                  <a:tcPr/>
                </a:tc>
                <a:extLst>
                  <a:ext uri="{0D108BD9-81ED-4DB2-BD59-A6C34878D82A}">
                    <a16:rowId xmlns:a16="http://schemas.microsoft.com/office/drawing/2014/main" val="1724403322"/>
                  </a:ext>
                </a:extLst>
              </a:tr>
              <a:tr h="370840">
                <a:tc>
                  <a:txBody>
                    <a:bodyPr/>
                    <a:lstStyle/>
                    <a:p>
                      <a:endParaRPr lang="en-US" dirty="0"/>
                    </a:p>
                  </a:txBody>
                  <a:tcPr/>
                </a:tc>
                <a:tc>
                  <a:txBody>
                    <a:bodyPr/>
                    <a:lstStyle/>
                    <a:p>
                      <a:r>
                        <a:rPr lang="en-US" dirty="0"/>
                        <a:t>Mean years of schooling (years)</a:t>
                      </a:r>
                    </a:p>
                  </a:txBody>
                  <a:tcPr/>
                </a:tc>
                <a:tc>
                  <a:txBody>
                    <a:bodyPr/>
                    <a:lstStyle/>
                    <a:p>
                      <a:r>
                        <a:rPr lang="en-US" dirty="0"/>
                        <a:t>0</a:t>
                      </a:r>
                    </a:p>
                  </a:txBody>
                  <a:tcPr/>
                </a:tc>
                <a:tc>
                  <a:txBody>
                    <a:bodyPr/>
                    <a:lstStyle/>
                    <a:p>
                      <a:r>
                        <a:rPr lang="en-US" dirty="0"/>
                        <a:t>15</a:t>
                      </a:r>
                    </a:p>
                  </a:txBody>
                  <a:tcPr/>
                </a:tc>
                <a:extLst>
                  <a:ext uri="{0D108BD9-81ED-4DB2-BD59-A6C34878D82A}">
                    <a16:rowId xmlns:a16="http://schemas.microsoft.com/office/drawing/2014/main" val="1893532114"/>
                  </a:ext>
                </a:extLst>
              </a:tr>
              <a:tr h="370840">
                <a:tc>
                  <a:txBody>
                    <a:bodyPr/>
                    <a:lstStyle/>
                    <a:p>
                      <a:r>
                        <a:rPr lang="en-US" dirty="0"/>
                        <a:t>Standard of living</a:t>
                      </a:r>
                      <a:r>
                        <a:rPr lang="en-US" baseline="0" dirty="0"/>
                        <a:t> </a:t>
                      </a:r>
                      <a:endParaRPr lang="en-US" dirty="0"/>
                    </a:p>
                  </a:txBody>
                  <a:tcPr/>
                </a:tc>
                <a:tc>
                  <a:txBody>
                    <a:bodyPr/>
                    <a:lstStyle/>
                    <a:p>
                      <a:r>
                        <a:rPr lang="en-US" dirty="0"/>
                        <a:t>GNI per capita(2017ppp$)</a:t>
                      </a:r>
                    </a:p>
                  </a:txBody>
                  <a:tcPr/>
                </a:tc>
                <a:tc>
                  <a:txBody>
                    <a:bodyPr/>
                    <a:lstStyle/>
                    <a:p>
                      <a:r>
                        <a:rPr lang="en-US" dirty="0"/>
                        <a:t>100</a:t>
                      </a:r>
                    </a:p>
                  </a:txBody>
                  <a:tcPr/>
                </a:tc>
                <a:tc>
                  <a:txBody>
                    <a:bodyPr/>
                    <a:lstStyle/>
                    <a:p>
                      <a:r>
                        <a:rPr lang="en-US" dirty="0"/>
                        <a:t>75,000</a:t>
                      </a:r>
                    </a:p>
                  </a:txBody>
                  <a:tcPr/>
                </a:tc>
                <a:extLst>
                  <a:ext uri="{0D108BD9-81ED-4DB2-BD59-A6C34878D82A}">
                    <a16:rowId xmlns:a16="http://schemas.microsoft.com/office/drawing/2014/main" val="1117189074"/>
                  </a:ext>
                </a:extLst>
              </a:tr>
            </a:tbl>
          </a:graphicData>
        </a:graphic>
      </p:graphicFrame>
    </p:spTree>
    <p:extLst>
      <p:ext uri="{BB962C8B-B14F-4D97-AF65-F5344CB8AC3E}">
        <p14:creationId xmlns:p14="http://schemas.microsoft.com/office/powerpoint/2010/main" val="69573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609600"/>
                <a:ext cx="8946541" cy="5638799"/>
              </a:xfrm>
            </p:spPr>
            <p:txBody>
              <a:bodyPr/>
              <a:lstStyle/>
              <a:p>
                <a:r>
                  <a:rPr lang="en-US" kern="100" dirty="0">
                    <a:latin typeface="Times New Roman" panose="02020603050405020304" pitchFamily="18" charset="0"/>
                    <a:ea typeface="Times New Roman" panose="02020603050405020304" pitchFamily="18" charset="0"/>
                    <a:cs typeface="Myanmar Text" panose="020B0502040204020203" pitchFamily="34" charset="0"/>
                  </a:rPr>
                  <a:t> </a:t>
                </a:r>
                <a:r>
                  <a:rPr lang="en-US" sz="2800" kern="100" dirty="0">
                    <a:latin typeface="Times New Roman" panose="02020603050405020304" pitchFamily="18" charset="0"/>
                    <a:ea typeface="Times New Roman" panose="02020603050405020304" pitchFamily="18" charset="0"/>
                    <a:cs typeface="Myanmar Text" panose="020B0502040204020203" pitchFamily="34" charset="0"/>
                  </a:rPr>
                  <a:t>Dimension Index = </a:t>
                </a:r>
                <a14:m>
                  <m:oMath xmlns:m="http://schemas.openxmlformats.org/officeDocument/2006/math">
                    <m:f>
                      <m:fPr>
                        <m:ctrlPr>
                          <a:rPr lang="en-US" sz="2800" b="1" i="1" kern="100">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𝐀𝐜𝐭𝐮𝐚𝐥</m:t>
                        </m:r>
                        <m:r>
                          <a:rPr lang="en-US" sz="2800" b="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𝐯𝐚𝐥𝐮𝐞</m:t>
                        </m:r>
                        <m:d>
                          <m:dPr>
                            <m:ctrlPr>
                              <a:rPr lang="en-US" sz="2800" b="1" i="1" kern="100">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00">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800" i="1" kern="100">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𝐦𝐢𝐧𝐢𝐦𝐮𝐦</m:t>
                        </m:r>
                        <m:r>
                          <a:rPr lang="en-US" sz="2800" b="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𝐯𝐚𝐥𝐮𝐞</m:t>
                        </m:r>
                        <m:d>
                          <m:dPr>
                            <m:ctrlPr>
                              <a:rPr lang="en-US" sz="2800" b="1" i="1" kern="100">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00">
                                    <a:latin typeface="Cambria Math" panose="02040503050406030204" pitchFamily="18" charset="0"/>
                                    <a:ea typeface="Times New Roman" panose="02020603050405020304" pitchFamily="18" charset="0"/>
                                    <a:cs typeface="Times New Roman" panose="02020603050405020304" pitchFamily="18" charset="0"/>
                                  </a:rPr>
                                  <m:t>𝑀𝑖𝑛𝑋</m:t>
                                </m:r>
                              </m:e>
                              <m:sub>
                                <m:r>
                                  <a:rPr lang="en-US" sz="2800" i="1" kern="100">
                                    <a:latin typeface="Cambria Math" panose="02040503050406030204" pitchFamily="18" charset="0"/>
                                    <a:ea typeface="Times New Roman" panose="02020603050405020304" pitchFamily="18" charset="0"/>
                                    <a:cs typeface="Times New Roman" panose="02020603050405020304" pitchFamily="18" charset="0"/>
                                  </a:rPr>
                                  <m:t>𝑖</m:t>
                                </m:r>
                              </m:sub>
                            </m:sSub>
                          </m:e>
                        </m:d>
                      </m:num>
                      <m:den>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𝐦𝐚𝐱𝐢𝐦𝐮𝐦</m:t>
                        </m:r>
                        <m:r>
                          <a:rPr lang="en-US" sz="2800" b="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𝐯𝐚𝐥𝐮𝐞</m:t>
                        </m:r>
                        <m:d>
                          <m:dPr>
                            <m:ctrlPr>
                              <a:rPr lang="en-US" sz="2800" b="1" i="1" kern="100">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00">
                                    <a:latin typeface="Cambria Math" panose="02040503050406030204" pitchFamily="18" charset="0"/>
                                    <a:ea typeface="Times New Roman" panose="02020603050405020304" pitchFamily="18" charset="0"/>
                                    <a:cs typeface="Times New Roman" panose="02020603050405020304" pitchFamily="18" charset="0"/>
                                  </a:rPr>
                                  <m:t>𝑀𝑎𝑥𝑋</m:t>
                                </m:r>
                              </m:e>
                              <m:sub>
                                <m:r>
                                  <a:rPr lang="en-US" sz="2800" i="1" kern="100">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𝐦𝐢𝐧𝐢𝐦𝐮𝐦</m:t>
                        </m:r>
                        <m:r>
                          <a:rPr lang="en-US" sz="2800" b="1" kern="100">
                            <a:latin typeface="Cambria Math" panose="02040503050406030204" pitchFamily="18" charset="0"/>
                            <a:ea typeface="Times New Roman" panose="02020603050405020304" pitchFamily="18" charset="0"/>
                            <a:cs typeface="Times New Roman" panose="02020603050405020304" pitchFamily="18" charset="0"/>
                          </a:rPr>
                          <m:t> </m:t>
                        </m:r>
                        <m:r>
                          <a:rPr lang="en-US" sz="2800" b="1" i="1" kern="100">
                            <a:latin typeface="Cambria Math" panose="02040503050406030204" pitchFamily="18" charset="0"/>
                            <a:ea typeface="Times New Roman" panose="02020603050405020304" pitchFamily="18" charset="0"/>
                            <a:cs typeface="Times New Roman" panose="02020603050405020304" pitchFamily="18" charset="0"/>
                          </a:rPr>
                          <m:t>𝐯𝐚𝐥𝐮𝐞</m:t>
                        </m:r>
                        <m:d>
                          <m:dPr>
                            <m:ctrlPr>
                              <a:rPr lang="en-US" sz="2800" b="1" i="1" kern="100">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00">
                                    <a:latin typeface="Cambria Math" panose="02040503050406030204" pitchFamily="18" charset="0"/>
                                    <a:ea typeface="Times New Roman" panose="02020603050405020304" pitchFamily="18" charset="0"/>
                                    <a:cs typeface="Times New Roman" panose="02020603050405020304" pitchFamily="18" charset="0"/>
                                  </a:rPr>
                                  <m:t>𝑀𝑖𝑛𝑋</m:t>
                                </m:r>
                              </m:e>
                              <m:sub>
                                <m:r>
                                  <a:rPr lang="en-US" sz="2800" i="1" kern="100">
                                    <a:latin typeface="Cambria Math" panose="02040503050406030204" pitchFamily="18" charset="0"/>
                                    <a:ea typeface="Times New Roman" panose="02020603050405020304" pitchFamily="18" charset="0"/>
                                    <a:cs typeface="Times New Roman" panose="02020603050405020304" pitchFamily="18" charset="0"/>
                                  </a:rPr>
                                  <m:t>𝑖</m:t>
                                </m:r>
                              </m:sub>
                            </m:sSub>
                          </m:e>
                        </m:d>
                      </m:den>
                    </m:f>
                  </m:oMath>
                </a14:m>
                <a:endParaRPr lang="en-US" sz="2800" dirty="0"/>
              </a:p>
              <a:p>
                <a:pPr marL="0" indent="0">
                  <a:buNone/>
                </a:pPr>
                <a:endParaRPr lang="en-US" sz="2800" dirty="0"/>
              </a:p>
              <a:p>
                <a:r>
                  <a:rPr lang="en-US" sz="2800" dirty="0"/>
                  <a:t>HDI is the geometric mean of the three dimensional </a:t>
                </a:r>
                <a:r>
                  <a:rPr lang="en-US" sz="2800" dirty="0" err="1"/>
                  <a:t>indeces</a:t>
                </a:r>
                <a:r>
                  <a:rPr lang="en-US" sz="2800" dirty="0"/>
                  <a:t>:</a:t>
                </a:r>
              </a:p>
              <a:p>
                <a:pPr marL="0" indent="0">
                  <a:buNone/>
                </a:pPr>
                <a:r>
                  <a:rPr lang="en-US" sz="2800" dirty="0"/>
                  <a:t>             HDI =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𝐻𝑒𝑎𝑡h</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𝐸𝑑𝑢𝑐𝑎𝑡𝑖𝑜𝑛</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𝐼𝑛𝑐𝑜𝑚𝑒</m:t>
                            </m:r>
                          </m:sub>
                        </m:sSub>
                        <m:r>
                          <a:rPr lang="en-US" sz="2800" b="0" i="1" smtClean="0">
                            <a:latin typeface="Cambria Math" panose="02040503050406030204" pitchFamily="18" charset="0"/>
                          </a:rPr>
                          <m:t>)</m:t>
                        </m:r>
                      </m:e>
                      <m:sup>
                        <m:f>
                          <m:fPr>
                            <m:type m:val="skw"/>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3</m:t>
                            </m:r>
                          </m:den>
                        </m:f>
                      </m:sup>
                    </m:sSup>
                  </m:oMath>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609600"/>
                <a:ext cx="8946541" cy="5638799"/>
              </a:xfrm>
              <a:blipFill>
                <a:blip r:embed="rId2"/>
                <a:stretch>
                  <a:fillRect l="-886" t="-1081"/>
                </a:stretch>
              </a:blipFill>
            </p:spPr>
            <p:txBody>
              <a:bodyPr/>
              <a:lstStyle/>
              <a:p>
                <a:r>
                  <a:rPr lang="en-US">
                    <a:noFill/>
                  </a:rPr>
                  <a:t> </a:t>
                </a:r>
              </a:p>
            </p:txBody>
          </p:sp>
        </mc:Fallback>
      </mc:AlternateContent>
    </p:spTree>
    <p:extLst>
      <p:ext uri="{BB962C8B-B14F-4D97-AF65-F5344CB8AC3E}">
        <p14:creationId xmlns:p14="http://schemas.microsoft.com/office/powerpoint/2010/main" val="1619638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Guyana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4788342"/>
              </p:ext>
            </p:extLst>
          </p:nvPr>
        </p:nvGraphicFramePr>
        <p:xfrm>
          <a:off x="834887" y="1643270"/>
          <a:ext cx="8150088" cy="3308902"/>
        </p:xfrm>
        <a:graphic>
          <a:graphicData uri="http://schemas.openxmlformats.org/drawingml/2006/table">
            <a:tbl>
              <a:tblPr firstRow="1" bandRow="1">
                <a:tableStyleId>{5C22544A-7EE6-4342-B048-85BDC9FD1C3A}</a:tableStyleId>
              </a:tblPr>
              <a:tblGrid>
                <a:gridCol w="4075044">
                  <a:extLst>
                    <a:ext uri="{9D8B030D-6E8A-4147-A177-3AD203B41FA5}">
                      <a16:colId xmlns:a16="http://schemas.microsoft.com/office/drawing/2014/main" val="1979817753"/>
                    </a:ext>
                  </a:extLst>
                </a:gridCol>
                <a:gridCol w="4075044">
                  <a:extLst>
                    <a:ext uri="{9D8B030D-6E8A-4147-A177-3AD203B41FA5}">
                      <a16:colId xmlns:a16="http://schemas.microsoft.com/office/drawing/2014/main" val="4149060065"/>
                    </a:ext>
                  </a:extLst>
                </a:gridCol>
              </a:tblGrid>
              <a:tr h="564707">
                <a:tc>
                  <a:txBody>
                    <a:bodyPr/>
                    <a:lstStyle/>
                    <a:p>
                      <a:r>
                        <a:rPr lang="en-US" dirty="0"/>
                        <a:t>Indicator</a:t>
                      </a:r>
                    </a:p>
                  </a:txBody>
                  <a:tcPr/>
                </a:tc>
                <a:tc>
                  <a:txBody>
                    <a:bodyPr/>
                    <a:lstStyle/>
                    <a:p>
                      <a:r>
                        <a:rPr lang="en-US" dirty="0"/>
                        <a:t>Value</a:t>
                      </a:r>
                    </a:p>
                  </a:txBody>
                  <a:tcPr/>
                </a:tc>
                <a:extLst>
                  <a:ext uri="{0D108BD9-81ED-4DB2-BD59-A6C34878D82A}">
                    <a16:rowId xmlns:a16="http://schemas.microsoft.com/office/drawing/2014/main" val="137890791"/>
                  </a:ext>
                </a:extLst>
              </a:tr>
              <a:tr h="564707">
                <a:tc>
                  <a:txBody>
                    <a:bodyPr/>
                    <a:lstStyle/>
                    <a:p>
                      <a:r>
                        <a:rPr lang="en-US" dirty="0"/>
                        <a:t>Life expectancy at birth (years)</a:t>
                      </a:r>
                    </a:p>
                  </a:txBody>
                  <a:tcPr/>
                </a:tc>
                <a:tc>
                  <a:txBody>
                    <a:bodyPr/>
                    <a:lstStyle/>
                    <a:p>
                      <a:r>
                        <a:rPr lang="en-US" dirty="0"/>
                        <a:t>65.7</a:t>
                      </a:r>
                    </a:p>
                  </a:txBody>
                  <a:tcPr/>
                </a:tc>
                <a:extLst>
                  <a:ext uri="{0D108BD9-81ED-4DB2-BD59-A6C34878D82A}">
                    <a16:rowId xmlns:a16="http://schemas.microsoft.com/office/drawing/2014/main" val="3325387273"/>
                  </a:ext>
                </a:extLst>
              </a:tr>
              <a:tr h="564707">
                <a:tc>
                  <a:txBody>
                    <a:bodyPr/>
                    <a:lstStyle/>
                    <a:p>
                      <a:r>
                        <a:rPr lang="en-US" dirty="0"/>
                        <a:t>Expected years of schooling (years)</a:t>
                      </a:r>
                    </a:p>
                  </a:txBody>
                  <a:tcPr/>
                </a:tc>
                <a:tc>
                  <a:txBody>
                    <a:bodyPr/>
                    <a:lstStyle/>
                    <a:p>
                      <a:r>
                        <a:rPr lang="en-US" dirty="0"/>
                        <a:t>12.5</a:t>
                      </a:r>
                    </a:p>
                  </a:txBody>
                  <a:tcPr/>
                </a:tc>
                <a:extLst>
                  <a:ext uri="{0D108BD9-81ED-4DB2-BD59-A6C34878D82A}">
                    <a16:rowId xmlns:a16="http://schemas.microsoft.com/office/drawing/2014/main" val="870406203"/>
                  </a:ext>
                </a:extLst>
              </a:tr>
              <a:tr h="564707">
                <a:tc>
                  <a:txBody>
                    <a:bodyPr/>
                    <a:lstStyle/>
                    <a:p>
                      <a:r>
                        <a:rPr lang="en-US" dirty="0"/>
                        <a:t>Mean years of schooling (years)</a:t>
                      </a:r>
                    </a:p>
                  </a:txBody>
                  <a:tcPr/>
                </a:tc>
                <a:tc>
                  <a:txBody>
                    <a:bodyPr/>
                    <a:lstStyle/>
                    <a:p>
                      <a:r>
                        <a:rPr lang="en-US" dirty="0"/>
                        <a:t>8.6</a:t>
                      </a:r>
                    </a:p>
                  </a:txBody>
                  <a:tcPr/>
                </a:tc>
                <a:extLst>
                  <a:ext uri="{0D108BD9-81ED-4DB2-BD59-A6C34878D82A}">
                    <a16:rowId xmlns:a16="http://schemas.microsoft.com/office/drawing/2014/main" val="2110440233"/>
                  </a:ext>
                </a:extLst>
              </a:tr>
              <a:tr h="974701">
                <a:tc>
                  <a:txBody>
                    <a:bodyPr/>
                    <a:lstStyle/>
                    <a:p>
                      <a:r>
                        <a:rPr lang="en-US" dirty="0"/>
                        <a:t>Gross national income per capita(2017 </a:t>
                      </a:r>
                      <a:r>
                        <a:rPr lang="en-US" dirty="0" err="1"/>
                        <a:t>ppp</a:t>
                      </a:r>
                      <a:r>
                        <a:rPr lang="en-US" dirty="0"/>
                        <a:t>$)</a:t>
                      </a:r>
                    </a:p>
                  </a:txBody>
                  <a:tcPr/>
                </a:tc>
                <a:tc>
                  <a:txBody>
                    <a:bodyPr/>
                    <a:lstStyle/>
                    <a:p>
                      <a:r>
                        <a:rPr lang="en-US" dirty="0"/>
                        <a:t>22465</a:t>
                      </a:r>
                    </a:p>
                  </a:txBody>
                  <a:tcPr/>
                </a:tc>
                <a:extLst>
                  <a:ext uri="{0D108BD9-81ED-4DB2-BD59-A6C34878D82A}">
                    <a16:rowId xmlns:a16="http://schemas.microsoft.com/office/drawing/2014/main" val="1038905976"/>
                  </a:ext>
                </a:extLst>
              </a:tr>
            </a:tbl>
          </a:graphicData>
        </a:graphic>
      </p:graphicFrame>
    </p:spTree>
    <p:extLst>
      <p:ext uri="{BB962C8B-B14F-4D97-AF65-F5344CB8AC3E}">
        <p14:creationId xmlns:p14="http://schemas.microsoft.com/office/powerpoint/2010/main" val="372963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382" y="542441"/>
            <a:ext cx="8152109" cy="5705959"/>
          </a:xfrm>
        </p:spPr>
      </p:pic>
    </p:spTree>
    <p:extLst>
      <p:ext uri="{BB962C8B-B14F-4D97-AF65-F5344CB8AC3E}">
        <p14:creationId xmlns:p14="http://schemas.microsoft.com/office/powerpoint/2010/main" val="401171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2AE1-CFC8-4E49-82FE-F05506E16DC1}"/>
              </a:ext>
            </a:extLst>
          </p:cNvPr>
          <p:cNvSpPr>
            <a:spLocks noGrp="1"/>
          </p:cNvSpPr>
          <p:nvPr>
            <p:ph type="title"/>
          </p:nvPr>
        </p:nvSpPr>
        <p:spPr/>
        <p:txBody>
          <a:bodyPr/>
          <a:lstStyle/>
          <a:p>
            <a:r>
              <a:rPr lang="en-US" dirty="0"/>
              <a:t>Economic Growth</a:t>
            </a:r>
          </a:p>
        </p:txBody>
      </p:sp>
      <p:sp>
        <p:nvSpPr>
          <p:cNvPr id="3" name="Content Placeholder 2">
            <a:extLst>
              <a:ext uri="{FF2B5EF4-FFF2-40B4-BE49-F238E27FC236}">
                <a16:creationId xmlns:a16="http://schemas.microsoft.com/office/drawing/2014/main" id="{7176138E-E3F3-D033-BF46-C43C179E7BC3}"/>
              </a:ext>
            </a:extLst>
          </p:cNvPr>
          <p:cNvSpPr>
            <a:spLocks noGrp="1"/>
          </p:cNvSpPr>
          <p:nvPr>
            <p:ph idx="1"/>
          </p:nvPr>
        </p:nvSpPr>
        <p:spPr>
          <a:xfrm>
            <a:off x="1103312" y="1656522"/>
            <a:ext cx="8946541" cy="4591877"/>
          </a:xfrm>
        </p:spPr>
        <p:txBody>
          <a:bodyPr/>
          <a:lstStyle/>
          <a:p>
            <a:pPr marL="0" indent="0" algn="just">
              <a:buNone/>
            </a:pPr>
            <a:r>
              <a:rPr lang="en-US" dirty="0"/>
              <a:t>• </a:t>
            </a:r>
            <a:r>
              <a:rPr lang="en-US" sz="2400" dirty="0">
                <a:solidFill>
                  <a:srgbClr val="FF0000"/>
                </a:solidFill>
              </a:rPr>
              <a:t>Michael P. Todaro: </a:t>
            </a:r>
            <a:r>
              <a:rPr lang="en-US" sz="2400" dirty="0"/>
              <a:t>Economic growth is a steady process by which the productive capacity of the economy is increased over time to bring about rising levels of national output and income. </a:t>
            </a:r>
          </a:p>
          <a:p>
            <a:pPr marL="0" indent="0" algn="just">
              <a:buNone/>
            </a:pPr>
            <a:endParaRPr lang="en-US" sz="2400" dirty="0"/>
          </a:p>
          <a:p>
            <a:pPr marL="0" indent="0" algn="just">
              <a:buNone/>
            </a:pPr>
            <a:r>
              <a:rPr lang="en-US" sz="2400" dirty="0">
                <a:solidFill>
                  <a:srgbClr val="FF0000"/>
                </a:solidFill>
              </a:rPr>
              <a:t>• Simon Kuznets</a:t>
            </a:r>
            <a:r>
              <a:rPr lang="en-US" sz="2400" dirty="0"/>
              <a:t>: Economic growth may be defined as a long term process where in the substantial and sustained rise in real national income, total population and real per capita income takes place. </a:t>
            </a:r>
          </a:p>
        </p:txBody>
      </p:sp>
    </p:spTree>
    <p:extLst>
      <p:ext uri="{BB962C8B-B14F-4D97-AF65-F5344CB8AC3E}">
        <p14:creationId xmlns:p14="http://schemas.microsoft.com/office/powerpoint/2010/main" val="4272521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Inequality-adjusted Human Development Index</a:t>
            </a:r>
          </a:p>
        </p:txBody>
      </p:sp>
      <p:sp>
        <p:nvSpPr>
          <p:cNvPr id="3" name="Content Placeholder 2"/>
          <p:cNvSpPr>
            <a:spLocks noGrp="1"/>
          </p:cNvSpPr>
          <p:nvPr>
            <p:ph idx="1"/>
          </p:nvPr>
        </p:nvSpPr>
        <p:spPr/>
        <p:txBody>
          <a:bodyPr>
            <a:normAutofit/>
          </a:bodyPr>
          <a:lstStyle/>
          <a:p>
            <a:pPr algn="just"/>
            <a:r>
              <a:rPr lang="en-US" sz="2400" dirty="0"/>
              <a:t>The Inequality-adjusted Human Development Index (IHDI) adjusts the Human Development Index (HDI) for inequality in the distribution of each dimension across the population.</a:t>
            </a:r>
          </a:p>
          <a:p>
            <a:pPr algn="just"/>
            <a:r>
              <a:rPr lang="en-US" sz="2400" dirty="0"/>
              <a:t>The IHDI accounts for inequalities in HDI dimensions by “discounting” each dimension’s average value according to its level of inequality. </a:t>
            </a:r>
          </a:p>
          <a:p>
            <a:pPr algn="just"/>
            <a:r>
              <a:rPr lang="en-US" sz="2400" dirty="0"/>
              <a:t>The IHDI value </a:t>
            </a:r>
            <a:r>
              <a:rPr lang="en-US" sz="2400" dirty="0">
                <a:solidFill>
                  <a:srgbClr val="FF0000"/>
                </a:solidFill>
              </a:rPr>
              <a:t>equals</a:t>
            </a:r>
            <a:r>
              <a:rPr lang="en-US" sz="2400" dirty="0"/>
              <a:t> the HDI value when there is no inequality across people </a:t>
            </a:r>
            <a:r>
              <a:rPr lang="en-US" sz="2400" dirty="0">
                <a:solidFill>
                  <a:srgbClr val="FF0000"/>
                </a:solidFill>
              </a:rPr>
              <a:t>but falls below </a:t>
            </a:r>
            <a:r>
              <a:rPr lang="en-US" sz="2400" dirty="0"/>
              <a:t>the HDI value as inequality rises. </a:t>
            </a:r>
          </a:p>
        </p:txBody>
      </p:sp>
    </p:spTree>
    <p:extLst>
      <p:ext uri="{BB962C8B-B14F-4D97-AF65-F5344CB8AC3E}">
        <p14:creationId xmlns:p14="http://schemas.microsoft.com/office/powerpoint/2010/main" val="103869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8030"/>
          </a:xfrm>
        </p:spPr>
        <p:txBody>
          <a:bodyPr/>
          <a:lstStyle/>
          <a:p>
            <a:r>
              <a:rPr lang="en-US" sz="3200" dirty="0"/>
              <a:t>Estimating inequality in the three dimensions of the Human Development Index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0330" y="1828800"/>
                <a:ext cx="10416209" cy="4419599"/>
              </a:xfrm>
            </p:spPr>
            <p:txBody>
              <a:bodyPr>
                <a:noAutofit/>
              </a:bodyPr>
              <a:lstStyle/>
              <a:p>
                <a:pPr algn="just"/>
                <a:r>
                  <a:rPr lang="en-US" sz="2400" dirty="0"/>
                  <a:t>The IHDI draws on the Atkinson (1970) family of inequality measures and sets the aversion parameter ε equal to 1.1 In this case the inequality measure is A = 1– g/μ, where g is the geometric mean and μ is the arithmetic mean of the distribution. This can be written as:</a:t>
                </a:r>
              </a:p>
              <a:p>
                <a:pPr marL="0" indent="0">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𝑥</m:t>
                        </m:r>
                      </m:sub>
                    </m:sSub>
                  </m:oMath>
                </a14:m>
                <a:r>
                  <a:rPr lang="en-US" sz="2400" dirty="0"/>
                  <a:t> = 1- </a:t>
                </a:r>
                <a14:m>
                  <m:oMath xmlns:m="http://schemas.openxmlformats.org/officeDocument/2006/math">
                    <m:f>
                      <m:fPr>
                        <m:ctrlPr>
                          <a:rPr lang="en-US" sz="2400" i="1" smtClean="0">
                            <a:latin typeface="Cambria Math" panose="02040503050406030204" pitchFamily="18" charset="0"/>
                          </a:rPr>
                        </m:ctrlPr>
                      </m:fPr>
                      <m:num>
                        <m:rad>
                          <m:radPr>
                            <m:ctrlPr>
                              <a:rPr lang="en-US" sz="2400" i="1" smtClean="0">
                                <a:latin typeface="Cambria Math" panose="02040503050406030204" pitchFamily="18" charset="0"/>
                              </a:rPr>
                            </m:ctrlPr>
                          </m:radPr>
                          <m:deg>
                            <m:r>
                              <m:rPr>
                                <m:brk m:alnAt="7"/>
                              </m:rPr>
                              <a:rPr lang="en-US" sz="2400" b="0" i="1" smtClean="0">
                                <a:latin typeface="Cambria Math" panose="02040503050406030204" pitchFamily="18" charset="0"/>
                              </a:rPr>
                              <m:t>𝑛</m:t>
                            </m:r>
                          </m:deg>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rad>
                      </m:num>
                      <m:den>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den>
                    </m:f>
                  </m:oMath>
                </a14:m>
                <a:r>
                  <a:rPr lang="en-US" sz="2400" dirty="0"/>
                  <a:t> </a:t>
                </a:r>
              </a:p>
              <a:p>
                <a:pPr algn="just"/>
                <a:r>
                  <a:rPr lang="en-US" sz="2400" dirty="0"/>
                  <a:t>where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a14:m>
                <a:r>
                  <a:rPr lang="en-US" sz="2400" dirty="0"/>
                  <a:t> , …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oMath>
                </a14:m>
                <a:r>
                  <a:rPr lang="en-US" sz="2400" dirty="0"/>
                  <a:t> } denotes the underlying distribution in the dimension of interest.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𝑥</m:t>
                        </m:r>
                      </m:sub>
                    </m:sSub>
                  </m:oMath>
                </a14:m>
                <a:r>
                  <a:rPr lang="en-US" sz="2400" dirty="0"/>
                  <a:t> is obtained for each variable (life expectancy, mean years of schooling and disposable household income or consumption per capita)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0330" y="1828800"/>
                <a:ext cx="10416209" cy="4419599"/>
              </a:xfrm>
              <a:blipFill>
                <a:blip r:embed="rId2"/>
                <a:stretch>
                  <a:fillRect l="-468" t="-1103" r="-936"/>
                </a:stretch>
              </a:blipFill>
            </p:spPr>
            <p:txBody>
              <a:bodyPr/>
              <a:lstStyle/>
              <a:p>
                <a:r>
                  <a:rPr lang="en-US">
                    <a:noFill/>
                  </a:rPr>
                  <a:t> </a:t>
                </a:r>
              </a:p>
            </p:txBody>
          </p:sp>
        </mc:Fallback>
      </mc:AlternateContent>
    </p:spTree>
    <p:extLst>
      <p:ext uri="{BB962C8B-B14F-4D97-AF65-F5344CB8AC3E}">
        <p14:creationId xmlns:p14="http://schemas.microsoft.com/office/powerpoint/2010/main" val="1228171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Adjusting the dimension indices for inequality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81878" y="2052918"/>
                <a:ext cx="10270435" cy="4195481"/>
              </a:xfrm>
            </p:spPr>
            <p:txBody>
              <a:bodyPr>
                <a:noAutofit/>
              </a:bodyPr>
              <a:lstStyle/>
              <a:p>
                <a:r>
                  <a:rPr lang="en-US" sz="2400" dirty="0"/>
                  <a:t>The inequality-adjusted dimension indices are </a:t>
                </a:r>
                <a:r>
                  <a:rPr lang="en-US" sz="2400" dirty="0" err="1"/>
                  <a:t>obtained</a:t>
                </a:r>
                <a:r>
                  <a:rPr lang="en-US" sz="2400" dirty="0"/>
                  <a:t> from the HDI dimension indices,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𝑥</m:t>
                        </m:r>
                      </m:sub>
                    </m:sSub>
                  </m:oMath>
                </a14:m>
                <a:r>
                  <a:rPr lang="en-US" sz="2400" dirty="0"/>
                  <a:t> , by </a:t>
                </a:r>
                <a:r>
                  <a:rPr lang="en-US" sz="2400" dirty="0" err="1"/>
                  <a:t>multiplying</a:t>
                </a:r>
                <a:r>
                  <a:rPr lang="en-US" sz="2400" dirty="0"/>
                  <a:t> them by (1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𝐴</m:t>
                        </m:r>
                      </m:e>
                      <m:sub>
                        <m:r>
                          <a:rPr lang="en-US" sz="2400" i="1">
                            <a:latin typeface="Cambria Math" panose="02040503050406030204" pitchFamily="18" charset="0"/>
                          </a:rPr>
                          <m:t>𝑥</m:t>
                        </m:r>
                      </m:sub>
                    </m:sSub>
                  </m:oMath>
                </a14:m>
                <a:r>
                  <a:rPr lang="en-US" sz="2400" dirty="0"/>
                  <a:t> ),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𝑥</m:t>
                        </m:r>
                      </m:sub>
                    </m:sSub>
                  </m:oMath>
                </a14:m>
                <a:r>
                  <a:rPr lang="en-US" sz="2400" dirty="0"/>
                  <a:t> , defined by equation 1, is the corresponding Atkinson measure:</a:t>
                </a:r>
              </a:p>
              <a:p>
                <a:pPr marL="0" indent="0">
                  <a:buNone/>
                </a:pPr>
                <a:r>
                  <a:rPr lang="en-US" sz="2400" dirty="0"/>
                  <a:t>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𝐼</m:t>
                        </m:r>
                      </m:e>
                      <m:sub>
                        <m:r>
                          <a:rPr lang="en-US" sz="2400" b="0" i="1" smtClean="0">
                            <a:latin typeface="Cambria Math" panose="02040503050406030204" pitchFamily="18" charset="0"/>
                          </a:rPr>
                          <m:t>𝑥</m:t>
                        </m:r>
                      </m:sub>
                      <m:sup>
                        <m:r>
                          <a:rPr lang="en-US" sz="2400" b="0" i="1" smtClean="0">
                            <a:latin typeface="Cambria Math" panose="02040503050406030204" pitchFamily="18" charset="0"/>
                          </a:rPr>
                          <m:t>∗</m:t>
                        </m:r>
                      </m:sup>
                    </m:sSubSup>
                  </m:oMath>
                </a14:m>
                <a:r>
                  <a:rPr lang="en-US" sz="2400" dirty="0"/>
                  <a:t> = (1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𝐴</m:t>
                        </m:r>
                      </m:e>
                      <m:sub>
                        <m:r>
                          <a:rPr lang="en-US" sz="2400" i="1">
                            <a:latin typeface="Cambria Math" panose="02040503050406030204" pitchFamily="18" charset="0"/>
                          </a:rPr>
                          <m:t>𝑥</m:t>
                        </m:r>
                      </m:sub>
                    </m:sSub>
                  </m:oMath>
                </a14:m>
                <a:r>
                  <a:rPr lang="en-US" sz="2400" dirty="0"/>
                  <a:t> )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𝑥</m:t>
                        </m:r>
                      </m:sub>
                    </m:sSub>
                  </m:oMath>
                </a14:m>
                <a:r>
                  <a:rPr lang="en-US" sz="2400" dirty="0"/>
                  <a:t> </a:t>
                </a:r>
              </a:p>
              <a:p>
                <a:pPr marL="0" indent="0">
                  <a:buNone/>
                </a:pPr>
                <a:endParaRPr lang="en-US" sz="2400" dirty="0"/>
              </a:p>
              <a:p>
                <a:r>
                  <a:rPr lang="en-US" sz="2400" dirty="0"/>
                  <a:t>The inequality-adjusted income index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𝐼</m:t>
                        </m:r>
                      </m:e>
                      <m:sub>
                        <m:r>
                          <a:rPr lang="en-US" sz="2400" b="0" i="1" smtClean="0">
                            <a:latin typeface="Cambria Math" panose="02040503050406030204" pitchFamily="18" charset="0"/>
                          </a:rPr>
                          <m:t>𝑖𝑛𝑐𝑜𝑚𝑒</m:t>
                        </m:r>
                      </m:sub>
                      <m:sup>
                        <m:r>
                          <a:rPr lang="en-US" sz="2400" i="1">
                            <a:latin typeface="Cambria Math" panose="02040503050406030204" pitchFamily="18" charset="0"/>
                          </a:rPr>
                          <m:t>∗</m:t>
                        </m:r>
                      </m:sup>
                    </m:sSubSup>
                  </m:oMath>
                </a14:m>
                <a:r>
                  <a:rPr lang="en-US" sz="2400" dirty="0"/>
                  <a:t>, is based on the index of logged income values,</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𝑖𝑛𝑐𝑜𝑚𝑒</m:t>
                        </m:r>
                      </m:sub>
                    </m:sSub>
                  </m:oMath>
                </a14:m>
                <a:r>
                  <a:rPr lang="en-US" sz="2400" dirty="0"/>
                  <a:t> , and inequality in income distribution computed using income in levels. This enables the IHDI to account for the full effect of income inequality.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81878" y="2052918"/>
                <a:ext cx="10270435" cy="4195481"/>
              </a:xfrm>
              <a:blipFill>
                <a:blip r:embed="rId2"/>
                <a:stretch>
                  <a:fillRect l="-475" t="-1163" r="-1128"/>
                </a:stretch>
              </a:blipFill>
            </p:spPr>
            <p:txBody>
              <a:bodyPr/>
              <a:lstStyle/>
              <a:p>
                <a:r>
                  <a:rPr lang="en-US">
                    <a:noFill/>
                  </a:rPr>
                  <a:t> </a:t>
                </a:r>
              </a:p>
            </p:txBody>
          </p:sp>
        </mc:Fallback>
      </mc:AlternateContent>
    </p:spTree>
    <p:extLst>
      <p:ext uri="{BB962C8B-B14F-4D97-AF65-F5344CB8AC3E}">
        <p14:creationId xmlns:p14="http://schemas.microsoft.com/office/powerpoint/2010/main" val="80954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dimension indices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The IHDI is the geometric mean of the three </a:t>
                </a:r>
                <a:r>
                  <a:rPr lang="en-US" sz="2400" dirty="0" err="1"/>
                  <a:t>dimension</a:t>
                </a:r>
                <a:r>
                  <a:rPr lang="en-US" sz="2400" dirty="0"/>
                  <a:t> indices adjusted for inequality: </a:t>
                </a:r>
              </a:p>
              <a:p>
                <a:endParaRPr lang="en-US" sz="2400" dirty="0"/>
              </a:p>
              <a:p>
                <a:r>
                  <a:rPr lang="en-US" sz="2400" dirty="0"/>
                  <a:t>IHDI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𝐼</m:t>
                            </m:r>
                          </m:e>
                          <m:sub>
                            <m:r>
                              <a:rPr lang="en-US" sz="2400" b="0" i="1" smtClean="0">
                                <a:latin typeface="Cambria Math" panose="02040503050406030204" pitchFamily="18" charset="0"/>
                              </a:rPr>
                              <m:t>𝐻𝑒𝑎𝑙𝑡h</m:t>
                            </m:r>
                            <m:r>
                              <a:rPr lang="en-US" sz="2400" b="0" i="1" smtClean="0">
                                <a:latin typeface="Cambria Math" panose="02040503050406030204" pitchFamily="18" charset="0"/>
                              </a:rPr>
                              <m:t> .  </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𝐼</m:t>
                            </m:r>
                          </m:e>
                          <m:sub>
                            <m:r>
                              <a:rPr lang="en-US" sz="2400" b="0" i="1" smtClean="0">
                                <a:latin typeface="Cambria Math" panose="02040503050406030204" pitchFamily="18" charset="0"/>
                              </a:rPr>
                              <m:t>𝐸𝑑𝑢𝑐𝑎𝑡𝑖𝑜𝑛</m:t>
                            </m:r>
                            <m:r>
                              <a:rPr lang="en-US" sz="2400" b="0" i="1" smtClean="0">
                                <a:latin typeface="Cambria Math" panose="02040503050406030204" pitchFamily="18" charset="0"/>
                              </a:rPr>
                              <m:t> </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 </m:t>
                            </m:r>
                            <m:r>
                              <a:rPr lang="en-US" sz="2400" i="1">
                                <a:latin typeface="Cambria Math" panose="02040503050406030204" pitchFamily="18" charset="0"/>
                              </a:rPr>
                              <m:t>𝐼</m:t>
                            </m:r>
                          </m:e>
                          <m:sub>
                            <m:r>
                              <a:rPr lang="en-US" sz="2400" i="1">
                                <a:latin typeface="Cambria Math" panose="02040503050406030204" pitchFamily="18" charset="0"/>
                              </a:rPr>
                              <m:t>𝐼𝑛𝑐𝑜𝑚𝑒</m:t>
                            </m:r>
                          </m:sub>
                          <m:sup>
                            <m:r>
                              <a:rPr lang="en-US" sz="2400" i="1">
                                <a:latin typeface="Cambria Math" panose="02040503050406030204" pitchFamily="18" charset="0"/>
                              </a:rPr>
                              <m:t>∗</m:t>
                            </m:r>
                          </m:sup>
                        </m:sSubSup>
                        <m:r>
                          <a:rPr lang="en-US" sz="2400" i="1">
                            <a:latin typeface="Cambria Math" panose="02040503050406030204" pitchFamily="18" charset="0"/>
                          </a:rPr>
                          <m:t>)</m:t>
                        </m:r>
                      </m:e>
                      <m:sup>
                        <m:f>
                          <m:fPr>
                            <m:type m:val="skw"/>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3</m:t>
                            </m:r>
                          </m:den>
                        </m:f>
                      </m:sup>
                    </m:sSup>
                  </m:oMath>
                </a14:m>
                <a:r>
                  <a:rPr lang="en-US" sz="2400" dirty="0"/>
                  <a:t>=</a:t>
                </a:r>
              </a:p>
              <a:p>
                <a:r>
                  <a:rPr lang="en-US" sz="2400" dirty="0"/>
                  <a:t> [(1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𝐻𝑒𝑎𝑙𝑡h</m:t>
                        </m:r>
                      </m:sub>
                    </m:sSub>
                  </m:oMath>
                </a14:m>
                <a:r>
                  <a:rPr lang="en-US" sz="2400" dirty="0"/>
                  <a:t> ) . (1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𝐸𝑑𝑢𝑐𝑎𝑡𝑖𝑜𝑛</m:t>
                        </m:r>
                      </m:sub>
                    </m:sSub>
                  </m:oMath>
                </a14:m>
                <a:r>
                  <a:rPr lang="en-US" sz="2400" dirty="0"/>
                  <a:t> )  . (1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𝐼𝑛𝑐𝑜𝑚𝑒</m:t>
                        </m:r>
                      </m:sub>
                    </m:sSub>
                  </m:oMath>
                </a14:m>
                <a:r>
                  <a:rPr lang="en-US" sz="2400" dirty="0"/>
                  <a:t> ) ]1/3 . HDI.</a:t>
                </a:r>
              </a:p>
              <a:p>
                <a:endParaRPr lang="en-US" sz="2400" dirty="0"/>
              </a:p>
              <a:p>
                <a:r>
                  <a:rPr lang="en-US" sz="2400" dirty="0"/>
                  <a:t>Loss = 1 - [(1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𝐻𝑒𝑎𝑙𝑡h</m:t>
                        </m:r>
                      </m:sub>
                    </m:sSub>
                  </m:oMath>
                </a14:m>
                <a:r>
                  <a:rPr lang="en-US" sz="2400" dirty="0"/>
                  <a:t> )  . (1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𝐸𝑑𝑢𝑐𝑎𝑡𝑖𝑜𝑛</m:t>
                        </m:r>
                      </m:sub>
                    </m:sSub>
                  </m:oMath>
                </a14:m>
                <a:r>
                  <a:rPr lang="en-US" sz="2400" dirty="0"/>
                  <a:t> ) . (1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𝐼𝑛𝑐𝑜𝑚𝑒</m:t>
                        </m:r>
                      </m:sub>
                    </m:sSub>
                  </m:oMath>
                </a14:m>
                <a:r>
                  <a:rPr lang="en-US" sz="2400" dirty="0"/>
                  <a:t> )]1/3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5" t="-1163" r="-341"/>
                </a:stretch>
              </a:blipFill>
            </p:spPr>
            <p:txBody>
              <a:bodyPr/>
              <a:lstStyle/>
              <a:p>
                <a:r>
                  <a:rPr lang="en-US">
                    <a:noFill/>
                  </a:rPr>
                  <a:t> </a:t>
                </a:r>
              </a:p>
            </p:txBody>
          </p:sp>
        </mc:Fallback>
      </mc:AlternateContent>
    </p:spTree>
    <p:extLst>
      <p:ext uri="{BB962C8B-B14F-4D97-AF65-F5344CB8AC3E}">
        <p14:creationId xmlns:p14="http://schemas.microsoft.com/office/powerpoint/2010/main" val="147323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human inequality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t>An unweighted average of inequalities in health, </a:t>
                </a:r>
                <a:r>
                  <a:rPr lang="en-US" dirty="0" err="1"/>
                  <a:t>education</a:t>
                </a:r>
                <a:r>
                  <a:rPr lang="en-US" dirty="0"/>
                  <a:t> and income is denoted as the coefficient of human inequality. It averages these inequalities using the arithmetic mean:</a:t>
                </a:r>
              </a:p>
              <a:p>
                <a:pPr algn="just"/>
                <a:endParaRPr lang="en-US" dirty="0"/>
              </a:p>
              <a:p>
                <a:pPr algn="just"/>
                <a:r>
                  <a:rPr lang="en-US" dirty="0"/>
                  <a:t>Coefficient of human inequality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𝐻𝑒𝑎𝑙𝑡h</m:t>
                                </m:r>
                              </m:sub>
                            </m:sSub>
                          </m:e>
                          <m:sub>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𝐸𝑑𝑢𝑐𝑎𝑡𝑖𝑜𝑛</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𝐼𝑛𝑐𝑜𝑚𝑒</m:t>
                            </m:r>
                          </m:sub>
                        </m:sSub>
                      </m:num>
                      <m:den>
                        <m:r>
                          <a:rPr lang="en-US" b="0" i="1" smtClean="0">
                            <a:latin typeface="Cambria Math" panose="02040503050406030204" pitchFamily="18" charset="0"/>
                          </a:rPr>
                          <m:t>3</m:t>
                        </m:r>
                      </m:den>
                    </m:f>
                  </m:oMath>
                </a14:m>
                <a:endParaRPr lang="en-US" dirty="0"/>
              </a:p>
              <a:p>
                <a:pPr algn="just"/>
                <a:endParaRPr lang="en-US" dirty="0"/>
              </a:p>
              <a:p>
                <a:pPr algn="just"/>
                <a:r>
                  <a:rPr lang="en-US" dirty="0"/>
                  <a:t>When all inequalities in dimensions are of a similar magnitude, the coefficient of human inequality and the loss in HDI value differ negligibly. When inequalities differ in magnitude, the loss in HDI value tends to be higher than the coefficient of human inequality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r="-681"/>
                </a:stretch>
              </a:blipFill>
            </p:spPr>
            <p:txBody>
              <a:bodyPr/>
              <a:lstStyle/>
              <a:p>
                <a:r>
                  <a:rPr lang="en-US">
                    <a:noFill/>
                  </a:rPr>
                  <a:t> </a:t>
                </a:r>
              </a:p>
            </p:txBody>
          </p:sp>
        </mc:Fallback>
      </mc:AlternateContent>
    </p:spTree>
    <p:extLst>
      <p:ext uri="{BB962C8B-B14F-4D97-AF65-F5344CB8AC3E}">
        <p14:creationId xmlns:p14="http://schemas.microsoft.com/office/powerpoint/2010/main" val="38142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5153"/>
          </a:xfrm>
        </p:spPr>
        <p:txBody>
          <a:bodyPr/>
          <a:lstStyle/>
          <a:p>
            <a:r>
              <a:rPr lang="en-US" dirty="0"/>
              <a:t>Example: Kazakhstan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372" y="1565329"/>
            <a:ext cx="9422970" cy="5114439"/>
          </a:xfrm>
        </p:spPr>
      </p:pic>
    </p:spTree>
    <p:extLst>
      <p:ext uri="{BB962C8B-B14F-4D97-AF65-F5344CB8AC3E}">
        <p14:creationId xmlns:p14="http://schemas.microsoft.com/office/powerpoint/2010/main" val="514468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Development Index</a:t>
            </a:r>
          </a:p>
        </p:txBody>
      </p:sp>
      <p:sp>
        <p:nvSpPr>
          <p:cNvPr id="3" name="Content Placeholder 2"/>
          <p:cNvSpPr>
            <a:spLocks noGrp="1"/>
          </p:cNvSpPr>
          <p:nvPr>
            <p:ph idx="1"/>
          </p:nvPr>
        </p:nvSpPr>
        <p:spPr/>
        <p:txBody>
          <a:bodyPr/>
          <a:lstStyle/>
          <a:p>
            <a:pPr algn="just"/>
            <a:r>
              <a:rPr lang="en-US" dirty="0"/>
              <a:t>The Gender Development Index (GDI) measures gender inequalities in achievement in three basic dimensions of human development:</a:t>
            </a:r>
          </a:p>
          <a:p>
            <a:pPr algn="just"/>
            <a:r>
              <a:rPr lang="en-US" dirty="0">
                <a:solidFill>
                  <a:srgbClr val="FF0000"/>
                </a:solidFill>
              </a:rPr>
              <a:t> health</a:t>
            </a:r>
            <a:r>
              <a:rPr lang="en-US" dirty="0"/>
              <a:t>, measured by female and male life expectancy at birth;</a:t>
            </a:r>
          </a:p>
          <a:p>
            <a:pPr algn="just"/>
            <a:endParaRPr lang="en-US" dirty="0"/>
          </a:p>
          <a:p>
            <a:pPr algn="just"/>
            <a:r>
              <a:rPr lang="en-US" dirty="0">
                <a:solidFill>
                  <a:srgbClr val="FF0000"/>
                </a:solidFill>
              </a:rPr>
              <a:t> education</a:t>
            </a:r>
            <a:r>
              <a:rPr lang="en-US" dirty="0"/>
              <a:t>, measured by female and male expected years of schooling for children and female and male mean years of schooling for adults ages 25 years and older; </a:t>
            </a:r>
          </a:p>
          <a:p>
            <a:pPr algn="just"/>
            <a:endParaRPr lang="en-US" dirty="0"/>
          </a:p>
          <a:p>
            <a:pPr algn="just"/>
            <a:r>
              <a:rPr lang="en-US" dirty="0"/>
              <a:t>and command over </a:t>
            </a:r>
            <a:r>
              <a:rPr lang="en-US" dirty="0">
                <a:solidFill>
                  <a:srgbClr val="FF0000"/>
                </a:solidFill>
              </a:rPr>
              <a:t>economic resources</a:t>
            </a:r>
            <a:r>
              <a:rPr lang="en-US" dirty="0"/>
              <a:t>, measured by female and male estimated earned income.</a:t>
            </a:r>
          </a:p>
        </p:txBody>
      </p:sp>
    </p:spTree>
    <p:extLst>
      <p:ext uri="{BB962C8B-B14F-4D97-AF65-F5344CB8AC3E}">
        <p14:creationId xmlns:p14="http://schemas.microsoft.com/office/powerpoint/2010/main" val="3582642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734"/>
          </a:xfrm>
        </p:spPr>
        <p:txBody>
          <a:bodyPr/>
          <a:lstStyle/>
          <a:p>
            <a:r>
              <a:rPr lang="en-US" sz="3200" dirty="0"/>
              <a:t>Estimating female and male earned incomes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6111" y="1378226"/>
                <a:ext cx="10604985" cy="4870173"/>
              </a:xfrm>
            </p:spPr>
            <p:txBody>
              <a:bodyPr>
                <a:noAutofit/>
              </a:bodyPr>
              <a:lstStyle/>
              <a:p>
                <a:r>
                  <a:rPr lang="en-US" sz="2400" dirty="0"/>
                  <a:t>To calculate estimated earned incomes, the share of the wage bill is calculated for each gender. The female share of the wage bill (Sf ) is calculated as follows: </a:t>
                </a:r>
              </a:p>
              <a:p>
                <a:endParaRPr lang="en-US" sz="2400" dirty="0"/>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𝑓</m:t>
                        </m:r>
                      </m:sub>
                    </m:sSub>
                  </m:oMath>
                </a14:m>
                <a:r>
                  <a:rPr lang="en-US" sz="2400" dirty="0"/>
                  <a:t> = </a:t>
                </a:r>
                <a14:m>
                  <m:oMath xmlns:m="http://schemas.openxmlformats.org/officeDocument/2006/math">
                    <m:f>
                      <m:fPr>
                        <m:ctrlPr>
                          <a:rPr lang="en-US" sz="2400" i="1" smtClean="0">
                            <a:latin typeface="Cambria Math" panose="02040503050406030204" pitchFamily="18" charset="0"/>
                          </a:rPr>
                        </m:ctrlPr>
                      </m:fPr>
                      <m:num>
                        <m:f>
                          <m:fPr>
                            <m:type m:val="lin"/>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𝑓</m:t>
                                </m:r>
                              </m:sub>
                            </m:sSub>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𝐸𝐴</m:t>
                                </m:r>
                              </m:e>
                              <m:sub>
                                <m:r>
                                  <a:rPr lang="en-US" sz="2400" b="0" i="1" smtClean="0">
                                    <a:latin typeface="Cambria Math" panose="02040503050406030204" pitchFamily="18" charset="0"/>
                                  </a:rPr>
                                  <m:t>𝑓</m:t>
                                </m:r>
                              </m:sub>
                            </m:sSub>
                          </m:den>
                        </m:f>
                      </m:num>
                      <m:den>
                        <m:f>
                          <m:fPr>
                            <m:type m:val="lin"/>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𝑓</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𝑚</m:t>
                                </m:r>
                              </m:sub>
                            </m:sSub>
                            <m:r>
                              <a:rPr lang="en-US" sz="2400" i="1">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𝐸𝐴</m:t>
                                </m:r>
                              </m:e>
                              <m:sub>
                                <m:r>
                                  <a:rPr lang="en-US" sz="2400" i="1">
                                    <a:latin typeface="Cambria Math" panose="02040503050406030204" pitchFamily="18" charset="0"/>
                                  </a:rPr>
                                  <m:t>𝑓</m:t>
                                </m:r>
                              </m:sub>
                            </m:sSub>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𝐸𝐴</m:t>
                            </m:r>
                          </m:e>
                          <m:sub>
                            <m:r>
                              <a:rPr lang="en-US" sz="2400" b="0" i="1" smtClean="0">
                                <a:latin typeface="Cambria Math" panose="02040503050406030204" pitchFamily="18" charset="0"/>
                              </a:rPr>
                              <m:t>𝑓</m:t>
                            </m:r>
                          </m:sub>
                        </m:sSub>
                      </m:den>
                    </m:f>
                  </m:oMath>
                </a14:m>
                <a:r>
                  <a:rPr lang="en-US" sz="2400" dirty="0"/>
                  <a:t> </a:t>
                </a:r>
              </a:p>
              <a:p>
                <a:endParaRPr lang="en-US" sz="2400" dirty="0"/>
              </a:p>
              <a:p>
                <a:r>
                  <a:rPr lang="en-US" sz="2400" dirty="0"/>
                  <a:t>where </a:t>
                </a:r>
                <a14:m>
                  <m:oMath xmlns:m="http://schemas.openxmlformats.org/officeDocument/2006/math">
                    <m:f>
                      <m:fPr>
                        <m:type m:val="lin"/>
                        <m:ctrlPr>
                          <a:rPr lang="en-US" sz="240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𝑓</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𝑚</m:t>
                            </m:r>
                          </m:sub>
                        </m:sSub>
                        <m:r>
                          <a:rPr lang="en-US" sz="2400" i="1">
                            <a:latin typeface="Cambria Math" panose="02040503050406030204" pitchFamily="18" charset="0"/>
                          </a:rPr>
                          <m:t> . </m:t>
                        </m:r>
                      </m:den>
                    </m:f>
                  </m:oMath>
                </a14:m>
                <a:r>
                  <a:rPr lang="en-US" sz="2400" dirty="0"/>
                  <a:t> is the ratio of female to male wage,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𝐸𝐴</m:t>
                        </m:r>
                      </m:e>
                      <m:sub>
                        <m:r>
                          <a:rPr lang="en-US" sz="2400" b="0" i="1" smtClean="0">
                            <a:latin typeface="Cambria Math" panose="02040503050406030204" pitchFamily="18" charset="0"/>
                          </a:rPr>
                          <m:t>𝑓</m:t>
                        </m:r>
                      </m:sub>
                    </m:sSub>
                  </m:oMath>
                </a14:m>
                <a:r>
                  <a:rPr lang="en-US" sz="2400" dirty="0"/>
                  <a:t>is the female share of the economically active </a:t>
                </a:r>
                <a:r>
                  <a:rPr lang="en-US" sz="2400" dirty="0" err="1"/>
                  <a:t>population</a:t>
                </a:r>
                <a:r>
                  <a:rPr lang="en-US" sz="2400" dirty="0"/>
                  <a:t> 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𝐸𝐴</m:t>
                        </m:r>
                      </m:e>
                      <m:sub>
                        <m:r>
                          <a:rPr lang="en-US" sz="2400" b="0" i="1" smtClean="0">
                            <a:latin typeface="Cambria Math" panose="02040503050406030204" pitchFamily="18" charset="0"/>
                          </a:rPr>
                          <m:t>𝑚</m:t>
                        </m:r>
                      </m:sub>
                    </m:sSub>
                  </m:oMath>
                </a14:m>
                <a:r>
                  <a:rPr lang="en-US" sz="2400" dirty="0"/>
                  <a:t>is the male share. The male share of the wage bill is calculated as </a:t>
                </a:r>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𝑚</m:t>
                        </m:r>
                      </m:sub>
                    </m:sSub>
                  </m:oMath>
                </a14:m>
                <a:r>
                  <a:rPr lang="en-US" sz="2400" dirty="0"/>
                  <a:t> = 1 -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𝑓</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6111" y="1378226"/>
                <a:ext cx="10604985" cy="4870173"/>
              </a:xfrm>
              <a:blipFill>
                <a:blip r:embed="rId2"/>
                <a:stretch>
                  <a:fillRect l="-460" t="-1001" r="-1264"/>
                </a:stretch>
              </a:blipFill>
            </p:spPr>
            <p:txBody>
              <a:bodyPr/>
              <a:lstStyle/>
              <a:p>
                <a:r>
                  <a:rPr lang="en-US">
                    <a:noFill/>
                  </a:rPr>
                  <a:t> </a:t>
                </a:r>
              </a:p>
            </p:txBody>
          </p:sp>
        </mc:Fallback>
      </mc:AlternateContent>
    </p:spTree>
    <p:extLst>
      <p:ext uri="{BB962C8B-B14F-4D97-AF65-F5344CB8AC3E}">
        <p14:creationId xmlns:p14="http://schemas.microsoft.com/office/powerpoint/2010/main" val="3840717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649358"/>
                <a:ext cx="8946541" cy="5599042"/>
              </a:xfrm>
            </p:spPr>
            <p:txBody>
              <a:bodyPr>
                <a:normAutofit/>
              </a:bodyPr>
              <a:lstStyle/>
              <a:p>
                <a:r>
                  <a:rPr lang="en-US" sz="2400" dirty="0"/>
                  <a:t>Estimated female earned income per capita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𝐺𝑁𝐼</m:t>
                        </m:r>
                      </m:e>
                      <m: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𝑝𝑐</m:t>
                            </m:r>
                          </m:e>
                          <m:sub>
                            <m:r>
                              <a:rPr lang="en-US" sz="2400" b="0" i="1" smtClean="0">
                                <a:latin typeface="Cambria Math" panose="02040503050406030204" pitchFamily="18" charset="0"/>
                              </a:rPr>
                              <m:t>𝑓</m:t>
                            </m:r>
                          </m:sub>
                        </m:sSub>
                      </m:sub>
                    </m:sSub>
                  </m:oMath>
                </a14:m>
                <a:r>
                  <a:rPr lang="en-US" sz="2400" dirty="0"/>
                  <a:t>) is obtained from GNI per capita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𝐺𝑁𝐼</m:t>
                        </m:r>
                      </m:e>
                      <m:sub>
                        <m:r>
                          <a:rPr lang="en-US" sz="2400" b="0" i="1" smtClean="0">
                            <a:latin typeface="Cambria Math" panose="02040503050406030204" pitchFamily="18" charset="0"/>
                          </a:rPr>
                          <m:t>𝑝𝑐</m:t>
                        </m:r>
                      </m:sub>
                    </m:sSub>
                  </m:oMath>
                </a14:m>
                <a:r>
                  <a:rPr lang="en-US" sz="2400" dirty="0"/>
                  <a:t>), first by multiplying it by the female share of the wage bill, Sf , and then rescaling it by the female share of the population,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𝑓</m:t>
                        </m:r>
                      </m:sub>
                    </m:sSub>
                  </m:oMath>
                </a14:m>
                <a:r>
                  <a:rPr lang="en-US" sz="2400" dirty="0"/>
                  <a:t>=</a:t>
                </a:r>
                <a14:m>
                  <m:oMath xmlns:m="http://schemas.openxmlformats.org/officeDocument/2006/math">
                    <m:f>
                      <m:fPr>
                        <m:ctrlPr>
                          <a:rPr lang="en-US" sz="2400" i="1" dirty="0" smtClean="0">
                            <a:latin typeface="Cambria Math" panose="02040503050406030204" pitchFamily="18" charset="0"/>
                          </a:rPr>
                        </m:ctrlPr>
                      </m:fPr>
                      <m:num>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𝑓</m:t>
                            </m:r>
                          </m:sub>
                        </m:sSub>
                      </m:num>
                      <m:den>
                        <m:r>
                          <a:rPr lang="en-US" sz="2400" b="0" i="1" dirty="0" smtClean="0">
                            <a:latin typeface="Cambria Math" panose="02040503050406030204" pitchFamily="18" charset="0"/>
                          </a:rPr>
                          <m:t>𝑁</m:t>
                        </m:r>
                      </m:den>
                    </m:f>
                  </m:oMath>
                </a14:m>
                <a:r>
                  <a:rPr lang="en-US" sz="2400" dirty="0"/>
                  <a:t>: </a:t>
                </a:r>
              </a:p>
              <a:p>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𝐺𝑁𝐼</m:t>
                        </m:r>
                      </m:e>
                      <m:sub>
                        <m:sSub>
                          <m:sSubPr>
                            <m:ctrlPr>
                              <a:rPr lang="en-US" sz="2400" i="1">
                                <a:latin typeface="Cambria Math" panose="02040503050406030204" pitchFamily="18" charset="0"/>
                              </a:rPr>
                            </m:ctrlPr>
                          </m:sSubPr>
                          <m:e>
                            <m:r>
                              <a:rPr lang="en-US" sz="2400" i="1">
                                <a:latin typeface="Cambria Math" panose="02040503050406030204" pitchFamily="18" charset="0"/>
                              </a:rPr>
                              <m:t>𝑝𝑐</m:t>
                            </m:r>
                          </m:e>
                          <m:sub>
                            <m:r>
                              <a:rPr lang="en-US" sz="2400" i="1">
                                <a:latin typeface="Cambria Math" panose="02040503050406030204" pitchFamily="18" charset="0"/>
                              </a:rPr>
                              <m:t>𝑓</m:t>
                            </m:r>
                          </m:sub>
                        </m:sSub>
                      </m:sub>
                    </m:sSub>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𝐺𝑁𝐼</m:t>
                        </m:r>
                      </m:e>
                      <m:sub>
                        <m:r>
                          <a:rPr lang="en-US" sz="2400" i="1">
                            <a:latin typeface="Cambria Math" panose="02040503050406030204" pitchFamily="18" charset="0"/>
                          </a:rPr>
                          <m:t>𝑝𝑐</m:t>
                        </m:r>
                      </m:sub>
                    </m:sSub>
                  </m:oMath>
                </a14:m>
                <a:r>
                  <a:rPr lang="en-US" sz="2400" dirty="0"/>
                  <a:t> . </a:t>
                </a:r>
                <a14:m>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𝑓</m:t>
                            </m:r>
                          </m:sub>
                        </m:sSub>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𝑓</m:t>
                            </m:r>
                          </m:sub>
                        </m:sSub>
                      </m:den>
                    </m:f>
                  </m:oMath>
                </a14:m>
                <a:r>
                  <a:rPr lang="en-US" sz="2400" dirty="0"/>
                  <a:t> .</a:t>
                </a:r>
              </a:p>
              <a:p>
                <a:r>
                  <a:rPr lang="en-US" sz="2400" dirty="0"/>
                  <a:t>Estimated male earned income per capita is </a:t>
                </a:r>
                <a:r>
                  <a:rPr lang="en-US" sz="2400" dirty="0" err="1"/>
                  <a:t>obtained</a:t>
                </a:r>
                <a:r>
                  <a:rPr lang="en-US" sz="2400" dirty="0"/>
                  <a:t> in the same</a:t>
                </a:r>
              </a:p>
              <a:p>
                <a:r>
                  <a:rPr lang="en-US" sz="2400" dirty="0"/>
                  <a:t>Way: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𝐺𝑁𝐼</m:t>
                        </m:r>
                      </m:e>
                      <m:sub>
                        <m:sSub>
                          <m:sSubPr>
                            <m:ctrlPr>
                              <a:rPr lang="en-US" sz="2400" i="1">
                                <a:latin typeface="Cambria Math" panose="02040503050406030204" pitchFamily="18" charset="0"/>
                              </a:rPr>
                            </m:ctrlPr>
                          </m:sSubPr>
                          <m:e>
                            <m:r>
                              <a:rPr lang="en-US" sz="2400" i="1">
                                <a:latin typeface="Cambria Math" panose="02040503050406030204" pitchFamily="18" charset="0"/>
                              </a:rPr>
                              <m:t>𝑝𝑐</m:t>
                            </m:r>
                          </m:e>
                          <m:sub>
                            <m:r>
                              <a:rPr lang="en-US" sz="2400" b="0" i="1" smtClean="0">
                                <a:latin typeface="Cambria Math" panose="02040503050406030204" pitchFamily="18" charset="0"/>
                              </a:rPr>
                              <m:t>𝑚</m:t>
                            </m:r>
                          </m:sub>
                        </m:sSub>
                      </m:sub>
                    </m:sSub>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𝐺𝑁𝐼</m:t>
                        </m:r>
                      </m:e>
                      <m:sub>
                        <m:r>
                          <a:rPr lang="en-US" sz="2400" i="1">
                            <a:latin typeface="Cambria Math" panose="02040503050406030204" pitchFamily="18" charset="0"/>
                          </a:rPr>
                          <m:t>𝑝𝑐</m:t>
                        </m:r>
                      </m:sub>
                    </m:sSub>
                  </m:oMath>
                </a14:m>
                <a:r>
                  <a:rPr lang="en-US" sz="2400" dirty="0"/>
                  <a:t> . </a:t>
                </a:r>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b="0" i="1" smtClean="0">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b="0" i="1" smtClean="0">
                                <a:latin typeface="Cambria Math" panose="02040503050406030204" pitchFamily="18" charset="0"/>
                              </a:rPr>
                              <m:t>𝑚</m:t>
                            </m:r>
                          </m:sub>
                        </m:sSub>
                      </m:den>
                    </m:f>
                  </m:oMath>
                </a14:m>
                <a:endParaRPr lang="en-US" sz="2400" dirty="0"/>
              </a:p>
              <a:p>
                <a:r>
                  <a:rPr lang="en-US" sz="2400" dirty="0"/>
                  <a:t>where Pm = 1 – Pf is the male share of population.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649358"/>
                <a:ext cx="8946541" cy="5599042"/>
              </a:xfrm>
              <a:blipFill>
                <a:blip r:embed="rId2"/>
                <a:stretch>
                  <a:fillRect l="-545" t="-980" r="-1431"/>
                </a:stretch>
              </a:blipFill>
            </p:spPr>
            <p:txBody>
              <a:bodyPr/>
              <a:lstStyle/>
              <a:p>
                <a:r>
                  <a:rPr lang="en-US">
                    <a:noFill/>
                  </a:rPr>
                  <a:t> </a:t>
                </a:r>
              </a:p>
            </p:txBody>
          </p:sp>
        </mc:Fallback>
      </mc:AlternateContent>
    </p:spTree>
    <p:extLst>
      <p:ext uri="{BB962C8B-B14F-4D97-AF65-F5344CB8AC3E}">
        <p14:creationId xmlns:p14="http://schemas.microsoft.com/office/powerpoint/2010/main" val="3407714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474" y="2052638"/>
            <a:ext cx="7416827" cy="4195762"/>
          </a:xfrm>
        </p:spPr>
      </p:pic>
    </p:spTree>
    <p:extLst>
      <p:ext uri="{BB962C8B-B14F-4D97-AF65-F5344CB8AC3E}">
        <p14:creationId xmlns:p14="http://schemas.microsoft.com/office/powerpoint/2010/main" val="282480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BF4B-5508-97EC-7694-2CF5648A6B02}"/>
              </a:ext>
            </a:extLst>
          </p:cNvPr>
          <p:cNvSpPr>
            <a:spLocks noGrp="1"/>
          </p:cNvSpPr>
          <p:nvPr>
            <p:ph type="title"/>
          </p:nvPr>
        </p:nvSpPr>
        <p:spPr/>
        <p:txBody>
          <a:bodyPr/>
          <a:lstStyle/>
          <a:p>
            <a:r>
              <a:rPr lang="en-US" dirty="0"/>
              <a:t>Economic Development</a:t>
            </a:r>
          </a:p>
        </p:txBody>
      </p:sp>
      <p:sp>
        <p:nvSpPr>
          <p:cNvPr id="3" name="Content Placeholder 2">
            <a:extLst>
              <a:ext uri="{FF2B5EF4-FFF2-40B4-BE49-F238E27FC236}">
                <a16:creationId xmlns:a16="http://schemas.microsoft.com/office/drawing/2014/main" id="{62D2E32A-7AE5-B504-F6DE-691A521C9CCA}"/>
              </a:ext>
            </a:extLst>
          </p:cNvPr>
          <p:cNvSpPr>
            <a:spLocks noGrp="1"/>
          </p:cNvSpPr>
          <p:nvPr>
            <p:ph idx="1"/>
          </p:nvPr>
        </p:nvSpPr>
        <p:spPr>
          <a:xfrm>
            <a:off x="1103312" y="1550504"/>
            <a:ext cx="9404723" cy="4697895"/>
          </a:xfrm>
        </p:spPr>
        <p:txBody>
          <a:bodyPr/>
          <a:lstStyle/>
          <a:p>
            <a:pPr marL="0" indent="0" algn="just">
              <a:buNone/>
            </a:pPr>
            <a:r>
              <a:rPr lang="en-US" sz="2400" dirty="0">
                <a:solidFill>
                  <a:srgbClr val="FF0000"/>
                </a:solidFill>
              </a:rPr>
              <a:t>• Michael P. Todaro: </a:t>
            </a:r>
            <a:r>
              <a:rPr lang="en-US" sz="2400" dirty="0"/>
              <a:t>Development refers to a multi dimensional process involving major changes in social and institutional structures as well as the acceleration of eco-growth, poverty eradication and the reduction of inequality of wealth. </a:t>
            </a:r>
          </a:p>
          <a:p>
            <a:pPr marL="0" indent="0" algn="just">
              <a:buNone/>
            </a:pPr>
            <a:r>
              <a:rPr lang="en-US" sz="2400" dirty="0"/>
              <a:t>• It refers to increase in living standards, improvement in self-esteem needs, freedom from oppression, greater choice.</a:t>
            </a:r>
          </a:p>
          <a:p>
            <a:pPr marL="0" indent="0" algn="just">
              <a:buNone/>
            </a:pPr>
            <a:r>
              <a:rPr lang="en-US" sz="2400" dirty="0"/>
              <a:t>. Takes into account the size of the informal economy</a:t>
            </a:r>
            <a:r>
              <a:rPr lang="en-US" dirty="0"/>
              <a:t>.</a:t>
            </a:r>
          </a:p>
        </p:txBody>
      </p:sp>
    </p:spTree>
    <p:extLst>
      <p:ext uri="{BB962C8B-B14F-4D97-AF65-F5344CB8AC3E}">
        <p14:creationId xmlns:p14="http://schemas.microsoft.com/office/powerpoint/2010/main" val="1222811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female and male Human Development Index values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female and male HDI values are the geometric means of the three dimensional indices for each gender:</a:t>
                </a:r>
              </a:p>
              <a:p>
                <a:endParaRPr lang="en-US" dirty="0"/>
              </a:p>
              <a:p>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𝐻𝐷𝐼</m:t>
                        </m:r>
                      </m:e>
                      <m:sub>
                        <m:r>
                          <a:rPr lang="en-US" b="0" i="1" smtClean="0">
                            <a:latin typeface="Cambria Math" panose="02040503050406030204" pitchFamily="18" charset="0"/>
                          </a:rPr>
                          <m:t>𝑓</m:t>
                        </m:r>
                      </m:sub>
                    </m:sSub>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𝐻𝑒𝑎𝑡h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𝐸𝑑𝑢𝑐𝑎𝑡𝑖𝑜𝑛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𝐼𝑛𝑐𝑜𝑚𝑒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ub>
                        </m:sSub>
                        <m:r>
                          <a:rPr lang="en-US" i="1">
                            <a:latin typeface="Cambria Math" panose="02040503050406030204" pitchFamily="18" charset="0"/>
                          </a:rPr>
                          <m:t>)</m:t>
                        </m:r>
                      </m:e>
                      <m:sup>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up>
                    </m:sSup>
                  </m:oMath>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𝐻𝐷𝐼</m:t>
                        </m:r>
                      </m:e>
                      <m:sub>
                        <m:r>
                          <a:rPr lang="en-US" b="0" i="1" smtClean="0">
                            <a:latin typeface="Cambria Math" panose="02040503050406030204" pitchFamily="18" charset="0"/>
                          </a:rPr>
                          <m:t>𝑚</m:t>
                        </m:r>
                      </m:sub>
                    </m:sSub>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𝐻𝑒𝑎𝑡h</m:t>
                            </m:r>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𝐸𝑑𝑢𝑐𝑎𝑡𝑖𝑜𝑛</m:t>
                            </m:r>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𝐼𝑛𝑐𝑜𝑚𝑒</m:t>
                            </m:r>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b>
                        </m:sSub>
                        <m:r>
                          <a:rPr lang="en-US" i="1">
                            <a:latin typeface="Cambria Math" panose="02040503050406030204" pitchFamily="18" charset="0"/>
                          </a:rPr>
                          <m:t>)</m:t>
                        </m:r>
                      </m:e>
                      <m:sup>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Tree>
    <p:extLst>
      <p:ext uri="{BB962C8B-B14F-4D97-AF65-F5344CB8AC3E}">
        <p14:creationId xmlns:p14="http://schemas.microsoft.com/office/powerpoint/2010/main" val="512834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female and male Human Development Index values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GDI is simply the ratio of female HDI value to male HDI value to male HDI value:</a:t>
                </a:r>
              </a:p>
              <a:p>
                <a:endParaRPr lang="en-US" dirty="0"/>
              </a:p>
              <a:p>
                <a:r>
                  <a:rPr lang="en-US" dirty="0"/>
                  <a:t>GDI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𝐻𝐷𝐼</m:t>
                            </m:r>
                          </m:e>
                          <m:sub>
                            <m:r>
                              <a:rPr lang="en-US" b="0" i="1" smtClean="0">
                                <a:latin typeface="Cambria Math" panose="02040503050406030204" pitchFamily="18" charset="0"/>
                              </a:rPr>
                              <m:t>𝑓</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𝐻𝐷𝐼</m:t>
                            </m:r>
                          </m:e>
                          <m:sub>
                            <m:r>
                              <a:rPr lang="en-US" b="0" i="1" smtClean="0">
                                <a:latin typeface="Cambria Math" panose="02040503050406030204" pitchFamily="18" charset="0"/>
                              </a:rPr>
                              <m:t>𝑚</m:t>
                            </m:r>
                          </m:sub>
                        </m:sSub>
                      </m:den>
                    </m:f>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Tree>
    <p:extLst>
      <p:ext uri="{BB962C8B-B14F-4D97-AF65-F5344CB8AC3E}">
        <p14:creationId xmlns:p14="http://schemas.microsoft.com/office/powerpoint/2010/main" val="2147467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866" y="452718"/>
            <a:ext cx="9231968" cy="939354"/>
          </a:xfrm>
        </p:spPr>
        <p:txBody>
          <a:bodyPr/>
          <a:lstStyle/>
          <a:p>
            <a:r>
              <a:rPr lang="en-US" dirty="0"/>
              <a:t>Example: Mauritania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741" y="1392072"/>
            <a:ext cx="9621672" cy="4856328"/>
          </a:xfrm>
        </p:spPr>
      </p:pic>
    </p:spTree>
    <p:extLst>
      <p:ext uri="{BB962C8B-B14F-4D97-AF65-F5344CB8AC3E}">
        <p14:creationId xmlns:p14="http://schemas.microsoft.com/office/powerpoint/2010/main" val="3053085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241" y="709684"/>
            <a:ext cx="8734567" cy="5538716"/>
          </a:xfrm>
        </p:spPr>
      </p:pic>
    </p:spTree>
    <p:extLst>
      <p:ext uri="{BB962C8B-B14F-4D97-AF65-F5344CB8AC3E}">
        <p14:creationId xmlns:p14="http://schemas.microsoft.com/office/powerpoint/2010/main" val="1471579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609" y="452718"/>
            <a:ext cx="9388225" cy="713473"/>
          </a:xfrm>
        </p:spPr>
        <p:txBody>
          <a:bodyPr/>
          <a:lstStyle/>
          <a:p>
            <a:r>
              <a:rPr lang="en-US" sz="3200" dirty="0"/>
              <a:t>Gender Development Index groups</a:t>
            </a:r>
          </a:p>
        </p:txBody>
      </p:sp>
      <p:sp>
        <p:nvSpPr>
          <p:cNvPr id="3" name="Content Placeholder 2"/>
          <p:cNvSpPr>
            <a:spLocks noGrp="1"/>
          </p:cNvSpPr>
          <p:nvPr>
            <p:ph idx="1"/>
          </p:nvPr>
        </p:nvSpPr>
        <p:spPr>
          <a:xfrm>
            <a:off x="662609" y="1404730"/>
            <a:ext cx="10190921" cy="4856921"/>
          </a:xfrm>
        </p:spPr>
        <p:txBody>
          <a:bodyPr>
            <a:normAutofit/>
          </a:bodyPr>
          <a:lstStyle/>
          <a:p>
            <a:r>
              <a:rPr lang="en-US" sz="2400" dirty="0"/>
              <a:t>The GDI groups are based on the absolute deviation of GDI from gender parity, 100 ∙ |GDI – 1|. </a:t>
            </a:r>
          </a:p>
          <a:p>
            <a:r>
              <a:rPr lang="en-US" sz="2400" dirty="0"/>
              <a:t>Countries with absolute deviation from gender parity of 2.5 percent or less are considered countries with high equality in HDI achievements between women and men and are classified as group 1. </a:t>
            </a:r>
          </a:p>
          <a:p>
            <a:r>
              <a:rPr lang="en-US" sz="2400" dirty="0"/>
              <a:t>Countries with absolute deviation from gender parity of 2.5–5 percent are considered countries with medium-high equality in HDI achievements between women and men and are classified as group 2.</a:t>
            </a:r>
          </a:p>
          <a:p>
            <a:r>
              <a:rPr lang="en-US" sz="2400" dirty="0"/>
              <a:t> </a:t>
            </a:r>
          </a:p>
        </p:txBody>
      </p:sp>
    </p:spTree>
    <p:extLst>
      <p:ext uri="{BB962C8B-B14F-4D97-AF65-F5344CB8AC3E}">
        <p14:creationId xmlns:p14="http://schemas.microsoft.com/office/powerpoint/2010/main" val="2721380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D92F-5465-9B55-00E3-CD6882D125AE}"/>
              </a:ext>
            </a:extLst>
          </p:cNvPr>
          <p:cNvSpPr>
            <a:spLocks noGrp="1"/>
          </p:cNvSpPr>
          <p:nvPr>
            <p:ph type="title"/>
          </p:nvPr>
        </p:nvSpPr>
        <p:spPr/>
        <p:txBody>
          <a:bodyPr/>
          <a:lstStyle/>
          <a:p>
            <a:r>
              <a:rPr lang="en-US" sz="4000" dirty="0"/>
              <a:t>Gender Development Index groups</a:t>
            </a:r>
          </a:p>
        </p:txBody>
      </p:sp>
      <p:sp>
        <p:nvSpPr>
          <p:cNvPr id="3" name="Content Placeholder 2">
            <a:extLst>
              <a:ext uri="{FF2B5EF4-FFF2-40B4-BE49-F238E27FC236}">
                <a16:creationId xmlns:a16="http://schemas.microsoft.com/office/drawing/2014/main" id="{73D2749F-057B-0B6C-31B6-F4FFE05E950E}"/>
              </a:ext>
            </a:extLst>
          </p:cNvPr>
          <p:cNvSpPr>
            <a:spLocks noGrp="1"/>
          </p:cNvSpPr>
          <p:nvPr>
            <p:ph idx="1"/>
          </p:nvPr>
        </p:nvSpPr>
        <p:spPr/>
        <p:txBody>
          <a:bodyPr/>
          <a:lstStyle/>
          <a:p>
            <a:r>
              <a:rPr lang="en-US" dirty="0"/>
              <a:t>Countries with absolute deviation from gender parity of 5–7.5 percent are considered countries with medium equality in HDI achievements between women and men and are classified as group 3.</a:t>
            </a:r>
          </a:p>
          <a:p>
            <a:r>
              <a:rPr lang="en-US" dirty="0"/>
              <a:t> Countries with absolute deviation from gender parity of 7.5–10 percent are considered countries with medium-low equality in HDI achievements between women and men and are classified as group 4.</a:t>
            </a:r>
          </a:p>
          <a:p>
            <a:r>
              <a:rPr lang="en-US" dirty="0"/>
              <a:t> Countries with absolute deviation from gender parity of more than 10 percent are considered countries with low equality in HDI achievements between women and men and are classified as group 5</a:t>
            </a:r>
          </a:p>
          <a:p>
            <a:endParaRPr lang="en-US" dirty="0"/>
          </a:p>
        </p:txBody>
      </p:sp>
    </p:spTree>
    <p:extLst>
      <p:ext uri="{BB962C8B-B14F-4D97-AF65-F5344CB8AC3E}">
        <p14:creationId xmlns:p14="http://schemas.microsoft.com/office/powerpoint/2010/main" val="777277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Inequality Index</a:t>
            </a:r>
          </a:p>
        </p:txBody>
      </p:sp>
      <p:sp>
        <p:nvSpPr>
          <p:cNvPr id="3" name="Content Placeholder 2"/>
          <p:cNvSpPr>
            <a:spLocks noGrp="1"/>
          </p:cNvSpPr>
          <p:nvPr>
            <p:ph idx="1"/>
          </p:nvPr>
        </p:nvSpPr>
        <p:spPr/>
        <p:txBody>
          <a:bodyPr/>
          <a:lstStyle/>
          <a:p>
            <a:r>
              <a:rPr lang="en-US" dirty="0"/>
              <a:t>The Gender Inequality Index (GII) reflects gender-based disadvantage in three dimensions— </a:t>
            </a:r>
          </a:p>
          <a:p>
            <a:r>
              <a:rPr lang="en-US" dirty="0"/>
              <a:t>reproductive health, </a:t>
            </a:r>
          </a:p>
          <a:p>
            <a:r>
              <a:rPr lang="en-US" dirty="0"/>
              <a:t>empowerment and </a:t>
            </a:r>
          </a:p>
          <a:p>
            <a:r>
              <a:rPr lang="en-US" dirty="0"/>
              <a:t>the </a:t>
            </a:r>
            <a:r>
              <a:rPr lang="en-US" dirty="0" err="1"/>
              <a:t>labour</a:t>
            </a:r>
            <a:r>
              <a:rPr lang="en-US" dirty="0"/>
              <a:t> market</a:t>
            </a:r>
          </a:p>
          <a:p>
            <a:r>
              <a:rPr lang="en-US" dirty="0"/>
              <a:t>It shows the loss in potential human development due to inequality between female and male achievements in these dimensions.</a:t>
            </a:r>
          </a:p>
          <a:p>
            <a:r>
              <a:rPr lang="en-US" dirty="0"/>
              <a:t> It ranges from 0, where women and men fare equally, to 1, where one gender fares as poorly as possible in all measured dimensions.</a:t>
            </a:r>
          </a:p>
        </p:txBody>
      </p:sp>
    </p:spTree>
    <p:extLst>
      <p:ext uri="{BB962C8B-B14F-4D97-AF65-F5344CB8AC3E}">
        <p14:creationId xmlns:p14="http://schemas.microsoft.com/office/powerpoint/2010/main" val="3627310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Aggregating across dimensions within each gender group, using geometric means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women and girls the aggregation formula is: </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𝑓</m:t>
                        </m:r>
                      </m:sub>
                    </m:sSub>
                    <m:r>
                      <a:rPr lang="en-US" b="0" i="1" smtClean="0">
                        <a:latin typeface="Cambria Math" panose="02040503050406030204" pitchFamily="18" charset="0"/>
                      </a:rPr>
                      <m:t>= </m:t>
                    </m:r>
                    <m:rad>
                      <m:radPr>
                        <m:ctrlPr>
                          <a:rPr lang="en-US" i="1" smtClean="0">
                            <a:latin typeface="Cambria Math" panose="02040503050406030204" pitchFamily="18" charset="0"/>
                          </a:rPr>
                        </m:ctrlPr>
                      </m:radPr>
                      <m:deg>
                        <m:r>
                          <m:rPr>
                            <m:brk m:alnAt="7"/>
                          </m:rPr>
                          <a:rPr lang="en-US" b="0" i="1" smtClean="0">
                            <a:latin typeface="Cambria Math" panose="02040503050406030204" pitchFamily="18" charset="0"/>
                          </a:rPr>
                          <m:t>3</m:t>
                        </m:r>
                      </m:deg>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𝑀𝑀𝑅</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𝐴𝐵𝑅</m:t>
                                </m:r>
                              </m:den>
                            </m:f>
                            <m:r>
                              <a:rPr lang="en-US" b="0" i="1" smtClean="0">
                                <a:latin typeface="Cambria Math" panose="02040503050406030204" pitchFamily="18" charset="0"/>
                              </a:rPr>
                              <m:t>)</m:t>
                            </m:r>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𝑃𝑅</m:t>
                                </m:r>
                              </m:e>
                              <m:sub>
                                <m:r>
                                  <a:rPr lang="en-US" b="0" i="1" smtClean="0">
                                    <a:latin typeface="Cambria Math" panose="02040503050406030204" pitchFamily="18" charset="0"/>
                                  </a:rPr>
                                  <m:t>𝑓</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𝑆𝐸</m:t>
                                </m:r>
                              </m:e>
                              <m:sub>
                                <m:r>
                                  <a:rPr lang="en-US" b="0" i="1" smtClean="0">
                                    <a:latin typeface="Cambria Math" panose="02040503050406030204" pitchFamily="18" charset="0"/>
                                  </a:rPr>
                                  <m:t>𝑓</m:t>
                                </m:r>
                              </m:sub>
                            </m:sSub>
                            <m:r>
                              <a:rPr lang="en-US" b="0" i="1" smtClean="0">
                                <a:latin typeface="Cambria Math" panose="02040503050406030204" pitchFamily="18" charset="0"/>
                              </a:rPr>
                              <m:t>)</m:t>
                            </m:r>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𝐿𝐹𝑃𝑅</m:t>
                            </m:r>
                          </m:e>
                          <m:sub>
                            <m:r>
                              <a:rPr lang="en-US" b="0" i="1" smtClean="0">
                                <a:latin typeface="Cambria Math" panose="02040503050406030204" pitchFamily="18" charset="0"/>
                              </a:rPr>
                              <m:t>𝑓</m:t>
                            </m:r>
                          </m:sub>
                        </m:sSub>
                        <m:r>
                          <a:rPr lang="en-US" b="0" i="1" smtClean="0">
                            <a:latin typeface="Cambria Math" panose="02040503050406030204" pitchFamily="18" charset="0"/>
                          </a:rPr>
                          <m:t> </m:t>
                        </m:r>
                      </m:e>
                    </m:rad>
                    <m:r>
                      <a:rPr lang="en-US" b="0" i="0" smtClean="0">
                        <a:latin typeface="Cambria Math" panose="02040503050406030204" pitchFamily="18" charset="0"/>
                      </a:rPr>
                      <m:t> </m:t>
                    </m:r>
                  </m:oMath>
                </a14:m>
                <a:endParaRPr lang="en-US" dirty="0"/>
              </a:p>
              <a:p>
                <a:endParaRPr lang="en-US" dirty="0"/>
              </a:p>
              <a:p>
                <a:r>
                  <a:rPr lang="en-US" dirty="0"/>
                  <a:t> and for men and boys the formula is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𝑚</m:t>
                        </m:r>
                      </m:sub>
                    </m:sSub>
                    <m:r>
                      <a:rPr lang="en-US" i="1" smtClean="0">
                        <a:latin typeface="Cambria Math" panose="02040503050406030204" pitchFamily="18" charset="0"/>
                      </a:rPr>
                      <m:t>=</m:t>
                    </m:r>
                    <m:r>
                      <a:rPr lang="en-US" i="1">
                        <a:latin typeface="Cambria Math" panose="02040503050406030204" pitchFamily="18" charset="0"/>
                      </a:rPr>
                      <m:t> </m:t>
                    </m:r>
                    <m:rad>
                      <m:radPr>
                        <m:ctrlPr>
                          <a:rPr lang="en-US" i="1">
                            <a:latin typeface="Cambria Math" panose="02040503050406030204" pitchFamily="18" charset="0"/>
                          </a:rPr>
                        </m:ctrlPr>
                      </m:radPr>
                      <m:deg>
                        <m:r>
                          <m:rPr>
                            <m:brk m:alnAt="7"/>
                          </m:rPr>
                          <a:rPr lang="en-US" i="1">
                            <a:latin typeface="Cambria Math" panose="02040503050406030204" pitchFamily="18" charset="0"/>
                          </a:rPr>
                          <m:t>3</m:t>
                        </m:r>
                      </m:deg>
                      <m:e>
                        <m:r>
                          <a:rPr lang="en-US" b="0" i="1" smtClean="0">
                            <a:latin typeface="Cambria Math" panose="02040503050406030204" pitchFamily="18" charset="0"/>
                          </a:rPr>
                          <m:t>1</m:t>
                        </m:r>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𝑃𝑅</m:t>
                                </m:r>
                              </m:e>
                              <m:sub>
                                <m:r>
                                  <a:rPr lang="en-US" b="0" i="1" smtClean="0">
                                    <a:latin typeface="Cambria Math" panose="02040503050406030204" pitchFamily="18" charset="0"/>
                                  </a:rPr>
                                  <m:t>𝑚</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𝑆𝐸</m:t>
                                </m:r>
                              </m:e>
                              <m:sub>
                                <m:r>
                                  <a:rPr lang="en-US" b="0" i="1" smtClean="0">
                                    <a:latin typeface="Cambria Math" panose="02040503050406030204" pitchFamily="18" charset="0"/>
                                  </a:rPr>
                                  <m:t>𝑚</m:t>
                                </m:r>
                              </m:sub>
                            </m:sSub>
                            <m:r>
                              <a:rPr lang="en-US" i="1">
                                <a:latin typeface="Cambria Math" panose="02040503050406030204" pitchFamily="18" charset="0"/>
                              </a:rPr>
                              <m:t>)</m:t>
                            </m:r>
                          </m:e>
                          <m:sup>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𝐿𝐹𝑃𝑅</m:t>
                            </m:r>
                          </m:e>
                          <m:sub>
                            <m:r>
                              <a:rPr lang="en-US" b="0" i="1" smtClean="0">
                                <a:latin typeface="Cambria Math" panose="02040503050406030204" pitchFamily="18" charset="0"/>
                              </a:rPr>
                              <m:t>𝑚</m:t>
                            </m:r>
                          </m:sub>
                        </m:sSub>
                        <m:r>
                          <a:rPr lang="en-US" i="1">
                            <a:latin typeface="Cambria Math" panose="02040503050406030204" pitchFamily="18" charset="0"/>
                          </a:rPr>
                          <m:t> </m:t>
                        </m:r>
                      </m:e>
                    </m:rad>
                  </m:oMath>
                </a14:m>
                <a:endParaRPr lang="en-US" dirty="0"/>
              </a:p>
              <a:p>
                <a:r>
                  <a:rPr lang="en-US" dirty="0"/>
                  <a:t>The rescaling by 0.1 of the maternal mortality ratio in equation 1 is needed to account for the truncation of the maternal mortality ratio at 10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r="-1158"/>
                </a:stretch>
              </a:blipFill>
            </p:spPr>
            <p:txBody>
              <a:bodyPr/>
              <a:lstStyle/>
              <a:p>
                <a:r>
                  <a:rPr lang="en-US">
                    <a:noFill/>
                  </a:rPr>
                  <a:t> </a:t>
                </a:r>
              </a:p>
            </p:txBody>
          </p:sp>
        </mc:Fallback>
      </mc:AlternateContent>
    </p:spTree>
    <p:extLst>
      <p:ext uri="{BB962C8B-B14F-4D97-AF65-F5344CB8AC3E}">
        <p14:creationId xmlns:p14="http://schemas.microsoft.com/office/powerpoint/2010/main" val="2940111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Aggregating across gender groups, using a harmonic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sz="2400" dirty="0"/>
                  <a:t>The female and male indices are aggregated by the harmonic mean to create the equally distributed </a:t>
                </a:r>
                <a:r>
                  <a:rPr lang="en-US" sz="2400" dirty="0" err="1"/>
                  <a:t>gender</a:t>
                </a:r>
                <a:r>
                  <a:rPr lang="en-US" sz="2400" dirty="0"/>
                  <a:t> index</a:t>
                </a:r>
              </a:p>
              <a:p>
                <a:pPr algn="just"/>
                <a:r>
                  <a:rPr lang="en-US" sz="2400" dirty="0"/>
                  <a:t>HARM(</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𝑓</m:t>
                        </m:r>
                      </m:sub>
                    </m:sSub>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𝑚</m:t>
                        </m:r>
                      </m:sub>
                    </m:sSub>
                  </m:oMath>
                </a14:m>
                <a:r>
                  <a:rPr lang="en-US" sz="2400" dirty="0"/>
                  <a:t>) = </a:t>
                </a:r>
                <a14:m>
                  <m:oMath xmlns:m="http://schemas.openxmlformats.org/officeDocument/2006/math">
                    <m:sSup>
                      <m:sSupPr>
                        <m:ctrlPr>
                          <a:rPr lang="en-US" sz="2400" i="1" smtClean="0">
                            <a:latin typeface="Cambria Math" panose="02040503050406030204" pitchFamily="18" charset="0"/>
                          </a:rPr>
                        </m:ctrlPr>
                      </m:sSup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𝑓</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𝑚</m:t>
                                    </m:r>
                                  </m:sub>
                                  <m:sup>
                                    <m:r>
                                      <a:rPr lang="en-US" sz="2400" b="0" i="1" smtClean="0">
                                        <a:latin typeface="Cambria Math" panose="02040503050406030204" pitchFamily="18" charset="0"/>
                                      </a:rPr>
                                      <m:t>−1</m:t>
                                    </m:r>
                                  </m:sup>
                                </m:sSubSup>
                              </m:num>
                              <m:den>
                                <m:r>
                                  <a:rPr lang="en-US" sz="2400" b="0" i="1" smtClean="0">
                                    <a:latin typeface="Cambria Math" panose="02040503050406030204" pitchFamily="18" charset="0"/>
                                  </a:rPr>
                                  <m:t>2</m:t>
                                </m:r>
                              </m:den>
                            </m:f>
                          </m:e>
                        </m:d>
                      </m:e>
                      <m:sup>
                        <m:r>
                          <a:rPr lang="en-US" sz="2400" b="0" i="1" smtClean="0">
                            <a:latin typeface="Cambria Math" panose="02040503050406030204" pitchFamily="18" charset="0"/>
                          </a:rPr>
                          <m:t>−1</m:t>
                        </m:r>
                      </m:sup>
                    </m:sSup>
                  </m:oMath>
                </a14:m>
                <a:endParaRPr lang="en-US" sz="2400" dirty="0"/>
              </a:p>
              <a:p>
                <a:pPr algn="just"/>
                <a:r>
                  <a:rPr lang="en-US" sz="2400" dirty="0"/>
                  <a:t>Using the harmonic mean of within-group geometric means captures the inequality between women and men and adjusts for association between dimensions—that is, it accounts for the overlapping inequalities in dimensions.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5" t="-1163" r="-1022"/>
                </a:stretch>
              </a:blipFill>
            </p:spPr>
            <p:txBody>
              <a:bodyPr/>
              <a:lstStyle/>
              <a:p>
                <a:r>
                  <a:rPr lang="en-US">
                    <a:noFill/>
                  </a:rPr>
                  <a:t> </a:t>
                </a:r>
              </a:p>
            </p:txBody>
          </p:sp>
        </mc:Fallback>
      </mc:AlternateContent>
    </p:spTree>
    <p:extLst>
      <p:ext uri="{BB962C8B-B14F-4D97-AF65-F5344CB8AC3E}">
        <p14:creationId xmlns:p14="http://schemas.microsoft.com/office/powerpoint/2010/main" val="541083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5C50AF-6953-B514-C846-D196BD564E14}"/>
                  </a:ext>
                </a:extLst>
              </p:cNvPr>
              <p:cNvSpPr>
                <a:spLocks noGrp="1"/>
              </p:cNvSpPr>
              <p:nvPr>
                <p:ph idx="1"/>
              </p:nvPr>
            </p:nvSpPr>
            <p:spPr>
              <a:xfrm>
                <a:off x="1103312" y="781878"/>
                <a:ext cx="8946541" cy="5466521"/>
              </a:xfrm>
            </p:spPr>
            <p:txBody>
              <a:bodyPr/>
              <a:lstStyle/>
              <a:p>
                <a:r>
                  <a:rPr lang="en-US" dirty="0"/>
                  <a:t>The reference standard for computing </a:t>
                </a:r>
                <a:r>
                  <a:rPr lang="en-US" dirty="0" err="1"/>
                  <a:t>inequali</a:t>
                </a:r>
                <a:r>
                  <a:rPr lang="en-US" dirty="0"/>
                  <a:t> ty is obtained by aggregating female and male </a:t>
                </a:r>
                <a:r>
                  <a:rPr lang="en-US" dirty="0" err="1"/>
                  <a:t>indi</a:t>
                </a:r>
                <a:r>
                  <a:rPr lang="en-US" dirty="0"/>
                  <a:t> </a:t>
                </a:r>
                <a:r>
                  <a:rPr lang="en-US" dirty="0" err="1"/>
                  <a:t>ces</a:t>
                </a:r>
                <a:r>
                  <a:rPr lang="en-US" dirty="0"/>
                  <a:t> using equal weights (thus treating the genders equally) and then aggregating the indices across dimensions:</a:t>
                </a:r>
              </a:p>
              <a:p>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sub>
                    </m:sSub>
                  </m:oMath>
                </a14:m>
                <a:r>
                  <a:rPr lang="en-US" dirty="0"/>
                  <a:t>= </a:t>
                </a:r>
                <a14:m>
                  <m:oMath xmlns:m="http://schemas.openxmlformats.org/officeDocument/2006/math">
                    <m:rad>
                      <m:radPr>
                        <m:ctrlPr>
                          <a:rPr lang="en-US" i="1" smtClean="0">
                            <a:latin typeface="Cambria Math" panose="02040503050406030204" pitchFamily="18" charset="0"/>
                          </a:rPr>
                        </m:ctrlPr>
                      </m:radPr>
                      <m:deg>
                        <m:r>
                          <m:rPr>
                            <m:brk m:alnAt="7"/>
                          </m:rPr>
                          <a:rPr lang="en-US" b="0" i="1" smtClean="0">
                            <a:latin typeface="Cambria Math" panose="02040503050406030204" pitchFamily="18" charset="0"/>
                          </a:rPr>
                          <m:t>3</m:t>
                        </m:r>
                      </m:deg>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𝐻𝑒𝑎𝑙𝑡h</m:t>
                            </m:r>
                          </m:e>
                        </m:acc>
                        <m:r>
                          <m:rPr>
                            <m:brk m:alnAt="7"/>
                          </m:rP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𝐸𝑚𝑝𝑜𝑤𝑒𝑟𝑚𝑒𝑛𝑡</m:t>
                            </m:r>
                          </m:e>
                        </m:acc>
                        <m:r>
                          <m:rPr>
                            <m:brk m:alnAt="7"/>
                          </m:rP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𝐿𝐸𝑃𝑅</m:t>
                            </m:r>
                          </m:e>
                        </m:acc>
                      </m:e>
                    </m:rad>
                  </m:oMath>
                </a14:m>
                <a:endParaRPr lang="en-US" dirty="0"/>
              </a:p>
              <a:p>
                <a:r>
                  <a:rPr lang="en-US" dirty="0"/>
                  <a:t>Where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𝐻𝑒𝑎𝑙𝑡h</m:t>
                        </m:r>
                      </m:e>
                    </m:acc>
                  </m:oMath>
                </a14:m>
                <a:r>
                  <a:rPr lang="en-US" dirty="0"/>
                  <a:t> = </a:t>
                </a:r>
                <a14:m>
                  <m:oMath xmlns:m="http://schemas.openxmlformats.org/officeDocument/2006/math">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𝑀𝑀𝑅</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𝐴𝐵𝑅</m:t>
                                </m:r>
                              </m:den>
                            </m:f>
                          </m:e>
                        </m:rad>
                        <m:r>
                          <a:rPr lang="en-US" b="0" i="1" smtClean="0">
                            <a:latin typeface="Cambria Math" panose="02040503050406030204" pitchFamily="18" charset="0"/>
                          </a:rPr>
                          <m:t>+1</m:t>
                        </m:r>
                      </m:e>
                    </m:d>
                    <m:r>
                      <a:rPr lang="en-US" b="0" i="1" smtClean="0">
                        <a:latin typeface="Cambria Math" panose="02040503050406030204" pitchFamily="18" charset="0"/>
                      </a:rPr>
                      <m:t>/2</m:t>
                    </m:r>
                  </m:oMath>
                </a14:m>
                <a:endParaRPr lang="en-US" dirty="0"/>
              </a:p>
              <a:p>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𝐸𝑚𝑝𝑜𝑤𝑒𝑟𝑚𝑒𝑛𝑡</m:t>
                        </m:r>
                      </m:e>
                    </m:acc>
                  </m:oMath>
                </a14:m>
                <a:r>
                  <a:rPr lang="en-US" dirty="0"/>
                  <a:t> = </a:t>
                </a:r>
                <a14:m>
                  <m:oMath xmlns:m="http://schemas.openxmlformats.org/officeDocument/2006/math">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sSub>
                              <m:sSubPr>
                                <m:ctrlPr>
                                  <a:rPr lang="en-US" i="1" smtClean="0">
                                    <a:latin typeface="Cambria Math" panose="02040503050406030204" pitchFamily="18" charset="0"/>
                                  </a:rPr>
                                </m:ctrlPr>
                              </m:sSubPr>
                              <m:e>
                                <m:r>
                                  <a:rPr lang="en-US" b="0" i="1" smtClean="0">
                                    <a:latin typeface="Cambria Math" panose="02040503050406030204" pitchFamily="18" charset="0"/>
                                  </a:rPr>
                                  <m:t>𝑃𝑅</m:t>
                                </m:r>
                              </m:e>
                              <m:sub>
                                <m:r>
                                  <a:rPr lang="en-US" b="0" i="1" smtClean="0">
                                    <a:latin typeface="Cambria Math" panose="02040503050406030204" pitchFamily="18" charset="0"/>
                                  </a:rPr>
                                  <m:t>𝐹</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𝑆𝐸</m:t>
                                </m:r>
                              </m:e>
                              <m:sub>
                                <m:r>
                                  <a:rPr lang="en-US" b="0" i="1" smtClean="0">
                                    <a:latin typeface="Cambria Math" panose="02040503050406030204" pitchFamily="18" charset="0"/>
                                  </a:rPr>
                                  <m:t>𝐹</m:t>
                                </m:r>
                              </m:sub>
                            </m:sSub>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𝑃𝑅</m:t>
                                </m:r>
                              </m:e>
                              <m:sub>
                                <m:r>
                                  <a:rPr lang="en-US" b="0" i="1" smtClean="0">
                                    <a:latin typeface="Cambria Math" panose="02040503050406030204" pitchFamily="18" charset="0"/>
                                  </a:rPr>
                                  <m:t>𝑀</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𝑆𝐸</m:t>
                                </m:r>
                              </m:e>
                              <m:sub>
                                <m:r>
                                  <a:rPr lang="en-US" b="0" i="1" smtClean="0">
                                    <a:latin typeface="Cambria Math" panose="02040503050406030204" pitchFamily="18" charset="0"/>
                                  </a:rPr>
                                  <m:t>𝑀</m:t>
                                </m:r>
                              </m:sub>
                            </m:sSub>
                          </m:e>
                        </m:rad>
                      </m:e>
                    </m:d>
                    <m:r>
                      <a:rPr lang="en-US" b="0" i="1" smtClean="0">
                        <a:latin typeface="Cambria Math" panose="02040503050406030204" pitchFamily="18" charset="0"/>
                      </a:rPr>
                      <m:t>/2</m:t>
                    </m:r>
                  </m:oMath>
                </a14:m>
                <a:r>
                  <a:rPr lang="en-US" dirty="0"/>
                  <a:t> </a:t>
                </a:r>
              </a:p>
              <a:p>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𝐿𝐸𝑃𝑅</m:t>
                        </m:r>
                      </m:e>
                    </m:acc>
                  </m:oMath>
                </a14:m>
                <a:r>
                  <a:rPr lang="en-US" dirty="0"/>
                  <a:t>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𝐿𝐹𝑃𝑅</m:t>
                            </m:r>
                          </m:e>
                          <m:sub>
                            <m:r>
                              <a:rPr lang="en-US" b="0" i="1" smtClean="0">
                                <a:latin typeface="Cambria Math" panose="02040503050406030204" pitchFamily="18" charset="0"/>
                              </a:rPr>
                              <m:t>𝐹</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𝐿𝐹𝑃𝑅</m:t>
                            </m:r>
                          </m:e>
                          <m:sub>
                            <m:r>
                              <a:rPr lang="en-US" b="0" i="1" smtClean="0">
                                <a:latin typeface="Cambria Math" panose="02040503050406030204" pitchFamily="18" charset="0"/>
                              </a:rPr>
                              <m:t>𝑀</m:t>
                            </m:r>
                          </m:sub>
                        </m:sSub>
                      </m:num>
                      <m:den>
                        <m:r>
                          <a:rPr lang="en-US" b="0" i="1" smtClean="0">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0B5C50AF-6953-B514-C846-D196BD564E14}"/>
                  </a:ext>
                </a:extLst>
              </p:cNvPr>
              <p:cNvSpPr>
                <a:spLocks noGrp="1" noRot="1" noChangeAspect="1" noMove="1" noResize="1" noEditPoints="1" noAdjustHandles="1" noChangeArrowheads="1" noChangeShapeType="1" noTextEdit="1"/>
              </p:cNvSpPr>
              <p:nvPr>
                <p:ph idx="1"/>
              </p:nvPr>
            </p:nvSpPr>
            <p:spPr>
              <a:xfrm>
                <a:off x="1103312" y="781878"/>
                <a:ext cx="8946541" cy="5466521"/>
              </a:xfrm>
              <a:blipFill>
                <a:blip r:embed="rId2"/>
                <a:stretch>
                  <a:fillRect l="-341" t="-557"/>
                </a:stretch>
              </a:blipFill>
            </p:spPr>
            <p:txBody>
              <a:bodyPr/>
              <a:lstStyle/>
              <a:p>
                <a:r>
                  <a:rPr lang="en-US">
                    <a:noFill/>
                  </a:rPr>
                  <a:t> </a:t>
                </a:r>
              </a:p>
            </p:txBody>
          </p:sp>
        </mc:Fallback>
      </mc:AlternateContent>
    </p:spTree>
    <p:extLst>
      <p:ext uri="{BB962C8B-B14F-4D97-AF65-F5344CB8AC3E}">
        <p14:creationId xmlns:p14="http://schemas.microsoft.com/office/powerpoint/2010/main" val="408326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10AB-F0DD-7ED1-9E09-C67506329731}"/>
              </a:ext>
            </a:extLst>
          </p:cNvPr>
          <p:cNvSpPr>
            <a:spLocks noGrp="1"/>
          </p:cNvSpPr>
          <p:nvPr>
            <p:ph type="title"/>
          </p:nvPr>
        </p:nvSpPr>
        <p:spPr>
          <a:xfrm>
            <a:off x="646111" y="452718"/>
            <a:ext cx="9404723" cy="792986"/>
          </a:xfrm>
        </p:spPr>
        <p:txBody>
          <a:bodyPr/>
          <a:lstStyle/>
          <a:p>
            <a:r>
              <a:rPr lang="en-US" sz="4400" dirty="0"/>
              <a:t>Features </a:t>
            </a:r>
            <a:endParaRPr lang="en-US" dirty="0"/>
          </a:p>
        </p:txBody>
      </p:sp>
      <p:graphicFrame>
        <p:nvGraphicFramePr>
          <p:cNvPr id="6" name="Table 6">
            <a:extLst>
              <a:ext uri="{FF2B5EF4-FFF2-40B4-BE49-F238E27FC236}">
                <a16:creationId xmlns:a16="http://schemas.microsoft.com/office/drawing/2014/main" id="{A1474556-EF8F-22BE-8689-4911217F0603}"/>
              </a:ext>
            </a:extLst>
          </p:cNvPr>
          <p:cNvGraphicFramePr>
            <a:graphicFrameLocks noGrp="1"/>
          </p:cNvGraphicFramePr>
          <p:nvPr>
            <p:ph idx="1"/>
            <p:extLst>
              <p:ext uri="{D42A27DB-BD31-4B8C-83A1-F6EECF244321}">
                <p14:modId xmlns:p14="http://schemas.microsoft.com/office/powerpoint/2010/main" val="86437000"/>
              </p:ext>
            </p:extLst>
          </p:nvPr>
        </p:nvGraphicFramePr>
        <p:xfrm>
          <a:off x="1103683" y="1259652"/>
          <a:ext cx="9802856" cy="5145630"/>
        </p:xfrm>
        <a:graphic>
          <a:graphicData uri="http://schemas.openxmlformats.org/drawingml/2006/table">
            <a:tbl>
              <a:tblPr firstRow="1" bandRow="1">
                <a:tableStyleId>{5C22544A-7EE6-4342-B048-85BDC9FD1C3A}</a:tableStyleId>
              </a:tblPr>
              <a:tblGrid>
                <a:gridCol w="4901428">
                  <a:extLst>
                    <a:ext uri="{9D8B030D-6E8A-4147-A177-3AD203B41FA5}">
                      <a16:colId xmlns:a16="http://schemas.microsoft.com/office/drawing/2014/main" val="2325125051"/>
                    </a:ext>
                  </a:extLst>
                </a:gridCol>
                <a:gridCol w="4901428">
                  <a:extLst>
                    <a:ext uri="{9D8B030D-6E8A-4147-A177-3AD203B41FA5}">
                      <a16:colId xmlns:a16="http://schemas.microsoft.com/office/drawing/2014/main" val="2908347119"/>
                    </a:ext>
                  </a:extLst>
                </a:gridCol>
              </a:tblGrid>
              <a:tr h="1107740">
                <a:tc>
                  <a:txBody>
                    <a:bodyPr/>
                    <a:lstStyle/>
                    <a:p>
                      <a:r>
                        <a:rPr lang="en-US" sz="2800" dirty="0"/>
                        <a:t>Features of economic growth </a:t>
                      </a:r>
                    </a:p>
                  </a:txBody>
                  <a:tcPr marL="77801" marR="77801"/>
                </a:tc>
                <a:tc>
                  <a:txBody>
                    <a:bodyPr/>
                    <a:lstStyle/>
                    <a:p>
                      <a:r>
                        <a:rPr lang="en-US" sz="2400" dirty="0"/>
                        <a:t>Features of Economic Development</a:t>
                      </a:r>
                    </a:p>
                  </a:txBody>
                  <a:tcPr marL="77801" marR="77801"/>
                </a:tc>
                <a:extLst>
                  <a:ext uri="{0D108BD9-81ED-4DB2-BD59-A6C34878D82A}">
                    <a16:rowId xmlns:a16="http://schemas.microsoft.com/office/drawing/2014/main" val="1249433968"/>
                  </a:ext>
                </a:extLst>
              </a:tr>
              <a:tr h="4037890">
                <a:tc>
                  <a:txBody>
                    <a:bodyPr/>
                    <a:lstStyle/>
                    <a:p>
                      <a:pPr algn="just"/>
                      <a:r>
                        <a:rPr lang="en-US" sz="2000" dirty="0"/>
                        <a:t>•Economic Growth implies process of increase in National Income and Per Capita income. </a:t>
                      </a:r>
                    </a:p>
                    <a:p>
                      <a:pPr algn="just"/>
                      <a:endParaRPr lang="en-US" sz="2000" dirty="0"/>
                    </a:p>
                    <a:p>
                      <a:pPr algn="just"/>
                      <a:r>
                        <a:rPr lang="en-US" sz="2000" dirty="0"/>
                        <a:t>• Economic Growth is measured by increase in Real National Income. </a:t>
                      </a:r>
                    </a:p>
                    <a:p>
                      <a:pPr algn="just"/>
                      <a:endParaRPr lang="en-US" sz="2000" dirty="0"/>
                    </a:p>
                    <a:p>
                      <a:pPr algn="just"/>
                      <a:r>
                        <a:rPr lang="en-US" sz="2000" dirty="0"/>
                        <a:t>• Increase in real income should be Over Long Period </a:t>
                      </a:r>
                    </a:p>
                    <a:p>
                      <a:pPr algn="just"/>
                      <a:endParaRPr lang="en-US" sz="2000" dirty="0"/>
                    </a:p>
                    <a:p>
                      <a:pPr algn="just"/>
                      <a:r>
                        <a:rPr lang="en-US" sz="2000" dirty="0"/>
                        <a:t>• Increase in income should be based on increase in Productive Capacity.</a:t>
                      </a:r>
                    </a:p>
                  </a:txBody>
                  <a:tcPr marL="77801" marR="77801"/>
                </a:tc>
                <a:tc>
                  <a:txBody>
                    <a:bodyPr/>
                    <a:lstStyle/>
                    <a:p>
                      <a:pPr algn="just"/>
                      <a:r>
                        <a:rPr lang="en-US" sz="2000" dirty="0"/>
                        <a:t>• The concept of economic development is based on sustained improvement in material well being of society. </a:t>
                      </a:r>
                    </a:p>
                    <a:p>
                      <a:pPr algn="just"/>
                      <a:endParaRPr lang="en-US" sz="2000" dirty="0"/>
                    </a:p>
                    <a:p>
                      <a:pPr algn="just"/>
                      <a:r>
                        <a:rPr lang="en-US" sz="2000" dirty="0"/>
                        <a:t>• Economic Development brins changes in supply of resources, rate of capital formation, technology, skill and efficiency, institutional and organizational setup. </a:t>
                      </a:r>
                    </a:p>
                  </a:txBody>
                  <a:tcPr marL="77801" marR="77801"/>
                </a:tc>
                <a:extLst>
                  <a:ext uri="{0D108BD9-81ED-4DB2-BD59-A6C34878D82A}">
                    <a16:rowId xmlns:a16="http://schemas.microsoft.com/office/drawing/2014/main" val="444091329"/>
                  </a:ext>
                </a:extLst>
              </a:tr>
            </a:tbl>
          </a:graphicData>
        </a:graphic>
      </p:graphicFrame>
    </p:spTree>
    <p:extLst>
      <p:ext uri="{BB962C8B-B14F-4D97-AF65-F5344CB8AC3E}">
        <p14:creationId xmlns:p14="http://schemas.microsoft.com/office/powerpoint/2010/main" val="3287307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AF94-AC6F-558D-024A-B2EDF53362B6}"/>
              </a:ext>
            </a:extLst>
          </p:cNvPr>
          <p:cNvSpPr>
            <a:spLocks noGrp="1"/>
          </p:cNvSpPr>
          <p:nvPr>
            <p:ph type="title"/>
          </p:nvPr>
        </p:nvSpPr>
        <p:spPr/>
        <p:txBody>
          <a:bodyPr/>
          <a:lstStyle/>
          <a:p>
            <a:r>
              <a:rPr lang="en-US" dirty="0"/>
              <a:t>Comparing Indices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6D60C1-1F80-1F25-1F15-E7890AE0C00B}"/>
                  </a:ext>
                </a:extLst>
              </p:cNvPr>
              <p:cNvSpPr>
                <a:spLocks noGrp="1"/>
              </p:cNvSpPr>
              <p:nvPr>
                <p:ph idx="1"/>
              </p:nvPr>
            </p:nvSpPr>
            <p:spPr/>
            <p:txBody>
              <a:bodyPr/>
              <a:lstStyle/>
              <a:p>
                <a:r>
                  <a:rPr lang="en-US" dirty="0"/>
                  <a:t>Comparing the equally distributed gender index to the reference standard yields the GII,</a:t>
                </a:r>
              </a:p>
              <a:p>
                <a:endParaRPr lang="en-US" dirty="0"/>
              </a:p>
              <a:p>
                <a:r>
                  <a:rPr lang="en-US" dirty="0"/>
                  <a:t> GII = 1 -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𝐻𝐴𝑅𝑀</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𝐹</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𝑀</m:t>
                            </m:r>
                          </m:sub>
                        </m:sSub>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sub>
                        </m:sSub>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5C6D60C1-1F80-1F25-1F15-E7890AE0C00B}"/>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Tree>
    <p:extLst>
      <p:ext uri="{BB962C8B-B14F-4D97-AF65-F5344CB8AC3E}">
        <p14:creationId xmlns:p14="http://schemas.microsoft.com/office/powerpoint/2010/main" val="1957005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D89C-9D72-5CA6-FC14-B77756DA3602}"/>
              </a:ext>
            </a:extLst>
          </p:cNvPr>
          <p:cNvSpPr>
            <a:spLocks noGrp="1"/>
          </p:cNvSpPr>
          <p:nvPr>
            <p:ph type="title"/>
          </p:nvPr>
        </p:nvSpPr>
        <p:spPr/>
        <p:txBody>
          <a:bodyPr/>
          <a:lstStyle/>
          <a:p>
            <a:r>
              <a:rPr lang="en-US" dirty="0"/>
              <a:t>Example: Afghanistan</a:t>
            </a:r>
          </a:p>
        </p:txBody>
      </p:sp>
      <p:pic>
        <p:nvPicPr>
          <p:cNvPr id="5" name="Content Placeholder 4">
            <a:extLst>
              <a:ext uri="{FF2B5EF4-FFF2-40B4-BE49-F238E27FC236}">
                <a16:creationId xmlns:a16="http://schemas.microsoft.com/office/drawing/2014/main" id="{6D051A3E-8646-2ADC-6056-01B4CEFFFC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965" y="1577009"/>
            <a:ext cx="8738869" cy="4488302"/>
          </a:xfrm>
        </p:spPr>
      </p:pic>
    </p:spTree>
    <p:extLst>
      <p:ext uri="{BB962C8B-B14F-4D97-AF65-F5344CB8AC3E}">
        <p14:creationId xmlns:p14="http://schemas.microsoft.com/office/powerpoint/2010/main" val="2220870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8C4B7F-D907-5A26-C998-DC271E5C03A5}"/>
                  </a:ext>
                </a:extLst>
              </p:cNvPr>
              <p:cNvSpPr>
                <a:spLocks noGrp="1"/>
              </p:cNvSpPr>
              <p:nvPr>
                <p:ph idx="1"/>
              </p:nvPr>
            </p:nvSpPr>
            <p:spPr>
              <a:xfrm>
                <a:off x="1103312" y="556592"/>
                <a:ext cx="8946541" cy="5691808"/>
              </a:xfrm>
            </p:spPr>
            <p:txBody>
              <a:bodyPr>
                <a:norm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 </m:t>
                    </m:r>
                    <m:rad>
                      <m:radPr>
                        <m:ctrlPr>
                          <a:rPr lang="en-US" sz="2400" i="1" smtClean="0">
                            <a:latin typeface="Cambria Math" panose="02040503050406030204" pitchFamily="18" charset="0"/>
                          </a:rPr>
                        </m:ctrlPr>
                      </m:radPr>
                      <m:deg>
                        <m:r>
                          <m:rPr>
                            <m:brk m:alnAt="7"/>
                          </m:rPr>
                          <a:rPr lang="en-US" sz="2400" b="0" i="1" smtClean="0">
                            <a:latin typeface="Cambria Math" panose="02040503050406030204" pitchFamily="18" charset="0"/>
                          </a:rPr>
                          <m:t>3</m:t>
                        </m:r>
                      </m:deg>
                      <m:e>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m:t>
                                </m:r>
                              </m:num>
                              <m:den>
                                <m:r>
                                  <a:rPr lang="en-US" sz="2400" b="0" i="1" smtClean="0">
                                    <a:latin typeface="Cambria Math" panose="02040503050406030204" pitchFamily="18" charset="0"/>
                                  </a:rPr>
                                  <m:t>𝑀𝑀𝑅</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𝐴𝐵𝑅</m:t>
                                </m:r>
                              </m:den>
                            </m:f>
                            <m:r>
                              <a:rPr lang="en-US" sz="2400" b="0" i="1" smtClean="0">
                                <a:latin typeface="Cambria Math" panose="02040503050406030204" pitchFamily="18" charset="0"/>
                              </a:rPr>
                              <m:t>)</m:t>
                            </m:r>
                          </m:e>
                          <m:sup>
                            <m:f>
                              <m:fPr>
                                <m:type m:val="skw"/>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𝑃𝑅</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𝑆𝐸</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e>
                          <m:sup>
                            <m:f>
                              <m:fPr>
                                <m:type m:val="skw"/>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𝐿𝐹𝑃𝑅</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 </m:t>
                        </m:r>
                      </m:e>
                    </m:rad>
                  </m:oMath>
                </a14:m>
                <a:r>
                  <a:rPr lang="en-US" sz="2400" dirty="0"/>
                  <a:t> </a:t>
                </a:r>
              </a:p>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 </m:t>
                    </m:r>
                    <m:rad>
                      <m:radPr>
                        <m:ctrlPr>
                          <a:rPr lang="en-US" sz="2400" i="1" smtClean="0">
                            <a:latin typeface="Cambria Math" panose="02040503050406030204" pitchFamily="18" charset="0"/>
                          </a:rPr>
                        </m:ctrlPr>
                      </m:radPr>
                      <m:deg>
                        <m:r>
                          <m:rPr>
                            <m:brk m:alnAt="7"/>
                          </m:rPr>
                          <a:rPr lang="en-US" sz="2400" b="0" i="1" smtClean="0">
                            <a:latin typeface="Cambria Math" panose="02040503050406030204" pitchFamily="18" charset="0"/>
                          </a:rPr>
                          <m:t>3</m:t>
                        </m:r>
                      </m:deg>
                      <m:e>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m:t>
                                </m:r>
                              </m:num>
                              <m:den>
                                <m:r>
                                  <a:rPr lang="en-US" sz="2400" b="0" i="1" smtClean="0">
                                    <a:latin typeface="Cambria Math" panose="02040503050406030204" pitchFamily="18" charset="0"/>
                                  </a:rPr>
                                  <m:t>638</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82.6</m:t>
                                </m:r>
                              </m:den>
                            </m:f>
                            <m:r>
                              <a:rPr lang="en-US" sz="2400" b="0" i="1" smtClean="0">
                                <a:latin typeface="Cambria Math" panose="02040503050406030204" pitchFamily="18" charset="0"/>
                              </a:rPr>
                              <m:t>)</m:t>
                            </m:r>
                          </m:e>
                          <m:sup>
                            <m:f>
                              <m:fPr>
                                <m:type m:val="skw"/>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0.272 .0.064)</m:t>
                            </m:r>
                          </m:e>
                          <m:sup>
                            <m:f>
                              <m:fPr>
                                <m:type m:val="skw"/>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up>
                        </m:sSup>
                        <m:r>
                          <a:rPr lang="en-US" sz="2400" b="0" i="1" smtClean="0">
                            <a:latin typeface="Cambria Math" panose="02040503050406030204" pitchFamily="18" charset="0"/>
                          </a:rPr>
                          <m:t>.0.148 </m:t>
                        </m:r>
                      </m:e>
                    </m:rad>
                  </m:oMath>
                </a14:m>
                <a:r>
                  <a:rPr lang="en-US" sz="2400" dirty="0"/>
                  <a:t>=  0.0646</a:t>
                </a:r>
              </a:p>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𝐺</m:t>
                        </m:r>
                      </m:e>
                      <m:sub>
                        <m:r>
                          <a:rPr lang="en-US" sz="2400" b="0" i="1" smtClean="0">
                            <a:latin typeface="Cambria Math" panose="02040503050406030204" pitchFamily="18" charset="0"/>
                          </a:rPr>
                          <m:t>𝑚</m:t>
                        </m:r>
                      </m:sub>
                    </m:sSub>
                    <m:r>
                      <a:rPr lang="en-US" sz="2400" i="1" smtClean="0">
                        <a:latin typeface="Cambria Math" panose="02040503050406030204" pitchFamily="18" charset="0"/>
                      </a:rPr>
                      <m:t>=</m:t>
                    </m:r>
                    <m:r>
                      <a:rPr lang="en-US" sz="2400" i="1">
                        <a:latin typeface="Cambria Math" panose="02040503050406030204" pitchFamily="18" charset="0"/>
                      </a:rPr>
                      <m:t> </m:t>
                    </m:r>
                    <m:rad>
                      <m:radPr>
                        <m:ctrlPr>
                          <a:rPr lang="en-US" sz="2400" i="1">
                            <a:latin typeface="Cambria Math" panose="02040503050406030204" pitchFamily="18" charset="0"/>
                          </a:rPr>
                        </m:ctrlPr>
                      </m:radPr>
                      <m:deg>
                        <m:r>
                          <m:rPr>
                            <m:brk m:alnAt="7"/>
                          </m:rPr>
                          <a:rPr lang="en-US" sz="2400" i="1">
                            <a:latin typeface="Cambria Math" panose="02040503050406030204" pitchFamily="18" charset="0"/>
                          </a:rPr>
                          <m:t>3</m:t>
                        </m:r>
                      </m:deg>
                      <m:e>
                        <m:r>
                          <a:rPr lang="en-US" sz="2400" b="0" i="1" smtClean="0">
                            <a:latin typeface="Cambria Math" panose="02040503050406030204" pitchFamily="18" charset="0"/>
                          </a:rPr>
                          <m:t>1</m:t>
                        </m:r>
                        <m:r>
                          <a:rPr lang="en-US" sz="2400" i="1">
                            <a:latin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𝑃𝑅</m:t>
                                </m:r>
                              </m:e>
                              <m:sub>
                                <m:r>
                                  <a:rPr lang="en-US" sz="2400" b="0" i="1" smtClean="0">
                                    <a:latin typeface="Cambria Math" panose="02040503050406030204" pitchFamily="18" charset="0"/>
                                  </a:rPr>
                                  <m:t>𝑚</m:t>
                                </m:r>
                              </m:sub>
                            </m:sSub>
                            <m:r>
                              <a:rPr lang="en-US" sz="2400" i="1">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𝑆𝐸</m:t>
                                </m:r>
                              </m:e>
                              <m:sub>
                                <m:r>
                                  <a:rPr lang="en-US" sz="2400" b="0" i="1" smtClean="0">
                                    <a:latin typeface="Cambria Math" panose="02040503050406030204" pitchFamily="18" charset="0"/>
                                  </a:rPr>
                                  <m:t>𝑚</m:t>
                                </m:r>
                              </m:sub>
                            </m:sSub>
                            <m:r>
                              <a:rPr lang="en-US" sz="2400" i="1">
                                <a:latin typeface="Cambria Math" panose="02040503050406030204" pitchFamily="18" charset="0"/>
                              </a:rPr>
                              <m:t>)</m:t>
                            </m:r>
                          </m:e>
                          <m:sup>
                            <m:f>
                              <m:fPr>
                                <m:type m:val="skw"/>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𝐿𝐹𝑃𝑅</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rad>
                  </m:oMath>
                </a14:m>
                <a:endParaRPr lang="en-US" sz="2400" dirty="0"/>
              </a:p>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𝐺</m:t>
                        </m:r>
                      </m:e>
                      <m:sub>
                        <m:r>
                          <a:rPr lang="en-US" sz="2400" b="0" i="1" smtClean="0">
                            <a:latin typeface="Cambria Math" panose="02040503050406030204" pitchFamily="18" charset="0"/>
                          </a:rPr>
                          <m:t>𝑚</m:t>
                        </m:r>
                      </m:sub>
                    </m:sSub>
                    <m:r>
                      <a:rPr lang="en-US" sz="2400" i="1" smtClean="0">
                        <a:latin typeface="Cambria Math" panose="02040503050406030204" pitchFamily="18" charset="0"/>
                      </a:rPr>
                      <m:t>=</m:t>
                    </m:r>
                    <m:r>
                      <a:rPr lang="en-US" sz="2400" i="1">
                        <a:latin typeface="Cambria Math" panose="02040503050406030204" pitchFamily="18" charset="0"/>
                      </a:rPr>
                      <m:t> </m:t>
                    </m:r>
                    <m:rad>
                      <m:radPr>
                        <m:ctrlPr>
                          <a:rPr lang="en-US" sz="2400" i="1">
                            <a:latin typeface="Cambria Math" panose="02040503050406030204" pitchFamily="18" charset="0"/>
                          </a:rPr>
                        </m:ctrlPr>
                      </m:radPr>
                      <m:deg>
                        <m:r>
                          <m:rPr>
                            <m:brk m:alnAt="7"/>
                          </m:rPr>
                          <a:rPr lang="en-US" sz="2400" i="1">
                            <a:latin typeface="Cambria Math" panose="02040503050406030204" pitchFamily="18" charset="0"/>
                          </a:rPr>
                          <m:t>3</m:t>
                        </m:r>
                      </m:deg>
                      <m:e>
                        <m:r>
                          <a:rPr lang="en-US" sz="2400" b="0" i="1" smtClean="0">
                            <a:latin typeface="Cambria Math" panose="02040503050406030204" pitchFamily="18" charset="0"/>
                          </a:rPr>
                          <m:t>1</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0.728</m:t>
                            </m:r>
                            <m:r>
                              <a:rPr lang="en-US" sz="2400" i="1">
                                <a:latin typeface="Cambria Math" panose="02040503050406030204" pitchFamily="18" charset="0"/>
                              </a:rPr>
                              <m:t> .</m:t>
                            </m:r>
                            <m:r>
                              <a:rPr lang="en-US" sz="2400" b="0" i="1" smtClean="0">
                                <a:latin typeface="Cambria Math" panose="02040503050406030204" pitchFamily="18" charset="0"/>
                              </a:rPr>
                              <m:t>0.149</m:t>
                            </m:r>
                            <m:r>
                              <a:rPr lang="en-US" sz="2400" i="1">
                                <a:latin typeface="Cambria Math" panose="02040503050406030204" pitchFamily="18" charset="0"/>
                              </a:rPr>
                              <m:t>)</m:t>
                            </m:r>
                          </m:e>
                          <m:sup>
                            <m:f>
                              <m:fPr>
                                <m:type m:val="skw"/>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up>
                        </m:sSup>
                        <m:r>
                          <a:rPr lang="en-US" sz="2400" i="1">
                            <a:latin typeface="Cambria Math" panose="02040503050406030204" pitchFamily="18" charset="0"/>
                          </a:rPr>
                          <m:t>.</m:t>
                        </m:r>
                        <m:r>
                          <a:rPr lang="en-US" sz="2400" b="0" i="1" smtClean="0">
                            <a:latin typeface="Cambria Math" panose="02040503050406030204" pitchFamily="18" charset="0"/>
                          </a:rPr>
                          <m:t>0.665</m:t>
                        </m:r>
                        <m:r>
                          <a:rPr lang="en-US" sz="2400" i="1" smtClean="0">
                            <a:latin typeface="Cambria Math" panose="02040503050406030204" pitchFamily="18" charset="0"/>
                          </a:rPr>
                          <m:t> </m:t>
                        </m:r>
                      </m:e>
                    </m:rad>
                  </m:oMath>
                </a14:m>
                <a:r>
                  <a:rPr lang="en-US" sz="2400" dirty="0"/>
                  <a:t> = 0.6028</a:t>
                </a:r>
              </a:p>
              <a:p>
                <a:r>
                  <a:rPr lang="en-US" sz="2400" dirty="0"/>
                  <a:t>HARM(</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𝑓</m:t>
                        </m:r>
                      </m:sub>
                    </m:sSub>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𝑚</m:t>
                        </m:r>
                      </m:sub>
                    </m:sSub>
                  </m:oMath>
                </a14:m>
                <a:r>
                  <a:rPr lang="en-US" sz="2400" dirty="0"/>
                  <a:t>) = </a:t>
                </a:r>
                <a14:m>
                  <m:oMath xmlns:m="http://schemas.openxmlformats.org/officeDocument/2006/math">
                    <m:sSup>
                      <m:sSupPr>
                        <m:ctrlPr>
                          <a:rPr lang="en-US" sz="2400" i="1" smtClean="0">
                            <a:latin typeface="Cambria Math" panose="02040503050406030204" pitchFamily="18" charset="0"/>
                          </a:rPr>
                        </m:ctrlPr>
                      </m:sSup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0.0646</m:t>
                                    </m:r>
                                  </m:e>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0.6028</m:t>
                                    </m:r>
                                  </m:e>
                                  <m:sub/>
                                  <m:sup>
                                    <m:r>
                                      <a:rPr lang="en-US" sz="2400" b="0" i="1" smtClean="0">
                                        <a:latin typeface="Cambria Math" panose="02040503050406030204" pitchFamily="18" charset="0"/>
                                      </a:rPr>
                                      <m:t>−1</m:t>
                                    </m:r>
                                  </m:sup>
                                </m:sSubSup>
                              </m:num>
                              <m:den>
                                <m:r>
                                  <a:rPr lang="en-US" sz="2400" b="0" i="1" smtClean="0">
                                    <a:latin typeface="Cambria Math" panose="02040503050406030204" pitchFamily="18" charset="0"/>
                                  </a:rPr>
                                  <m:t>2</m:t>
                                </m:r>
                              </m:den>
                            </m:f>
                          </m:e>
                        </m:d>
                      </m:e>
                      <m:sup>
                        <m:r>
                          <a:rPr lang="en-US" sz="2400" b="0" i="1" smtClean="0">
                            <a:latin typeface="Cambria Math" panose="02040503050406030204" pitchFamily="18" charset="0"/>
                          </a:rPr>
                          <m:t>−1</m:t>
                        </m:r>
                      </m:sup>
                    </m:sSup>
                  </m:oMath>
                </a14:m>
                <a:r>
                  <a:rPr lang="en-US" sz="2400" dirty="0"/>
                  <a:t>= 0.1167</a:t>
                </a:r>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𝑀</m:t>
                        </m:r>
                      </m:sub>
                    </m:sSub>
                  </m:oMath>
                </a14:m>
                <a:r>
                  <a:rPr lang="en-US" sz="2400" dirty="0"/>
                  <a:t>= </a:t>
                </a:r>
                <a14:m>
                  <m:oMath xmlns:m="http://schemas.openxmlformats.org/officeDocument/2006/math">
                    <m:rad>
                      <m:radPr>
                        <m:ctrlPr>
                          <a:rPr lang="en-US" sz="2400" i="1" smtClean="0">
                            <a:latin typeface="Cambria Math" panose="02040503050406030204" pitchFamily="18" charset="0"/>
                          </a:rPr>
                        </m:ctrlPr>
                      </m:radPr>
                      <m:deg>
                        <m:r>
                          <m:rPr>
                            <m:brk m:alnAt="7"/>
                          </m:rPr>
                          <a:rPr lang="en-US" sz="2400" b="0" i="1" smtClean="0">
                            <a:latin typeface="Cambria Math" panose="02040503050406030204" pitchFamily="18" charset="0"/>
                          </a:rPr>
                          <m:t>3</m:t>
                        </m:r>
                      </m:deg>
                      <m:e>
                        <m:r>
                          <m:rPr>
                            <m:brk m:alnAt="7"/>
                          </m:rPr>
                          <a:rPr lang="en-US" sz="2400" b="0" i="1" smtClean="0">
                            <a:latin typeface="Cambria Math" panose="02040503050406030204" pitchFamily="18" charset="0"/>
                          </a:rPr>
                          <m:t>0</m:t>
                        </m:r>
                        <m:r>
                          <a:rPr lang="en-US" sz="2400" b="0" i="1" smtClean="0">
                            <a:latin typeface="Cambria Math" panose="02040503050406030204" pitchFamily="18" charset="0"/>
                          </a:rPr>
                          <m:t>.5069, 0.2306, 0.4065 </m:t>
                        </m:r>
                      </m:e>
                    </m:rad>
                  </m:oMath>
                </a14:m>
                <a:r>
                  <a:rPr lang="en-US" sz="2400" dirty="0"/>
                  <a:t> = 0.3622</a:t>
                </a:r>
              </a:p>
              <a:p>
                <a:r>
                  <a:rPr lang="en-US" sz="2400" dirty="0"/>
                  <a:t>GII = 1 -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𝐻𝐴𝑅𝑀</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𝐹</m:t>
                            </m:r>
                            <m:r>
                              <a:rPr lang="en-US" sz="2400" b="0" i="1" smtClean="0">
                                <a:latin typeface="Cambria Math" panose="02040503050406030204" pitchFamily="18" charset="0"/>
                              </a:rPr>
                              <m:t> </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𝑀</m:t>
                            </m:r>
                          </m:sub>
                        </m:sSub>
                        <m:r>
                          <a:rPr lang="en-US" sz="2400" b="0" i="1" smtClean="0">
                            <a:latin typeface="Cambria Math" panose="02040503050406030204" pitchFamily="18" charset="0"/>
                          </a:rPr>
                          <m:t>)</m:t>
                        </m:r>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𝑀</m:t>
                            </m:r>
                          </m:sub>
                        </m:sSub>
                      </m:den>
                    </m:f>
                  </m:oMath>
                </a14:m>
                <a:r>
                  <a:rPr lang="en-US" sz="2400" dirty="0"/>
                  <a:t> = 1-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0.1167</m:t>
                        </m:r>
                      </m:num>
                      <m:den>
                        <m:r>
                          <a:rPr lang="en-US" sz="2400" b="0" i="1" smtClean="0">
                            <a:latin typeface="Cambria Math" panose="02040503050406030204" pitchFamily="18" charset="0"/>
                          </a:rPr>
                          <m:t>0.3622</m:t>
                        </m:r>
                      </m:den>
                    </m:f>
                  </m:oMath>
                </a14:m>
                <a:r>
                  <a:rPr lang="en-US" sz="2400" dirty="0"/>
                  <a:t> = 0.678.</a:t>
                </a:r>
              </a:p>
              <a:p>
                <a:endParaRPr lang="en-US" sz="2400" dirty="0"/>
              </a:p>
              <a:p>
                <a:endParaRPr lang="en-US" sz="2400" dirty="0"/>
              </a:p>
              <a:p>
                <a:endParaRPr lang="en-US" sz="2400" dirty="0"/>
              </a:p>
              <a:p>
                <a:endParaRPr lang="en-US" dirty="0"/>
              </a:p>
            </p:txBody>
          </p:sp>
        </mc:Choice>
        <mc:Fallback xmlns="">
          <p:sp>
            <p:nvSpPr>
              <p:cNvPr id="3" name="Content Placeholder 2">
                <a:extLst>
                  <a:ext uri="{FF2B5EF4-FFF2-40B4-BE49-F238E27FC236}">
                    <a16:creationId xmlns:a16="http://schemas.microsoft.com/office/drawing/2014/main" id="{AE8C4B7F-D907-5A26-C998-DC271E5C03A5}"/>
                  </a:ext>
                </a:extLst>
              </p:cNvPr>
              <p:cNvSpPr>
                <a:spLocks noGrp="1" noRot="1" noChangeAspect="1" noMove="1" noResize="1" noEditPoints="1" noAdjustHandles="1" noChangeArrowheads="1" noChangeShapeType="1" noTextEdit="1"/>
              </p:cNvSpPr>
              <p:nvPr>
                <p:ph idx="1"/>
              </p:nvPr>
            </p:nvSpPr>
            <p:spPr>
              <a:xfrm>
                <a:off x="1103312" y="556592"/>
                <a:ext cx="8946541" cy="5691808"/>
              </a:xfrm>
              <a:blipFill>
                <a:blip r:embed="rId2"/>
                <a:stretch>
                  <a:fillRect l="-545"/>
                </a:stretch>
              </a:blipFill>
            </p:spPr>
            <p:txBody>
              <a:bodyPr/>
              <a:lstStyle/>
              <a:p>
                <a:r>
                  <a:rPr lang="en-US">
                    <a:noFill/>
                  </a:rPr>
                  <a:t> </a:t>
                </a:r>
              </a:p>
            </p:txBody>
          </p:sp>
        </mc:Fallback>
      </mc:AlternateContent>
    </p:spTree>
    <p:extLst>
      <p:ext uri="{BB962C8B-B14F-4D97-AF65-F5344CB8AC3E}">
        <p14:creationId xmlns:p14="http://schemas.microsoft.com/office/powerpoint/2010/main" val="3315138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E995-E91B-E9BC-9E20-F3BCE981F304}"/>
              </a:ext>
            </a:extLst>
          </p:cNvPr>
          <p:cNvSpPr>
            <a:spLocks noGrp="1"/>
          </p:cNvSpPr>
          <p:nvPr>
            <p:ph type="title"/>
          </p:nvPr>
        </p:nvSpPr>
        <p:spPr>
          <a:xfrm>
            <a:off x="649357" y="452718"/>
            <a:ext cx="9401477" cy="859247"/>
          </a:xfrm>
        </p:spPr>
        <p:txBody>
          <a:bodyPr/>
          <a:lstStyle/>
          <a:p>
            <a:r>
              <a:rPr lang="en-US" dirty="0"/>
              <a:t>Multidimensional Poverty Index</a:t>
            </a:r>
          </a:p>
        </p:txBody>
      </p:sp>
      <p:sp>
        <p:nvSpPr>
          <p:cNvPr id="3" name="Content Placeholder 2">
            <a:extLst>
              <a:ext uri="{FF2B5EF4-FFF2-40B4-BE49-F238E27FC236}">
                <a16:creationId xmlns:a16="http://schemas.microsoft.com/office/drawing/2014/main" id="{95093DCC-496A-2761-BAEE-23DE81552D72}"/>
              </a:ext>
            </a:extLst>
          </p:cNvPr>
          <p:cNvSpPr>
            <a:spLocks noGrp="1"/>
          </p:cNvSpPr>
          <p:nvPr>
            <p:ph idx="1"/>
          </p:nvPr>
        </p:nvSpPr>
        <p:spPr>
          <a:xfrm>
            <a:off x="1103312" y="1630018"/>
            <a:ext cx="8946541" cy="4618382"/>
          </a:xfrm>
        </p:spPr>
        <p:txBody>
          <a:bodyPr>
            <a:normAutofit/>
          </a:bodyPr>
          <a:lstStyle/>
          <a:p>
            <a:pPr algn="just"/>
            <a:r>
              <a:rPr lang="en-US" dirty="0"/>
              <a:t>The global Multidimensional Poverty Index (MPI) identifies multiple deprivations at the household level in health, education and standard of living.</a:t>
            </a:r>
          </a:p>
          <a:p>
            <a:pPr algn="just"/>
            <a:r>
              <a:rPr lang="en-US" dirty="0"/>
              <a:t>Each person is assigned a deprivation score accord </a:t>
            </a:r>
            <a:r>
              <a:rPr lang="en-US" dirty="0" err="1"/>
              <a:t>ing</a:t>
            </a:r>
            <a:r>
              <a:rPr lang="en-US" dirty="0"/>
              <a:t> to his or her household’s deprivations in each of the 10 indicators. </a:t>
            </a:r>
          </a:p>
          <a:p>
            <a:pPr algn="just"/>
            <a:r>
              <a:rPr lang="en-US" dirty="0"/>
              <a:t>The maximum deprivation score is 100 percent, with each dimension equally weighted; thus, the maximum deprivation score in each dimension is 33.3 percent or, more accurately, 1/3. </a:t>
            </a:r>
          </a:p>
          <a:p>
            <a:pPr algn="just"/>
            <a:r>
              <a:rPr lang="en-US" dirty="0"/>
              <a:t>The health and education dimensions have two indicators each, so each indicator is weighted as 1/6. </a:t>
            </a:r>
          </a:p>
          <a:p>
            <a:pPr algn="just"/>
            <a:r>
              <a:rPr lang="en-US" dirty="0"/>
              <a:t>The standard of living dimension has six indicators, so each indicator is weighted as 1/18.</a:t>
            </a:r>
          </a:p>
        </p:txBody>
      </p:sp>
    </p:spTree>
    <p:extLst>
      <p:ext uri="{BB962C8B-B14F-4D97-AF65-F5344CB8AC3E}">
        <p14:creationId xmlns:p14="http://schemas.microsoft.com/office/powerpoint/2010/main" val="3090183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EC68C-D2B2-A304-7148-1558FE59F20A}"/>
              </a:ext>
            </a:extLst>
          </p:cNvPr>
          <p:cNvSpPr>
            <a:spLocks noGrp="1"/>
          </p:cNvSpPr>
          <p:nvPr>
            <p:ph idx="1"/>
          </p:nvPr>
        </p:nvSpPr>
        <p:spPr>
          <a:xfrm>
            <a:off x="1103312" y="755374"/>
            <a:ext cx="8946541" cy="5493025"/>
          </a:xfrm>
        </p:spPr>
        <p:txBody>
          <a:bodyPr>
            <a:normAutofit/>
          </a:bodyPr>
          <a:lstStyle/>
          <a:p>
            <a:pPr algn="just"/>
            <a:r>
              <a:rPr lang="en-US" sz="2400" dirty="0"/>
              <a:t>To identify multidimensionally poor people, the deprivation scores for each indicator are summed to obtain the household deprivation score. </a:t>
            </a:r>
          </a:p>
          <a:p>
            <a:pPr algn="just"/>
            <a:r>
              <a:rPr lang="en-US" sz="2400" dirty="0"/>
              <a:t>A cutoff of 1/3 is used to distinguish between poor and nonpoor people. If the deprivation score is 1/3 or higher, that household (and everyone in it) is considered multi dimensionally poor. </a:t>
            </a:r>
          </a:p>
          <a:p>
            <a:pPr algn="just"/>
            <a:r>
              <a:rPr lang="en-US" sz="2400" dirty="0"/>
              <a:t>People with a deprivation score of 1/5 or higher but less than 1/3 are considered to be vulnerable to multidimensional poverty. </a:t>
            </a:r>
          </a:p>
          <a:p>
            <a:pPr algn="just"/>
            <a:r>
              <a:rPr lang="en-US" sz="2400" dirty="0"/>
              <a:t>People with a deprivation score of 1/2 or higher are considered to be in severe multidimensional poverty.</a:t>
            </a:r>
          </a:p>
        </p:txBody>
      </p:sp>
    </p:spTree>
    <p:extLst>
      <p:ext uri="{BB962C8B-B14F-4D97-AF65-F5344CB8AC3E}">
        <p14:creationId xmlns:p14="http://schemas.microsoft.com/office/powerpoint/2010/main" val="3001900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2A4841-9515-F676-9452-281EBE5043D0}"/>
                  </a:ext>
                </a:extLst>
              </p:cNvPr>
              <p:cNvSpPr>
                <a:spLocks noGrp="1"/>
              </p:cNvSpPr>
              <p:nvPr>
                <p:ph idx="1"/>
              </p:nvPr>
            </p:nvSpPr>
            <p:spPr>
              <a:xfrm>
                <a:off x="1103312" y="2052918"/>
                <a:ext cx="9630949" cy="4195481"/>
              </a:xfrm>
            </p:spPr>
            <p:txBody>
              <a:bodyPr>
                <a:normAutofit/>
              </a:bodyPr>
              <a:lstStyle/>
              <a:p>
                <a:r>
                  <a:rPr lang="en-US" sz="2400" dirty="0"/>
                  <a:t>The headcount ratio, H, is the proportion of multi dimensionally poor people in the population: </a:t>
                </a:r>
              </a:p>
              <a:p>
                <a:endParaRPr lang="en-US" sz="2400" dirty="0"/>
              </a:p>
              <a:p>
                <a:pPr marL="0" indent="0">
                  <a:buNone/>
                </a:pPr>
                <a:r>
                  <a:rPr lang="en-US" sz="2400" dirty="0"/>
                  <a:t>                                  H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𝑞</m:t>
                        </m:r>
                      </m:num>
                      <m:den>
                        <m:r>
                          <a:rPr lang="en-US" sz="2400" b="0" i="1" smtClean="0">
                            <a:latin typeface="Cambria Math" panose="02040503050406030204" pitchFamily="18" charset="0"/>
                          </a:rPr>
                          <m:t>𝑛</m:t>
                        </m:r>
                      </m:den>
                    </m:f>
                  </m:oMath>
                </a14:m>
                <a:endParaRPr lang="en-US" sz="2400" dirty="0"/>
              </a:p>
              <a:p>
                <a:endParaRPr lang="en-US" sz="2400" dirty="0"/>
              </a:p>
              <a:p>
                <a:r>
                  <a:rPr lang="en-US" sz="2400" dirty="0"/>
                  <a:t>where q is the number of people who are multidimensionally poor and n is the total population.</a:t>
                </a:r>
              </a:p>
            </p:txBody>
          </p:sp>
        </mc:Choice>
        <mc:Fallback xmlns="">
          <p:sp>
            <p:nvSpPr>
              <p:cNvPr id="3" name="Content Placeholder 2">
                <a:extLst>
                  <a:ext uri="{FF2B5EF4-FFF2-40B4-BE49-F238E27FC236}">
                    <a16:creationId xmlns:a16="http://schemas.microsoft.com/office/drawing/2014/main" id="{B22A4841-9515-F676-9452-281EBE5043D0}"/>
                  </a:ext>
                </a:extLst>
              </p:cNvPr>
              <p:cNvSpPr>
                <a:spLocks noGrp="1" noRot="1" noChangeAspect="1" noMove="1" noResize="1" noEditPoints="1" noAdjustHandles="1" noChangeArrowheads="1" noChangeShapeType="1" noTextEdit="1"/>
              </p:cNvSpPr>
              <p:nvPr>
                <p:ph idx="1"/>
              </p:nvPr>
            </p:nvSpPr>
            <p:spPr>
              <a:xfrm>
                <a:off x="1103312" y="2052918"/>
                <a:ext cx="9630949" cy="4195481"/>
              </a:xfrm>
              <a:blipFill>
                <a:blip r:embed="rId2"/>
                <a:stretch>
                  <a:fillRect l="-506" t="-1163"/>
                </a:stretch>
              </a:blipFill>
            </p:spPr>
            <p:txBody>
              <a:bodyPr/>
              <a:lstStyle/>
              <a:p>
                <a:r>
                  <a:rPr lang="en-US">
                    <a:noFill/>
                  </a:rPr>
                  <a:t> </a:t>
                </a:r>
              </a:p>
            </p:txBody>
          </p:sp>
        </mc:Fallback>
      </mc:AlternateContent>
    </p:spTree>
    <p:extLst>
      <p:ext uri="{BB962C8B-B14F-4D97-AF65-F5344CB8AC3E}">
        <p14:creationId xmlns:p14="http://schemas.microsoft.com/office/powerpoint/2010/main" val="3324642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F0108D-25C5-004C-A9DC-4E0EC1E53A79}"/>
                  </a:ext>
                </a:extLst>
              </p:cNvPr>
              <p:cNvSpPr>
                <a:spLocks noGrp="1"/>
              </p:cNvSpPr>
              <p:nvPr>
                <p:ph idx="1"/>
              </p:nvPr>
            </p:nvSpPr>
            <p:spPr>
              <a:xfrm>
                <a:off x="1103312" y="874644"/>
                <a:ext cx="9829731" cy="5373756"/>
              </a:xfrm>
            </p:spPr>
            <p:txBody>
              <a:bodyPr>
                <a:noAutofit/>
              </a:bodyPr>
              <a:lstStyle/>
              <a:p>
                <a:pPr algn="just"/>
                <a:r>
                  <a:rPr lang="en-US" sz="2400" dirty="0"/>
                  <a:t>The intensity of poverty, A, reflects the average proportion of the weighted component indicators in which multidimensionally poor people are deprived. </a:t>
                </a:r>
              </a:p>
              <a:p>
                <a:pPr algn="just"/>
                <a:r>
                  <a:rPr lang="en-US" sz="2400" dirty="0"/>
                  <a:t>For multidimensionally poor people only (those with a deprivation score s greater than or equal to 33.3 per cent), the deprivation scores are summed and divided by the total number of multidimensionally poor people: </a:t>
                </a:r>
              </a:p>
              <a:p>
                <a:pPr algn="just"/>
                <a:r>
                  <a:rPr lang="en-US" sz="2400" dirty="0"/>
                  <a:t>A =  </a:t>
                </a:r>
                <a14:m>
                  <m:oMath xmlns:m="http://schemas.openxmlformats.org/officeDocument/2006/math">
                    <m:f>
                      <m:fPr>
                        <m:ctrlPr>
                          <a:rPr lang="en-US" sz="2400" i="1" smtClean="0">
                            <a:latin typeface="Cambria Math" panose="02040503050406030204" pitchFamily="18" charset="0"/>
                          </a:rPr>
                        </m:ctrlPr>
                      </m:fPr>
                      <m:num>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1</m:t>
                            </m:r>
                          </m:sub>
                          <m:sup>
                            <m:r>
                              <a:rPr lang="en-US" sz="2400" b="0" i="1" smtClean="0">
                                <a:latin typeface="Cambria Math" panose="02040503050406030204" pitchFamily="18" charset="0"/>
                              </a:rPr>
                              <m:t>𝑞</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𝑖</m:t>
                                </m:r>
                              </m:sub>
                            </m:sSub>
                          </m:e>
                        </m:nary>
                      </m:num>
                      <m:den>
                        <m:r>
                          <a:rPr lang="en-US" sz="2400" b="0" i="1" smtClean="0">
                            <a:latin typeface="Cambria Math" panose="02040503050406030204" pitchFamily="18" charset="0"/>
                          </a:rPr>
                          <m:t>𝑞</m:t>
                        </m:r>
                      </m:den>
                    </m:f>
                  </m:oMath>
                </a14:m>
                <a:r>
                  <a:rPr lang="en-US" sz="2400" dirty="0"/>
                  <a:t> </a:t>
                </a:r>
              </a:p>
              <a:p>
                <a:pPr algn="just"/>
                <a:r>
                  <a:rPr lang="en-US" sz="2400" dirty="0"/>
                  <a:t>where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𝑖</m:t>
                        </m:r>
                      </m:sub>
                    </m:sSub>
                  </m:oMath>
                </a14:m>
                <a:r>
                  <a:rPr lang="en-US" sz="2400" dirty="0"/>
                  <a:t> is the deprivation score that the </a:t>
                </a:r>
                <a:r>
                  <a:rPr lang="en-US" sz="2400" dirty="0" err="1"/>
                  <a:t>ith</a:t>
                </a:r>
                <a:r>
                  <a:rPr lang="en-US" sz="2400" dirty="0"/>
                  <a:t> multidimensionally poor person experiences.</a:t>
                </a:r>
              </a:p>
            </p:txBody>
          </p:sp>
        </mc:Choice>
        <mc:Fallback xmlns="">
          <p:sp>
            <p:nvSpPr>
              <p:cNvPr id="3" name="Content Placeholder 2">
                <a:extLst>
                  <a:ext uri="{FF2B5EF4-FFF2-40B4-BE49-F238E27FC236}">
                    <a16:creationId xmlns:a16="http://schemas.microsoft.com/office/drawing/2014/main" id="{D1F0108D-25C5-004C-A9DC-4E0EC1E53A79}"/>
                  </a:ext>
                </a:extLst>
              </p:cNvPr>
              <p:cNvSpPr>
                <a:spLocks noGrp="1" noRot="1" noChangeAspect="1" noMove="1" noResize="1" noEditPoints="1" noAdjustHandles="1" noChangeArrowheads="1" noChangeShapeType="1" noTextEdit="1"/>
              </p:cNvSpPr>
              <p:nvPr>
                <p:ph idx="1"/>
              </p:nvPr>
            </p:nvSpPr>
            <p:spPr>
              <a:xfrm>
                <a:off x="1103312" y="874644"/>
                <a:ext cx="9829731" cy="5373756"/>
              </a:xfrm>
              <a:blipFill>
                <a:blip r:embed="rId2"/>
                <a:stretch>
                  <a:fillRect l="-496" t="-907" r="-931"/>
                </a:stretch>
              </a:blipFill>
            </p:spPr>
            <p:txBody>
              <a:bodyPr/>
              <a:lstStyle/>
              <a:p>
                <a:r>
                  <a:rPr lang="en-US">
                    <a:noFill/>
                  </a:rPr>
                  <a:t> </a:t>
                </a:r>
              </a:p>
            </p:txBody>
          </p:sp>
        </mc:Fallback>
      </mc:AlternateContent>
    </p:spTree>
    <p:extLst>
      <p:ext uri="{BB962C8B-B14F-4D97-AF65-F5344CB8AC3E}">
        <p14:creationId xmlns:p14="http://schemas.microsoft.com/office/powerpoint/2010/main" val="3860690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5E6918-46CC-AAAF-7515-B0325926FE3D}"/>
                  </a:ext>
                </a:extLst>
              </p:cNvPr>
              <p:cNvSpPr>
                <a:spLocks noGrp="1"/>
              </p:cNvSpPr>
              <p:nvPr>
                <p:ph idx="1"/>
              </p:nvPr>
            </p:nvSpPr>
            <p:spPr>
              <a:xfrm>
                <a:off x="1103312" y="1152940"/>
                <a:ext cx="8946541" cy="5095460"/>
              </a:xfrm>
            </p:spPr>
            <p:txBody>
              <a:bodyPr>
                <a:normAutofit/>
              </a:bodyPr>
              <a:lstStyle/>
              <a:p>
                <a:pPr algn="just"/>
                <a:r>
                  <a:rPr lang="en-US" sz="2400" dirty="0"/>
                  <a:t>The deprivation score </a:t>
                </a:r>
                <a:r>
                  <a:rPr lang="en-US" sz="2400" dirty="0" err="1"/>
                  <a:t>si</a:t>
                </a:r>
                <a:r>
                  <a:rPr lang="en-US" sz="2400" dirty="0"/>
                  <a:t> of the </a:t>
                </a:r>
                <a:r>
                  <a:rPr lang="en-US" sz="2400" dirty="0" err="1"/>
                  <a:t>ith</a:t>
                </a:r>
                <a:r>
                  <a:rPr lang="en-US" sz="2400" dirty="0"/>
                  <a:t> multidimensionally poor person can be expressed as the sum of the weights associated with each indica tor j (j = 1, 2, ..., 10) in which person </a:t>
                </a:r>
                <a:r>
                  <a:rPr lang="en-US" sz="2400" dirty="0" err="1"/>
                  <a:t>i</a:t>
                </a:r>
                <a:r>
                  <a:rPr lang="en-US" sz="2400" dirty="0"/>
                  <a:t> is deprived, </a:t>
                </a:r>
              </a:p>
              <a:p>
                <a:pPr algn="just"/>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𝑖</m:t>
                        </m:r>
                      </m:sub>
                    </m:sSub>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𝑐</m:t>
                        </m:r>
                      </m:e>
                      <m:sub>
                        <m:r>
                          <a:rPr lang="en-US" sz="2400" i="1">
                            <a:latin typeface="Cambria Math" panose="02040503050406030204" pitchFamily="18" charset="0"/>
                          </a:rPr>
                          <m:t>𝑖</m:t>
                        </m:r>
                        <m:r>
                          <a:rPr lang="en-US" sz="2400" b="0" i="1" smtClean="0">
                            <a:latin typeface="Cambria Math" panose="02040503050406030204" pitchFamily="18" charset="0"/>
                          </a:rPr>
                          <m:t>1</m:t>
                        </m:r>
                      </m:sub>
                    </m:sSub>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𝑐</m:t>
                        </m:r>
                      </m:e>
                      <m:sub>
                        <m:r>
                          <a:rPr lang="en-US" sz="2400" i="1">
                            <a:latin typeface="Cambria Math" panose="02040503050406030204" pitchFamily="18" charset="0"/>
                          </a:rPr>
                          <m:t>𝑖</m:t>
                        </m:r>
                        <m:r>
                          <a:rPr lang="en-US" sz="2400" b="0" i="1" smtClean="0">
                            <a:latin typeface="Cambria Math" panose="02040503050406030204" pitchFamily="18" charset="0"/>
                          </a:rPr>
                          <m:t>2</m:t>
                        </m:r>
                      </m:sub>
                    </m:sSub>
                  </m:oMath>
                </a14:m>
                <a:r>
                  <a:rPr lang="en-US" sz="2400" dirty="0"/>
                  <a:t> + …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𝑐</m:t>
                        </m:r>
                      </m:e>
                      <m:sub>
                        <m:r>
                          <a:rPr lang="en-US" sz="2400" i="1">
                            <a:latin typeface="Cambria Math" panose="02040503050406030204" pitchFamily="18" charset="0"/>
                          </a:rPr>
                          <m:t>𝑖</m:t>
                        </m:r>
                        <m:r>
                          <a:rPr lang="en-US" sz="2400" b="0" i="1" smtClean="0">
                            <a:latin typeface="Cambria Math" panose="02040503050406030204" pitchFamily="18" charset="0"/>
                          </a:rPr>
                          <m:t>10</m:t>
                        </m:r>
                      </m:sub>
                    </m:sSub>
                    <m:r>
                      <a:rPr lang="en-US" sz="2400" b="0" i="0" smtClean="0">
                        <a:latin typeface="Cambria Math" panose="02040503050406030204" pitchFamily="18" charset="0"/>
                      </a:rPr>
                      <m:t>.</m:t>
                    </m:r>
                  </m:oMath>
                </a14:m>
                <a:endParaRPr lang="en-US" sz="2400" dirty="0"/>
              </a:p>
            </p:txBody>
          </p:sp>
        </mc:Choice>
        <mc:Fallback xmlns="">
          <p:sp>
            <p:nvSpPr>
              <p:cNvPr id="3" name="Content Placeholder 2">
                <a:extLst>
                  <a:ext uri="{FF2B5EF4-FFF2-40B4-BE49-F238E27FC236}">
                    <a16:creationId xmlns:a16="http://schemas.microsoft.com/office/drawing/2014/main" id="{965E6918-46CC-AAAF-7515-B0325926FE3D}"/>
                  </a:ext>
                </a:extLst>
              </p:cNvPr>
              <p:cNvSpPr>
                <a:spLocks noGrp="1" noRot="1" noChangeAspect="1" noMove="1" noResize="1" noEditPoints="1" noAdjustHandles="1" noChangeArrowheads="1" noChangeShapeType="1" noTextEdit="1"/>
              </p:cNvSpPr>
              <p:nvPr>
                <p:ph idx="1"/>
              </p:nvPr>
            </p:nvSpPr>
            <p:spPr>
              <a:xfrm>
                <a:off x="1103312" y="1152940"/>
                <a:ext cx="8946541" cy="5095460"/>
              </a:xfrm>
              <a:blipFill>
                <a:blip r:embed="rId2"/>
                <a:stretch>
                  <a:fillRect l="-545" t="-957" r="-1022"/>
                </a:stretch>
              </a:blipFill>
            </p:spPr>
            <p:txBody>
              <a:bodyPr/>
              <a:lstStyle/>
              <a:p>
                <a:r>
                  <a:rPr lang="en-US">
                    <a:noFill/>
                  </a:rPr>
                  <a:t> </a:t>
                </a:r>
              </a:p>
            </p:txBody>
          </p:sp>
        </mc:Fallback>
      </mc:AlternateContent>
    </p:spTree>
    <p:extLst>
      <p:ext uri="{BB962C8B-B14F-4D97-AF65-F5344CB8AC3E}">
        <p14:creationId xmlns:p14="http://schemas.microsoft.com/office/powerpoint/2010/main" val="4054822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9BF8AC-8B20-AB4F-E217-F0462D440567}"/>
                  </a:ext>
                </a:extLst>
              </p:cNvPr>
              <p:cNvSpPr>
                <a:spLocks noGrp="1"/>
              </p:cNvSpPr>
              <p:nvPr>
                <p:ph idx="1"/>
              </p:nvPr>
            </p:nvSpPr>
            <p:spPr>
              <a:xfrm>
                <a:off x="1103312" y="954158"/>
                <a:ext cx="8946541" cy="5294242"/>
              </a:xfrm>
            </p:spPr>
            <p:txBody>
              <a:bodyPr/>
              <a:lstStyle/>
              <a:p>
                <a:r>
                  <a:rPr lang="en-US" dirty="0"/>
                  <a:t>The MPI value is the product of two measures: the multidimensional poverty headcount ratio and the intensity of poverty: </a:t>
                </a:r>
              </a:p>
              <a:p>
                <a:pPr marL="0" indent="0">
                  <a:buNone/>
                </a:pPr>
                <a:r>
                  <a:rPr lang="en-US" dirty="0"/>
                  <a:t>                                         MPI = H . A </a:t>
                </a:r>
              </a:p>
              <a:p>
                <a:r>
                  <a:rPr lang="en-US" dirty="0"/>
                  <a:t>The contribution of dimension d to multidimensional poverty can be expressed as:</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𝐶𝑜𝑛𝑡𝑟𝑖𝑏</m:t>
                        </m:r>
                      </m:e>
                      <m:sub>
                        <m:r>
                          <a:rPr lang="en-US" b="0" i="1" smtClean="0">
                            <a:latin typeface="Cambria Math" panose="02040503050406030204" pitchFamily="18" charset="0"/>
                          </a:rPr>
                          <m:t>𝑑</m:t>
                        </m:r>
                      </m:sub>
                    </m:sSub>
                  </m:oMath>
                </a14:m>
                <a:r>
                  <a:rPr lang="en-US" dirty="0"/>
                  <a:t> = </a:t>
                </a:r>
                <a14:m>
                  <m:oMath xmlns:m="http://schemas.openxmlformats.org/officeDocument/2006/math">
                    <m:f>
                      <m:fPr>
                        <m:ctrlPr>
                          <a:rPr lang="en-US" i="1" smtClean="0">
                            <a:latin typeface="Cambria Math" panose="02040503050406030204" pitchFamily="18" charset="0"/>
                          </a:rPr>
                        </m:ctrlPr>
                      </m:fPr>
                      <m:num>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sub>
                          <m:sup/>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𝑞</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𝑖𝑗</m:t>
                                    </m:r>
                                  </m:sub>
                                </m:sSub>
                              </m:e>
                            </m:nary>
                          </m:e>
                        </m:nary>
                      </m:num>
                      <m:den>
                        <m:r>
                          <a:rPr lang="en-US" b="0" i="1" smtClean="0">
                            <a:latin typeface="Cambria Math" panose="02040503050406030204" pitchFamily="18" charset="0"/>
                          </a:rPr>
                          <m:t>𝑛</m:t>
                        </m:r>
                      </m:den>
                    </m:f>
                  </m:oMath>
                </a14:m>
                <a:r>
                  <a:rPr lang="en-US" dirty="0"/>
                  <a:t> / MPI </a:t>
                </a:r>
              </a:p>
              <a:p>
                <a:endParaRPr lang="en-US" dirty="0"/>
              </a:p>
              <a:p>
                <a:r>
                  <a:rPr lang="en-US" dirty="0"/>
                  <a:t>where d is health, education or standard of living.</a:t>
                </a:r>
              </a:p>
            </p:txBody>
          </p:sp>
        </mc:Choice>
        <mc:Fallback xmlns="">
          <p:sp>
            <p:nvSpPr>
              <p:cNvPr id="3" name="Content Placeholder 2">
                <a:extLst>
                  <a:ext uri="{FF2B5EF4-FFF2-40B4-BE49-F238E27FC236}">
                    <a16:creationId xmlns:a16="http://schemas.microsoft.com/office/drawing/2014/main" id="{969BF8AC-8B20-AB4F-E217-F0462D440567}"/>
                  </a:ext>
                </a:extLst>
              </p:cNvPr>
              <p:cNvSpPr>
                <a:spLocks noGrp="1" noRot="1" noChangeAspect="1" noMove="1" noResize="1" noEditPoints="1" noAdjustHandles="1" noChangeArrowheads="1" noChangeShapeType="1" noTextEdit="1"/>
              </p:cNvSpPr>
              <p:nvPr>
                <p:ph idx="1"/>
              </p:nvPr>
            </p:nvSpPr>
            <p:spPr>
              <a:xfrm>
                <a:off x="1103312" y="954158"/>
                <a:ext cx="8946541" cy="5294242"/>
              </a:xfrm>
              <a:blipFill>
                <a:blip r:embed="rId2"/>
                <a:stretch>
                  <a:fillRect l="-341" t="-691" r="-136"/>
                </a:stretch>
              </a:blipFill>
            </p:spPr>
            <p:txBody>
              <a:bodyPr/>
              <a:lstStyle/>
              <a:p>
                <a:r>
                  <a:rPr lang="en-US">
                    <a:noFill/>
                  </a:rPr>
                  <a:t> </a:t>
                </a:r>
              </a:p>
            </p:txBody>
          </p:sp>
        </mc:Fallback>
      </mc:AlternateContent>
    </p:spTree>
    <p:extLst>
      <p:ext uri="{BB962C8B-B14F-4D97-AF65-F5344CB8AC3E}">
        <p14:creationId xmlns:p14="http://schemas.microsoft.com/office/powerpoint/2010/main" val="4283635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2B659A-2258-1155-78EB-75E7BDB90C95}"/>
                  </a:ext>
                </a:extLst>
              </p:cNvPr>
              <p:cNvSpPr>
                <a:spLocks noGrp="1"/>
              </p:cNvSpPr>
              <p:nvPr>
                <p:ph idx="1"/>
              </p:nvPr>
            </p:nvSpPr>
            <p:spPr>
              <a:xfrm>
                <a:off x="1103312" y="1152940"/>
                <a:ext cx="8946541" cy="5095460"/>
              </a:xfrm>
            </p:spPr>
            <p:txBody>
              <a:bodyPr>
                <a:normAutofit/>
              </a:bodyPr>
              <a:lstStyle/>
              <a:p>
                <a:pPr algn="just"/>
                <a:r>
                  <a:rPr lang="en-US" sz="2400" dirty="0"/>
                  <a:t>The MPI can also be expressed as the weighted sum of the censored headcount rates </a:t>
                </a:r>
                <a:r>
                  <a:rPr lang="en-US" sz="2400" dirty="0" err="1"/>
                  <a:t>hj</a:t>
                </a:r>
                <a:r>
                  <a:rPr lang="en-US" sz="2400" dirty="0"/>
                  <a:t> of each indicator j.</a:t>
                </a:r>
              </a:p>
              <a:p>
                <a:pPr algn="just"/>
                <a:r>
                  <a:rPr lang="en-US" sz="2400" dirty="0"/>
                  <a:t> </a:t>
                </a:r>
              </a:p>
              <a:p>
                <a:pPr algn="just"/>
                <a:r>
                  <a:rPr lang="en-US" sz="2400" dirty="0"/>
                  <a:t>The censored headcount rate of indicator j refers to the proportion of people who are multidimensionally poor and deprived in this indicator. </a:t>
                </a:r>
              </a:p>
              <a:p>
                <a:pPr algn="just"/>
                <a:endParaRPr lang="en-US" sz="2400" dirty="0"/>
              </a:p>
              <a:p>
                <a:pPr marL="0" indent="0" algn="just">
                  <a:buNone/>
                </a:pPr>
                <a:r>
                  <a:rPr lang="en-US" sz="2400" dirty="0"/>
                  <a:t>                                      MPI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10</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𝑗</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𝑗</m:t>
                            </m:r>
                          </m:sub>
                        </m:sSub>
                      </m:e>
                    </m:nary>
                  </m:oMath>
                </a14:m>
                <a:endParaRPr lang="en-US" sz="2400" dirty="0"/>
              </a:p>
              <a:p>
                <a:pPr algn="just"/>
                <a:r>
                  <a:rPr lang="en-US" sz="2400" dirty="0"/>
                  <a:t>where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𝑗</m:t>
                        </m:r>
                      </m:sub>
                    </m:sSub>
                  </m:oMath>
                </a14:m>
                <a:r>
                  <a:rPr lang="en-US" sz="2400" dirty="0"/>
                  <a:t> is the weight associated with indicator j (either 1/6 or 1/18), and the weights sum to 1.</a:t>
                </a:r>
              </a:p>
            </p:txBody>
          </p:sp>
        </mc:Choice>
        <mc:Fallback xmlns="">
          <p:sp>
            <p:nvSpPr>
              <p:cNvPr id="3" name="Content Placeholder 2">
                <a:extLst>
                  <a:ext uri="{FF2B5EF4-FFF2-40B4-BE49-F238E27FC236}">
                    <a16:creationId xmlns:a16="http://schemas.microsoft.com/office/drawing/2014/main" id="{C12B659A-2258-1155-78EB-75E7BDB90C95}"/>
                  </a:ext>
                </a:extLst>
              </p:cNvPr>
              <p:cNvSpPr>
                <a:spLocks noGrp="1" noRot="1" noChangeAspect="1" noMove="1" noResize="1" noEditPoints="1" noAdjustHandles="1" noChangeArrowheads="1" noChangeShapeType="1" noTextEdit="1"/>
              </p:cNvSpPr>
              <p:nvPr>
                <p:ph idx="1"/>
              </p:nvPr>
            </p:nvSpPr>
            <p:spPr>
              <a:xfrm>
                <a:off x="1103312" y="1152940"/>
                <a:ext cx="8946541" cy="5095460"/>
              </a:xfrm>
              <a:blipFill>
                <a:blip r:embed="rId2"/>
                <a:stretch>
                  <a:fillRect l="-545" t="-957" r="-1022"/>
                </a:stretch>
              </a:blipFill>
            </p:spPr>
            <p:txBody>
              <a:bodyPr/>
              <a:lstStyle/>
              <a:p>
                <a:r>
                  <a:rPr lang="en-US">
                    <a:noFill/>
                  </a:rPr>
                  <a:t> </a:t>
                </a:r>
              </a:p>
            </p:txBody>
          </p:sp>
        </mc:Fallback>
      </mc:AlternateContent>
    </p:spTree>
    <p:extLst>
      <p:ext uri="{BB962C8B-B14F-4D97-AF65-F5344CB8AC3E}">
        <p14:creationId xmlns:p14="http://schemas.microsoft.com/office/powerpoint/2010/main" val="409836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57B5-1E8C-4D82-FD1E-EA28E2B9A17D}"/>
              </a:ext>
            </a:extLst>
          </p:cNvPr>
          <p:cNvSpPr>
            <a:spLocks noGrp="1"/>
          </p:cNvSpPr>
          <p:nvPr>
            <p:ph type="title"/>
          </p:nvPr>
        </p:nvSpPr>
        <p:spPr/>
        <p:txBody>
          <a:bodyPr/>
          <a:lstStyle/>
          <a:p>
            <a:r>
              <a:rPr lang="en-US" dirty="0"/>
              <a:t>Comparison between Economic Growth and Economic Development</a:t>
            </a:r>
          </a:p>
        </p:txBody>
      </p:sp>
      <p:graphicFrame>
        <p:nvGraphicFramePr>
          <p:cNvPr id="8" name="Table 8">
            <a:extLst>
              <a:ext uri="{FF2B5EF4-FFF2-40B4-BE49-F238E27FC236}">
                <a16:creationId xmlns:a16="http://schemas.microsoft.com/office/drawing/2014/main" id="{E05E05CB-A687-FCAF-3527-9BBB37F6162F}"/>
              </a:ext>
            </a:extLst>
          </p:cNvPr>
          <p:cNvGraphicFramePr>
            <a:graphicFrameLocks noGrp="1"/>
          </p:cNvGraphicFramePr>
          <p:nvPr>
            <p:ph idx="1"/>
            <p:extLst>
              <p:ext uri="{D42A27DB-BD31-4B8C-83A1-F6EECF244321}">
                <p14:modId xmlns:p14="http://schemas.microsoft.com/office/powerpoint/2010/main" val="1752761782"/>
              </p:ext>
            </p:extLst>
          </p:nvPr>
        </p:nvGraphicFramePr>
        <p:xfrm>
          <a:off x="1103688" y="2715247"/>
          <a:ext cx="8947146" cy="2743200"/>
        </p:xfrm>
        <a:graphic>
          <a:graphicData uri="http://schemas.openxmlformats.org/drawingml/2006/table">
            <a:tbl>
              <a:tblPr firstRow="1" bandRow="1">
                <a:tableStyleId>{5C22544A-7EE6-4342-B048-85BDC9FD1C3A}</a:tableStyleId>
              </a:tblPr>
              <a:tblGrid>
                <a:gridCol w="1494113">
                  <a:extLst>
                    <a:ext uri="{9D8B030D-6E8A-4147-A177-3AD203B41FA5}">
                      <a16:colId xmlns:a16="http://schemas.microsoft.com/office/drawing/2014/main" val="4119561147"/>
                    </a:ext>
                  </a:extLst>
                </a:gridCol>
                <a:gridCol w="3034748">
                  <a:extLst>
                    <a:ext uri="{9D8B030D-6E8A-4147-A177-3AD203B41FA5}">
                      <a16:colId xmlns:a16="http://schemas.microsoft.com/office/drawing/2014/main" val="2673447751"/>
                    </a:ext>
                  </a:extLst>
                </a:gridCol>
                <a:gridCol w="4418285">
                  <a:extLst>
                    <a:ext uri="{9D8B030D-6E8A-4147-A177-3AD203B41FA5}">
                      <a16:colId xmlns:a16="http://schemas.microsoft.com/office/drawing/2014/main" val="1322101339"/>
                    </a:ext>
                  </a:extLst>
                </a:gridCol>
              </a:tblGrid>
              <a:tr h="370840">
                <a:tc>
                  <a:txBody>
                    <a:bodyPr/>
                    <a:lstStyle/>
                    <a:p>
                      <a:endParaRPr lang="en-US" sz="2400" dirty="0"/>
                    </a:p>
                  </a:txBody>
                  <a:tcPr marL="77801" marR="77801"/>
                </a:tc>
                <a:tc>
                  <a:txBody>
                    <a:bodyPr/>
                    <a:lstStyle/>
                    <a:p>
                      <a:r>
                        <a:rPr lang="en-US" sz="2400" dirty="0"/>
                        <a:t>Economic Growth </a:t>
                      </a:r>
                    </a:p>
                  </a:txBody>
                  <a:tcPr marL="77801" marR="77801"/>
                </a:tc>
                <a:tc>
                  <a:txBody>
                    <a:bodyPr/>
                    <a:lstStyle/>
                    <a:p>
                      <a:r>
                        <a:rPr lang="en-US" sz="2400" dirty="0"/>
                        <a:t>Economic Development</a:t>
                      </a:r>
                    </a:p>
                  </a:txBody>
                  <a:tcPr marL="77801" marR="77801"/>
                </a:tc>
                <a:extLst>
                  <a:ext uri="{0D108BD9-81ED-4DB2-BD59-A6C34878D82A}">
                    <a16:rowId xmlns:a16="http://schemas.microsoft.com/office/drawing/2014/main" val="1291474521"/>
                  </a:ext>
                </a:extLst>
              </a:tr>
              <a:tr h="370840">
                <a:tc>
                  <a:txBody>
                    <a:bodyPr/>
                    <a:lstStyle/>
                    <a:p>
                      <a:r>
                        <a:rPr lang="en-US" sz="2400" dirty="0"/>
                        <a:t>Meaning </a:t>
                      </a:r>
                    </a:p>
                  </a:txBody>
                  <a:tcPr marL="77801" marR="77801"/>
                </a:tc>
                <a:tc>
                  <a:txBody>
                    <a:bodyPr/>
                    <a:lstStyle/>
                    <a:p>
                      <a:r>
                        <a:rPr lang="en-US" sz="2400" dirty="0"/>
                        <a:t>Economic growth refers to an increase in the real output of goods and services in the country .</a:t>
                      </a:r>
                    </a:p>
                  </a:txBody>
                  <a:tcPr marL="77801" marR="77801"/>
                </a:tc>
                <a:tc>
                  <a:txBody>
                    <a:bodyPr/>
                    <a:lstStyle/>
                    <a:p>
                      <a:r>
                        <a:rPr lang="en-US" sz="2400" dirty="0"/>
                        <a:t>Economic development implies income , saving and investment along with progressive change in socio-economic structure of economy .</a:t>
                      </a:r>
                    </a:p>
                  </a:txBody>
                  <a:tcPr marL="77801" marR="77801"/>
                </a:tc>
                <a:extLst>
                  <a:ext uri="{0D108BD9-81ED-4DB2-BD59-A6C34878D82A}">
                    <a16:rowId xmlns:a16="http://schemas.microsoft.com/office/drawing/2014/main" val="1209528024"/>
                  </a:ext>
                </a:extLst>
              </a:tr>
            </a:tbl>
          </a:graphicData>
        </a:graphic>
      </p:graphicFrame>
    </p:spTree>
    <p:extLst>
      <p:ext uri="{BB962C8B-B14F-4D97-AF65-F5344CB8AC3E}">
        <p14:creationId xmlns:p14="http://schemas.microsoft.com/office/powerpoint/2010/main" val="8758698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ADAD89-ED19-BDB6-3C9C-847DDAB97C55}"/>
                  </a:ext>
                </a:extLst>
              </p:cNvPr>
              <p:cNvSpPr>
                <a:spLocks noGrp="1"/>
              </p:cNvSpPr>
              <p:nvPr>
                <p:ph idx="1"/>
              </p:nvPr>
            </p:nvSpPr>
            <p:spPr>
              <a:xfrm>
                <a:off x="1103312" y="1139688"/>
                <a:ext cx="8946541" cy="5108712"/>
              </a:xfrm>
            </p:spPr>
            <p:txBody>
              <a:bodyPr>
                <a:normAutofit/>
              </a:bodyPr>
              <a:lstStyle/>
              <a:p>
                <a:pPr algn="just"/>
                <a:r>
                  <a:rPr lang="en-US" sz="2400" dirty="0"/>
                  <a:t>The variance of deprivation scores of multidimensionally poor people is used to measure inequality among those people: </a:t>
                </a:r>
              </a:p>
              <a:p>
                <a:pPr marL="0" indent="0" algn="just">
                  <a:buNone/>
                </a:pPr>
                <a:r>
                  <a:rPr lang="en-US" sz="2400" dirty="0"/>
                  <a:t>                                             V =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1</m:t>
                        </m:r>
                      </m:sub>
                      <m:sup>
                        <m:r>
                          <a:rPr lang="en-US" sz="2400" b="0" i="1" smtClean="0">
                            <a:latin typeface="Cambria Math" panose="02040503050406030204" pitchFamily="18" charset="0"/>
                          </a:rPr>
                          <m:t>𝑞</m:t>
                        </m:r>
                      </m:sup>
                      <m:e>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e>
                    </m:nary>
                  </m:oMath>
                </a14:m>
                <a:r>
                  <a:rPr lang="en-US" sz="2400" dirty="0"/>
                  <a:t>/(q-1)</a:t>
                </a:r>
              </a:p>
              <a:p>
                <a:pPr marL="0" indent="0" algn="just">
                  <a:buNone/>
                </a:pPr>
                <a:endParaRPr lang="en-US" sz="2400" dirty="0"/>
              </a:p>
              <a:p>
                <a:pPr algn="just"/>
                <a:r>
                  <a:rPr lang="en-US" sz="2400" dirty="0"/>
                  <a:t>All parameters defined above are estimated using survey data and sampling weights according to the rules of the sampling theory (</a:t>
                </a:r>
                <a:r>
                  <a:rPr lang="en-US" sz="2400" dirty="0" err="1"/>
                  <a:t>Lohr</a:t>
                </a:r>
                <a:r>
                  <a:rPr lang="en-US" sz="2400" dirty="0"/>
                  <a:t> 2010).</a:t>
                </a:r>
              </a:p>
            </p:txBody>
          </p:sp>
        </mc:Choice>
        <mc:Fallback xmlns="">
          <p:sp>
            <p:nvSpPr>
              <p:cNvPr id="3" name="Content Placeholder 2">
                <a:extLst>
                  <a:ext uri="{FF2B5EF4-FFF2-40B4-BE49-F238E27FC236}">
                    <a16:creationId xmlns:a16="http://schemas.microsoft.com/office/drawing/2014/main" id="{61ADAD89-ED19-BDB6-3C9C-847DDAB97C55}"/>
                  </a:ext>
                </a:extLst>
              </p:cNvPr>
              <p:cNvSpPr>
                <a:spLocks noGrp="1" noRot="1" noChangeAspect="1" noMove="1" noResize="1" noEditPoints="1" noAdjustHandles="1" noChangeArrowheads="1" noChangeShapeType="1" noTextEdit="1"/>
              </p:cNvSpPr>
              <p:nvPr>
                <p:ph idx="1"/>
              </p:nvPr>
            </p:nvSpPr>
            <p:spPr>
              <a:xfrm>
                <a:off x="1103312" y="1139688"/>
                <a:ext cx="8946541" cy="5108712"/>
              </a:xfrm>
              <a:blipFill>
                <a:blip r:embed="rId2"/>
                <a:stretch>
                  <a:fillRect l="-545" t="-955" r="-1022"/>
                </a:stretch>
              </a:blipFill>
            </p:spPr>
            <p:txBody>
              <a:bodyPr/>
              <a:lstStyle/>
              <a:p>
                <a:r>
                  <a:rPr lang="en-US">
                    <a:noFill/>
                  </a:rPr>
                  <a:t> </a:t>
                </a:r>
              </a:p>
            </p:txBody>
          </p:sp>
        </mc:Fallback>
      </mc:AlternateContent>
    </p:spTree>
    <p:extLst>
      <p:ext uri="{BB962C8B-B14F-4D97-AF65-F5344CB8AC3E}">
        <p14:creationId xmlns:p14="http://schemas.microsoft.com/office/powerpoint/2010/main" val="1372848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33761-974B-1FEB-C0FA-C5B31C94941B}"/>
              </a:ext>
            </a:extLst>
          </p:cNvPr>
          <p:cNvSpPr>
            <a:spLocks noGrp="1"/>
          </p:cNvSpPr>
          <p:nvPr>
            <p:ph idx="1"/>
          </p:nvPr>
        </p:nvSpPr>
        <p:spPr/>
        <p:txBody>
          <a:bodyPr/>
          <a:lstStyle/>
          <a:p>
            <a:r>
              <a:rPr lang="en-US" dirty="0"/>
              <a:t>Weighted deprivations: • </a:t>
            </a:r>
          </a:p>
          <a:p>
            <a:r>
              <a:rPr lang="en-US" dirty="0"/>
              <a:t>Household 1: (1 . 16.67) + (1 . 5.56) = 22.2 percent. • </a:t>
            </a:r>
          </a:p>
          <a:p>
            <a:r>
              <a:rPr lang="en-US" dirty="0"/>
              <a:t>Household 2: 72.2 percent. • </a:t>
            </a:r>
          </a:p>
          <a:p>
            <a:r>
              <a:rPr lang="en-US" dirty="0"/>
              <a:t>Household 3: 38.9 percent. •</a:t>
            </a:r>
          </a:p>
          <a:p>
            <a:r>
              <a:rPr lang="en-US" dirty="0"/>
              <a:t> Household 4: 50.0 percent. </a:t>
            </a:r>
          </a:p>
        </p:txBody>
      </p:sp>
    </p:spTree>
    <p:extLst>
      <p:ext uri="{BB962C8B-B14F-4D97-AF65-F5344CB8AC3E}">
        <p14:creationId xmlns:p14="http://schemas.microsoft.com/office/powerpoint/2010/main" val="39446825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F25EB5-3E0C-C3B6-F53B-353C193D7B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522" y="331305"/>
            <a:ext cx="7447722" cy="5917096"/>
          </a:xfrm>
        </p:spPr>
      </p:pic>
    </p:spTree>
    <p:extLst>
      <p:ext uri="{BB962C8B-B14F-4D97-AF65-F5344CB8AC3E}">
        <p14:creationId xmlns:p14="http://schemas.microsoft.com/office/powerpoint/2010/main" val="3336262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F9470C-9D66-B88C-EAE1-F825CAF8E4F4}"/>
                  </a:ext>
                </a:extLst>
              </p:cNvPr>
              <p:cNvSpPr>
                <a:spLocks noGrp="1"/>
              </p:cNvSpPr>
              <p:nvPr>
                <p:ph idx="1"/>
              </p:nvPr>
            </p:nvSpPr>
            <p:spPr>
              <a:xfrm>
                <a:off x="821635" y="901148"/>
                <a:ext cx="10270435" cy="5347251"/>
              </a:xfrm>
            </p:spPr>
            <p:txBody>
              <a:bodyPr/>
              <a:lstStyle/>
              <a:p>
                <a:r>
                  <a:rPr lang="en-US" sz="2400" dirty="0"/>
                  <a:t>Based on this hypothetical population of four households:</a:t>
                </a:r>
              </a:p>
              <a:p>
                <a:endParaRPr lang="en-US" sz="2400" dirty="0"/>
              </a:p>
              <a:p>
                <a:r>
                  <a:rPr lang="en-US" sz="2400" dirty="0"/>
                  <a:t>Headcount ratio(H)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0+7+5+4</m:t>
                        </m:r>
                      </m:num>
                      <m:den>
                        <m:r>
                          <a:rPr lang="en-US" sz="2400" b="0" i="1" smtClean="0">
                            <a:latin typeface="Cambria Math" panose="02040503050406030204" pitchFamily="18" charset="0"/>
                          </a:rPr>
                          <m:t>4+7+5+4</m:t>
                        </m:r>
                      </m:den>
                    </m:f>
                  </m:oMath>
                </a14:m>
                <a:r>
                  <a:rPr lang="en-US" sz="2400" dirty="0"/>
                  <a:t> = 0.80</a:t>
                </a:r>
              </a:p>
              <a:p>
                <a:pPr marL="0" indent="0">
                  <a:buNone/>
                </a:pPr>
                <a:r>
                  <a:rPr lang="en-US" sz="2400" dirty="0"/>
                  <a:t>(80 percent of people are multidimensionally poor)</a:t>
                </a:r>
              </a:p>
              <a:p>
                <a:r>
                  <a:rPr lang="en-US" sz="2400" dirty="0"/>
                  <a:t>Intensity of poverty </a:t>
                </a:r>
              </a:p>
              <a:p>
                <a:r>
                  <a:rPr lang="en-US" sz="2400" dirty="0"/>
                  <a:t>(A) = </a:t>
                </a:r>
                <a14:m>
                  <m:oMath xmlns:m="http://schemas.openxmlformats.org/officeDocument/2006/math">
                    <m:f>
                      <m:fPr>
                        <m:ctrlPr>
                          <a:rPr lang="en-US" sz="2400" i="1" smtClean="0">
                            <a:latin typeface="Cambria Math" panose="02040503050406030204" pitchFamily="18" charset="0"/>
                          </a:rPr>
                        </m:ctrlPr>
                      </m:fPr>
                      <m:num>
                        <m:r>
                          <m:rPr>
                            <m:nor/>
                          </m:rPr>
                          <a:rPr lang="en-US" sz="2400" dirty="0"/>
                          <m:t>(72.2 . 7) + (38.9 . 5) + (50.0 . 4) ( 7 + 5 + 4 )</m:t>
                        </m:r>
                      </m:num>
                      <m:den>
                        <m:r>
                          <a:rPr lang="en-US" sz="2400" b="0" i="1" smtClean="0">
                            <a:latin typeface="Cambria Math" panose="02040503050406030204" pitchFamily="18" charset="0"/>
                          </a:rPr>
                          <m:t>7+5+4</m:t>
                        </m:r>
                      </m:den>
                    </m:f>
                  </m:oMath>
                </a14:m>
                <a:r>
                  <a:rPr lang="en-US" sz="2400" dirty="0"/>
                  <a:t> = 56.3 percent</a:t>
                </a:r>
              </a:p>
              <a:p>
                <a:pPr marL="0" indent="0">
                  <a:buNone/>
                </a:pPr>
                <a:r>
                  <a:rPr lang="en-US" sz="2400" dirty="0"/>
                  <a:t>(the average multidimensionally poor person is de </a:t>
                </a:r>
                <a:r>
                  <a:rPr lang="en-US" sz="2400" dirty="0" err="1"/>
                  <a:t>prived</a:t>
                </a:r>
                <a:r>
                  <a:rPr lang="en-US" sz="2400" dirty="0"/>
                  <a:t> in 56.3 percent of the weighted indicators).</a:t>
                </a:r>
              </a:p>
              <a:p>
                <a:endParaRPr lang="en-US" sz="2400" dirty="0"/>
              </a:p>
              <a:p>
                <a:endParaRPr lang="en-US" dirty="0"/>
              </a:p>
            </p:txBody>
          </p:sp>
        </mc:Choice>
        <mc:Fallback xmlns="">
          <p:sp>
            <p:nvSpPr>
              <p:cNvPr id="3" name="Content Placeholder 2">
                <a:extLst>
                  <a:ext uri="{FF2B5EF4-FFF2-40B4-BE49-F238E27FC236}">
                    <a16:creationId xmlns:a16="http://schemas.microsoft.com/office/drawing/2014/main" id="{5FF9470C-9D66-B88C-EAE1-F825CAF8E4F4}"/>
                  </a:ext>
                </a:extLst>
              </p:cNvPr>
              <p:cNvSpPr>
                <a:spLocks noGrp="1" noRot="1" noChangeAspect="1" noMove="1" noResize="1" noEditPoints="1" noAdjustHandles="1" noChangeArrowheads="1" noChangeShapeType="1" noTextEdit="1"/>
              </p:cNvSpPr>
              <p:nvPr>
                <p:ph idx="1"/>
              </p:nvPr>
            </p:nvSpPr>
            <p:spPr>
              <a:xfrm>
                <a:off x="821635" y="901148"/>
                <a:ext cx="10270435" cy="5347251"/>
              </a:xfrm>
              <a:blipFill>
                <a:blip r:embed="rId2"/>
                <a:stretch>
                  <a:fillRect l="-950" t="-912"/>
                </a:stretch>
              </a:blipFill>
            </p:spPr>
            <p:txBody>
              <a:bodyPr/>
              <a:lstStyle/>
              <a:p>
                <a:r>
                  <a:rPr lang="en-US">
                    <a:noFill/>
                  </a:rPr>
                  <a:t> </a:t>
                </a:r>
              </a:p>
            </p:txBody>
          </p:sp>
        </mc:Fallback>
      </mc:AlternateContent>
    </p:spTree>
    <p:extLst>
      <p:ext uri="{BB962C8B-B14F-4D97-AF65-F5344CB8AC3E}">
        <p14:creationId xmlns:p14="http://schemas.microsoft.com/office/powerpoint/2010/main" val="166912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D3F90-B151-60B0-35EA-642551F40396}"/>
                  </a:ext>
                </a:extLst>
              </p:cNvPr>
              <p:cNvSpPr>
                <a:spLocks noGrp="1"/>
              </p:cNvSpPr>
              <p:nvPr>
                <p:ph idx="1"/>
              </p:nvPr>
            </p:nvSpPr>
            <p:spPr>
              <a:xfrm>
                <a:off x="1103312" y="636104"/>
                <a:ext cx="8946541" cy="5612295"/>
              </a:xfrm>
            </p:spPr>
            <p:txBody>
              <a:bodyPr>
                <a:normAutofit/>
              </a:bodyPr>
              <a:lstStyle/>
              <a:p>
                <a:pPr algn="just"/>
                <a:r>
                  <a:rPr lang="en-US" sz="2400" dirty="0"/>
                  <a:t>MPI = H*A= 0.8 *  0.563 = 0.450</a:t>
                </a:r>
              </a:p>
              <a:p>
                <a:pPr marL="0" indent="0" algn="just">
                  <a:buNone/>
                </a:pPr>
                <a:endParaRPr lang="en-US" sz="2400" dirty="0"/>
              </a:p>
              <a:p>
                <a:pPr algn="just"/>
                <a:r>
                  <a:rPr lang="en-US" sz="2400" dirty="0"/>
                  <a:t>Contribution of deprivations in: </a:t>
                </a:r>
              </a:p>
              <a:p>
                <a:pPr algn="just"/>
                <a:r>
                  <a:rPr lang="en-US" sz="2400" dirty="0"/>
                  <a:t>Health:</a:t>
                </a:r>
              </a:p>
              <a:p>
                <a:pPr marL="0" indent="0" algn="just">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𝑐𝑜𝑛𝑡𝑟𝑖𝑏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16.67+16.67+(7+4)</m:t>
                        </m:r>
                      </m:num>
                      <m:den>
                        <m:r>
                          <a:rPr lang="en-US" sz="2400" b="0" i="1" smtClean="0">
                            <a:latin typeface="Cambria Math" panose="02040503050406030204" pitchFamily="18" charset="0"/>
                          </a:rPr>
                          <m:t>4+7+5+4</m:t>
                        </m:r>
                      </m:den>
                    </m:f>
                  </m:oMath>
                </a14:m>
                <a:r>
                  <a:rPr lang="en-US" sz="2400" dirty="0"/>
                  <a:t> / 0.450 = 29.6%</a:t>
                </a:r>
              </a:p>
              <a:p>
                <a:pPr algn="just"/>
                <a:r>
                  <a:rPr lang="en-US" sz="2400" dirty="0"/>
                  <a:t>Education: </a:t>
                </a:r>
              </a:p>
              <a:p>
                <a:pPr marL="0" indent="0" algn="just">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𝑐𝑜𝑛𝑡𝑟𝑖𝑏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16.67∗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7+4</m:t>
                            </m:r>
                          </m:e>
                        </m:d>
                        <m:r>
                          <a:rPr lang="en-US" sz="2400" b="0" i="1" smtClean="0">
                            <a:latin typeface="Cambria Math" panose="02040503050406030204" pitchFamily="18" charset="0"/>
                          </a:rPr>
                          <m:t>+16.67∗7</m:t>
                        </m:r>
                      </m:num>
                      <m:den>
                        <m:r>
                          <a:rPr lang="en-US" sz="2400" b="0" i="1" smtClean="0">
                            <a:latin typeface="Cambria Math" panose="02040503050406030204" pitchFamily="18" charset="0"/>
                          </a:rPr>
                          <m:t>4+7+5+4</m:t>
                        </m:r>
                      </m:den>
                    </m:f>
                  </m:oMath>
                </a14:m>
                <a:r>
                  <a:rPr lang="en-US" sz="2400" dirty="0"/>
                  <a:t> / 0.450 = 33.3%</a:t>
                </a:r>
              </a:p>
              <a:p>
                <a:pPr algn="just"/>
                <a:r>
                  <a:rPr lang="en-US" sz="2400" dirty="0"/>
                  <a:t>Standard of Living:</a:t>
                </a:r>
              </a:p>
              <a:p>
                <a:pPr marL="0" indent="0" algn="just">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𝑐𝑜𝑛𝑡𝑟𝑖𝑏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5.56∗(7∗4+5∗4+4∗3)</m:t>
                        </m:r>
                      </m:num>
                      <m:den>
                        <m:r>
                          <a:rPr lang="en-US" sz="2400" b="0" i="1" smtClean="0">
                            <a:latin typeface="Cambria Math" panose="02040503050406030204" pitchFamily="18" charset="0"/>
                          </a:rPr>
                          <m:t>4+7+5+4</m:t>
                        </m:r>
                      </m:den>
                    </m:f>
                  </m:oMath>
                </a14:m>
                <a:r>
                  <a:rPr lang="en-US" sz="2400" dirty="0"/>
                  <a:t> / 0.450 = 37.1%</a:t>
                </a:r>
              </a:p>
            </p:txBody>
          </p:sp>
        </mc:Choice>
        <mc:Fallback xmlns="">
          <p:sp>
            <p:nvSpPr>
              <p:cNvPr id="3" name="Content Placeholder 2">
                <a:extLst>
                  <a:ext uri="{FF2B5EF4-FFF2-40B4-BE49-F238E27FC236}">
                    <a16:creationId xmlns:a16="http://schemas.microsoft.com/office/drawing/2014/main" id="{D70D3F90-B151-60B0-35EA-642551F40396}"/>
                  </a:ext>
                </a:extLst>
              </p:cNvPr>
              <p:cNvSpPr>
                <a:spLocks noGrp="1" noRot="1" noChangeAspect="1" noMove="1" noResize="1" noEditPoints="1" noAdjustHandles="1" noChangeArrowheads="1" noChangeShapeType="1" noTextEdit="1"/>
              </p:cNvSpPr>
              <p:nvPr>
                <p:ph idx="1"/>
              </p:nvPr>
            </p:nvSpPr>
            <p:spPr>
              <a:xfrm>
                <a:off x="1103312" y="636104"/>
                <a:ext cx="8946541" cy="5612295"/>
              </a:xfrm>
              <a:blipFill>
                <a:blip r:embed="rId2"/>
                <a:stretch>
                  <a:fillRect l="-545" t="-869"/>
                </a:stretch>
              </a:blipFill>
            </p:spPr>
            <p:txBody>
              <a:bodyPr/>
              <a:lstStyle/>
              <a:p>
                <a:r>
                  <a:rPr lang="en-US">
                    <a:noFill/>
                  </a:rPr>
                  <a:t> </a:t>
                </a:r>
              </a:p>
            </p:txBody>
          </p:sp>
        </mc:Fallback>
      </mc:AlternateContent>
    </p:spTree>
    <p:extLst>
      <p:ext uri="{BB962C8B-B14F-4D97-AF65-F5344CB8AC3E}">
        <p14:creationId xmlns:p14="http://schemas.microsoft.com/office/powerpoint/2010/main" val="3874887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55A98D-23D8-A601-7D9C-40A083AFE7FA}"/>
                  </a:ext>
                </a:extLst>
              </p:cNvPr>
              <p:cNvSpPr>
                <a:spLocks noGrp="1"/>
              </p:cNvSpPr>
              <p:nvPr>
                <p:ph idx="1"/>
              </p:nvPr>
            </p:nvSpPr>
            <p:spPr>
              <a:xfrm>
                <a:off x="1103312" y="1245704"/>
                <a:ext cx="9445418" cy="5002695"/>
              </a:xfrm>
            </p:spPr>
            <p:txBody>
              <a:bodyPr/>
              <a:lstStyle/>
              <a:p>
                <a:r>
                  <a:rPr lang="en-US" dirty="0"/>
                  <a:t> </a:t>
                </a:r>
                <a:r>
                  <a:rPr lang="en-US" sz="2400" dirty="0"/>
                  <a:t>Variance of deprivation scores among the poor (V) = </a:t>
                </a:r>
              </a:p>
              <a:p>
                <a:endParaRPr lang="en-US" sz="2400" dirty="0"/>
              </a:p>
              <a:p>
                <a:r>
                  <a:rPr lang="en-US" sz="2400" dirty="0"/>
                  <a:t> </a:t>
                </a:r>
                <a14:m>
                  <m:oMath xmlns:m="http://schemas.openxmlformats.org/officeDocument/2006/math">
                    <m:f>
                      <m:fPr>
                        <m:ctrlPr>
                          <a:rPr lang="en-US" sz="2400" i="1" smtClean="0">
                            <a:latin typeface="Cambria Math" panose="02040503050406030204" pitchFamily="18" charset="0"/>
                          </a:rPr>
                        </m:ctrlPr>
                      </m:fPr>
                      <m:num>
                        <m:sSup>
                          <m:sSupPr>
                            <m:ctrlPr>
                              <a:rPr lang="en-US" sz="2400" i="1">
                                <a:latin typeface="Cambria Math" panose="02040503050406030204" pitchFamily="18" charset="0"/>
                              </a:rPr>
                            </m:ctrlPr>
                          </m:sSupPr>
                          <m:e>
                            <m:r>
                              <m:rPr>
                                <m:nor/>
                              </m:rPr>
                              <a:rPr lang="en-US" sz="2400" dirty="0">
                                <a:latin typeface="+mn-lt"/>
                              </a:rPr>
                              <m:t>(0.722 – 0.563)</m:t>
                            </m:r>
                          </m:e>
                          <m:sup>
                            <m:r>
                              <a:rPr lang="en-US" sz="2400" b="0" i="1" smtClean="0">
                                <a:latin typeface="Cambria Math" panose="02040503050406030204" pitchFamily="18" charset="0"/>
                              </a:rPr>
                              <m:t>2</m:t>
                            </m:r>
                          </m:sup>
                        </m:sSup>
                        <m:r>
                          <a:rPr lang="en-US" sz="2400" i="1">
                            <a:latin typeface="Cambria Math" panose="02040503050406030204" pitchFamily="18" charset="0"/>
                          </a:rPr>
                          <m:t>∗</m:t>
                        </m:r>
                        <m:r>
                          <a:rPr lang="en-US" sz="2400" b="0" i="1" smtClean="0">
                            <a:latin typeface="Cambria Math" panose="02040503050406030204" pitchFamily="18" charset="0"/>
                          </a:rPr>
                          <m:t>7</m:t>
                        </m:r>
                        <m:r>
                          <a:rPr lang="en-US" sz="2400" i="1">
                            <a:latin typeface="Cambria Math" panose="02040503050406030204" pitchFamily="18" charset="0"/>
                          </a:rPr>
                          <m:t>+</m:t>
                        </m:r>
                        <m:sSup>
                          <m:sSupPr>
                            <m:ctrlPr>
                              <a:rPr lang="en-US" sz="2400" i="1">
                                <a:latin typeface="Cambria Math" panose="02040503050406030204" pitchFamily="18" charset="0"/>
                              </a:rPr>
                            </m:ctrlPr>
                          </m:sSupPr>
                          <m:e>
                            <m:r>
                              <m:rPr>
                                <m:nor/>
                              </m:rPr>
                              <a:rPr lang="en-US" sz="2400" dirty="0">
                                <a:latin typeface="+mn-lt"/>
                              </a:rPr>
                              <m:t>(0.389 – 0.563)</m:t>
                            </m:r>
                          </m:e>
                          <m:sup>
                            <m:r>
                              <a:rPr lang="en-US" sz="2400" b="0" i="1" smtClean="0">
                                <a:latin typeface="Cambria Math" panose="02040503050406030204" pitchFamily="18" charset="0"/>
                              </a:rPr>
                              <m:t>2</m:t>
                            </m:r>
                          </m:sup>
                        </m:sSup>
                        <m:r>
                          <a:rPr lang="en-US" sz="2400" i="1">
                            <a:latin typeface="Cambria Math" panose="02040503050406030204" pitchFamily="18" charset="0"/>
                          </a:rPr>
                          <m:t>∗5+</m:t>
                        </m:r>
                        <m:sSup>
                          <m:sSupPr>
                            <m:ctrlPr>
                              <a:rPr lang="en-US" sz="2400" i="1">
                                <a:latin typeface="Cambria Math" panose="02040503050406030204" pitchFamily="18" charset="0"/>
                              </a:rPr>
                            </m:ctrlPr>
                          </m:sSupPr>
                          <m:e>
                            <m:r>
                              <m:rPr>
                                <m:nor/>
                              </m:rPr>
                              <a:rPr lang="en-US" sz="2400" dirty="0">
                                <a:latin typeface="+mn-lt"/>
                              </a:rPr>
                              <m:t>0.500 – 0.563</m:t>
                            </m:r>
                            <m:r>
                              <a:rPr lang="en-US" sz="2400" b="0" i="1" dirty="0" smtClean="0">
                                <a:latin typeface="Cambria Math" panose="02040503050406030204" pitchFamily="18" charset="0"/>
                              </a:rPr>
                              <m:t>)</m:t>
                            </m:r>
                          </m:e>
                          <m:sup>
                            <m:r>
                              <a:rPr lang="en-US" sz="2400" b="0" i="1" smtClean="0">
                                <a:latin typeface="Cambria Math" panose="02040503050406030204" pitchFamily="18" charset="0"/>
                              </a:rPr>
                              <m:t>2</m:t>
                            </m:r>
                          </m:sup>
                        </m:sSup>
                        <m:r>
                          <a:rPr lang="en-US" sz="2400" i="1">
                            <a:latin typeface="Cambria Math" panose="02040503050406030204" pitchFamily="18" charset="0"/>
                          </a:rPr>
                          <m:t>∗4</m:t>
                        </m:r>
                        <m:r>
                          <m:rPr>
                            <m:nor/>
                          </m:rPr>
                          <a:rPr lang="en-US" sz="2400" dirty="0">
                            <a:latin typeface="+mn-lt"/>
                          </a:rPr>
                          <m:t> </m:t>
                        </m:r>
                      </m:num>
                      <m:den>
                        <m:r>
                          <a:rPr lang="en-US" sz="2400" b="0" i="1" smtClean="0">
                            <a:latin typeface="Cambria Math" panose="02040503050406030204" pitchFamily="18" charset="0"/>
                          </a:rPr>
                          <m:t>16−1</m:t>
                        </m:r>
                      </m:den>
                    </m:f>
                  </m:oMath>
                </a14:m>
                <a:r>
                  <a:rPr lang="en-US" sz="2400" dirty="0"/>
                  <a:t>= 0.023</a:t>
                </a:r>
              </a:p>
              <a:p>
                <a:endParaRPr lang="en-US" dirty="0"/>
              </a:p>
            </p:txBody>
          </p:sp>
        </mc:Choice>
        <mc:Fallback xmlns="">
          <p:sp>
            <p:nvSpPr>
              <p:cNvPr id="3" name="Content Placeholder 2">
                <a:extLst>
                  <a:ext uri="{FF2B5EF4-FFF2-40B4-BE49-F238E27FC236}">
                    <a16:creationId xmlns:a16="http://schemas.microsoft.com/office/drawing/2014/main" id="{DD55A98D-23D8-A601-7D9C-40A083AFE7FA}"/>
                  </a:ext>
                </a:extLst>
              </p:cNvPr>
              <p:cNvSpPr>
                <a:spLocks noGrp="1" noRot="1" noChangeAspect="1" noMove="1" noResize="1" noEditPoints="1" noAdjustHandles="1" noChangeArrowheads="1" noChangeShapeType="1" noTextEdit="1"/>
              </p:cNvSpPr>
              <p:nvPr>
                <p:ph idx="1"/>
              </p:nvPr>
            </p:nvSpPr>
            <p:spPr>
              <a:xfrm>
                <a:off x="1103312" y="1245704"/>
                <a:ext cx="9445418" cy="5002695"/>
              </a:xfrm>
              <a:blipFill>
                <a:blip r:embed="rId2"/>
                <a:stretch>
                  <a:fillRect l="-516" t="-974"/>
                </a:stretch>
              </a:blipFill>
            </p:spPr>
            <p:txBody>
              <a:bodyPr/>
              <a:lstStyle/>
              <a:p>
                <a:r>
                  <a:rPr lang="en-US">
                    <a:noFill/>
                  </a:rPr>
                  <a:t> </a:t>
                </a:r>
              </a:p>
            </p:txBody>
          </p:sp>
        </mc:Fallback>
      </mc:AlternateContent>
    </p:spTree>
    <p:extLst>
      <p:ext uri="{BB962C8B-B14F-4D97-AF65-F5344CB8AC3E}">
        <p14:creationId xmlns:p14="http://schemas.microsoft.com/office/powerpoint/2010/main" val="24805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57B5-1E8C-4D82-FD1E-EA28E2B9A17D}"/>
              </a:ext>
            </a:extLst>
          </p:cNvPr>
          <p:cNvSpPr>
            <a:spLocks noGrp="1"/>
          </p:cNvSpPr>
          <p:nvPr>
            <p:ph type="title"/>
          </p:nvPr>
        </p:nvSpPr>
        <p:spPr/>
        <p:txBody>
          <a:bodyPr/>
          <a:lstStyle/>
          <a:p>
            <a:r>
              <a:rPr lang="en-US" dirty="0"/>
              <a:t>Comparison between Economic Growth and Economic Development</a:t>
            </a:r>
          </a:p>
        </p:txBody>
      </p:sp>
      <p:graphicFrame>
        <p:nvGraphicFramePr>
          <p:cNvPr id="8" name="Table 8">
            <a:extLst>
              <a:ext uri="{FF2B5EF4-FFF2-40B4-BE49-F238E27FC236}">
                <a16:creationId xmlns:a16="http://schemas.microsoft.com/office/drawing/2014/main" id="{E05E05CB-A687-FCAF-3527-9BBB37F6162F}"/>
              </a:ext>
            </a:extLst>
          </p:cNvPr>
          <p:cNvGraphicFramePr>
            <a:graphicFrameLocks noGrp="1"/>
          </p:cNvGraphicFramePr>
          <p:nvPr>
            <p:ph idx="1"/>
            <p:extLst>
              <p:ext uri="{D42A27DB-BD31-4B8C-83A1-F6EECF244321}">
                <p14:modId xmlns:p14="http://schemas.microsoft.com/office/powerpoint/2010/main" val="2587278230"/>
              </p:ext>
            </p:extLst>
          </p:nvPr>
        </p:nvGraphicFramePr>
        <p:xfrm>
          <a:off x="1311966" y="2555971"/>
          <a:ext cx="9051234" cy="3434011"/>
        </p:xfrm>
        <a:graphic>
          <a:graphicData uri="http://schemas.openxmlformats.org/drawingml/2006/table">
            <a:tbl>
              <a:tblPr firstRow="1" bandRow="1">
                <a:tableStyleId>{5C22544A-7EE6-4342-B048-85BDC9FD1C3A}</a:tableStyleId>
              </a:tblPr>
              <a:tblGrid>
                <a:gridCol w="1201058">
                  <a:extLst>
                    <a:ext uri="{9D8B030D-6E8A-4147-A177-3AD203B41FA5}">
                      <a16:colId xmlns:a16="http://schemas.microsoft.com/office/drawing/2014/main" val="4119561147"/>
                    </a:ext>
                  </a:extLst>
                </a:gridCol>
                <a:gridCol w="3449499">
                  <a:extLst>
                    <a:ext uri="{9D8B030D-6E8A-4147-A177-3AD203B41FA5}">
                      <a16:colId xmlns:a16="http://schemas.microsoft.com/office/drawing/2014/main" val="2673447751"/>
                    </a:ext>
                  </a:extLst>
                </a:gridCol>
                <a:gridCol w="4400677">
                  <a:extLst>
                    <a:ext uri="{9D8B030D-6E8A-4147-A177-3AD203B41FA5}">
                      <a16:colId xmlns:a16="http://schemas.microsoft.com/office/drawing/2014/main" val="1322101339"/>
                    </a:ext>
                  </a:extLst>
                </a:gridCol>
              </a:tblGrid>
              <a:tr h="519095">
                <a:tc>
                  <a:txBody>
                    <a:bodyPr/>
                    <a:lstStyle/>
                    <a:p>
                      <a:endParaRPr lang="en-US" sz="2000" dirty="0"/>
                    </a:p>
                  </a:txBody>
                  <a:tcPr/>
                </a:tc>
                <a:tc>
                  <a:txBody>
                    <a:bodyPr/>
                    <a:lstStyle/>
                    <a:p>
                      <a:r>
                        <a:rPr lang="en-US" sz="2000" dirty="0"/>
                        <a:t>Economic Growth </a:t>
                      </a:r>
                    </a:p>
                  </a:txBody>
                  <a:tcPr/>
                </a:tc>
                <a:tc>
                  <a:txBody>
                    <a:bodyPr/>
                    <a:lstStyle/>
                    <a:p>
                      <a:r>
                        <a:rPr lang="en-US" sz="2000" dirty="0"/>
                        <a:t>Economic Development</a:t>
                      </a:r>
                    </a:p>
                  </a:txBody>
                  <a:tcPr/>
                </a:tc>
                <a:extLst>
                  <a:ext uri="{0D108BD9-81ED-4DB2-BD59-A6C34878D82A}">
                    <a16:rowId xmlns:a16="http://schemas.microsoft.com/office/drawing/2014/main" val="1291474521"/>
                  </a:ext>
                </a:extLst>
              </a:tr>
              <a:tr h="2914916">
                <a:tc>
                  <a:txBody>
                    <a:bodyPr/>
                    <a:lstStyle/>
                    <a:p>
                      <a:r>
                        <a:rPr lang="en-US" sz="2000" dirty="0"/>
                        <a:t>Factors </a:t>
                      </a:r>
                    </a:p>
                  </a:txBody>
                  <a:tcPr/>
                </a:tc>
                <a:tc>
                  <a:txBody>
                    <a:bodyPr/>
                    <a:lstStyle/>
                    <a:p>
                      <a:pPr algn="l"/>
                      <a:r>
                        <a:rPr lang="en-US" sz="2000" dirty="0"/>
                        <a:t>Growth relates to gradual increase in one of the components of Gross Domestic Product: consumption, government spending, investment, net exports.</a:t>
                      </a:r>
                    </a:p>
                  </a:txBody>
                  <a:tcPr/>
                </a:tc>
                <a:tc>
                  <a:txBody>
                    <a:bodyPr/>
                    <a:lstStyle/>
                    <a:p>
                      <a:pPr algn="just"/>
                      <a:r>
                        <a:rPr lang="en-US" sz="2000" dirty="0"/>
                        <a:t>Development relates to growth of human capital, decrease in inequality figures and structural changes improve the quality of life of people. </a:t>
                      </a:r>
                    </a:p>
                  </a:txBody>
                  <a:tcPr/>
                </a:tc>
                <a:extLst>
                  <a:ext uri="{0D108BD9-81ED-4DB2-BD59-A6C34878D82A}">
                    <a16:rowId xmlns:a16="http://schemas.microsoft.com/office/drawing/2014/main" val="1209528024"/>
                  </a:ext>
                </a:extLst>
              </a:tr>
            </a:tbl>
          </a:graphicData>
        </a:graphic>
      </p:graphicFrame>
    </p:spTree>
    <p:extLst>
      <p:ext uri="{BB962C8B-B14F-4D97-AF65-F5344CB8AC3E}">
        <p14:creationId xmlns:p14="http://schemas.microsoft.com/office/powerpoint/2010/main" val="51824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57B5-1E8C-4D82-FD1E-EA28E2B9A17D}"/>
              </a:ext>
            </a:extLst>
          </p:cNvPr>
          <p:cNvSpPr>
            <a:spLocks noGrp="1"/>
          </p:cNvSpPr>
          <p:nvPr>
            <p:ph type="title"/>
          </p:nvPr>
        </p:nvSpPr>
        <p:spPr/>
        <p:txBody>
          <a:bodyPr/>
          <a:lstStyle/>
          <a:p>
            <a:r>
              <a:rPr lang="en-US" dirty="0"/>
              <a:t>Comparison between Economic Growth and Economic Development</a:t>
            </a:r>
          </a:p>
        </p:txBody>
      </p:sp>
      <p:graphicFrame>
        <p:nvGraphicFramePr>
          <p:cNvPr id="8" name="Table 8">
            <a:extLst>
              <a:ext uri="{FF2B5EF4-FFF2-40B4-BE49-F238E27FC236}">
                <a16:creationId xmlns:a16="http://schemas.microsoft.com/office/drawing/2014/main" id="{E05E05CB-A687-FCAF-3527-9BBB37F6162F}"/>
              </a:ext>
            </a:extLst>
          </p:cNvPr>
          <p:cNvGraphicFramePr>
            <a:graphicFrameLocks noGrp="1"/>
          </p:cNvGraphicFramePr>
          <p:nvPr>
            <p:ph idx="1"/>
            <p:extLst>
              <p:ext uri="{D42A27DB-BD31-4B8C-83A1-F6EECF244321}">
                <p14:modId xmlns:p14="http://schemas.microsoft.com/office/powerpoint/2010/main" val="2737953439"/>
              </p:ext>
            </p:extLst>
          </p:nvPr>
        </p:nvGraphicFramePr>
        <p:xfrm>
          <a:off x="540094" y="2398643"/>
          <a:ext cx="10286932" cy="4006639"/>
        </p:xfrm>
        <a:graphic>
          <a:graphicData uri="http://schemas.openxmlformats.org/drawingml/2006/table">
            <a:tbl>
              <a:tblPr firstRow="1" bandRow="1">
                <a:tableStyleId>{5C22544A-7EE6-4342-B048-85BDC9FD1C3A}</a:tableStyleId>
              </a:tblPr>
              <a:tblGrid>
                <a:gridCol w="2453197">
                  <a:extLst>
                    <a:ext uri="{9D8B030D-6E8A-4147-A177-3AD203B41FA5}">
                      <a16:colId xmlns:a16="http://schemas.microsoft.com/office/drawing/2014/main" val="4119561147"/>
                    </a:ext>
                  </a:extLst>
                </a:gridCol>
                <a:gridCol w="3681862">
                  <a:extLst>
                    <a:ext uri="{9D8B030D-6E8A-4147-A177-3AD203B41FA5}">
                      <a16:colId xmlns:a16="http://schemas.microsoft.com/office/drawing/2014/main" val="2673447751"/>
                    </a:ext>
                  </a:extLst>
                </a:gridCol>
                <a:gridCol w="4151873">
                  <a:extLst>
                    <a:ext uri="{9D8B030D-6E8A-4147-A177-3AD203B41FA5}">
                      <a16:colId xmlns:a16="http://schemas.microsoft.com/office/drawing/2014/main" val="1322101339"/>
                    </a:ext>
                  </a:extLst>
                </a:gridCol>
              </a:tblGrid>
              <a:tr h="476981">
                <a:tc>
                  <a:txBody>
                    <a:bodyPr/>
                    <a:lstStyle/>
                    <a:p>
                      <a:endParaRPr lang="en-US" sz="2400" dirty="0"/>
                    </a:p>
                  </a:txBody>
                  <a:tcPr/>
                </a:tc>
                <a:tc>
                  <a:txBody>
                    <a:bodyPr/>
                    <a:lstStyle/>
                    <a:p>
                      <a:r>
                        <a:rPr lang="en-US" sz="2400" dirty="0"/>
                        <a:t>Economic Growth </a:t>
                      </a:r>
                    </a:p>
                  </a:txBody>
                  <a:tcPr/>
                </a:tc>
                <a:tc>
                  <a:txBody>
                    <a:bodyPr/>
                    <a:lstStyle/>
                    <a:p>
                      <a:r>
                        <a:rPr lang="en-US" sz="2400" dirty="0"/>
                        <a:t>Economic Development</a:t>
                      </a:r>
                    </a:p>
                  </a:txBody>
                  <a:tcPr/>
                </a:tc>
                <a:extLst>
                  <a:ext uri="{0D108BD9-81ED-4DB2-BD59-A6C34878D82A}">
                    <a16:rowId xmlns:a16="http://schemas.microsoft.com/office/drawing/2014/main" val="1291474521"/>
                  </a:ext>
                </a:extLst>
              </a:tr>
              <a:tr h="3529658">
                <a:tc>
                  <a:txBody>
                    <a:bodyPr/>
                    <a:lstStyle/>
                    <a:p>
                      <a:pPr algn="just"/>
                      <a:r>
                        <a:rPr lang="en-US" sz="2400" dirty="0"/>
                        <a:t>Measurement </a:t>
                      </a:r>
                    </a:p>
                  </a:txBody>
                  <a:tcPr/>
                </a:tc>
                <a:tc>
                  <a:txBody>
                    <a:bodyPr/>
                    <a:lstStyle/>
                    <a:p>
                      <a:pPr algn="l"/>
                      <a:r>
                        <a:rPr lang="en-US" sz="2400" dirty="0"/>
                        <a:t>Economic Growth is measured by quantitative factors such as increase in real GDP or per capita income.</a:t>
                      </a:r>
                    </a:p>
                  </a:txBody>
                  <a:tcPr/>
                </a:tc>
                <a:tc>
                  <a:txBody>
                    <a:bodyPr/>
                    <a:lstStyle/>
                    <a:p>
                      <a:pPr algn="l"/>
                      <a:r>
                        <a:rPr lang="en-US" sz="2400" dirty="0"/>
                        <a:t>The qualitative measurement such as HDI (Human Development Index), gender related index, Human poverty index, infant mortality, literacy rate </a:t>
                      </a:r>
                      <a:r>
                        <a:rPr lang="en-US" sz="2400" dirty="0" err="1"/>
                        <a:t>etc</a:t>
                      </a:r>
                      <a:r>
                        <a:rPr lang="en-US" sz="2400" dirty="0"/>
                        <a:t> are used to measure economic development.</a:t>
                      </a:r>
                    </a:p>
                  </a:txBody>
                  <a:tcPr/>
                </a:tc>
                <a:extLst>
                  <a:ext uri="{0D108BD9-81ED-4DB2-BD59-A6C34878D82A}">
                    <a16:rowId xmlns:a16="http://schemas.microsoft.com/office/drawing/2014/main" val="1209528024"/>
                  </a:ext>
                </a:extLst>
              </a:tr>
            </a:tbl>
          </a:graphicData>
        </a:graphic>
      </p:graphicFrame>
    </p:spTree>
    <p:extLst>
      <p:ext uri="{BB962C8B-B14F-4D97-AF65-F5344CB8AC3E}">
        <p14:creationId xmlns:p14="http://schemas.microsoft.com/office/powerpoint/2010/main" val="418501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57B5-1E8C-4D82-FD1E-EA28E2B9A17D}"/>
              </a:ext>
            </a:extLst>
          </p:cNvPr>
          <p:cNvSpPr>
            <a:spLocks noGrp="1"/>
          </p:cNvSpPr>
          <p:nvPr>
            <p:ph type="title"/>
          </p:nvPr>
        </p:nvSpPr>
        <p:spPr/>
        <p:txBody>
          <a:bodyPr/>
          <a:lstStyle/>
          <a:p>
            <a:r>
              <a:rPr lang="en-US" dirty="0"/>
              <a:t>Comparison between Economic Growth and Economic Development</a:t>
            </a:r>
          </a:p>
        </p:txBody>
      </p:sp>
      <p:graphicFrame>
        <p:nvGraphicFramePr>
          <p:cNvPr id="8" name="Table 8">
            <a:extLst>
              <a:ext uri="{FF2B5EF4-FFF2-40B4-BE49-F238E27FC236}">
                <a16:creationId xmlns:a16="http://schemas.microsoft.com/office/drawing/2014/main" id="{E05E05CB-A687-FCAF-3527-9BBB37F6162F}"/>
              </a:ext>
            </a:extLst>
          </p:cNvPr>
          <p:cNvGraphicFramePr>
            <a:graphicFrameLocks noGrp="1"/>
          </p:cNvGraphicFramePr>
          <p:nvPr>
            <p:ph idx="1"/>
            <p:extLst>
              <p:ext uri="{D42A27DB-BD31-4B8C-83A1-F6EECF244321}">
                <p14:modId xmlns:p14="http://schemas.microsoft.com/office/powerpoint/2010/main" val="890710382"/>
              </p:ext>
            </p:extLst>
          </p:nvPr>
        </p:nvGraphicFramePr>
        <p:xfrm>
          <a:off x="646111" y="2395468"/>
          <a:ext cx="10386388" cy="3840480"/>
        </p:xfrm>
        <a:graphic>
          <a:graphicData uri="http://schemas.openxmlformats.org/drawingml/2006/table">
            <a:tbl>
              <a:tblPr firstRow="1" bandRow="1">
                <a:tableStyleId>{5C22544A-7EE6-4342-B048-85BDC9FD1C3A}</a:tableStyleId>
              </a:tblPr>
              <a:tblGrid>
                <a:gridCol w="2441646">
                  <a:extLst>
                    <a:ext uri="{9D8B030D-6E8A-4147-A177-3AD203B41FA5}">
                      <a16:colId xmlns:a16="http://schemas.microsoft.com/office/drawing/2014/main" val="4119561147"/>
                    </a:ext>
                  </a:extLst>
                </a:gridCol>
                <a:gridCol w="3260034">
                  <a:extLst>
                    <a:ext uri="{9D8B030D-6E8A-4147-A177-3AD203B41FA5}">
                      <a16:colId xmlns:a16="http://schemas.microsoft.com/office/drawing/2014/main" val="2673447751"/>
                    </a:ext>
                  </a:extLst>
                </a:gridCol>
                <a:gridCol w="4684708">
                  <a:extLst>
                    <a:ext uri="{9D8B030D-6E8A-4147-A177-3AD203B41FA5}">
                      <a16:colId xmlns:a16="http://schemas.microsoft.com/office/drawing/2014/main" val="1322101339"/>
                    </a:ext>
                  </a:extLst>
                </a:gridCol>
              </a:tblGrid>
              <a:tr h="370840">
                <a:tc>
                  <a:txBody>
                    <a:bodyPr/>
                    <a:lstStyle/>
                    <a:p>
                      <a:endParaRPr lang="en-US" sz="2400" dirty="0"/>
                    </a:p>
                  </a:txBody>
                  <a:tcPr/>
                </a:tc>
                <a:tc>
                  <a:txBody>
                    <a:bodyPr/>
                    <a:lstStyle/>
                    <a:p>
                      <a:r>
                        <a:rPr lang="en-US" sz="2400" dirty="0"/>
                        <a:t>Economic Growth </a:t>
                      </a:r>
                    </a:p>
                  </a:txBody>
                  <a:tcPr/>
                </a:tc>
                <a:tc>
                  <a:txBody>
                    <a:bodyPr/>
                    <a:lstStyle/>
                    <a:p>
                      <a:r>
                        <a:rPr lang="en-US" sz="2400" dirty="0"/>
                        <a:t>Economic Development</a:t>
                      </a:r>
                    </a:p>
                  </a:txBody>
                  <a:tcPr/>
                </a:tc>
                <a:extLst>
                  <a:ext uri="{0D108BD9-81ED-4DB2-BD59-A6C34878D82A}">
                    <a16:rowId xmlns:a16="http://schemas.microsoft.com/office/drawing/2014/main" val="1291474521"/>
                  </a:ext>
                </a:extLst>
              </a:tr>
              <a:tr h="370840">
                <a:tc>
                  <a:txBody>
                    <a:bodyPr/>
                    <a:lstStyle/>
                    <a:p>
                      <a:r>
                        <a:rPr lang="en-US" sz="2400" dirty="0"/>
                        <a:t>Effect:</a:t>
                      </a:r>
                    </a:p>
                    <a:p>
                      <a:endParaRPr lang="en-US" sz="2400" dirty="0"/>
                    </a:p>
                    <a:p>
                      <a:endParaRPr lang="en-US" sz="2400" dirty="0"/>
                    </a:p>
                    <a:p>
                      <a:endParaRPr lang="en-US" sz="2400" dirty="0"/>
                    </a:p>
                    <a:p>
                      <a:endParaRPr lang="en-US" sz="2400" dirty="0"/>
                    </a:p>
                    <a:p>
                      <a:r>
                        <a:rPr lang="en-US" sz="2400" dirty="0"/>
                        <a:t> Relevance:</a:t>
                      </a:r>
                    </a:p>
                  </a:txBody>
                  <a:tcPr/>
                </a:tc>
                <a:tc>
                  <a:txBody>
                    <a:bodyPr/>
                    <a:lstStyle/>
                    <a:p>
                      <a:r>
                        <a:rPr lang="en-US" sz="2400" dirty="0"/>
                        <a:t>Economic growth brings quantitative changes in the economy </a:t>
                      </a:r>
                    </a:p>
                    <a:p>
                      <a:endParaRPr lang="en-US" sz="2400" dirty="0"/>
                    </a:p>
                    <a:p>
                      <a:r>
                        <a:rPr lang="en-US" sz="2400" dirty="0"/>
                        <a:t>Economic growth reflects the growth of national or per capita income </a:t>
                      </a:r>
                    </a:p>
                  </a:txBody>
                  <a:tcPr/>
                </a:tc>
                <a:tc>
                  <a:txBody>
                    <a:bodyPr/>
                    <a:lstStyle/>
                    <a:p>
                      <a:r>
                        <a:rPr lang="en-US" sz="2400" dirty="0"/>
                        <a:t>Economic development leads to qualitative as well as quantitative change in the economy.</a:t>
                      </a:r>
                    </a:p>
                    <a:p>
                      <a:endParaRPr lang="en-US" sz="2400" dirty="0"/>
                    </a:p>
                    <a:p>
                      <a:r>
                        <a:rPr lang="en-US" sz="2400" dirty="0"/>
                        <a:t> An economic development reflects progress in the quality of life in a country. </a:t>
                      </a:r>
                    </a:p>
                  </a:txBody>
                  <a:tcPr/>
                </a:tc>
                <a:extLst>
                  <a:ext uri="{0D108BD9-81ED-4DB2-BD59-A6C34878D82A}">
                    <a16:rowId xmlns:a16="http://schemas.microsoft.com/office/drawing/2014/main" val="1209528024"/>
                  </a:ext>
                </a:extLst>
              </a:tr>
            </a:tbl>
          </a:graphicData>
        </a:graphic>
      </p:graphicFrame>
    </p:spTree>
    <p:extLst>
      <p:ext uri="{BB962C8B-B14F-4D97-AF65-F5344CB8AC3E}">
        <p14:creationId xmlns:p14="http://schemas.microsoft.com/office/powerpoint/2010/main" val="386682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67AD-9D47-E4C1-415A-C6602ED6F21A}"/>
              </a:ext>
            </a:extLst>
          </p:cNvPr>
          <p:cNvSpPr>
            <a:spLocks noGrp="1"/>
          </p:cNvSpPr>
          <p:nvPr>
            <p:ph type="title"/>
          </p:nvPr>
        </p:nvSpPr>
        <p:spPr/>
        <p:txBody>
          <a:bodyPr/>
          <a:lstStyle/>
          <a:p>
            <a:r>
              <a:rPr lang="en-US" dirty="0"/>
              <a:t>Key Differences</a:t>
            </a:r>
          </a:p>
        </p:txBody>
      </p:sp>
      <p:graphicFrame>
        <p:nvGraphicFramePr>
          <p:cNvPr id="4" name="Table 4">
            <a:extLst>
              <a:ext uri="{FF2B5EF4-FFF2-40B4-BE49-F238E27FC236}">
                <a16:creationId xmlns:a16="http://schemas.microsoft.com/office/drawing/2014/main" id="{A137C9D2-AAD9-419D-B6E7-12E9FF6B5334}"/>
              </a:ext>
            </a:extLst>
          </p:cNvPr>
          <p:cNvGraphicFramePr>
            <a:graphicFrameLocks noGrp="1"/>
          </p:cNvGraphicFramePr>
          <p:nvPr>
            <p:ph idx="1"/>
            <p:extLst>
              <p:ext uri="{D42A27DB-BD31-4B8C-83A1-F6EECF244321}">
                <p14:modId xmlns:p14="http://schemas.microsoft.com/office/powerpoint/2010/main" val="3267715384"/>
              </p:ext>
            </p:extLst>
          </p:nvPr>
        </p:nvGraphicFramePr>
        <p:xfrm>
          <a:off x="742121" y="1298713"/>
          <a:ext cx="9740349" cy="4594405"/>
        </p:xfrm>
        <a:graphic>
          <a:graphicData uri="http://schemas.openxmlformats.org/drawingml/2006/table">
            <a:tbl>
              <a:tblPr firstRow="1" bandRow="1">
                <a:tableStyleId>{5C22544A-7EE6-4342-B048-85BDC9FD1C3A}</a:tableStyleId>
              </a:tblPr>
              <a:tblGrid>
                <a:gridCol w="3816627">
                  <a:extLst>
                    <a:ext uri="{9D8B030D-6E8A-4147-A177-3AD203B41FA5}">
                      <a16:colId xmlns:a16="http://schemas.microsoft.com/office/drawing/2014/main" val="1986603596"/>
                    </a:ext>
                  </a:extLst>
                </a:gridCol>
                <a:gridCol w="5923722">
                  <a:extLst>
                    <a:ext uri="{9D8B030D-6E8A-4147-A177-3AD203B41FA5}">
                      <a16:colId xmlns:a16="http://schemas.microsoft.com/office/drawing/2014/main" val="2593021176"/>
                    </a:ext>
                  </a:extLst>
                </a:gridCol>
              </a:tblGrid>
              <a:tr h="474026">
                <a:tc>
                  <a:txBody>
                    <a:bodyPr/>
                    <a:lstStyle/>
                    <a:p>
                      <a:r>
                        <a:rPr lang="en-US" sz="2000" dirty="0"/>
                        <a:t>Economic Growth</a:t>
                      </a:r>
                    </a:p>
                  </a:txBody>
                  <a:tcPr marL="77801" marR="77801"/>
                </a:tc>
                <a:tc>
                  <a:txBody>
                    <a:bodyPr/>
                    <a:lstStyle/>
                    <a:p>
                      <a:r>
                        <a:rPr lang="en-US" sz="2000" dirty="0"/>
                        <a:t>Economic Development</a:t>
                      </a:r>
                    </a:p>
                  </a:txBody>
                  <a:tcPr marL="77801" marR="77801"/>
                </a:tc>
                <a:extLst>
                  <a:ext uri="{0D108BD9-81ED-4DB2-BD59-A6C34878D82A}">
                    <a16:rowId xmlns:a16="http://schemas.microsoft.com/office/drawing/2014/main" val="2642164490"/>
                  </a:ext>
                </a:extLst>
              </a:tr>
              <a:tr h="4120379">
                <a:tc>
                  <a:txBody>
                    <a:bodyPr/>
                    <a:lstStyle/>
                    <a:p>
                      <a:pPr algn="just"/>
                      <a:r>
                        <a:rPr lang="en-US" sz="2000" dirty="0"/>
                        <a:t>• Positive change in the real </a:t>
                      </a:r>
                    </a:p>
                    <a:p>
                      <a:pPr algn="just"/>
                      <a:r>
                        <a:rPr lang="en-US" sz="2000" dirty="0"/>
                        <a:t>output of the country in a </a:t>
                      </a:r>
                    </a:p>
                    <a:p>
                      <a:pPr algn="just"/>
                      <a:r>
                        <a:rPr lang="en-US" sz="2000" dirty="0"/>
                        <a:t>particular span of time.</a:t>
                      </a:r>
                    </a:p>
                    <a:p>
                      <a:pPr algn="just"/>
                      <a:endParaRPr lang="en-US" sz="2000" dirty="0"/>
                    </a:p>
                    <a:p>
                      <a:pPr algn="just"/>
                      <a:r>
                        <a:rPr lang="en-US" sz="2000" dirty="0"/>
                        <a:t>• Economic growth is an </a:t>
                      </a:r>
                    </a:p>
                    <a:p>
                      <a:pPr algn="just"/>
                      <a:r>
                        <a:rPr lang="en-US" sz="2000" dirty="0"/>
                        <a:t>automatic process </a:t>
                      </a:r>
                    </a:p>
                    <a:p>
                      <a:pPr algn="just"/>
                      <a:endParaRPr lang="en-US" sz="2000" dirty="0"/>
                    </a:p>
                    <a:p>
                      <a:pPr algn="just"/>
                      <a:r>
                        <a:rPr lang="en-US" sz="2000" dirty="0"/>
                        <a:t>• Enables an increase in the </a:t>
                      </a:r>
                    </a:p>
                    <a:p>
                      <a:pPr algn="just"/>
                      <a:r>
                        <a:rPr lang="en-US" sz="2000" dirty="0"/>
                        <a:t>indicators like GDP, per </a:t>
                      </a:r>
                    </a:p>
                    <a:p>
                      <a:pPr algn="just"/>
                      <a:r>
                        <a:rPr lang="en-US" sz="2000" dirty="0"/>
                        <a:t>capita income etc. </a:t>
                      </a:r>
                    </a:p>
                  </a:txBody>
                  <a:tcPr marL="77801" marR="77801"/>
                </a:tc>
                <a:tc>
                  <a:txBody>
                    <a:bodyPr/>
                    <a:lstStyle/>
                    <a:p>
                      <a:r>
                        <a:rPr lang="en-US" sz="2000" dirty="0"/>
                        <a:t>• Rise in the level of production along with the </a:t>
                      </a:r>
                    </a:p>
                    <a:p>
                      <a:pPr algn="just"/>
                      <a:r>
                        <a:rPr lang="en-US" sz="2000" dirty="0"/>
                        <a:t>advancement of technology, improvement in living standards and so on.</a:t>
                      </a:r>
                    </a:p>
                    <a:p>
                      <a:pPr algn="just"/>
                      <a:endParaRPr lang="en-US" sz="2000" dirty="0"/>
                    </a:p>
                    <a:p>
                      <a:pPr algn="just"/>
                      <a:r>
                        <a:rPr lang="en-US" sz="2000" dirty="0"/>
                        <a:t> • The outcome of planned and </a:t>
                      </a:r>
                    </a:p>
                    <a:p>
                      <a:pPr algn="just"/>
                      <a:r>
                        <a:rPr lang="en-US" sz="2000" dirty="0"/>
                        <a:t>result-oriented activities.</a:t>
                      </a:r>
                    </a:p>
                    <a:p>
                      <a:pPr algn="just"/>
                      <a:endParaRPr lang="en-US" sz="2000" dirty="0"/>
                    </a:p>
                    <a:p>
                      <a:pPr algn="just"/>
                      <a:r>
                        <a:rPr lang="en-US" sz="2000" dirty="0"/>
                        <a:t> • Enables improvement in the </a:t>
                      </a:r>
                    </a:p>
                    <a:p>
                      <a:pPr algn="just"/>
                      <a:r>
                        <a:rPr lang="en-US" sz="2000" dirty="0"/>
                        <a:t>life expectancy rate, infant </a:t>
                      </a:r>
                    </a:p>
                    <a:p>
                      <a:pPr algn="just"/>
                      <a:r>
                        <a:rPr lang="en-US" sz="2000" dirty="0"/>
                        <a:t>mortality rate, literacy rate </a:t>
                      </a:r>
                    </a:p>
                    <a:p>
                      <a:pPr algn="just"/>
                      <a:r>
                        <a:rPr lang="en-US" sz="2000" dirty="0"/>
                        <a:t>and poverty rates etc.</a:t>
                      </a:r>
                    </a:p>
                  </a:txBody>
                  <a:tcPr marL="77801" marR="77801"/>
                </a:tc>
                <a:extLst>
                  <a:ext uri="{0D108BD9-81ED-4DB2-BD59-A6C34878D82A}">
                    <a16:rowId xmlns:a16="http://schemas.microsoft.com/office/drawing/2014/main" val="3217631718"/>
                  </a:ext>
                </a:extLst>
              </a:tr>
            </a:tbl>
          </a:graphicData>
        </a:graphic>
      </p:graphicFrame>
    </p:spTree>
    <p:extLst>
      <p:ext uri="{BB962C8B-B14F-4D97-AF65-F5344CB8AC3E}">
        <p14:creationId xmlns:p14="http://schemas.microsoft.com/office/powerpoint/2010/main" val="1776401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492</TotalTime>
  <Words>2951</Words>
  <Application>Microsoft Office PowerPoint</Application>
  <PresentationFormat>Widescreen</PresentationFormat>
  <Paragraphs>321</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Cambria Math</vt:lpstr>
      <vt:lpstr>Century Gothic</vt:lpstr>
      <vt:lpstr>Times New Roman</vt:lpstr>
      <vt:lpstr>Wingdings 3</vt:lpstr>
      <vt:lpstr>Ion</vt:lpstr>
      <vt:lpstr>Economic Growth Vs Economic Development</vt:lpstr>
      <vt:lpstr>Economic Growth</vt:lpstr>
      <vt:lpstr>Economic Development</vt:lpstr>
      <vt:lpstr>Features </vt:lpstr>
      <vt:lpstr>Comparison between Economic Growth and Economic Development</vt:lpstr>
      <vt:lpstr>Comparison between Economic Growth and Economic Development</vt:lpstr>
      <vt:lpstr>Comparison between Economic Growth and Economic Development</vt:lpstr>
      <vt:lpstr>Comparison between Economic Growth and Economic Development</vt:lpstr>
      <vt:lpstr>Key Differences</vt:lpstr>
      <vt:lpstr>Key Differences</vt:lpstr>
      <vt:lpstr>Conclusion</vt:lpstr>
      <vt:lpstr>Human Development Index</vt:lpstr>
      <vt:lpstr>PowerPoint Presentation</vt:lpstr>
      <vt:lpstr>PowerPoint Presentation</vt:lpstr>
      <vt:lpstr>Human Development Index</vt:lpstr>
      <vt:lpstr>Creating the dimension indices</vt:lpstr>
      <vt:lpstr>PowerPoint Presentation</vt:lpstr>
      <vt:lpstr>Example: Guyana</vt:lpstr>
      <vt:lpstr>PowerPoint Presentation</vt:lpstr>
      <vt:lpstr>Inequality-adjusted Human Development Index</vt:lpstr>
      <vt:lpstr>Estimating inequality in the three dimensions of the Human Development Index</vt:lpstr>
      <vt:lpstr>Adjusting the dimension indices for inequality</vt:lpstr>
      <vt:lpstr>Combining the dimension indices</vt:lpstr>
      <vt:lpstr>Coefficient of human inequality</vt:lpstr>
      <vt:lpstr>Example: Kazakhstan</vt:lpstr>
      <vt:lpstr>Gender Development Index</vt:lpstr>
      <vt:lpstr>Estimating female and male earned incomes</vt:lpstr>
      <vt:lpstr>PowerPoint Presentation</vt:lpstr>
      <vt:lpstr>PowerPoint Presentation</vt:lpstr>
      <vt:lpstr>Calculating the female and male Human Development Index values</vt:lpstr>
      <vt:lpstr>Comparing female and male Human Development Index values</vt:lpstr>
      <vt:lpstr>Example: Mauritania</vt:lpstr>
      <vt:lpstr>PowerPoint Presentation</vt:lpstr>
      <vt:lpstr>Gender Development Index groups</vt:lpstr>
      <vt:lpstr>Gender Development Index groups</vt:lpstr>
      <vt:lpstr>Gender Inequality Index</vt:lpstr>
      <vt:lpstr>Aggregating across dimensions within each gender group, using geometric means</vt:lpstr>
      <vt:lpstr>Aggregating across gender groups, using a harmonic mean</vt:lpstr>
      <vt:lpstr>PowerPoint Presentation</vt:lpstr>
      <vt:lpstr>Comparing Indices</vt:lpstr>
      <vt:lpstr>Example: Afghanistan</vt:lpstr>
      <vt:lpstr>PowerPoint Presentation</vt:lpstr>
      <vt:lpstr>Multidimensional Poverty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Growth Vs Economic Development</dc:title>
  <dc:creator>DELL</dc:creator>
  <cp:lastModifiedBy>DELL</cp:lastModifiedBy>
  <cp:revision>30</cp:revision>
  <dcterms:created xsi:type="dcterms:W3CDTF">2024-09-09T07:38:34Z</dcterms:created>
  <dcterms:modified xsi:type="dcterms:W3CDTF">2024-09-12T12:01:43Z</dcterms:modified>
</cp:coreProperties>
</file>