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Lst>
  <p:sldIdLst>
    <p:sldId id="256" r:id="rId2"/>
    <p:sldId id="257" r:id="rId3"/>
    <p:sldId id="258" r:id="rId4"/>
    <p:sldId id="259" r:id="rId5"/>
    <p:sldId id="316" r:id="rId6"/>
    <p:sldId id="260" r:id="rId7"/>
    <p:sldId id="268" r:id="rId8"/>
    <p:sldId id="269" r:id="rId9"/>
    <p:sldId id="261" r:id="rId10"/>
    <p:sldId id="262" r:id="rId11"/>
    <p:sldId id="270" r:id="rId12"/>
    <p:sldId id="263" r:id="rId13"/>
    <p:sldId id="272" r:id="rId14"/>
    <p:sldId id="273" r:id="rId15"/>
    <p:sldId id="288" r:id="rId16"/>
    <p:sldId id="290" r:id="rId17"/>
    <p:sldId id="291" r:id="rId18"/>
    <p:sldId id="266" r:id="rId19"/>
    <p:sldId id="294" r:id="rId20"/>
    <p:sldId id="295" r:id="rId21"/>
    <p:sldId id="298" r:id="rId22"/>
    <p:sldId id="299" r:id="rId23"/>
    <p:sldId id="296" r:id="rId24"/>
    <p:sldId id="302" r:id="rId25"/>
    <p:sldId id="310" r:id="rId26"/>
    <p:sldId id="303" r:id="rId27"/>
    <p:sldId id="304" r:id="rId28"/>
    <p:sldId id="305" r:id="rId29"/>
    <p:sldId id="315" r:id="rId30"/>
    <p:sldId id="320" r:id="rId31"/>
    <p:sldId id="321" r:id="rId32"/>
    <p:sldId id="271" r:id="rId33"/>
    <p:sldId id="313" r:id="rId34"/>
    <p:sldId id="306" r:id="rId35"/>
    <p:sldId id="314" r:id="rId36"/>
    <p:sldId id="307" r:id="rId37"/>
    <p:sldId id="322" r:id="rId38"/>
    <p:sldId id="308" r:id="rId39"/>
    <p:sldId id="312"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4F9470-28DD-4B3A-B211-63A05D414AFF}"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AA7FE-8564-437A-8DC1-59A6F71BED67}" type="slidenum">
              <a:rPr lang="en-US" smtClean="0"/>
              <a:t>‹#›</a:t>
            </a:fld>
            <a:endParaRPr lang="en-US"/>
          </a:p>
        </p:txBody>
      </p:sp>
    </p:spTree>
    <p:extLst>
      <p:ext uri="{BB962C8B-B14F-4D97-AF65-F5344CB8AC3E}">
        <p14:creationId xmlns:p14="http://schemas.microsoft.com/office/powerpoint/2010/main" val="2733931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4F9470-28DD-4B3A-B211-63A05D414AFF}"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4AA7FE-8564-437A-8DC1-59A6F71BED67}" type="slidenum">
              <a:rPr lang="en-US" smtClean="0"/>
              <a:t>‹#›</a:t>
            </a:fld>
            <a:endParaRPr lang="en-US"/>
          </a:p>
        </p:txBody>
      </p:sp>
    </p:spTree>
    <p:extLst>
      <p:ext uri="{BB962C8B-B14F-4D97-AF65-F5344CB8AC3E}">
        <p14:creationId xmlns:p14="http://schemas.microsoft.com/office/powerpoint/2010/main" val="1737925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D4F9470-28DD-4B3A-B211-63A05D414AFF}"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AA7FE-8564-437A-8DC1-59A6F71BED67}" type="slidenum">
              <a:rPr lang="en-US" smtClean="0"/>
              <a:t>‹#›</a:t>
            </a:fld>
            <a:endParaRPr lang="en-US"/>
          </a:p>
        </p:txBody>
      </p:sp>
    </p:spTree>
    <p:extLst>
      <p:ext uri="{BB962C8B-B14F-4D97-AF65-F5344CB8AC3E}">
        <p14:creationId xmlns:p14="http://schemas.microsoft.com/office/powerpoint/2010/main" val="1176643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D4F9470-28DD-4B3A-B211-63A05D414AFF}"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AA7FE-8564-437A-8DC1-59A6F71BED6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3504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4F9470-28DD-4B3A-B211-63A05D414AFF}"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AA7FE-8564-437A-8DC1-59A6F71BED67}" type="slidenum">
              <a:rPr lang="en-US" smtClean="0"/>
              <a:t>‹#›</a:t>
            </a:fld>
            <a:endParaRPr lang="en-US"/>
          </a:p>
        </p:txBody>
      </p:sp>
    </p:spTree>
    <p:extLst>
      <p:ext uri="{BB962C8B-B14F-4D97-AF65-F5344CB8AC3E}">
        <p14:creationId xmlns:p14="http://schemas.microsoft.com/office/powerpoint/2010/main" val="2683807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D4F9470-28DD-4B3A-B211-63A05D414AFF}" type="datetimeFigureOut">
              <a:rPr lang="en-US" smtClean="0"/>
              <a:t>9/5/2024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AA7FE-8564-437A-8DC1-59A6F71BED67}" type="slidenum">
              <a:rPr lang="en-US" smtClean="0"/>
              <a:t>‹#›</a:t>
            </a:fld>
            <a:endParaRPr lang="en-US"/>
          </a:p>
        </p:txBody>
      </p:sp>
    </p:spTree>
    <p:extLst>
      <p:ext uri="{BB962C8B-B14F-4D97-AF65-F5344CB8AC3E}">
        <p14:creationId xmlns:p14="http://schemas.microsoft.com/office/powerpoint/2010/main" val="511976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D4F9470-28DD-4B3A-B211-63A05D414AFF}" type="datetimeFigureOut">
              <a:rPr lang="en-US" smtClean="0"/>
              <a:t>9/5/2024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AA7FE-8564-437A-8DC1-59A6F71BED67}" type="slidenum">
              <a:rPr lang="en-US" smtClean="0"/>
              <a:t>‹#›</a:t>
            </a:fld>
            <a:endParaRPr lang="en-US"/>
          </a:p>
        </p:txBody>
      </p:sp>
    </p:spTree>
    <p:extLst>
      <p:ext uri="{BB962C8B-B14F-4D97-AF65-F5344CB8AC3E}">
        <p14:creationId xmlns:p14="http://schemas.microsoft.com/office/powerpoint/2010/main" val="1544109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4F9470-28DD-4B3A-B211-63A05D414AFF}"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AA7FE-8564-437A-8DC1-59A6F71BED67}" type="slidenum">
              <a:rPr lang="en-US" smtClean="0"/>
              <a:t>‹#›</a:t>
            </a:fld>
            <a:endParaRPr lang="en-US"/>
          </a:p>
        </p:txBody>
      </p:sp>
    </p:spTree>
    <p:extLst>
      <p:ext uri="{BB962C8B-B14F-4D97-AF65-F5344CB8AC3E}">
        <p14:creationId xmlns:p14="http://schemas.microsoft.com/office/powerpoint/2010/main" val="927134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4F9470-28DD-4B3A-B211-63A05D414AFF}"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AA7FE-8564-437A-8DC1-59A6F71BED67}" type="slidenum">
              <a:rPr lang="en-US" smtClean="0"/>
              <a:t>‹#›</a:t>
            </a:fld>
            <a:endParaRPr lang="en-US"/>
          </a:p>
        </p:txBody>
      </p:sp>
    </p:spTree>
    <p:extLst>
      <p:ext uri="{BB962C8B-B14F-4D97-AF65-F5344CB8AC3E}">
        <p14:creationId xmlns:p14="http://schemas.microsoft.com/office/powerpoint/2010/main" val="398022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D4F9470-28DD-4B3A-B211-63A05D414AFF}"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AA7FE-8564-437A-8DC1-59A6F71BED67}" type="slidenum">
              <a:rPr lang="en-US" smtClean="0"/>
              <a:t>‹#›</a:t>
            </a:fld>
            <a:endParaRPr lang="en-US"/>
          </a:p>
        </p:txBody>
      </p:sp>
    </p:spTree>
    <p:extLst>
      <p:ext uri="{BB962C8B-B14F-4D97-AF65-F5344CB8AC3E}">
        <p14:creationId xmlns:p14="http://schemas.microsoft.com/office/powerpoint/2010/main" val="802995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4F9470-28DD-4B3A-B211-63A05D414AFF}"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AA7FE-8564-437A-8DC1-59A6F71BED67}" type="slidenum">
              <a:rPr lang="en-US" smtClean="0"/>
              <a:t>‹#›</a:t>
            </a:fld>
            <a:endParaRPr lang="en-US"/>
          </a:p>
        </p:txBody>
      </p:sp>
    </p:spTree>
    <p:extLst>
      <p:ext uri="{BB962C8B-B14F-4D97-AF65-F5344CB8AC3E}">
        <p14:creationId xmlns:p14="http://schemas.microsoft.com/office/powerpoint/2010/main" val="3755693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4F9470-28DD-4B3A-B211-63A05D414AFF}"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4AA7FE-8564-437A-8DC1-59A6F71BED67}" type="slidenum">
              <a:rPr lang="en-US" smtClean="0"/>
              <a:t>‹#›</a:t>
            </a:fld>
            <a:endParaRPr lang="en-US"/>
          </a:p>
        </p:txBody>
      </p:sp>
    </p:spTree>
    <p:extLst>
      <p:ext uri="{BB962C8B-B14F-4D97-AF65-F5344CB8AC3E}">
        <p14:creationId xmlns:p14="http://schemas.microsoft.com/office/powerpoint/2010/main" val="535501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4F9470-28DD-4B3A-B211-63A05D414AFF}" type="datetimeFigureOut">
              <a:rPr lang="en-US" smtClean="0"/>
              <a:t>9/5/2024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4AA7FE-8564-437A-8DC1-59A6F71BED67}" type="slidenum">
              <a:rPr lang="en-US" smtClean="0"/>
              <a:t>‹#›</a:t>
            </a:fld>
            <a:endParaRPr lang="en-US"/>
          </a:p>
        </p:txBody>
      </p:sp>
    </p:spTree>
    <p:extLst>
      <p:ext uri="{BB962C8B-B14F-4D97-AF65-F5344CB8AC3E}">
        <p14:creationId xmlns:p14="http://schemas.microsoft.com/office/powerpoint/2010/main" val="572570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D4F9470-28DD-4B3A-B211-63A05D414AFF}" type="datetimeFigureOut">
              <a:rPr lang="en-US" smtClean="0"/>
              <a:t>9/5/2024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44AA7FE-8564-437A-8DC1-59A6F71BED67}" type="slidenum">
              <a:rPr lang="en-US" smtClean="0"/>
              <a:t>‹#›</a:t>
            </a:fld>
            <a:endParaRPr lang="en-US"/>
          </a:p>
        </p:txBody>
      </p:sp>
    </p:spTree>
    <p:extLst>
      <p:ext uri="{BB962C8B-B14F-4D97-AF65-F5344CB8AC3E}">
        <p14:creationId xmlns:p14="http://schemas.microsoft.com/office/powerpoint/2010/main" val="1980547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D4F9470-28DD-4B3A-B211-63A05D414AFF}" type="datetimeFigureOut">
              <a:rPr lang="en-US" smtClean="0"/>
              <a:t>9/5/2024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44AA7FE-8564-437A-8DC1-59A6F71BED67}" type="slidenum">
              <a:rPr lang="en-US" smtClean="0"/>
              <a:t>‹#›</a:t>
            </a:fld>
            <a:endParaRPr lang="en-US"/>
          </a:p>
        </p:txBody>
      </p:sp>
    </p:spTree>
    <p:extLst>
      <p:ext uri="{BB962C8B-B14F-4D97-AF65-F5344CB8AC3E}">
        <p14:creationId xmlns:p14="http://schemas.microsoft.com/office/powerpoint/2010/main" val="2681793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D4F9470-28DD-4B3A-B211-63A05D414AFF}" type="datetimeFigureOut">
              <a:rPr lang="en-US" smtClean="0"/>
              <a:t>9/5/2024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44AA7FE-8564-437A-8DC1-59A6F71BED67}" type="slidenum">
              <a:rPr lang="en-US" smtClean="0"/>
              <a:t>‹#›</a:t>
            </a:fld>
            <a:endParaRPr lang="en-US"/>
          </a:p>
        </p:txBody>
      </p:sp>
    </p:spTree>
    <p:extLst>
      <p:ext uri="{BB962C8B-B14F-4D97-AF65-F5344CB8AC3E}">
        <p14:creationId xmlns:p14="http://schemas.microsoft.com/office/powerpoint/2010/main" val="516680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4F9470-28DD-4B3A-B211-63A05D414AFF}"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4AA7FE-8564-437A-8DC1-59A6F71BED67}" type="slidenum">
              <a:rPr lang="en-US" smtClean="0"/>
              <a:t>‹#›</a:t>
            </a:fld>
            <a:endParaRPr lang="en-US"/>
          </a:p>
        </p:txBody>
      </p:sp>
    </p:spTree>
    <p:extLst>
      <p:ext uri="{BB962C8B-B14F-4D97-AF65-F5344CB8AC3E}">
        <p14:creationId xmlns:p14="http://schemas.microsoft.com/office/powerpoint/2010/main" val="1527449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D4F9470-28DD-4B3A-B211-63A05D414AFF}" type="datetimeFigureOut">
              <a:rPr lang="en-US" smtClean="0"/>
              <a:t>9/5/2024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44AA7FE-8564-437A-8DC1-59A6F71BED67}" type="slidenum">
              <a:rPr lang="en-US" smtClean="0"/>
              <a:t>‹#›</a:t>
            </a:fld>
            <a:endParaRPr lang="en-US"/>
          </a:p>
        </p:txBody>
      </p:sp>
    </p:spTree>
    <p:extLst>
      <p:ext uri="{BB962C8B-B14F-4D97-AF65-F5344CB8AC3E}">
        <p14:creationId xmlns:p14="http://schemas.microsoft.com/office/powerpoint/2010/main" val="34381796"/>
      </p:ext>
    </p:extLst>
  </p:cSld>
  <p:clrMap bg1="dk1" tx1="lt1" bg2="dk2" tx2="lt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 id="2147483821" r:id="rId15"/>
    <p:sldLayoutId id="2147483822" r:id="rId16"/>
    <p:sldLayoutId id="214748382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95305-B9E4-DC8E-9ED3-089B973A177C}"/>
              </a:ext>
            </a:extLst>
          </p:cNvPr>
          <p:cNvSpPr>
            <a:spLocks noGrp="1"/>
          </p:cNvSpPr>
          <p:nvPr>
            <p:ph type="ctrTitle"/>
          </p:nvPr>
        </p:nvSpPr>
        <p:spPr>
          <a:xfrm>
            <a:off x="1154955" y="1447801"/>
            <a:ext cx="8825658" cy="2077278"/>
          </a:xfrm>
        </p:spPr>
        <p:txBody>
          <a:bodyPr>
            <a:normAutofit/>
          </a:bodyPr>
          <a:lstStyle/>
          <a:p>
            <a:r>
              <a:rPr lang="en-US" sz="4800" b="1" kern="100" dirty="0">
                <a:effectLst/>
                <a:latin typeface="Times New Roman" panose="02020603050405020304" pitchFamily="18" charset="0"/>
                <a:ea typeface="Calibri" panose="020F0502020204030204" pitchFamily="34" charset="0"/>
                <a:cs typeface="Myanmar Text" panose="020B0502040204020203" pitchFamily="34" charset="0"/>
              </a:rPr>
              <a:t>Social Statistics</a:t>
            </a:r>
            <a:br>
              <a:rPr lang="en-US" sz="3600" kern="100" dirty="0">
                <a:effectLst/>
                <a:latin typeface="Calibri" panose="020F0502020204030204" pitchFamily="34" charset="0"/>
                <a:ea typeface="Calibri" panose="020F0502020204030204" pitchFamily="34" charset="0"/>
                <a:cs typeface="Myanmar Text" panose="020B0502040204020203" pitchFamily="34" charset="0"/>
              </a:rPr>
            </a:br>
            <a:endParaRPr lang="en-US" sz="3600" dirty="0"/>
          </a:p>
        </p:txBody>
      </p:sp>
      <p:sp>
        <p:nvSpPr>
          <p:cNvPr id="3" name="Subtitle 2">
            <a:extLst>
              <a:ext uri="{FF2B5EF4-FFF2-40B4-BE49-F238E27FC236}">
                <a16:creationId xmlns:a16="http://schemas.microsoft.com/office/drawing/2014/main" id="{F0B984D3-E5A1-B1E9-4BBE-5A62D918C2B6}"/>
              </a:ext>
            </a:extLst>
          </p:cNvPr>
          <p:cNvSpPr>
            <a:spLocks noGrp="1"/>
          </p:cNvSpPr>
          <p:nvPr>
            <p:ph type="subTitle" idx="1"/>
          </p:nvPr>
        </p:nvSpPr>
        <p:spPr/>
        <p:txBody>
          <a:bodyPr>
            <a:noAutofit/>
          </a:bodyPr>
          <a:lstStyle/>
          <a:p>
            <a:r>
              <a:rPr lang="en-US" sz="1800" dirty="0"/>
              <a:t>Dr. </a:t>
            </a:r>
            <a:r>
              <a:rPr lang="en-US" sz="1800" dirty="0" err="1"/>
              <a:t>Sanda</a:t>
            </a:r>
            <a:r>
              <a:rPr lang="en-US" sz="1800" dirty="0"/>
              <a:t> Thein (PHD)</a:t>
            </a:r>
          </a:p>
          <a:p>
            <a:r>
              <a:rPr lang="en-US" sz="1800" dirty="0"/>
              <a:t>Professor</a:t>
            </a:r>
          </a:p>
          <a:p>
            <a:r>
              <a:rPr lang="en-US" sz="1800" dirty="0"/>
              <a:t>Dept. of Statistics</a:t>
            </a:r>
          </a:p>
          <a:p>
            <a:r>
              <a:rPr lang="en-US" sz="1800" dirty="0"/>
              <a:t>Yangon University of Economics</a:t>
            </a:r>
          </a:p>
        </p:txBody>
      </p:sp>
    </p:spTree>
    <p:extLst>
      <p:ext uri="{BB962C8B-B14F-4D97-AF65-F5344CB8AC3E}">
        <p14:creationId xmlns:p14="http://schemas.microsoft.com/office/powerpoint/2010/main" val="13584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AB6A53-04D0-0B1F-9EA8-714A0C6C537D}"/>
              </a:ext>
            </a:extLst>
          </p:cNvPr>
          <p:cNvSpPr>
            <a:spLocks noGrp="1"/>
          </p:cNvSpPr>
          <p:nvPr>
            <p:ph idx="1"/>
          </p:nvPr>
        </p:nvSpPr>
        <p:spPr>
          <a:xfrm>
            <a:off x="677333" y="596349"/>
            <a:ext cx="8850979" cy="5445014"/>
          </a:xfrm>
        </p:spPr>
        <p:txBody>
          <a:bodyPr>
            <a:normAutofit/>
          </a:bodyPr>
          <a:lstStyle/>
          <a:p>
            <a:pPr algn="just"/>
            <a:r>
              <a:rPr lang="en-US" sz="3000" dirty="0">
                <a:effectLst/>
                <a:latin typeface="Times New Roman" panose="02020603050405020304" pitchFamily="18" charset="0"/>
                <a:ea typeface="Calibri" panose="020F0502020204030204" pitchFamily="34" charset="0"/>
              </a:rPr>
              <a:t>The labor force data, viewed as an input serve as economic indicators </a:t>
            </a:r>
          </a:p>
          <a:p>
            <a:pPr algn="just"/>
            <a:r>
              <a:rPr lang="en-US" sz="3000" dirty="0">
                <a:solidFill>
                  <a:schemeClr val="tx1"/>
                </a:solidFill>
                <a:effectLst/>
                <a:latin typeface="Times New Roman" panose="02020603050405020304" pitchFamily="18" charset="0"/>
                <a:ea typeface="Calibri" panose="020F0502020204030204" pitchFamily="34" charset="0"/>
              </a:rPr>
              <a:t>for monitoring the current performance of the economy and </a:t>
            </a:r>
          </a:p>
          <a:p>
            <a:pPr algn="just"/>
            <a:r>
              <a:rPr lang="en-US" sz="3000" dirty="0">
                <a:solidFill>
                  <a:schemeClr val="tx1"/>
                </a:solidFill>
                <a:effectLst/>
                <a:latin typeface="Times New Roman" panose="02020603050405020304" pitchFamily="18" charset="0"/>
                <a:ea typeface="Calibri" panose="020F0502020204030204" pitchFamily="34" charset="0"/>
              </a:rPr>
              <a:t>the changes occurring in the main components of the labor force in relation to other inputs and outputs,</a:t>
            </a:r>
          </a:p>
          <a:p>
            <a:pPr algn="just"/>
            <a:r>
              <a:rPr lang="en-US" sz="3000" dirty="0">
                <a:solidFill>
                  <a:schemeClr val="tx1"/>
                </a:solidFill>
                <a:effectLst/>
                <a:latin typeface="Times New Roman" panose="02020603050405020304" pitchFamily="18" charset="0"/>
                <a:ea typeface="Calibri" panose="020F0502020204030204" pitchFamily="34" charset="0"/>
              </a:rPr>
              <a:t>to evaluate government policies and programmed </a:t>
            </a:r>
            <a:endParaRPr lang="en-US" sz="3000" dirty="0">
              <a:solidFill>
                <a:schemeClr val="tx1"/>
              </a:solidFill>
              <a:latin typeface="Times New Roman" panose="02020603050405020304" pitchFamily="18" charset="0"/>
              <a:ea typeface="Calibri" panose="020F0502020204030204" pitchFamily="34" charset="0"/>
            </a:endParaRPr>
          </a:p>
          <a:p>
            <a:pPr algn="just"/>
            <a:r>
              <a:rPr lang="en-US" sz="3000" dirty="0">
                <a:effectLst/>
                <a:latin typeface="Times New Roman" panose="02020603050405020304" pitchFamily="18" charset="0"/>
                <a:ea typeface="Calibri" panose="020F0502020204030204" pitchFamily="34" charset="0"/>
              </a:rPr>
              <a:t>attentions to the undesirable economic and social conditions - child labor, social and sex biases in work opportunities and participation</a:t>
            </a:r>
          </a:p>
          <a:p>
            <a:pPr algn="just"/>
            <a:endParaRPr lang="en-US" dirty="0"/>
          </a:p>
        </p:txBody>
      </p:sp>
    </p:spTree>
    <p:extLst>
      <p:ext uri="{BB962C8B-B14F-4D97-AF65-F5344CB8AC3E}">
        <p14:creationId xmlns:p14="http://schemas.microsoft.com/office/powerpoint/2010/main" val="2384288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53C0AA-7B02-89FE-9A20-BB8B76A2390B}"/>
              </a:ext>
            </a:extLst>
          </p:cNvPr>
          <p:cNvSpPr>
            <a:spLocks noGrp="1"/>
          </p:cNvSpPr>
          <p:nvPr>
            <p:ph idx="1"/>
          </p:nvPr>
        </p:nvSpPr>
        <p:spPr>
          <a:xfrm>
            <a:off x="677333" y="887897"/>
            <a:ext cx="8970249" cy="5153466"/>
          </a:xfrm>
        </p:spPr>
        <p:txBody>
          <a:bodyPr>
            <a:normAutofit/>
          </a:bodyPr>
          <a:lstStyle/>
          <a:p>
            <a:pPr algn="just"/>
            <a:endParaRPr lang="en-US" sz="2800" kern="100" dirty="0">
              <a:solidFill>
                <a:schemeClr val="tx1"/>
              </a:solidFill>
              <a:effectLst/>
              <a:latin typeface="Times New Roman" panose="02020603050405020304" pitchFamily="18" charset="0"/>
              <a:ea typeface="Calibri" panose="020F0502020204030204" pitchFamily="34" charset="0"/>
              <a:cs typeface="Myanmar Text" panose="020B0502040204020203" pitchFamily="34" charset="0"/>
            </a:endParaRPr>
          </a:p>
          <a:p>
            <a:pPr algn="just"/>
            <a:r>
              <a:rPr lang="en-US" sz="3200" kern="100" dirty="0">
                <a:solidFill>
                  <a:schemeClr val="tx1"/>
                </a:solidFill>
                <a:effectLst/>
                <a:latin typeface="Times New Roman" panose="02020603050405020304" pitchFamily="18" charset="0"/>
                <a:ea typeface="Calibri" panose="020F0502020204030204" pitchFamily="34" charset="0"/>
                <a:cs typeface="Myanmar Text" panose="020B0502040204020203" pitchFamily="34" charset="0"/>
              </a:rPr>
              <a:t>the forecasting of future levels of economic activity and forth- coming changes in the industrial structure must rest on a board base of detailed statistics on all aspects of the labor force. </a:t>
            </a:r>
          </a:p>
          <a:p>
            <a:pPr algn="just"/>
            <a:r>
              <a:rPr lang="en-US" sz="3200" kern="100" dirty="0">
                <a:solidFill>
                  <a:schemeClr val="tx1"/>
                </a:solidFill>
                <a:effectLst/>
                <a:latin typeface="Times New Roman" panose="02020603050405020304" pitchFamily="18" charset="0"/>
                <a:ea typeface="Calibri" panose="020F0502020204030204" pitchFamily="34" charset="0"/>
                <a:cs typeface="Myanmar Text" panose="020B0502040204020203" pitchFamily="34" charset="0"/>
              </a:rPr>
              <a:t>The forecasting may be in connection with national employment programmed reconstructions.</a:t>
            </a:r>
            <a:endParaRPr lang="en-US" sz="3200" kern="100" dirty="0">
              <a:solidFill>
                <a:schemeClr val="tx1"/>
              </a:solidFill>
              <a:effectLst/>
              <a:latin typeface="Calibri" panose="020F0502020204030204" pitchFamily="34" charset="0"/>
              <a:ea typeface="Calibri" panose="020F0502020204030204" pitchFamily="34" charset="0"/>
              <a:cs typeface="Myanmar Text" panose="020B0502040204020203" pitchFamily="34" charset="0"/>
            </a:endParaRPr>
          </a:p>
          <a:p>
            <a:endParaRPr lang="en-US" dirty="0"/>
          </a:p>
        </p:txBody>
      </p:sp>
    </p:spTree>
    <p:extLst>
      <p:ext uri="{BB962C8B-B14F-4D97-AF65-F5344CB8AC3E}">
        <p14:creationId xmlns:p14="http://schemas.microsoft.com/office/powerpoint/2010/main" val="2354716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1176B-4C95-9894-D96F-D17C0CB5DF1F}"/>
              </a:ext>
            </a:extLst>
          </p:cNvPr>
          <p:cNvSpPr>
            <a:spLocks noGrp="1"/>
          </p:cNvSpPr>
          <p:nvPr>
            <p:ph type="title"/>
          </p:nvPr>
        </p:nvSpPr>
        <p:spPr/>
        <p:txBody>
          <a:bodyPr>
            <a:normAutofit/>
          </a:bodyPr>
          <a:lstStyle/>
          <a:p>
            <a:r>
              <a:rPr lang="en-US" sz="2800" b="1" dirty="0">
                <a:effectLst/>
                <a:latin typeface="Times New Roman" panose="02020603050405020304" pitchFamily="18" charset="0"/>
                <a:ea typeface="Calibri" panose="020F0502020204030204" pitchFamily="34" charset="0"/>
              </a:rPr>
              <a:t>Concept and Definition of Economically Active Population</a:t>
            </a:r>
            <a:endParaRPr lang="en-US" sz="2800" dirty="0"/>
          </a:p>
        </p:txBody>
      </p:sp>
      <p:sp>
        <p:nvSpPr>
          <p:cNvPr id="3" name="Content Placeholder 2">
            <a:extLst>
              <a:ext uri="{FF2B5EF4-FFF2-40B4-BE49-F238E27FC236}">
                <a16:creationId xmlns:a16="http://schemas.microsoft.com/office/drawing/2014/main" id="{030BC5F0-666C-8D4F-1651-450939B30D35}"/>
              </a:ext>
            </a:extLst>
          </p:cNvPr>
          <p:cNvSpPr>
            <a:spLocks noGrp="1"/>
          </p:cNvSpPr>
          <p:nvPr>
            <p:ph idx="1"/>
          </p:nvPr>
        </p:nvSpPr>
        <p:spPr/>
        <p:txBody>
          <a:bodyPr>
            <a:normAutofit/>
          </a:bodyPr>
          <a:lstStyle/>
          <a:p>
            <a:pPr algn="just"/>
            <a:r>
              <a:rPr lang="en-US" sz="2800" dirty="0">
                <a:effectLst/>
                <a:latin typeface="Times New Roman" panose="02020603050405020304" pitchFamily="18" charset="0"/>
                <a:ea typeface="Calibri" panose="020F0502020204030204" pitchFamily="34" charset="0"/>
              </a:rPr>
              <a:t>economically active population comprises all persons of either sex </a:t>
            </a:r>
            <a:r>
              <a:rPr lang="en-US" sz="2800" dirty="0">
                <a:solidFill>
                  <a:schemeClr val="tx1"/>
                </a:solidFill>
                <a:effectLst/>
                <a:latin typeface="Times New Roman" panose="02020603050405020304" pitchFamily="18" charset="0"/>
                <a:ea typeface="Calibri" panose="020F0502020204030204" pitchFamily="34" charset="0"/>
              </a:rPr>
              <a:t>who furnish the supply of </a:t>
            </a:r>
            <a:r>
              <a:rPr lang="en-US" sz="2800" dirty="0" err="1">
                <a:solidFill>
                  <a:schemeClr val="tx1"/>
                </a:solidFill>
                <a:effectLst/>
                <a:latin typeface="Times New Roman" panose="02020603050405020304" pitchFamily="18" charset="0"/>
                <a:ea typeface="Calibri" panose="020F0502020204030204" pitchFamily="34" charset="0"/>
              </a:rPr>
              <a:t>labour</a:t>
            </a:r>
            <a:r>
              <a:rPr lang="en-US" sz="2800" dirty="0">
                <a:solidFill>
                  <a:schemeClr val="tx1"/>
                </a:solidFill>
                <a:effectLst/>
                <a:latin typeface="Times New Roman" panose="02020603050405020304" pitchFamily="18" charset="0"/>
                <a:ea typeface="Calibri" panose="020F0502020204030204" pitchFamily="34" charset="0"/>
              </a:rPr>
              <a:t> for the production of economic goods and services </a:t>
            </a:r>
            <a:r>
              <a:rPr lang="en-US" sz="2800" dirty="0">
                <a:effectLst/>
                <a:latin typeface="Times New Roman" panose="02020603050405020304" pitchFamily="18" charset="0"/>
                <a:ea typeface="Calibri" panose="020F0502020204030204" pitchFamily="34" charset="0"/>
              </a:rPr>
              <a:t>during the time-reference period chosen to the investigation. (para. 320, p.43). </a:t>
            </a:r>
            <a:endParaRPr lang="en-US" sz="2800" dirty="0"/>
          </a:p>
        </p:txBody>
      </p:sp>
    </p:spTree>
    <p:extLst>
      <p:ext uri="{BB962C8B-B14F-4D97-AF65-F5344CB8AC3E}">
        <p14:creationId xmlns:p14="http://schemas.microsoft.com/office/powerpoint/2010/main" val="3898195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0662"/>
          </a:xfrm>
        </p:spPr>
        <p:txBody>
          <a:bodyPr>
            <a:normAutofit fontScale="90000"/>
          </a:bodyPr>
          <a:lstStyle/>
          <a:p>
            <a:r>
              <a:rPr lang="en-US" dirty="0"/>
              <a:t>Basic Measures of Economic Activity</a:t>
            </a:r>
            <a:br>
              <a:rPr lang="en-US" dirty="0"/>
            </a:br>
            <a:endParaRPr lang="en-US" dirty="0"/>
          </a:p>
        </p:txBody>
      </p:sp>
      <p:sp>
        <p:nvSpPr>
          <p:cNvPr id="3" name="Content Placeholder 2"/>
          <p:cNvSpPr>
            <a:spLocks noGrp="1"/>
          </p:cNvSpPr>
          <p:nvPr>
            <p:ph idx="1"/>
          </p:nvPr>
        </p:nvSpPr>
        <p:spPr>
          <a:xfrm>
            <a:off x="106017" y="1551709"/>
            <a:ext cx="9167985" cy="4489653"/>
          </a:xfrm>
        </p:spPr>
        <p:txBody>
          <a:bodyPr/>
          <a:lstStyle/>
          <a:p>
            <a:pPr marL="0" indent="0">
              <a:buNone/>
            </a:pPr>
            <a:endParaRPr lang="en-US" dirty="0"/>
          </a:p>
          <a:p>
            <a:pPr marL="0" indent="0">
              <a:buNone/>
            </a:pPr>
            <a:endParaRPr lang="en-US" dirty="0"/>
          </a:p>
          <a:p>
            <a:pPr marL="0" indent="0">
              <a:buNone/>
            </a:pPr>
            <a:endParaRPr lang="en-US" dirty="0"/>
          </a:p>
        </p:txBody>
      </p:sp>
      <p:sp>
        <p:nvSpPr>
          <p:cNvPr id="4" name="Rectangle 3"/>
          <p:cNvSpPr/>
          <p:nvPr/>
        </p:nvSpPr>
        <p:spPr>
          <a:xfrm>
            <a:off x="533401" y="3359426"/>
            <a:ext cx="1447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Total Population</a:t>
            </a:r>
          </a:p>
        </p:txBody>
      </p:sp>
      <p:sp>
        <p:nvSpPr>
          <p:cNvPr id="5" name="Rectangle 4"/>
          <p:cNvSpPr/>
          <p:nvPr/>
        </p:nvSpPr>
        <p:spPr>
          <a:xfrm>
            <a:off x="2903090" y="2358737"/>
            <a:ext cx="171115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Economically Active Population</a:t>
            </a:r>
          </a:p>
        </p:txBody>
      </p:sp>
      <p:sp>
        <p:nvSpPr>
          <p:cNvPr id="6" name="Rectangle 5"/>
          <p:cNvSpPr/>
          <p:nvPr/>
        </p:nvSpPr>
        <p:spPr>
          <a:xfrm>
            <a:off x="2971800" y="4390738"/>
            <a:ext cx="1676399"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Economically Inactive Population</a:t>
            </a:r>
          </a:p>
        </p:txBody>
      </p:sp>
      <p:sp>
        <p:nvSpPr>
          <p:cNvPr id="7" name="Rectangle 6"/>
          <p:cNvSpPr/>
          <p:nvPr/>
        </p:nvSpPr>
        <p:spPr>
          <a:xfrm>
            <a:off x="5596560" y="2074167"/>
            <a:ext cx="1600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Employed</a:t>
            </a:r>
          </a:p>
        </p:txBody>
      </p:sp>
      <p:sp>
        <p:nvSpPr>
          <p:cNvPr id="8" name="Rectangle 7"/>
          <p:cNvSpPr/>
          <p:nvPr/>
        </p:nvSpPr>
        <p:spPr>
          <a:xfrm>
            <a:off x="5623461" y="3280364"/>
            <a:ext cx="192034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Unemployed</a:t>
            </a:r>
          </a:p>
        </p:txBody>
      </p:sp>
      <p:sp>
        <p:nvSpPr>
          <p:cNvPr id="9" name="Rectangle 8"/>
          <p:cNvSpPr/>
          <p:nvPr/>
        </p:nvSpPr>
        <p:spPr>
          <a:xfrm>
            <a:off x="8305800" y="1616967"/>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Work</a:t>
            </a:r>
          </a:p>
        </p:txBody>
      </p:sp>
      <p:sp>
        <p:nvSpPr>
          <p:cNvPr id="10" name="Rectangle 9"/>
          <p:cNvSpPr/>
          <p:nvPr/>
        </p:nvSpPr>
        <p:spPr>
          <a:xfrm>
            <a:off x="8374510" y="277994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 at Work</a:t>
            </a:r>
          </a:p>
        </p:txBody>
      </p:sp>
      <p:sp>
        <p:nvSpPr>
          <p:cNvPr id="11" name="Rectangle 10"/>
          <p:cNvSpPr/>
          <p:nvPr/>
        </p:nvSpPr>
        <p:spPr>
          <a:xfrm>
            <a:off x="5562603" y="4687353"/>
            <a:ext cx="19812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Home-makers</a:t>
            </a:r>
          </a:p>
          <a:p>
            <a:pPr algn="ctr"/>
            <a:r>
              <a:rPr lang="en-US" dirty="0"/>
              <a:t>Students</a:t>
            </a:r>
          </a:p>
          <a:p>
            <a:pPr algn="ctr"/>
            <a:r>
              <a:rPr lang="en-US" dirty="0"/>
              <a:t>Income recipients</a:t>
            </a:r>
          </a:p>
          <a:p>
            <a:pPr algn="ctr"/>
            <a:r>
              <a:rPr lang="en-US" dirty="0"/>
              <a:t>Others</a:t>
            </a:r>
          </a:p>
        </p:txBody>
      </p:sp>
      <p:cxnSp>
        <p:nvCxnSpPr>
          <p:cNvPr id="15" name="Straight Connector 14"/>
          <p:cNvCxnSpPr/>
          <p:nvPr/>
        </p:nvCxnSpPr>
        <p:spPr>
          <a:xfrm flipH="1">
            <a:off x="3581400" y="3124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540279" y="3097696"/>
            <a:ext cx="0" cy="190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581400" y="50292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4" idx="3"/>
          </p:cNvCxnSpPr>
          <p:nvPr/>
        </p:nvCxnSpPr>
        <p:spPr>
          <a:xfrm>
            <a:off x="1981201" y="3816626"/>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5173319" y="2528153"/>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cxnSpLocks/>
          </p:cNvCxnSpPr>
          <p:nvPr/>
        </p:nvCxnSpPr>
        <p:spPr>
          <a:xfrm flipH="1">
            <a:off x="5173319" y="3820843"/>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173319" y="2528153"/>
            <a:ext cx="0" cy="1288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cxnSpLocks/>
            <a:stCxn id="5" idx="3"/>
          </p:cNvCxnSpPr>
          <p:nvPr/>
        </p:nvCxnSpPr>
        <p:spPr>
          <a:xfrm>
            <a:off x="4614240" y="3006437"/>
            <a:ext cx="5590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cxnSpLocks/>
          </p:cNvCxnSpPr>
          <p:nvPr/>
        </p:nvCxnSpPr>
        <p:spPr>
          <a:xfrm flipH="1">
            <a:off x="7981951" y="2074167"/>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cxnSpLocks/>
          </p:cNvCxnSpPr>
          <p:nvPr/>
        </p:nvCxnSpPr>
        <p:spPr>
          <a:xfrm flipH="1">
            <a:off x="8011768" y="3217868"/>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981951" y="2045653"/>
            <a:ext cx="0" cy="1198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7" idx="3"/>
          </p:cNvCxnSpPr>
          <p:nvPr/>
        </p:nvCxnSpPr>
        <p:spPr>
          <a:xfrm flipH="1">
            <a:off x="7196760" y="2531367"/>
            <a:ext cx="76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cxnSpLocks/>
          </p:cNvCxnSpPr>
          <p:nvPr/>
        </p:nvCxnSpPr>
        <p:spPr>
          <a:xfrm>
            <a:off x="4582770" y="4723308"/>
            <a:ext cx="1032844" cy="382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D1DD9FA-95B0-209E-7C08-A1B6E45DD3BE}"/>
              </a:ext>
            </a:extLst>
          </p:cNvPr>
          <p:cNvCxnSpPr>
            <a:cxnSpLocks/>
          </p:cNvCxnSpPr>
          <p:nvPr/>
        </p:nvCxnSpPr>
        <p:spPr>
          <a:xfrm>
            <a:off x="2540279" y="3097696"/>
            <a:ext cx="36281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FA12FF0-2E3B-F5F7-6CB5-42620011B76F}"/>
              </a:ext>
            </a:extLst>
          </p:cNvPr>
          <p:cNvCxnSpPr>
            <a:endCxn id="6" idx="1"/>
          </p:cNvCxnSpPr>
          <p:nvPr/>
        </p:nvCxnSpPr>
        <p:spPr>
          <a:xfrm>
            <a:off x="2540279" y="5029200"/>
            <a:ext cx="431521" cy="92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BCEEAD8-B9DB-E410-7CD8-C3B152688EE8}"/>
              </a:ext>
            </a:extLst>
          </p:cNvPr>
          <p:cNvCxnSpPr/>
          <p:nvPr/>
        </p:nvCxnSpPr>
        <p:spPr>
          <a:xfrm>
            <a:off x="2540279" y="3816626"/>
            <a:ext cx="4138" cy="53009"/>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43997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E0E85-59A8-009C-417F-0E93E767E74E}"/>
              </a:ext>
            </a:extLst>
          </p:cNvPr>
          <p:cNvSpPr>
            <a:spLocks noGrp="1"/>
          </p:cNvSpPr>
          <p:nvPr>
            <p:ph type="title"/>
          </p:nvPr>
        </p:nvSpPr>
        <p:spPr>
          <a:xfrm>
            <a:off x="838200" y="365126"/>
            <a:ext cx="10515600" cy="741004"/>
          </a:xfrm>
        </p:spPr>
        <p:txBody>
          <a:bodyPr>
            <a:normAutofit/>
          </a:bodyPr>
          <a:lstStyle/>
          <a:p>
            <a:r>
              <a:rPr lang="en-US" sz="3600" kern="100" dirty="0">
                <a:effectLst/>
                <a:latin typeface="Times New Roman" panose="02020603050405020304" pitchFamily="18" charset="0"/>
                <a:ea typeface="Calibri" panose="020F0502020204030204" pitchFamily="34" charset="0"/>
                <a:cs typeface="Myanmar Text" panose="020B0502040204020203" pitchFamily="34" charset="0"/>
              </a:rPr>
              <a:t>Basic Measure of Economic Activity</a:t>
            </a:r>
            <a:endParaRPr lang="en-US" sz="7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106019-D12F-8BC9-1A93-5F9B48423BC3}"/>
                  </a:ext>
                </a:extLst>
              </p:cNvPr>
              <p:cNvSpPr>
                <a:spLocks noGrp="1"/>
              </p:cNvSpPr>
              <p:nvPr>
                <p:ph idx="1"/>
              </p:nvPr>
            </p:nvSpPr>
            <p:spPr>
              <a:xfrm>
                <a:off x="410817" y="1106130"/>
                <a:ext cx="9329531" cy="5070833"/>
              </a:xfrm>
            </p:spPr>
            <p:txBody>
              <a:bodyPr>
                <a:normAutofit fontScale="92500"/>
              </a:bodyPr>
              <a:lstStyle/>
              <a:p>
                <a:pPr marR="0" algn="just">
                  <a:lnSpc>
                    <a:spcPct val="107000"/>
                  </a:lnSpc>
                  <a:spcBef>
                    <a:spcPts val="0"/>
                  </a:spcBef>
                  <a:spcAft>
                    <a:spcPts val="800"/>
                  </a:spcAft>
                </a:pPr>
                <a:r>
                  <a:rPr lang="en-US" sz="3200" kern="100" dirty="0">
                    <a:effectLst/>
                    <a:latin typeface="Times New Roman" panose="02020603050405020304" pitchFamily="18" charset="0"/>
                    <a:ea typeface="Calibri" panose="020F0502020204030204" pitchFamily="34" charset="0"/>
                    <a:cs typeface="Myanmar Text" panose="020B0502040204020203" pitchFamily="34" charset="0"/>
                  </a:rPr>
                  <a:t>The volume of economically active population is normally presented in absolute </a:t>
                </a:r>
                <a:r>
                  <a:rPr lang="en-US" sz="3200" kern="100" dirty="0">
                    <a:latin typeface="Times New Roman" panose="02020603050405020304" pitchFamily="18" charset="0"/>
                    <a:ea typeface="Calibri" panose="020F0502020204030204" pitchFamily="34" charset="0"/>
                    <a:cs typeface="Myanmar Text" panose="020B0502040204020203" pitchFamily="34" charset="0"/>
                  </a:rPr>
                  <a:t>n</a:t>
                </a:r>
                <a:r>
                  <a:rPr lang="en-US" sz="3200" kern="100" dirty="0">
                    <a:effectLst/>
                    <a:latin typeface="Times New Roman" panose="02020603050405020304" pitchFamily="18" charset="0"/>
                    <a:ea typeface="Calibri" panose="020F0502020204030204" pitchFamily="34" charset="0"/>
                    <a:cs typeface="Myanmar Text" panose="020B0502040204020203" pitchFamily="34" charset="0"/>
                  </a:rPr>
                  <a:t>umber and as a percentage of the total population. </a:t>
                </a:r>
              </a:p>
              <a:p>
                <a:pPr marR="0" algn="just">
                  <a:lnSpc>
                    <a:spcPct val="107000"/>
                  </a:lnSpc>
                  <a:spcBef>
                    <a:spcPts val="0"/>
                  </a:spcBef>
                  <a:spcAft>
                    <a:spcPts val="800"/>
                  </a:spcAft>
                </a:pPr>
                <a:r>
                  <a:rPr lang="en-US" sz="3200" kern="100" dirty="0">
                    <a:effectLst/>
                    <a:latin typeface="Times New Roman" panose="02020603050405020304" pitchFamily="18" charset="0"/>
                    <a:ea typeface="Calibri" panose="020F0502020204030204" pitchFamily="34" charset="0"/>
                    <a:cs typeface="Myanmar Text" panose="020B0502040204020203" pitchFamily="34" charset="0"/>
                  </a:rPr>
                  <a:t>This is the ratio of economically active population to the total population usually expressed in per cent as follows:</a:t>
                </a:r>
              </a:p>
              <a:p>
                <a:pPr marL="0" marR="0" indent="0" algn="just">
                  <a:lnSpc>
                    <a:spcPct val="107000"/>
                  </a:lnSpc>
                  <a:spcBef>
                    <a:spcPts val="0"/>
                  </a:spcBef>
                  <a:spcAft>
                    <a:spcPts val="800"/>
                  </a:spcAft>
                  <a:buNone/>
                </a:pPr>
                <a:endParaRPr lang="en-US" sz="3200" kern="100" dirty="0">
                  <a:effectLst/>
                  <a:latin typeface="Times New Roman" panose="02020603050405020304" pitchFamily="18" charset="0"/>
                  <a:ea typeface="Calibri" panose="020F0502020204030204" pitchFamily="34" charset="0"/>
                  <a:cs typeface="Myanmar Text" panose="020B0502040204020203" pitchFamily="34" charset="0"/>
                </a:endParaRPr>
              </a:p>
              <a:p>
                <a:pPr marR="0">
                  <a:lnSpc>
                    <a:spcPct val="107000"/>
                  </a:lnSpc>
                  <a:spcBef>
                    <a:spcPts val="0"/>
                  </a:spcBef>
                  <a:spcAft>
                    <a:spcPts val="800"/>
                  </a:spcAft>
                  <a:buFont typeface="Wingdings" panose="05000000000000000000" pitchFamily="2" charset="2"/>
                  <a:buChar char="v"/>
                </a:pPr>
                <a:r>
                  <a:rPr lang="en-US" sz="3200" kern="100" dirty="0">
                    <a:effectLst/>
                    <a:latin typeface="Times New Roman" panose="02020603050405020304" pitchFamily="18" charset="0"/>
                    <a:ea typeface="Calibri" panose="020F0502020204030204" pitchFamily="34" charset="0"/>
                    <a:cs typeface="Myanmar Text" panose="020B0502040204020203" pitchFamily="34" charset="0"/>
                  </a:rPr>
                  <a:t>	Labour force participation rate (or) Crude Activity rate</a:t>
                </a:r>
                <a:endParaRPr lang="en-US" sz="3200" kern="100" dirty="0">
                  <a:effectLst/>
                  <a:latin typeface="Calibri" panose="020F0502020204030204" pitchFamily="34" charset="0"/>
                  <a:ea typeface="Calibri" panose="020F0502020204030204" pitchFamily="34" charset="0"/>
                  <a:cs typeface="Myanmar Text" panose="020B0502040204020203" pitchFamily="34" charset="0"/>
                </a:endParaRPr>
              </a:p>
              <a:p>
                <a:pPr marL="0" marR="0" indent="0">
                  <a:lnSpc>
                    <a:spcPct val="107000"/>
                  </a:lnSpc>
                  <a:spcBef>
                    <a:spcPts val="0"/>
                  </a:spcBef>
                  <a:spcAft>
                    <a:spcPts val="800"/>
                  </a:spcAft>
                  <a:buNone/>
                </a:pPr>
                <a:r>
                  <a:rPr lang="en-US" sz="3200" kern="100" dirty="0">
                    <a:effectLst/>
                    <a:latin typeface="Times New Roman" panose="02020603050405020304" pitchFamily="18" charset="0"/>
                    <a:ea typeface="Calibri" panose="020F0502020204030204" pitchFamily="34" charset="0"/>
                    <a:cs typeface="Myanmar Text" panose="020B0502040204020203" pitchFamily="34" charset="0"/>
                  </a:rPr>
                  <a:t>		                       = </a:t>
                </a:r>
                <a14:m>
                  <m:oMath xmlns:m="http://schemas.openxmlformats.org/officeDocument/2006/math">
                    <m:f>
                      <m:fPr>
                        <m:ctrlPr>
                          <a:rPr lang="en-US" sz="32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200" i="1" kern="100">
                            <a:effectLst/>
                            <a:latin typeface="Cambria Math" panose="02040503050406030204" pitchFamily="18" charset="0"/>
                            <a:ea typeface="Times New Roman" panose="02020603050405020304" pitchFamily="18" charset="0"/>
                            <a:cs typeface="Times New Roman" panose="02020603050405020304" pitchFamily="18" charset="0"/>
                          </a:rPr>
                          <m:t>𝐸𝑐𝑜𝑛𝑜𝑚𝑖𝑐𝑎𝑙𝑦</m:t>
                        </m:r>
                        <m:r>
                          <a:rPr lang="en-US" sz="3200"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3200" i="1" kern="100">
                            <a:effectLst/>
                            <a:latin typeface="Cambria Math" panose="02040503050406030204" pitchFamily="18" charset="0"/>
                            <a:ea typeface="Times New Roman" panose="02020603050405020304" pitchFamily="18" charset="0"/>
                            <a:cs typeface="Times New Roman" panose="02020603050405020304" pitchFamily="18" charset="0"/>
                          </a:rPr>
                          <m:t>𝑎𝑐𝑡𝑖𝑣𝑒</m:t>
                        </m:r>
                        <m:r>
                          <a:rPr lang="en-US" sz="3200"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3200" i="1" kern="100">
                            <a:effectLst/>
                            <a:latin typeface="Cambria Math" panose="02040503050406030204" pitchFamily="18" charset="0"/>
                            <a:ea typeface="Times New Roman" panose="02020603050405020304" pitchFamily="18" charset="0"/>
                            <a:cs typeface="Times New Roman" panose="02020603050405020304" pitchFamily="18" charset="0"/>
                          </a:rPr>
                          <m:t>𝑝𝑜𝑝𝑢𝑙𝑎𝑡𝑖𝑜𝑛</m:t>
                        </m:r>
                      </m:num>
                      <m:den>
                        <m:r>
                          <a:rPr lang="en-US" sz="3200" i="1" kern="100">
                            <a:effectLst/>
                            <a:latin typeface="Cambria Math" panose="02040503050406030204" pitchFamily="18" charset="0"/>
                            <a:ea typeface="Times New Roman" panose="02020603050405020304" pitchFamily="18" charset="0"/>
                            <a:cs typeface="Times New Roman" panose="02020603050405020304" pitchFamily="18" charset="0"/>
                          </a:rPr>
                          <m:t>𝑇𝑜𝑡𝑎𝑙</m:t>
                        </m:r>
                        <m:r>
                          <a:rPr lang="en-US" sz="3200"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3200" i="1" kern="100">
                            <a:effectLst/>
                            <a:latin typeface="Cambria Math" panose="02040503050406030204" pitchFamily="18" charset="0"/>
                            <a:ea typeface="Times New Roman" panose="02020603050405020304" pitchFamily="18" charset="0"/>
                            <a:cs typeface="Times New Roman" panose="02020603050405020304" pitchFamily="18" charset="0"/>
                          </a:rPr>
                          <m:t>𝑝𝑜𝑝𝑢𝑙𝑎𝑡𝑖𝑜𝑛</m:t>
                        </m:r>
                      </m:den>
                    </m:f>
                  </m:oMath>
                </a14:m>
                <a:r>
                  <a:rPr lang="en-US" sz="3200" kern="100" dirty="0">
                    <a:effectLst/>
                    <a:latin typeface="Times New Roman" panose="02020603050405020304" pitchFamily="18" charset="0"/>
                    <a:ea typeface="Calibri" panose="020F0502020204030204" pitchFamily="34" charset="0"/>
                    <a:cs typeface="Myanmar Text" panose="020B0502040204020203" pitchFamily="34" charset="0"/>
                  </a:rPr>
                  <a:t> </a:t>
                </a:r>
                <a14:m>
                  <m:oMath xmlns:m="http://schemas.openxmlformats.org/officeDocument/2006/math">
                    <m:r>
                      <a:rPr lang="en-US" sz="3200" i="1" kern="10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3200" kern="100" dirty="0">
                    <a:effectLst/>
                    <a:latin typeface="Times New Roman" panose="02020603050405020304" pitchFamily="18" charset="0"/>
                    <a:ea typeface="Times New Roman" panose="02020603050405020304" pitchFamily="18" charset="0"/>
                    <a:cs typeface="Myanmar Text" panose="020B0502040204020203" pitchFamily="34" charset="0"/>
                  </a:rPr>
                  <a:t> 100</a:t>
                </a:r>
                <a:endParaRPr lang="en-US" sz="3200" kern="100" dirty="0">
                  <a:effectLst/>
                  <a:latin typeface="Calibri" panose="020F0502020204030204" pitchFamily="34" charset="0"/>
                  <a:ea typeface="Calibri" panose="020F0502020204030204" pitchFamily="34" charset="0"/>
                  <a:cs typeface="Myanmar Text" panose="020B0502040204020203" pitchFamily="34" charset="0"/>
                </a:endParaRPr>
              </a:p>
            </p:txBody>
          </p:sp>
        </mc:Choice>
        <mc:Fallback xmlns="">
          <p:sp>
            <p:nvSpPr>
              <p:cNvPr id="3" name="Content Placeholder 2">
                <a:extLst>
                  <a:ext uri="{FF2B5EF4-FFF2-40B4-BE49-F238E27FC236}">
                    <a16:creationId xmlns:a16="http://schemas.microsoft.com/office/drawing/2014/main" id="{8C106019-D12F-8BC9-1A93-5F9B48423BC3}"/>
                  </a:ext>
                </a:extLst>
              </p:cNvPr>
              <p:cNvSpPr>
                <a:spLocks noGrp="1" noRot="1" noChangeAspect="1" noMove="1" noResize="1" noEditPoints="1" noAdjustHandles="1" noChangeArrowheads="1" noChangeShapeType="1" noTextEdit="1"/>
              </p:cNvSpPr>
              <p:nvPr>
                <p:ph idx="1"/>
              </p:nvPr>
            </p:nvSpPr>
            <p:spPr>
              <a:xfrm>
                <a:off x="410817" y="1106130"/>
                <a:ext cx="9329531" cy="5070833"/>
              </a:xfrm>
              <a:blipFill>
                <a:blip r:embed="rId2"/>
                <a:stretch>
                  <a:fillRect l="-914" t="-1563" r="-1502"/>
                </a:stretch>
              </a:blipFill>
            </p:spPr>
            <p:txBody>
              <a:bodyPr/>
              <a:lstStyle/>
              <a:p>
                <a:r>
                  <a:rPr lang="en-US">
                    <a:noFill/>
                  </a:rPr>
                  <a:t> </a:t>
                </a:r>
              </a:p>
            </p:txBody>
          </p:sp>
        </mc:Fallback>
      </mc:AlternateContent>
    </p:spTree>
    <p:extLst>
      <p:ext uri="{BB962C8B-B14F-4D97-AF65-F5344CB8AC3E}">
        <p14:creationId xmlns:p14="http://schemas.microsoft.com/office/powerpoint/2010/main" val="2170925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524200-F80B-085E-9E60-A1B7A608B86F}"/>
                  </a:ext>
                </a:extLst>
              </p:cNvPr>
              <p:cNvSpPr>
                <a:spLocks noGrp="1"/>
              </p:cNvSpPr>
              <p:nvPr>
                <p:ph idx="1"/>
              </p:nvPr>
            </p:nvSpPr>
            <p:spPr>
              <a:xfrm>
                <a:off x="384314" y="309716"/>
                <a:ext cx="9303026" cy="6548284"/>
              </a:xfrm>
            </p:spPr>
            <p:txBody>
              <a:bodyPr>
                <a:normAutofit/>
              </a:bodyPr>
              <a:lstStyle/>
              <a:p>
                <a:pPr algn="just"/>
                <a:r>
                  <a:rPr lang="en-US" sz="2800" kern="100" dirty="0">
                    <a:effectLst/>
                    <a:latin typeface="Times New Roman" panose="02020603050405020304" pitchFamily="18" charset="0"/>
                    <a:ea typeface="Times New Roman" panose="02020603050405020304" pitchFamily="18" charset="0"/>
                    <a:cs typeface="Times New Roman" panose="02020603050405020304" pitchFamily="18" charset="0"/>
                  </a:rPr>
                  <a:t>The general activity a refined activity rate can be calculated limiting the denominator to the population above a specific minimum </a:t>
                </a:r>
                <a:r>
                  <a:rPr lang="en-US" sz="2800" kern="1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2800" kern="100" dirty="0">
                    <a:effectLst/>
                    <a:latin typeface="Times New Roman" panose="02020603050405020304" pitchFamily="18" charset="0"/>
                    <a:ea typeface="Times New Roman" panose="02020603050405020304" pitchFamily="18" charset="0"/>
                    <a:cs typeface="Times New Roman" panose="02020603050405020304" pitchFamily="18" charset="0"/>
                  </a:rPr>
                  <a:t>ge-limit by which the economically active population is ascertained in a census or survey, As mentioned before, the minimum age-limit varies from country to country.</a:t>
                </a:r>
              </a:p>
              <a:p>
                <a:pPr algn="just"/>
                <a:r>
                  <a:rPr lang="en-US" sz="2800" kern="100" dirty="0">
                    <a:effectLst/>
                    <a:latin typeface="Times New Roman" panose="02020603050405020304" pitchFamily="18" charset="0"/>
                    <a:ea typeface="Times New Roman" panose="02020603050405020304" pitchFamily="18" charset="0"/>
                    <a:cs typeface="Times New Roman" panose="02020603050405020304" pitchFamily="18" charset="0"/>
                  </a:rPr>
                  <a:t> For an international comparison, therefore, it is recommended to take 15 years of age as the age-limit, the general </a:t>
                </a:r>
                <a:r>
                  <a:rPr lang="en-US" sz="2800" kern="1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2800" kern="100" dirty="0">
                    <a:effectLst/>
                    <a:latin typeface="Times New Roman" panose="02020603050405020304" pitchFamily="18" charset="0"/>
                    <a:ea typeface="Times New Roman" panose="02020603050405020304" pitchFamily="18" charset="0"/>
                    <a:cs typeface="Times New Roman" panose="02020603050405020304" pitchFamily="18" charset="0"/>
                  </a:rPr>
                  <a:t>ctivity rate can be defined in this rate</a:t>
                </a:r>
              </a:p>
              <a:p>
                <a:pPr algn="just"/>
                <a:endParaRPr lang="en-US" sz="2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800" kern="100" dirty="0">
                    <a:effectLst/>
                    <a:latin typeface="Times New Roman" panose="02020603050405020304" pitchFamily="18" charset="0"/>
                    <a:ea typeface="Times New Roman" panose="02020603050405020304" pitchFamily="18" charset="0"/>
                    <a:cs typeface="Times New Roman" panose="02020603050405020304" pitchFamily="18" charset="0"/>
                  </a:rPr>
                  <a:t>General activity rate 	=</a:t>
                </a:r>
                <a14:m>
                  <m:oMath xmlns:m="http://schemas.openxmlformats.org/officeDocument/2006/math">
                    <m:f>
                      <m:fPr>
                        <m:ctrlPr>
                          <a:rPr lang="en-US" sz="2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kern="100">
                            <a:effectLst/>
                            <a:latin typeface="Cambria Math" panose="02040503050406030204" pitchFamily="18" charset="0"/>
                            <a:ea typeface="Times New Roman" panose="02020603050405020304" pitchFamily="18" charset="0"/>
                            <a:cs typeface="Times New Roman" panose="02020603050405020304" pitchFamily="18" charset="0"/>
                          </a:rPr>
                          <m:t>𝐸𝑐𝑜𝑛𝑜𝑚𝑖𝑐𝑎𝑙𝑦</m:t>
                        </m:r>
                        <m:r>
                          <a:rPr lang="en-US" sz="2800"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800" i="1" kern="100">
                            <a:effectLst/>
                            <a:latin typeface="Cambria Math" panose="02040503050406030204" pitchFamily="18" charset="0"/>
                            <a:ea typeface="Times New Roman" panose="02020603050405020304" pitchFamily="18" charset="0"/>
                            <a:cs typeface="Times New Roman" panose="02020603050405020304" pitchFamily="18" charset="0"/>
                          </a:rPr>
                          <m:t>𝑎𝑐𝑡𝑖𝑣𝑒</m:t>
                        </m:r>
                        <m:r>
                          <a:rPr lang="en-US" sz="2800"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800" i="1" kern="100">
                            <a:effectLst/>
                            <a:latin typeface="Cambria Math" panose="02040503050406030204" pitchFamily="18" charset="0"/>
                            <a:ea typeface="Times New Roman" panose="02020603050405020304" pitchFamily="18" charset="0"/>
                            <a:cs typeface="Times New Roman" panose="02020603050405020304" pitchFamily="18" charset="0"/>
                          </a:rPr>
                          <m:t>𝑎𝑔𝑒</m:t>
                        </m:r>
                        <m:r>
                          <a:rPr lang="en-US" sz="2800" i="1" kern="100">
                            <a:effectLst/>
                            <a:latin typeface="Cambria Math" panose="02040503050406030204" pitchFamily="18" charset="0"/>
                            <a:ea typeface="Times New Roman" panose="02020603050405020304" pitchFamily="18" charset="0"/>
                            <a:cs typeface="Times New Roman" panose="02020603050405020304" pitchFamily="18" charset="0"/>
                          </a:rPr>
                          <m:t> 15+</m:t>
                        </m:r>
                      </m:num>
                      <m:den>
                        <m:r>
                          <a:rPr lang="en-US" sz="2800" i="1" kern="100">
                            <a:effectLst/>
                            <a:latin typeface="Cambria Math" panose="02040503050406030204" pitchFamily="18" charset="0"/>
                            <a:ea typeface="Times New Roman" panose="02020603050405020304" pitchFamily="18" charset="0"/>
                            <a:cs typeface="Times New Roman" panose="02020603050405020304" pitchFamily="18" charset="0"/>
                          </a:rPr>
                          <m:t>𝑃𝑜𝑝𝑢𝑙𝑎𝑡𝑖𝑜𝑛</m:t>
                        </m:r>
                        <m:r>
                          <a:rPr lang="en-US" sz="2800"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800" i="1" kern="100">
                            <a:effectLst/>
                            <a:latin typeface="Cambria Math" panose="02040503050406030204" pitchFamily="18" charset="0"/>
                            <a:ea typeface="Times New Roman" panose="02020603050405020304" pitchFamily="18" charset="0"/>
                            <a:cs typeface="Times New Roman" panose="02020603050405020304" pitchFamily="18" charset="0"/>
                          </a:rPr>
                          <m:t>𝑎𝑔𝑒</m:t>
                        </m:r>
                        <m:r>
                          <a:rPr lang="en-US" sz="2800" i="1" kern="100">
                            <a:effectLst/>
                            <a:latin typeface="Cambria Math" panose="02040503050406030204" pitchFamily="18" charset="0"/>
                            <a:ea typeface="Times New Roman" panose="02020603050405020304" pitchFamily="18" charset="0"/>
                            <a:cs typeface="Times New Roman" panose="02020603050405020304" pitchFamily="18" charset="0"/>
                          </a:rPr>
                          <m:t> 15+</m:t>
                        </m:r>
                      </m:den>
                    </m:f>
                  </m:oMath>
                </a14:m>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sz="2800" i="1" kern="10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800" kern="100" dirty="0">
                    <a:effectLst/>
                    <a:latin typeface="Times New Roman" panose="02020603050405020304" pitchFamily="18" charset="0"/>
                    <a:ea typeface="Times New Roman" panose="02020603050405020304" pitchFamily="18" charset="0"/>
                    <a:cs typeface="Times New Roman" panose="02020603050405020304" pitchFamily="18" charset="0"/>
                  </a:rPr>
                  <a:t> 100</a:t>
                </a:r>
                <a:endParaRPr lang="en-US" sz="28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05524200-F80B-085E-9E60-A1B7A608B86F}"/>
                  </a:ext>
                </a:extLst>
              </p:cNvPr>
              <p:cNvSpPr>
                <a:spLocks noGrp="1" noRot="1" noChangeAspect="1" noMove="1" noResize="1" noEditPoints="1" noAdjustHandles="1" noChangeArrowheads="1" noChangeShapeType="1" noTextEdit="1"/>
              </p:cNvSpPr>
              <p:nvPr>
                <p:ph idx="1"/>
              </p:nvPr>
            </p:nvSpPr>
            <p:spPr>
              <a:xfrm>
                <a:off x="384314" y="309716"/>
                <a:ext cx="9303026" cy="6548284"/>
              </a:xfrm>
              <a:blipFill>
                <a:blip r:embed="rId2"/>
                <a:stretch>
                  <a:fillRect l="-786" t="-1024" r="-1376"/>
                </a:stretch>
              </a:blipFill>
            </p:spPr>
            <p:txBody>
              <a:bodyPr/>
              <a:lstStyle/>
              <a:p>
                <a:r>
                  <a:rPr lang="en-US">
                    <a:noFill/>
                  </a:rPr>
                  <a:t> </a:t>
                </a:r>
              </a:p>
            </p:txBody>
          </p:sp>
        </mc:Fallback>
      </mc:AlternateContent>
    </p:spTree>
    <p:extLst>
      <p:ext uri="{BB962C8B-B14F-4D97-AF65-F5344CB8AC3E}">
        <p14:creationId xmlns:p14="http://schemas.microsoft.com/office/powerpoint/2010/main" val="1769091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3C50E-8130-B1C3-3DC4-636CEF2B857D}"/>
              </a:ext>
            </a:extLst>
          </p:cNvPr>
          <p:cNvSpPr>
            <a:spLocks noGrp="1"/>
          </p:cNvSpPr>
          <p:nvPr>
            <p:ph type="title"/>
          </p:nvPr>
        </p:nvSpPr>
        <p:spPr>
          <a:xfrm>
            <a:off x="838200" y="365125"/>
            <a:ext cx="10515600" cy="888488"/>
          </a:xfrm>
        </p:spPr>
        <p:txBody>
          <a:bodyPr/>
          <a:lstStyle/>
          <a:p>
            <a:r>
              <a:rPr lang="en-US" kern="100" dirty="0">
                <a:effectLst/>
                <a:latin typeface="Times New Roman" panose="02020603050405020304" pitchFamily="18" charset="0"/>
                <a:ea typeface="Times New Roman" panose="02020603050405020304" pitchFamily="18" charset="0"/>
                <a:cs typeface="Myanmar Text" panose="020B0502040204020203" pitchFamily="34" charset="0"/>
              </a:rPr>
              <a:t>Unemployment Rate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1C6B82-DB8F-647D-49F8-37D7CC399528}"/>
                  </a:ext>
                </a:extLst>
              </p:cNvPr>
              <p:cNvSpPr>
                <a:spLocks noGrp="1"/>
              </p:cNvSpPr>
              <p:nvPr>
                <p:ph idx="1"/>
              </p:nvPr>
            </p:nvSpPr>
            <p:spPr>
              <a:xfrm>
                <a:off x="278296" y="1397922"/>
                <a:ext cx="9634330" cy="4351338"/>
              </a:xfrm>
            </p:spPr>
            <p:txBody>
              <a:bodyPr/>
              <a:lstStyle/>
              <a:p>
                <a:pPr marL="0" marR="0" indent="0" algn="just">
                  <a:lnSpc>
                    <a:spcPct val="107000"/>
                  </a:lnSpc>
                  <a:spcBef>
                    <a:spcPts val="0"/>
                  </a:spcBef>
                  <a:spcAft>
                    <a:spcPts val="800"/>
                  </a:spcAft>
                  <a:buNone/>
                </a:pPr>
                <a:r>
                  <a:rPr lang="en-US" sz="2800" kern="100" dirty="0">
                    <a:effectLst/>
                    <a:latin typeface="Times New Roman" panose="02020603050405020304" pitchFamily="18" charset="0"/>
                    <a:ea typeface="Times New Roman" panose="02020603050405020304" pitchFamily="18" charset="0"/>
                    <a:cs typeface="Myanmar Text" panose="020B0502040204020203" pitchFamily="34" charset="0"/>
                  </a:rPr>
                  <a:t>Unemployment rate is expressed as the ratio of unemployed person (job seeker) and the labour force. It can be expressed as follows</a:t>
                </a:r>
              </a:p>
              <a:p>
                <a:pPr marL="0" marR="0" indent="0">
                  <a:lnSpc>
                    <a:spcPct val="107000"/>
                  </a:lnSpc>
                  <a:spcBef>
                    <a:spcPts val="0"/>
                  </a:spcBef>
                  <a:spcAft>
                    <a:spcPts val="800"/>
                  </a:spcAft>
                  <a:buNone/>
                </a:pPr>
                <a:r>
                  <a:rPr lang="en-US" sz="2800" kern="100" dirty="0">
                    <a:effectLst/>
                    <a:latin typeface="Times New Roman" panose="02020603050405020304" pitchFamily="18" charset="0"/>
                    <a:ea typeface="Times New Roman" panose="02020603050405020304" pitchFamily="18" charset="0"/>
                    <a:cs typeface="Myanmar Text" panose="020B0502040204020203" pitchFamily="34" charset="0"/>
                  </a:rPr>
                  <a:t>Unemployment Rate = </a:t>
                </a:r>
                <a14:m>
                  <m:oMath xmlns:m="http://schemas.openxmlformats.org/officeDocument/2006/math">
                    <m:f>
                      <m:fPr>
                        <m:ctrlPr>
                          <a:rPr lang="en-US" sz="2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m:rPr>
                            <m:sty m:val="p"/>
                          </m:rPr>
                          <a:rPr lang="en-US" sz="2800" kern="100">
                            <a:effectLst/>
                            <a:latin typeface="Cambria Math" panose="02040503050406030204" pitchFamily="18" charset="0"/>
                            <a:ea typeface="Times New Roman" panose="02020603050405020304" pitchFamily="18" charset="0"/>
                            <a:cs typeface="Times New Roman" panose="02020603050405020304" pitchFamily="18" charset="0"/>
                          </a:rPr>
                          <m:t>Umemployed</m:t>
                        </m:r>
                        <m:r>
                          <a:rPr lang="en-US" sz="28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800" kern="100">
                            <a:effectLst/>
                            <a:latin typeface="Cambria Math" panose="02040503050406030204" pitchFamily="18" charset="0"/>
                            <a:ea typeface="Times New Roman" panose="02020603050405020304" pitchFamily="18" charset="0"/>
                            <a:cs typeface="Times New Roman" panose="02020603050405020304" pitchFamily="18" charset="0"/>
                          </a:rPr>
                          <m:t>population</m:t>
                        </m:r>
                        <m:r>
                          <a:rPr lang="en-US" sz="28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800" kern="100">
                            <a:effectLst/>
                            <a:latin typeface="Cambria Math" panose="02040503050406030204" pitchFamily="18" charset="0"/>
                            <a:ea typeface="Times New Roman" panose="02020603050405020304" pitchFamily="18" charset="0"/>
                            <a:cs typeface="Times New Roman" panose="02020603050405020304" pitchFamily="18" charset="0"/>
                          </a:rPr>
                          <m:t>age</m:t>
                        </m:r>
                        <m:r>
                          <a:rPr lang="en-US" sz="2800" kern="100">
                            <a:effectLst/>
                            <a:latin typeface="Cambria Math" panose="02040503050406030204" pitchFamily="18" charset="0"/>
                            <a:ea typeface="Times New Roman" panose="02020603050405020304" pitchFamily="18" charset="0"/>
                            <a:cs typeface="Times New Roman" panose="02020603050405020304" pitchFamily="18" charset="0"/>
                          </a:rPr>
                          <m:t> 10</m:t>
                        </m:r>
                        <m:d>
                          <m:dPr>
                            <m:ctrlPr>
                              <a:rPr lang="en-US" sz="28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en-US" sz="2800" kern="100">
                                <a:effectLst/>
                                <a:latin typeface="Cambria Math" panose="02040503050406030204" pitchFamily="18" charset="0"/>
                                <a:ea typeface="Times New Roman" panose="02020603050405020304" pitchFamily="18" charset="0"/>
                                <a:cs typeface="Times New Roman" panose="02020603050405020304" pitchFamily="18" charset="0"/>
                              </a:rPr>
                              <m:t>or</m:t>
                            </m:r>
                          </m:e>
                        </m:d>
                        <m:r>
                          <a:rPr lang="en-US" sz="2800" kern="100">
                            <a:effectLst/>
                            <a:latin typeface="Cambria Math" panose="02040503050406030204" pitchFamily="18" charset="0"/>
                            <a:ea typeface="Times New Roman" panose="02020603050405020304" pitchFamily="18" charset="0"/>
                            <a:cs typeface="Times New Roman" panose="02020603050405020304" pitchFamily="18" charset="0"/>
                          </a:rPr>
                          <m:t>15 </m:t>
                        </m:r>
                        <m:r>
                          <m:rPr>
                            <m:sty m:val="p"/>
                          </m:rPr>
                          <a:rPr lang="en-US" sz="2800" kern="100">
                            <a:effectLst/>
                            <a:latin typeface="Cambria Math" panose="02040503050406030204" pitchFamily="18" charset="0"/>
                            <a:ea typeface="Times New Roman" panose="02020603050405020304" pitchFamily="18" charset="0"/>
                            <a:cs typeface="Times New Roman" panose="02020603050405020304" pitchFamily="18" charset="0"/>
                          </a:rPr>
                          <m:t>and</m:t>
                        </m:r>
                        <m:r>
                          <a:rPr lang="en-US" sz="28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800" kern="100">
                            <a:effectLst/>
                            <a:latin typeface="Cambria Math" panose="02040503050406030204" pitchFamily="18" charset="0"/>
                            <a:ea typeface="Times New Roman" panose="02020603050405020304" pitchFamily="18" charset="0"/>
                            <a:cs typeface="Times New Roman" panose="02020603050405020304" pitchFamily="18" charset="0"/>
                          </a:rPr>
                          <m:t>above</m:t>
                        </m:r>
                        <m:r>
                          <a:rPr lang="en-US" sz="28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800" kern="100">
                            <a:effectLst/>
                            <a:latin typeface="Cambria Math" panose="02040503050406030204" pitchFamily="18" charset="0"/>
                            <a:ea typeface="Times New Roman" panose="02020603050405020304" pitchFamily="18" charset="0"/>
                            <a:cs typeface="Times New Roman" panose="02020603050405020304" pitchFamily="18" charset="0"/>
                          </a:rPr>
                          <m:t>in</m:t>
                        </m:r>
                        <m:r>
                          <a:rPr lang="en-US" sz="28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800" kern="100">
                            <a:effectLst/>
                            <a:latin typeface="Cambria Math" panose="02040503050406030204" pitchFamily="18" charset="0"/>
                            <a:ea typeface="Times New Roman" panose="02020603050405020304" pitchFamily="18" charset="0"/>
                            <a:cs typeface="Times New Roman" panose="02020603050405020304" pitchFamily="18" charset="0"/>
                          </a:rPr>
                          <m:t>aperiod</m:t>
                        </m:r>
                      </m:num>
                      <m:den>
                        <m:r>
                          <m:rPr>
                            <m:sty m:val="p"/>
                          </m:rPr>
                          <a:rPr lang="en-US" sz="2800" kern="100">
                            <a:effectLst/>
                            <a:latin typeface="Cambria Math" panose="02040503050406030204" pitchFamily="18" charset="0"/>
                            <a:ea typeface="Times New Roman" panose="02020603050405020304" pitchFamily="18" charset="0"/>
                            <a:cs typeface="Times New Roman" panose="02020603050405020304" pitchFamily="18" charset="0"/>
                          </a:rPr>
                          <m:t>Total</m:t>
                        </m:r>
                        <m:r>
                          <a:rPr lang="en-US" sz="28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800" kern="100">
                            <a:effectLst/>
                            <a:latin typeface="Cambria Math" panose="02040503050406030204" pitchFamily="18" charset="0"/>
                            <a:ea typeface="Times New Roman" panose="02020603050405020304" pitchFamily="18" charset="0"/>
                            <a:cs typeface="Times New Roman" panose="02020603050405020304" pitchFamily="18" charset="0"/>
                          </a:rPr>
                          <m:t>labor</m:t>
                        </m:r>
                        <m:r>
                          <a:rPr lang="en-US" sz="28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800" kern="100">
                            <a:effectLst/>
                            <a:latin typeface="Cambria Math" panose="02040503050406030204" pitchFamily="18" charset="0"/>
                            <a:ea typeface="Times New Roman" panose="02020603050405020304" pitchFamily="18" charset="0"/>
                            <a:cs typeface="Times New Roman" panose="02020603050405020304" pitchFamily="18" charset="0"/>
                          </a:rPr>
                          <m:t>force</m:t>
                        </m:r>
                        <m:r>
                          <a:rPr lang="en-US" sz="28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800" kern="100">
                            <a:effectLst/>
                            <a:latin typeface="Cambria Math" panose="02040503050406030204" pitchFamily="18" charset="0"/>
                            <a:ea typeface="Times New Roman" panose="02020603050405020304" pitchFamily="18" charset="0"/>
                            <a:cs typeface="Times New Roman" panose="02020603050405020304" pitchFamily="18" charset="0"/>
                          </a:rPr>
                          <m:t>in</m:t>
                        </m:r>
                        <m:r>
                          <a:rPr lang="en-US" sz="28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800" kern="100">
                            <a:effectLst/>
                            <a:latin typeface="Cambria Math" panose="02040503050406030204" pitchFamily="18" charset="0"/>
                            <a:ea typeface="Times New Roman" panose="02020603050405020304" pitchFamily="18" charset="0"/>
                            <a:cs typeface="Times New Roman" panose="02020603050405020304" pitchFamily="18" charset="0"/>
                          </a:rPr>
                          <m:t>the</m:t>
                        </m:r>
                        <m:r>
                          <a:rPr lang="en-US" sz="28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800" kern="100">
                            <a:effectLst/>
                            <a:latin typeface="Cambria Math" panose="02040503050406030204" pitchFamily="18" charset="0"/>
                            <a:ea typeface="Times New Roman" panose="02020603050405020304" pitchFamily="18" charset="0"/>
                            <a:cs typeface="Times New Roman" panose="02020603050405020304" pitchFamily="18" charset="0"/>
                          </a:rPr>
                          <m:t>same</m:t>
                        </m:r>
                        <m:r>
                          <a:rPr lang="en-US" sz="28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800" kern="100">
                            <a:effectLst/>
                            <a:latin typeface="Cambria Math" panose="02040503050406030204" pitchFamily="18" charset="0"/>
                            <a:ea typeface="Times New Roman" panose="02020603050405020304" pitchFamily="18" charset="0"/>
                            <a:cs typeface="Times New Roman" panose="02020603050405020304" pitchFamily="18" charset="0"/>
                          </a:rPr>
                          <m:t>period</m:t>
                        </m:r>
                      </m:den>
                    </m:f>
                  </m:oMath>
                </a14:m>
                <a:r>
                  <a:rPr lang="en-US" sz="2800" kern="100" dirty="0">
                    <a:effectLst/>
                    <a:latin typeface="Times New Roman" panose="02020603050405020304" pitchFamily="18" charset="0"/>
                    <a:ea typeface="Times New Roman" panose="02020603050405020304" pitchFamily="18" charset="0"/>
                    <a:cs typeface="Myanmar Text" panose="020B0502040204020203" pitchFamily="34" charset="0"/>
                  </a:rPr>
                  <a:t> </a:t>
                </a:r>
                <a14:m>
                  <m:oMath xmlns:m="http://schemas.openxmlformats.org/officeDocument/2006/math">
                    <m:r>
                      <a:rPr lang="en-US" sz="28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b="0" i="1" kern="100" smtClean="0">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US" sz="2800" kern="100" dirty="0">
                    <a:effectLst/>
                    <a:latin typeface="Times New Roman" panose="02020603050405020304" pitchFamily="18" charset="0"/>
                    <a:ea typeface="Times New Roman" panose="02020603050405020304" pitchFamily="18" charset="0"/>
                    <a:cs typeface="Myanmar Text" panose="020B0502040204020203" pitchFamily="34" charset="0"/>
                  </a:rPr>
                  <a:t>00</a:t>
                </a:r>
                <a:endParaRPr lang="en-US" sz="2800" kern="100" dirty="0">
                  <a:effectLst/>
                  <a:latin typeface="Calibri" panose="020F0502020204030204" pitchFamily="34" charset="0"/>
                  <a:ea typeface="Calibri" panose="020F0502020204030204" pitchFamily="34" charset="0"/>
                  <a:cs typeface="Myanmar Text" panose="020B0502040204020203" pitchFamily="34" charset="0"/>
                </a:endParaRPr>
              </a:p>
              <a:p>
                <a:endParaRPr lang="en-US" dirty="0"/>
              </a:p>
            </p:txBody>
          </p:sp>
        </mc:Choice>
        <mc:Fallback xmlns="">
          <p:sp>
            <p:nvSpPr>
              <p:cNvPr id="3" name="Content Placeholder 2">
                <a:extLst>
                  <a:ext uri="{FF2B5EF4-FFF2-40B4-BE49-F238E27FC236}">
                    <a16:creationId xmlns:a16="http://schemas.microsoft.com/office/drawing/2014/main" id="{721C6B82-DB8F-647D-49F8-37D7CC399528}"/>
                  </a:ext>
                </a:extLst>
              </p:cNvPr>
              <p:cNvSpPr>
                <a:spLocks noGrp="1" noRot="1" noChangeAspect="1" noMove="1" noResize="1" noEditPoints="1" noAdjustHandles="1" noChangeArrowheads="1" noChangeShapeType="1" noTextEdit="1"/>
              </p:cNvSpPr>
              <p:nvPr>
                <p:ph idx="1"/>
              </p:nvPr>
            </p:nvSpPr>
            <p:spPr>
              <a:xfrm>
                <a:off x="278296" y="1397922"/>
                <a:ext cx="9634330" cy="4351338"/>
              </a:xfrm>
              <a:blipFill>
                <a:blip r:embed="rId2"/>
                <a:stretch>
                  <a:fillRect l="-1329" t="-1401" r="-1266"/>
                </a:stretch>
              </a:blipFill>
            </p:spPr>
            <p:txBody>
              <a:bodyPr/>
              <a:lstStyle/>
              <a:p>
                <a:r>
                  <a:rPr lang="en-US">
                    <a:noFill/>
                  </a:rPr>
                  <a:t> </a:t>
                </a:r>
              </a:p>
            </p:txBody>
          </p:sp>
        </mc:Fallback>
      </mc:AlternateContent>
    </p:spTree>
    <p:extLst>
      <p:ext uri="{BB962C8B-B14F-4D97-AF65-F5344CB8AC3E}">
        <p14:creationId xmlns:p14="http://schemas.microsoft.com/office/powerpoint/2010/main" val="102534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4545A-DF7C-DE98-728F-3CBDFF350FEA}"/>
              </a:ext>
            </a:extLst>
          </p:cNvPr>
          <p:cNvSpPr>
            <a:spLocks noGrp="1"/>
          </p:cNvSpPr>
          <p:nvPr>
            <p:ph type="title"/>
          </p:nvPr>
        </p:nvSpPr>
        <p:spPr>
          <a:xfrm>
            <a:off x="646111" y="412961"/>
            <a:ext cx="9404723" cy="1400530"/>
          </a:xfrm>
        </p:spPr>
        <p:txBody>
          <a:bodyPr/>
          <a:lstStyle/>
          <a:p>
            <a:r>
              <a:rPr lang="en-US" sz="3600" b="1" dirty="0">
                <a:effectLst/>
                <a:latin typeface="Times New Roman" panose="02020603050405020304" pitchFamily="18" charset="0"/>
                <a:ea typeface="Calibri" panose="020F0502020204030204" pitchFamily="34" charset="0"/>
              </a:rPr>
              <a:t>Uses of Educational Statistics</a:t>
            </a:r>
            <a:endParaRPr lang="en-US" sz="3600" dirty="0"/>
          </a:p>
        </p:txBody>
      </p:sp>
      <p:sp>
        <p:nvSpPr>
          <p:cNvPr id="3" name="Content Placeholder 2">
            <a:extLst>
              <a:ext uri="{FF2B5EF4-FFF2-40B4-BE49-F238E27FC236}">
                <a16:creationId xmlns:a16="http://schemas.microsoft.com/office/drawing/2014/main" id="{96DD301A-A6B7-EE5A-5FC7-DC425E47A363}"/>
              </a:ext>
            </a:extLst>
          </p:cNvPr>
          <p:cNvSpPr>
            <a:spLocks noGrp="1"/>
          </p:cNvSpPr>
          <p:nvPr>
            <p:ph idx="1"/>
          </p:nvPr>
        </p:nvSpPr>
        <p:spPr>
          <a:xfrm>
            <a:off x="1103312" y="1298714"/>
            <a:ext cx="8946541" cy="4949686"/>
          </a:xfrm>
        </p:spPr>
        <p:txBody>
          <a:bodyPr>
            <a:normAutofit/>
          </a:bodyPr>
          <a:lstStyle/>
          <a:p>
            <a:pPr algn="just"/>
            <a:r>
              <a:rPr lang="en-US" sz="2800" dirty="0">
                <a:effectLst/>
                <a:latin typeface="Times New Roman" panose="02020603050405020304" pitchFamily="18" charset="0"/>
                <a:ea typeface="Calibri" panose="020F0502020204030204" pitchFamily="34" charset="0"/>
              </a:rPr>
              <a:t>for compilations, analysis and special studies devoted to the educational system in the country, including past trends, present situation and future trends.</a:t>
            </a:r>
          </a:p>
          <a:p>
            <a:pPr algn="just"/>
            <a:r>
              <a:rPr lang="en-US" sz="2800" dirty="0">
                <a:effectLst/>
                <a:latin typeface="Times New Roman" panose="02020603050405020304" pitchFamily="18" charset="0"/>
                <a:ea typeface="Calibri" panose="020F0502020204030204" pitchFamily="34" charset="0"/>
              </a:rPr>
              <a:t>for evaluation, planning, projections.</a:t>
            </a:r>
          </a:p>
          <a:p>
            <a:pPr algn="just"/>
            <a:r>
              <a:rPr lang="en-US" sz="2800" dirty="0">
                <a:effectLst/>
                <a:latin typeface="Times New Roman" panose="02020603050405020304" pitchFamily="18" charset="0"/>
                <a:ea typeface="Calibri" panose="020F0502020204030204" pitchFamily="34" charset="0"/>
              </a:rPr>
              <a:t>for formulation development plan for economic and social progress, to skilled manpower and human resources.</a:t>
            </a:r>
            <a:endParaRPr lang="en-US" sz="2800" dirty="0">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val="3071006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15301-9F5F-7FAD-7979-CCBDC1262067}"/>
              </a:ext>
            </a:extLst>
          </p:cNvPr>
          <p:cNvSpPr>
            <a:spLocks noGrp="1"/>
          </p:cNvSpPr>
          <p:nvPr>
            <p:ph type="title"/>
          </p:nvPr>
        </p:nvSpPr>
        <p:spPr/>
        <p:txBody>
          <a:bodyPr/>
          <a:lstStyle/>
          <a:p>
            <a:r>
              <a:rPr lang="en-US" sz="4400" b="1" dirty="0">
                <a:effectLst/>
                <a:latin typeface="Times New Roman" panose="02020603050405020304" pitchFamily="18" charset="0"/>
                <a:ea typeface="Calibri" panose="020F0502020204030204" pitchFamily="34" charset="0"/>
              </a:rPr>
              <a:t>Uses of Educational Statistics</a:t>
            </a:r>
            <a:endParaRPr lang="en-US" dirty="0"/>
          </a:p>
        </p:txBody>
      </p:sp>
      <p:sp>
        <p:nvSpPr>
          <p:cNvPr id="3" name="Content Placeholder 2">
            <a:extLst>
              <a:ext uri="{FF2B5EF4-FFF2-40B4-BE49-F238E27FC236}">
                <a16:creationId xmlns:a16="http://schemas.microsoft.com/office/drawing/2014/main" id="{8FD59EA2-B582-BC0A-548F-178C38190CDC}"/>
              </a:ext>
            </a:extLst>
          </p:cNvPr>
          <p:cNvSpPr>
            <a:spLocks noGrp="1"/>
          </p:cNvSpPr>
          <p:nvPr>
            <p:ph idx="1"/>
          </p:nvPr>
        </p:nvSpPr>
        <p:spPr>
          <a:xfrm>
            <a:off x="645130" y="1457740"/>
            <a:ext cx="9404723" cy="4790660"/>
          </a:xfrm>
        </p:spPr>
        <p:txBody>
          <a:bodyPr>
            <a:normAutofit/>
          </a:bodyPr>
          <a:lstStyle/>
          <a:p>
            <a:pPr algn="just"/>
            <a:r>
              <a:rPr lang="en-US" sz="2800" kern="100" dirty="0">
                <a:effectLst/>
                <a:latin typeface="Times New Roman" panose="02020603050405020304" pitchFamily="18" charset="0"/>
                <a:ea typeface="Calibri" panose="020F0502020204030204" pitchFamily="34" charset="0"/>
                <a:cs typeface="Myanmar Text" panose="020B0502040204020203" pitchFamily="34" charset="0"/>
              </a:rPr>
              <a:t>Data on school. </a:t>
            </a:r>
          </a:p>
          <a:p>
            <a:pPr algn="just"/>
            <a:r>
              <a:rPr lang="en-US" sz="2800" kern="100" dirty="0">
                <a:effectLst/>
                <a:latin typeface="Times New Roman" panose="02020603050405020304" pitchFamily="18" charset="0"/>
                <a:ea typeface="Calibri" panose="020F0502020204030204" pitchFamily="34" charset="0"/>
                <a:cs typeface="Myanmar Text" panose="020B0502040204020203" pitchFamily="34" charset="0"/>
              </a:rPr>
              <a:t>Data on teachers</a:t>
            </a:r>
          </a:p>
          <a:p>
            <a:pPr algn="just"/>
            <a:r>
              <a:rPr lang="en-US" sz="2800" kern="100" dirty="0">
                <a:effectLst/>
                <a:latin typeface="Times New Roman" panose="02020603050405020304" pitchFamily="18" charset="0"/>
                <a:ea typeface="Calibri" panose="020F0502020204030204" pitchFamily="34" charset="0"/>
                <a:cs typeface="Myanmar Text" panose="020B0502040204020203" pitchFamily="34" charset="0"/>
              </a:rPr>
              <a:t>Data on number of pupils by sex</a:t>
            </a:r>
          </a:p>
          <a:p>
            <a:pPr algn="just"/>
            <a:r>
              <a:rPr lang="en-US" sz="2400" kern="100" dirty="0">
                <a:effectLst/>
                <a:latin typeface="Times New Roman" panose="02020603050405020304" pitchFamily="18" charset="0"/>
                <a:ea typeface="Calibri" panose="020F0502020204030204" pitchFamily="34" charset="0"/>
                <a:cs typeface="Myanmar Text" panose="020B0502040204020203" pitchFamily="34" charset="0"/>
              </a:rPr>
              <a:t>Data on literacy</a:t>
            </a:r>
          </a:p>
          <a:p>
            <a:pPr algn="just"/>
            <a:r>
              <a:rPr lang="en-US" sz="2400" kern="100" dirty="0">
                <a:effectLst/>
                <a:latin typeface="Times New Roman" panose="02020603050405020304" pitchFamily="18" charset="0"/>
                <a:ea typeface="Calibri" panose="020F0502020204030204" pitchFamily="34" charset="0"/>
                <a:cs typeface="Myanmar Text" panose="020B0502040204020203" pitchFamily="34" charset="0"/>
              </a:rPr>
              <a:t>Data on population according to literacy or educational attainment</a:t>
            </a:r>
          </a:p>
          <a:p>
            <a:pPr algn="just"/>
            <a:r>
              <a:rPr lang="en-US" sz="2400" kern="100" dirty="0">
                <a:effectLst/>
                <a:latin typeface="Times New Roman" panose="02020603050405020304" pitchFamily="18" charset="0"/>
                <a:ea typeface="Calibri" panose="020F0502020204030204" pitchFamily="34" charset="0"/>
                <a:cs typeface="Myanmar Text" panose="020B0502040204020203" pitchFamily="34" charset="0"/>
              </a:rPr>
              <a:t>Data on school finance</a:t>
            </a:r>
          </a:p>
          <a:p>
            <a:pPr algn="just"/>
            <a:endParaRPr lang="en-US" sz="2800" kern="100" dirty="0">
              <a:effectLst/>
              <a:latin typeface="Times New Roman" panose="02020603050405020304" pitchFamily="18" charset="0"/>
              <a:ea typeface="Calibri" panose="020F0502020204030204" pitchFamily="34" charset="0"/>
              <a:cs typeface="Myanmar Text" panose="020B0502040204020203" pitchFamily="34" charset="0"/>
            </a:endParaRPr>
          </a:p>
          <a:p>
            <a:pPr algn="just"/>
            <a:endParaRPr lang="en-US" dirty="0"/>
          </a:p>
        </p:txBody>
      </p:sp>
    </p:spTree>
    <p:extLst>
      <p:ext uri="{BB962C8B-B14F-4D97-AF65-F5344CB8AC3E}">
        <p14:creationId xmlns:p14="http://schemas.microsoft.com/office/powerpoint/2010/main" val="1183155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9DD37-AF46-C9D7-D8F2-4A966D13F408}"/>
              </a:ext>
            </a:extLst>
          </p:cNvPr>
          <p:cNvSpPr>
            <a:spLocks noGrp="1"/>
          </p:cNvSpPr>
          <p:nvPr>
            <p:ph type="title"/>
          </p:nvPr>
        </p:nvSpPr>
        <p:spPr/>
        <p:txBody>
          <a:bodyPr>
            <a:normAutofit/>
          </a:bodyPr>
          <a:lstStyle/>
          <a:p>
            <a:r>
              <a:rPr lang="en-US" sz="3200" b="1" dirty="0">
                <a:effectLst/>
                <a:latin typeface="Times New Roman" panose="02020603050405020304" pitchFamily="18" charset="0"/>
                <a:ea typeface="Calibri" panose="020F0502020204030204" pitchFamily="34" charset="0"/>
              </a:rPr>
              <a:t>Basic Concepts and Definitions of Education</a:t>
            </a:r>
            <a:endParaRPr lang="en-US" sz="3200" dirty="0"/>
          </a:p>
        </p:txBody>
      </p:sp>
      <p:sp>
        <p:nvSpPr>
          <p:cNvPr id="3" name="Content Placeholder 2">
            <a:extLst>
              <a:ext uri="{FF2B5EF4-FFF2-40B4-BE49-F238E27FC236}">
                <a16:creationId xmlns:a16="http://schemas.microsoft.com/office/drawing/2014/main" id="{3D7FF86A-0594-9686-5E39-ACC3A8B56F54}"/>
              </a:ext>
            </a:extLst>
          </p:cNvPr>
          <p:cNvSpPr>
            <a:spLocks noGrp="1"/>
          </p:cNvSpPr>
          <p:nvPr>
            <p:ph idx="1"/>
          </p:nvPr>
        </p:nvSpPr>
        <p:spPr/>
        <p:txBody>
          <a:bodyPr/>
          <a:lstStyle/>
          <a:p>
            <a:r>
              <a:rPr lang="en-US" sz="2800" b="1" kern="100" dirty="0">
                <a:effectLst/>
                <a:latin typeface="Times New Roman" panose="02020603050405020304" pitchFamily="18" charset="0"/>
                <a:ea typeface="Calibri" panose="020F0502020204030204" pitchFamily="34" charset="0"/>
                <a:cs typeface="Myanmar Text" panose="020B0502040204020203" pitchFamily="34" charset="0"/>
              </a:rPr>
              <a:t>Literacy</a:t>
            </a:r>
            <a:endParaRPr lang="en-US" sz="2800" kern="100" dirty="0">
              <a:effectLst/>
              <a:latin typeface="Calibri" panose="020F0502020204030204" pitchFamily="34" charset="0"/>
              <a:ea typeface="Calibri" panose="020F0502020204030204" pitchFamily="34" charset="0"/>
              <a:cs typeface="Myanmar Text" panose="020B0502040204020203" pitchFamily="34" charset="0"/>
            </a:endParaRPr>
          </a:p>
          <a:p>
            <a:r>
              <a:rPr lang="en-US" sz="2800" b="1" kern="100" dirty="0">
                <a:effectLst/>
                <a:latin typeface="Times New Roman" panose="02020603050405020304" pitchFamily="18" charset="0"/>
                <a:ea typeface="Calibri" panose="020F0502020204030204" pitchFamily="34" charset="0"/>
                <a:cs typeface="Myanmar Text" panose="020B0502040204020203" pitchFamily="34" charset="0"/>
              </a:rPr>
              <a:t>Functionally Literate</a:t>
            </a:r>
            <a:endParaRPr lang="en-US" sz="2800" kern="100" dirty="0">
              <a:effectLst/>
              <a:latin typeface="Calibri" panose="020F0502020204030204" pitchFamily="34" charset="0"/>
              <a:ea typeface="Calibri" panose="020F0502020204030204" pitchFamily="34" charset="0"/>
              <a:cs typeface="Myanmar Text" panose="020B0502040204020203" pitchFamily="34" charset="0"/>
            </a:endParaRPr>
          </a:p>
          <a:p>
            <a:r>
              <a:rPr lang="en-US" sz="2800" b="1" kern="100" dirty="0">
                <a:effectLst/>
                <a:latin typeface="Times New Roman" panose="02020603050405020304" pitchFamily="18" charset="0"/>
                <a:ea typeface="Calibri" panose="020F0502020204030204" pitchFamily="34" charset="0"/>
                <a:cs typeface="Myanmar Text" panose="020B0502040204020203" pitchFamily="34" charset="0"/>
              </a:rPr>
              <a:t>Educational </a:t>
            </a:r>
            <a:r>
              <a:rPr lang="en-US" sz="2800" b="1" kern="100" dirty="0">
                <a:latin typeface="Times New Roman" panose="02020603050405020304" pitchFamily="18" charset="0"/>
                <a:ea typeface="Calibri" panose="020F0502020204030204" pitchFamily="34" charset="0"/>
                <a:cs typeface="Myanmar Text" panose="020B0502040204020203" pitchFamily="34" charset="0"/>
              </a:rPr>
              <a:t>A</a:t>
            </a:r>
            <a:r>
              <a:rPr lang="en-US" sz="2800" b="1" kern="100" dirty="0">
                <a:effectLst/>
                <a:latin typeface="Times New Roman" panose="02020603050405020304" pitchFamily="18" charset="0"/>
                <a:ea typeface="Calibri" panose="020F0502020204030204" pitchFamily="34" charset="0"/>
                <a:cs typeface="Myanmar Text" panose="020B0502040204020203" pitchFamily="34" charset="0"/>
              </a:rPr>
              <a:t>ttainment</a:t>
            </a:r>
          </a:p>
          <a:p>
            <a:r>
              <a:rPr lang="en-US" sz="2800" b="1" kern="100" dirty="0">
                <a:effectLst/>
                <a:latin typeface="Times New Roman" panose="02020603050405020304" pitchFamily="18" charset="0"/>
                <a:ea typeface="Calibri" panose="020F0502020204030204" pitchFamily="34" charset="0"/>
                <a:cs typeface="Myanmar Text" panose="020B0502040204020203" pitchFamily="34" charset="0"/>
              </a:rPr>
              <a:t>Educational Qualification</a:t>
            </a:r>
            <a:endParaRPr lang="en-US" sz="2800" kern="100" dirty="0">
              <a:effectLst/>
              <a:latin typeface="Calibri" panose="020F0502020204030204" pitchFamily="34" charset="0"/>
              <a:ea typeface="Calibri" panose="020F0502020204030204" pitchFamily="34" charset="0"/>
              <a:cs typeface="Myanmar Text" panose="020B0502040204020203" pitchFamily="34" charset="0"/>
            </a:endParaRPr>
          </a:p>
          <a:p>
            <a:endParaRPr lang="en-US" dirty="0"/>
          </a:p>
        </p:txBody>
      </p:sp>
    </p:spTree>
    <p:extLst>
      <p:ext uri="{BB962C8B-B14F-4D97-AF65-F5344CB8AC3E}">
        <p14:creationId xmlns:p14="http://schemas.microsoft.com/office/powerpoint/2010/main" val="517390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0BA3A-A60F-F0FB-A981-06FE4B222AA5}"/>
              </a:ext>
            </a:extLst>
          </p:cNvPr>
          <p:cNvSpPr>
            <a:spLocks noGrp="1"/>
          </p:cNvSpPr>
          <p:nvPr>
            <p:ph type="title"/>
          </p:nvPr>
        </p:nvSpPr>
        <p:spPr/>
        <p:txBody>
          <a:bodyPr/>
          <a:lstStyle/>
          <a:p>
            <a:r>
              <a:rPr lang="en-US" dirty="0"/>
              <a:t>Social Statistics</a:t>
            </a:r>
          </a:p>
        </p:txBody>
      </p:sp>
      <p:sp>
        <p:nvSpPr>
          <p:cNvPr id="3" name="Content Placeholder 2">
            <a:extLst>
              <a:ext uri="{FF2B5EF4-FFF2-40B4-BE49-F238E27FC236}">
                <a16:creationId xmlns:a16="http://schemas.microsoft.com/office/drawing/2014/main" id="{1FB7B7E4-0CB9-F8C1-CA99-58714E596E8F}"/>
              </a:ext>
            </a:extLst>
          </p:cNvPr>
          <p:cNvSpPr>
            <a:spLocks noGrp="1"/>
          </p:cNvSpPr>
          <p:nvPr>
            <p:ph idx="1"/>
          </p:nvPr>
        </p:nvSpPr>
        <p:spPr>
          <a:xfrm>
            <a:off x="677334" y="1736035"/>
            <a:ext cx="8596668" cy="4305327"/>
          </a:xfrm>
        </p:spPr>
        <p:txBody>
          <a:bodyPr/>
          <a:lstStyle/>
          <a:p>
            <a:pPr marL="0" marR="0" indent="0" algn="just">
              <a:lnSpc>
                <a:spcPct val="115000"/>
              </a:lnSpc>
              <a:spcBef>
                <a:spcPts val="0"/>
              </a:spcBef>
              <a:spcAft>
                <a:spcPts val="0"/>
              </a:spcAft>
              <a:buNone/>
            </a:pPr>
            <a:endParaRPr lang="en-US" sz="2800" kern="100" dirty="0">
              <a:effectLst/>
              <a:latin typeface="Calibri" panose="020F0502020204030204" pitchFamily="34" charset="0"/>
              <a:ea typeface="Calibri" panose="020F0502020204030204" pitchFamily="34" charset="0"/>
              <a:cs typeface="Myanmar Text" panose="020B0502040204020203" pitchFamily="34" charset="0"/>
            </a:endParaRPr>
          </a:p>
          <a:p>
            <a:pPr marL="0" marR="0" indent="457200" algn="just">
              <a:lnSpc>
                <a:spcPct val="115000"/>
              </a:lnSpc>
              <a:spcBef>
                <a:spcPts val="0"/>
              </a:spcBef>
              <a:spcAft>
                <a:spcPts val="0"/>
              </a:spcAft>
            </a:pPr>
            <a:r>
              <a:rPr lang="en-US" sz="2800" kern="100" dirty="0">
                <a:effectLst/>
                <a:latin typeface="Times New Roman" panose="02020603050405020304" pitchFamily="18" charset="0"/>
                <a:ea typeface="Calibri" panose="020F0502020204030204" pitchFamily="34" charset="0"/>
                <a:cs typeface="Myanmar Text" panose="020B0502040204020203" pitchFamily="34" charset="0"/>
              </a:rPr>
              <a:t>Social Statistics can be defined as the method of collecting, presenting. analyzing and drawing inferences or interpretation of data concerning society and social structure, social and circumstances of people involved.</a:t>
            </a:r>
            <a:endParaRPr lang="en-US" sz="2800" kern="100" dirty="0">
              <a:effectLst/>
              <a:latin typeface="Calibri" panose="020F0502020204030204" pitchFamily="34" charset="0"/>
              <a:ea typeface="Calibri" panose="020F0502020204030204" pitchFamily="34" charset="0"/>
              <a:cs typeface="Myanmar Text" panose="020B0502040204020203" pitchFamily="34" charset="0"/>
            </a:endParaRPr>
          </a:p>
          <a:p>
            <a:endParaRPr lang="en-US" dirty="0"/>
          </a:p>
        </p:txBody>
      </p:sp>
    </p:spTree>
    <p:extLst>
      <p:ext uri="{BB962C8B-B14F-4D97-AF65-F5344CB8AC3E}">
        <p14:creationId xmlns:p14="http://schemas.microsoft.com/office/powerpoint/2010/main" val="2589716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906BF-2E5B-9B88-AD67-9B3839BB62FE}"/>
              </a:ext>
            </a:extLst>
          </p:cNvPr>
          <p:cNvSpPr>
            <a:spLocks noGrp="1"/>
          </p:cNvSpPr>
          <p:nvPr>
            <p:ph type="title"/>
          </p:nvPr>
        </p:nvSpPr>
        <p:spPr/>
        <p:txBody>
          <a:bodyPr/>
          <a:lstStyle/>
          <a:p>
            <a:r>
              <a:rPr lang="en-US" sz="3600" b="1" kern="100" dirty="0">
                <a:effectLst/>
                <a:latin typeface="Times New Roman" panose="02020603050405020304" pitchFamily="18" charset="0"/>
                <a:ea typeface="Calibri" panose="020F0502020204030204" pitchFamily="34" charset="0"/>
                <a:cs typeface="Myanmar Text" panose="020B0502040204020203" pitchFamily="34" charset="0"/>
              </a:rPr>
              <a:t>Literacy</a:t>
            </a:r>
            <a:br>
              <a:rPr lang="en-US" sz="3600" kern="100" dirty="0">
                <a:effectLst/>
                <a:latin typeface="Calibri" panose="020F0502020204030204" pitchFamily="34" charset="0"/>
                <a:ea typeface="Calibri" panose="020F0502020204030204" pitchFamily="34" charset="0"/>
                <a:cs typeface="Myanmar Text" panose="020B0502040204020203" pitchFamily="34" charset="0"/>
              </a:rPr>
            </a:br>
            <a:endParaRPr lang="en-US" dirty="0"/>
          </a:p>
        </p:txBody>
      </p:sp>
      <p:sp>
        <p:nvSpPr>
          <p:cNvPr id="3" name="Content Placeholder 2">
            <a:extLst>
              <a:ext uri="{FF2B5EF4-FFF2-40B4-BE49-F238E27FC236}">
                <a16:creationId xmlns:a16="http://schemas.microsoft.com/office/drawing/2014/main" id="{4571F508-1533-75A6-1BDB-30236DEA8AA6}"/>
              </a:ext>
            </a:extLst>
          </p:cNvPr>
          <p:cNvSpPr>
            <a:spLocks noGrp="1"/>
          </p:cNvSpPr>
          <p:nvPr>
            <p:ph idx="1"/>
          </p:nvPr>
        </p:nvSpPr>
        <p:spPr>
          <a:xfrm>
            <a:off x="677334" y="1391479"/>
            <a:ext cx="8596668" cy="4649884"/>
          </a:xfrm>
        </p:spPr>
        <p:txBody>
          <a:bodyPr>
            <a:normAutofit fontScale="92500"/>
          </a:bodyPr>
          <a:lstStyle/>
          <a:p>
            <a:pPr marL="0" marR="0" indent="457200" algn="just">
              <a:lnSpc>
                <a:spcPct val="115000"/>
              </a:lnSpc>
              <a:spcBef>
                <a:spcPts val="0"/>
              </a:spcBef>
              <a:spcAft>
                <a:spcPts val="0"/>
              </a:spcAft>
            </a:pPr>
            <a:r>
              <a:rPr lang="en-US" sz="2800" kern="100" dirty="0">
                <a:effectLst/>
                <a:latin typeface="Times New Roman" panose="02020603050405020304" pitchFamily="18" charset="0"/>
                <a:ea typeface="Calibri" panose="020F0502020204030204" pitchFamily="34" charset="0"/>
                <a:cs typeface="Myanmar Text" panose="020B0502040204020203" pitchFamily="34" charset="0"/>
              </a:rPr>
              <a:t>Statistics on literacy provide a measure of progress in educational development and are necessary in planning for the promotion of adult literacy. </a:t>
            </a:r>
          </a:p>
          <a:p>
            <a:pPr marL="0" marR="0" indent="457200" algn="just">
              <a:lnSpc>
                <a:spcPct val="115000"/>
              </a:lnSpc>
              <a:spcBef>
                <a:spcPts val="0"/>
              </a:spcBef>
              <a:spcAft>
                <a:spcPts val="0"/>
              </a:spcAft>
            </a:pPr>
            <a:r>
              <a:rPr lang="en-US" sz="2800" kern="100" dirty="0">
                <a:effectLst/>
                <a:latin typeface="Times New Roman" panose="02020603050405020304" pitchFamily="18" charset="0"/>
                <a:ea typeface="Calibri" panose="020F0502020204030204" pitchFamily="34" charset="0"/>
                <a:cs typeface="Myanmar Text" panose="020B0502040204020203" pitchFamily="34" charset="0"/>
              </a:rPr>
              <a:t>According to the United Nations, literacy is defined as "the ability both to read and write". </a:t>
            </a:r>
          </a:p>
          <a:p>
            <a:pPr marL="0" marR="0" indent="457200" algn="just">
              <a:lnSpc>
                <a:spcPct val="115000"/>
              </a:lnSpc>
              <a:spcBef>
                <a:spcPts val="0"/>
              </a:spcBef>
              <a:spcAft>
                <a:spcPts val="0"/>
              </a:spcAft>
            </a:pPr>
            <a:r>
              <a:rPr lang="en-US" sz="2800" kern="100" dirty="0">
                <a:effectLst/>
                <a:latin typeface="Times New Roman" panose="02020603050405020304" pitchFamily="18" charset="0"/>
                <a:ea typeface="Calibri" panose="020F0502020204030204" pitchFamily="34" charset="0"/>
                <a:cs typeface="Myanmar Text" panose="020B0502040204020203" pitchFamily="34" charset="0"/>
              </a:rPr>
              <a:t>A person is literate who can, with understanding, both read and write a short, simple statement on his everyday life. </a:t>
            </a:r>
          </a:p>
          <a:p>
            <a:pPr marL="0" marR="0" indent="457200" algn="just">
              <a:lnSpc>
                <a:spcPct val="115000"/>
              </a:lnSpc>
              <a:spcBef>
                <a:spcPts val="0"/>
              </a:spcBef>
              <a:spcAft>
                <a:spcPts val="0"/>
              </a:spcAft>
            </a:pPr>
            <a:r>
              <a:rPr lang="en-US" sz="2800" kern="100" dirty="0">
                <a:effectLst/>
                <a:latin typeface="Times New Roman" panose="02020603050405020304" pitchFamily="18" charset="0"/>
                <a:ea typeface="Calibri" panose="020F0502020204030204" pitchFamily="34" charset="0"/>
                <a:cs typeface="Myanmar Text" panose="020B0502040204020203" pitchFamily="34" charset="0"/>
              </a:rPr>
              <a:t>A person is illiterate who cannot, with understanding, both read and write a short, simple statement on his everyday life.</a:t>
            </a:r>
            <a:endParaRPr lang="en-US" sz="2800" kern="100" dirty="0">
              <a:effectLst/>
              <a:latin typeface="Calibri" panose="020F0502020204030204" pitchFamily="34" charset="0"/>
              <a:ea typeface="Calibri" panose="020F0502020204030204" pitchFamily="34" charset="0"/>
              <a:cs typeface="Myanmar Text" panose="020B0502040204020203" pitchFamily="34" charset="0"/>
            </a:endParaRPr>
          </a:p>
          <a:p>
            <a:endParaRPr lang="en-US" dirty="0"/>
          </a:p>
        </p:txBody>
      </p:sp>
    </p:spTree>
    <p:extLst>
      <p:ext uri="{BB962C8B-B14F-4D97-AF65-F5344CB8AC3E}">
        <p14:creationId xmlns:p14="http://schemas.microsoft.com/office/powerpoint/2010/main" val="3542069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2ECBA-FA37-527F-7CDE-AFCF04A88B5D}"/>
              </a:ext>
            </a:extLst>
          </p:cNvPr>
          <p:cNvSpPr>
            <a:spLocks noGrp="1"/>
          </p:cNvSpPr>
          <p:nvPr>
            <p:ph type="title"/>
          </p:nvPr>
        </p:nvSpPr>
        <p:spPr/>
        <p:txBody>
          <a:bodyPr/>
          <a:lstStyle/>
          <a:p>
            <a:r>
              <a:rPr lang="en-US" sz="3600" b="1" kern="100" dirty="0">
                <a:effectLst/>
                <a:latin typeface="Times New Roman" panose="02020603050405020304" pitchFamily="18" charset="0"/>
                <a:ea typeface="Calibri" panose="020F0502020204030204" pitchFamily="34" charset="0"/>
                <a:cs typeface="Myanmar Text" panose="020B0502040204020203" pitchFamily="34" charset="0"/>
              </a:rPr>
              <a:t>Functionally literate</a:t>
            </a:r>
            <a:br>
              <a:rPr lang="en-US" sz="3600" kern="100" dirty="0">
                <a:effectLst/>
                <a:latin typeface="Calibri" panose="020F0502020204030204" pitchFamily="34" charset="0"/>
                <a:ea typeface="Calibri" panose="020F0502020204030204" pitchFamily="34" charset="0"/>
                <a:cs typeface="Myanmar Text" panose="020B0502040204020203" pitchFamily="34" charset="0"/>
              </a:rPr>
            </a:br>
            <a:endParaRPr lang="en-US" dirty="0"/>
          </a:p>
        </p:txBody>
      </p:sp>
      <p:sp>
        <p:nvSpPr>
          <p:cNvPr id="3" name="Content Placeholder 2">
            <a:extLst>
              <a:ext uri="{FF2B5EF4-FFF2-40B4-BE49-F238E27FC236}">
                <a16:creationId xmlns:a16="http://schemas.microsoft.com/office/drawing/2014/main" id="{DD4DBA3B-4176-F399-0E71-8E281C5A1B22}"/>
              </a:ext>
            </a:extLst>
          </p:cNvPr>
          <p:cNvSpPr>
            <a:spLocks noGrp="1"/>
          </p:cNvSpPr>
          <p:nvPr>
            <p:ph idx="1"/>
          </p:nvPr>
        </p:nvSpPr>
        <p:spPr/>
        <p:txBody>
          <a:bodyPr/>
          <a:lstStyle/>
          <a:p>
            <a:pPr algn="just"/>
            <a:r>
              <a:rPr lang="en-US" sz="2800" kern="100" dirty="0">
                <a:effectLst/>
                <a:latin typeface="Times New Roman" panose="02020603050405020304" pitchFamily="18" charset="0"/>
                <a:ea typeface="Calibri" panose="020F0502020204030204" pitchFamily="34" charset="0"/>
                <a:cs typeface="Myanmar Text" panose="020B0502040204020203" pitchFamily="34" charset="0"/>
              </a:rPr>
              <a:t>A person is functionally literate who can engage in all those activities in which literacy is required for effective functioning of his group and community and also for enabling him to continue to use reading, writing and calculation for his own and the community's development.</a:t>
            </a:r>
            <a:endParaRPr lang="en-US" sz="2800" kern="100" dirty="0">
              <a:effectLst/>
              <a:latin typeface="Calibri" panose="020F0502020204030204" pitchFamily="34" charset="0"/>
              <a:ea typeface="Calibri" panose="020F0502020204030204" pitchFamily="34" charset="0"/>
              <a:cs typeface="Myanmar Text" panose="020B0502040204020203" pitchFamily="34" charset="0"/>
            </a:endParaRPr>
          </a:p>
          <a:p>
            <a:endParaRPr lang="en-US" dirty="0"/>
          </a:p>
        </p:txBody>
      </p:sp>
    </p:spTree>
    <p:extLst>
      <p:ext uri="{BB962C8B-B14F-4D97-AF65-F5344CB8AC3E}">
        <p14:creationId xmlns:p14="http://schemas.microsoft.com/office/powerpoint/2010/main" val="1207352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389AA-630A-2430-6F23-14111AB5E1F7}"/>
              </a:ext>
            </a:extLst>
          </p:cNvPr>
          <p:cNvSpPr>
            <a:spLocks noGrp="1"/>
          </p:cNvSpPr>
          <p:nvPr>
            <p:ph type="title"/>
          </p:nvPr>
        </p:nvSpPr>
        <p:spPr/>
        <p:txBody>
          <a:bodyPr/>
          <a:lstStyle/>
          <a:p>
            <a:r>
              <a:rPr lang="en-US" sz="3600" b="1" kern="100" dirty="0">
                <a:effectLst/>
                <a:latin typeface="Times New Roman" panose="02020603050405020304" pitchFamily="18" charset="0"/>
                <a:ea typeface="Calibri" panose="020F0502020204030204" pitchFamily="34" charset="0"/>
                <a:cs typeface="Myanmar Text" panose="020B0502040204020203" pitchFamily="34" charset="0"/>
              </a:rPr>
              <a:t>Educational attainment</a:t>
            </a:r>
            <a:br>
              <a:rPr lang="en-US" sz="3600" kern="100" dirty="0">
                <a:effectLst/>
                <a:latin typeface="Calibri" panose="020F0502020204030204" pitchFamily="34" charset="0"/>
                <a:ea typeface="Calibri" panose="020F0502020204030204" pitchFamily="34" charset="0"/>
                <a:cs typeface="Myanmar Text" panose="020B0502040204020203" pitchFamily="34" charset="0"/>
              </a:rPr>
            </a:br>
            <a:endParaRPr lang="en-US" dirty="0"/>
          </a:p>
        </p:txBody>
      </p:sp>
      <p:sp>
        <p:nvSpPr>
          <p:cNvPr id="3" name="Content Placeholder 2">
            <a:extLst>
              <a:ext uri="{FF2B5EF4-FFF2-40B4-BE49-F238E27FC236}">
                <a16:creationId xmlns:a16="http://schemas.microsoft.com/office/drawing/2014/main" id="{FB66BE7E-9D05-0A51-1861-5F0E52776C48}"/>
              </a:ext>
            </a:extLst>
          </p:cNvPr>
          <p:cNvSpPr>
            <a:spLocks noGrp="1"/>
          </p:cNvSpPr>
          <p:nvPr>
            <p:ph idx="1"/>
          </p:nvPr>
        </p:nvSpPr>
        <p:spPr>
          <a:xfrm>
            <a:off x="119269" y="1258957"/>
            <a:ext cx="10336695" cy="5599043"/>
          </a:xfrm>
        </p:spPr>
        <p:txBody>
          <a:bodyPr>
            <a:noAutofit/>
          </a:bodyPr>
          <a:lstStyle/>
          <a:p>
            <a:r>
              <a:rPr lang="en-US" sz="2800" dirty="0">
                <a:latin typeface="Times New Roman" panose="02020603050405020304" pitchFamily="18" charset="0"/>
                <a:ea typeface="Calibri" panose="020F0502020204030204" pitchFamily="34" charset="0"/>
              </a:rPr>
              <a:t>E</a:t>
            </a:r>
            <a:r>
              <a:rPr lang="en-US" sz="2800" dirty="0">
                <a:effectLst/>
                <a:latin typeface="Times New Roman" panose="02020603050405020304" pitchFamily="18" charset="0"/>
                <a:ea typeface="Calibri" panose="020F0502020204030204" pitchFamily="34" charset="0"/>
              </a:rPr>
              <a:t>ducational attainment is defined as "the highest grade completed within the most advanced level attended in the educational system of the country where the education was received". </a:t>
            </a:r>
          </a:p>
          <a:p>
            <a:r>
              <a:rPr lang="en-US" sz="2800" dirty="0">
                <a:effectLst/>
                <a:latin typeface="Times New Roman" panose="02020603050405020304" pitchFamily="18" charset="0"/>
                <a:ea typeface="Calibri" panose="020F0502020204030204" pitchFamily="34" charset="0"/>
              </a:rPr>
              <a:t>It is not the number of years spent at school which is counted but the highest grade or level completed in the regular school system. </a:t>
            </a:r>
          </a:p>
          <a:p>
            <a:r>
              <a:rPr lang="en-US" sz="2800" dirty="0">
                <a:effectLst/>
                <a:latin typeface="Times New Roman" panose="02020603050405020304" pitchFamily="18" charset="0"/>
                <a:ea typeface="Calibri" panose="020F0502020204030204" pitchFamily="34" charset="0"/>
              </a:rPr>
              <a:t>The term "completed" means the successful completion of a given grade or level based on objective evidence, such as promotion, examination passed, or the possession of a certificate or a diploma.</a:t>
            </a:r>
          </a:p>
          <a:p>
            <a:r>
              <a:rPr lang="en-US" sz="2800" dirty="0">
                <a:effectLst/>
                <a:latin typeface="Times New Roman" panose="02020603050405020304" pitchFamily="18" charset="0"/>
                <a:ea typeface="Calibri" panose="020F0502020204030204" pitchFamily="34" charset="0"/>
              </a:rPr>
              <a:t>"Grade" is defined as a stage of instruction usually covered in the course of a school year.</a:t>
            </a:r>
            <a:endParaRPr lang="en-US" sz="2800" dirty="0"/>
          </a:p>
        </p:txBody>
      </p:sp>
    </p:spTree>
    <p:extLst>
      <p:ext uri="{BB962C8B-B14F-4D97-AF65-F5344CB8AC3E}">
        <p14:creationId xmlns:p14="http://schemas.microsoft.com/office/powerpoint/2010/main" val="3294092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4B23-B4B8-1645-B740-CA1CE0A85163}"/>
              </a:ext>
            </a:extLst>
          </p:cNvPr>
          <p:cNvSpPr>
            <a:spLocks noGrp="1"/>
          </p:cNvSpPr>
          <p:nvPr>
            <p:ph type="title"/>
          </p:nvPr>
        </p:nvSpPr>
        <p:spPr/>
        <p:txBody>
          <a:bodyPr/>
          <a:lstStyle/>
          <a:p>
            <a:r>
              <a:rPr lang="en-US" sz="3600" b="1" kern="100" dirty="0">
                <a:effectLst/>
                <a:latin typeface="Times New Roman" panose="02020603050405020304" pitchFamily="18" charset="0"/>
                <a:ea typeface="Calibri" panose="020F0502020204030204" pitchFamily="34" charset="0"/>
                <a:cs typeface="Myanmar Text" panose="020B0502040204020203" pitchFamily="34" charset="0"/>
              </a:rPr>
              <a:t>Educational Qualification</a:t>
            </a:r>
            <a:br>
              <a:rPr lang="en-US" sz="3600" kern="100" dirty="0">
                <a:effectLst/>
                <a:latin typeface="Calibri" panose="020F0502020204030204" pitchFamily="34" charset="0"/>
                <a:ea typeface="Calibri" panose="020F0502020204030204" pitchFamily="34" charset="0"/>
                <a:cs typeface="Myanmar Text" panose="020B0502040204020203" pitchFamily="34" charset="0"/>
              </a:rPr>
            </a:br>
            <a:endParaRPr lang="en-US" dirty="0"/>
          </a:p>
        </p:txBody>
      </p:sp>
      <p:sp>
        <p:nvSpPr>
          <p:cNvPr id="3" name="Content Placeholder 2">
            <a:extLst>
              <a:ext uri="{FF2B5EF4-FFF2-40B4-BE49-F238E27FC236}">
                <a16:creationId xmlns:a16="http://schemas.microsoft.com/office/drawing/2014/main" id="{03ADFE64-75D8-E728-F0E5-60A1ED92D4E8}"/>
              </a:ext>
            </a:extLst>
          </p:cNvPr>
          <p:cNvSpPr>
            <a:spLocks noGrp="1"/>
          </p:cNvSpPr>
          <p:nvPr>
            <p:ph idx="1"/>
          </p:nvPr>
        </p:nvSpPr>
        <p:spPr>
          <a:xfrm>
            <a:off x="677334" y="1404731"/>
            <a:ext cx="8596668" cy="4636632"/>
          </a:xfrm>
        </p:spPr>
        <p:txBody>
          <a:bodyPr>
            <a:normAutofit fontScale="92500" lnSpcReduction="20000"/>
          </a:bodyPr>
          <a:lstStyle/>
          <a:p>
            <a:pPr marL="0" marR="0" indent="457200" algn="just">
              <a:lnSpc>
                <a:spcPct val="115000"/>
              </a:lnSpc>
              <a:spcBef>
                <a:spcPts val="0"/>
              </a:spcBef>
              <a:spcAft>
                <a:spcPts val="0"/>
              </a:spcAft>
            </a:pPr>
            <a:r>
              <a:rPr lang="en-US" sz="3200" kern="100" dirty="0">
                <a:effectLst/>
                <a:latin typeface="Times New Roman" panose="02020603050405020304" pitchFamily="18" charset="0"/>
                <a:ea typeface="Calibri" panose="020F0502020204030204" pitchFamily="34" charset="0"/>
                <a:cs typeface="Myanmar Text" panose="020B0502040204020203" pitchFamily="34" charset="0"/>
              </a:rPr>
              <a:t>Educational qualifications are the qualifications </a:t>
            </a:r>
            <a:r>
              <a:rPr lang="en-US" sz="3200" kern="100" dirty="0" err="1">
                <a:effectLst/>
                <a:latin typeface="Times New Roman" panose="02020603050405020304" pitchFamily="18" charset="0"/>
                <a:ea typeface="Calibri" panose="020F0502020204030204" pitchFamily="34" charset="0"/>
                <a:cs typeface="Myanmar Text" panose="020B0502040204020203" pitchFamily="34" charset="0"/>
              </a:rPr>
              <a:t>ie</a:t>
            </a:r>
            <a:r>
              <a:rPr lang="en-US" sz="3200" kern="100" dirty="0">
                <a:effectLst/>
                <a:latin typeface="Times New Roman" panose="02020603050405020304" pitchFamily="18" charset="0"/>
                <a:ea typeface="Calibri" panose="020F0502020204030204" pitchFamily="34" charset="0"/>
                <a:cs typeface="Myanmar Text" panose="020B0502040204020203" pitchFamily="34" charset="0"/>
              </a:rPr>
              <a:t> degrees, diplomas, certificates and the like, that an individual has acquired, whether by full-time study, part-time study or private study, whether conferred in his home country, or abroad, whether conferred by educational authorities, special examining bodies or professional bodies. </a:t>
            </a:r>
          </a:p>
          <a:p>
            <a:pPr marL="0" marR="0" indent="457200" algn="just">
              <a:lnSpc>
                <a:spcPct val="115000"/>
              </a:lnSpc>
              <a:spcBef>
                <a:spcPts val="0"/>
              </a:spcBef>
              <a:spcAft>
                <a:spcPts val="0"/>
              </a:spcAft>
            </a:pPr>
            <a:r>
              <a:rPr lang="en-US" sz="3200" kern="100" dirty="0">
                <a:effectLst/>
                <a:latin typeface="Times New Roman" panose="02020603050405020304" pitchFamily="18" charset="0"/>
                <a:ea typeface="Calibri" panose="020F0502020204030204" pitchFamily="34" charset="0"/>
                <a:cs typeface="Myanmar Text" panose="020B0502040204020203" pitchFamily="34" charset="0"/>
              </a:rPr>
              <a:t>The acquisition of an educational qualification implies the successful compilation of a course of study.</a:t>
            </a:r>
            <a:endParaRPr lang="en-US" sz="3200" kern="100" dirty="0">
              <a:effectLst/>
              <a:latin typeface="Calibri" panose="020F0502020204030204" pitchFamily="34" charset="0"/>
              <a:ea typeface="Calibri" panose="020F0502020204030204" pitchFamily="34" charset="0"/>
              <a:cs typeface="Myanmar Text" panose="020B0502040204020203" pitchFamily="34" charset="0"/>
            </a:endParaRPr>
          </a:p>
          <a:p>
            <a:endParaRPr lang="en-US" dirty="0"/>
          </a:p>
        </p:txBody>
      </p:sp>
    </p:spTree>
    <p:extLst>
      <p:ext uri="{BB962C8B-B14F-4D97-AF65-F5344CB8AC3E}">
        <p14:creationId xmlns:p14="http://schemas.microsoft.com/office/powerpoint/2010/main" val="3333749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7E2F3-D2FB-E764-7EEF-0E9934FC96F4}"/>
              </a:ext>
            </a:extLst>
          </p:cNvPr>
          <p:cNvSpPr>
            <a:spLocks noGrp="1"/>
          </p:cNvSpPr>
          <p:nvPr>
            <p:ph type="title"/>
          </p:nvPr>
        </p:nvSpPr>
        <p:spPr>
          <a:xfrm>
            <a:off x="838200" y="365125"/>
            <a:ext cx="10515600" cy="475533"/>
          </a:xfrm>
        </p:spPr>
        <p:txBody>
          <a:bodyPr>
            <a:noAutofit/>
          </a:bodyPr>
          <a:lstStyle/>
          <a:p>
            <a:r>
              <a:rPr lang="en-US" kern="100" dirty="0">
                <a:effectLst/>
                <a:latin typeface="Times New Roman" panose="02020603050405020304" pitchFamily="18" charset="0"/>
                <a:ea typeface="Times New Roman" panose="02020603050405020304" pitchFamily="18" charset="0"/>
                <a:cs typeface="Myanmar Text" panose="020B0502040204020203" pitchFamily="34" charset="0"/>
              </a:rPr>
              <a:t>Education Indicators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1FFF9F-55CE-AA2A-6916-F8075A9E0F11}"/>
                  </a:ext>
                </a:extLst>
              </p:cNvPr>
              <p:cNvSpPr>
                <a:spLocks noGrp="1"/>
              </p:cNvSpPr>
              <p:nvPr>
                <p:ph idx="1"/>
              </p:nvPr>
            </p:nvSpPr>
            <p:spPr>
              <a:xfrm>
                <a:off x="838200" y="1017639"/>
                <a:ext cx="10515600" cy="5958348"/>
              </a:xfrm>
            </p:spPr>
            <p:txBody>
              <a:bodyPr>
                <a:normAutofit/>
              </a:bodyPr>
              <a:lstStyle/>
              <a:p>
                <a:pPr marL="0" marR="0" indent="0" algn="just">
                  <a:lnSpc>
                    <a:spcPct val="107000"/>
                  </a:lnSpc>
                  <a:spcBef>
                    <a:spcPts val="0"/>
                  </a:spcBef>
                  <a:spcAft>
                    <a:spcPts val="800"/>
                  </a:spcAft>
                  <a:buNone/>
                </a:pPr>
                <a:r>
                  <a:rPr lang="en-US" sz="2900" b="1" kern="100" dirty="0">
                    <a:effectLst/>
                    <a:latin typeface="Times New Roman" panose="02020603050405020304" pitchFamily="18" charset="0"/>
                    <a:ea typeface="Times New Roman" panose="02020603050405020304" pitchFamily="18" charset="0"/>
                    <a:cs typeface="Times New Roman" panose="02020603050405020304" pitchFamily="18" charset="0"/>
                  </a:rPr>
                  <a:t>Adult Literacy Rate</a:t>
                </a:r>
              </a:p>
              <a:p>
                <a:pPr marL="0" indent="0" algn="just">
                  <a:lnSpc>
                    <a:spcPct val="107000"/>
                  </a:lnSpc>
                  <a:spcBef>
                    <a:spcPts val="0"/>
                  </a:spcBef>
                  <a:spcAft>
                    <a:spcPts val="800"/>
                  </a:spcAft>
                  <a:buNone/>
                </a:pPr>
                <a:r>
                  <a:rPr lang="en-US" sz="2900" kern="100" dirty="0">
                    <a:latin typeface="Times New Roman" panose="02020603050405020304" pitchFamily="18" charset="0"/>
                    <a:ea typeface="Times New Roman" panose="02020603050405020304" pitchFamily="18" charset="0"/>
                    <a:cs typeface="Times New Roman" panose="02020603050405020304" pitchFamily="18" charset="0"/>
                  </a:rPr>
                  <a:t>Adult literacy rate is defined as percentage of population at corresponding age group of age 15 years and above . It is well known that literacy is highly correlated with the level of social and economic development of a country. </a:t>
                </a:r>
              </a:p>
              <a:p>
                <a:pPr marL="0" indent="0" algn="just">
                  <a:lnSpc>
                    <a:spcPct val="107000"/>
                  </a:lnSpc>
                  <a:spcBef>
                    <a:spcPts val="0"/>
                  </a:spcBef>
                  <a:spcAft>
                    <a:spcPts val="800"/>
                  </a:spcAft>
                  <a:buNone/>
                </a:pPr>
                <a:r>
                  <a:rPr lang="en-US" sz="2900" b="1" kern="100" dirty="0">
                    <a:effectLst/>
                    <a:latin typeface="Times New Roman" panose="02020603050405020304" pitchFamily="18" charset="0"/>
                    <a:ea typeface="Times New Roman" panose="02020603050405020304" pitchFamily="18" charset="0"/>
                    <a:cs typeface="Times New Roman" panose="02020603050405020304" pitchFamily="18" charset="0"/>
                  </a:rPr>
                  <a:t>Adult Literacy Rate (ALR) is computed as:</a:t>
                </a:r>
              </a:p>
              <a:p>
                <a:pPr marL="0" marR="0" indent="0" algn="just">
                  <a:lnSpc>
                    <a:spcPct val="107000"/>
                  </a:lnSpc>
                  <a:spcBef>
                    <a:spcPts val="0"/>
                  </a:spcBef>
                  <a:spcAft>
                    <a:spcPts val="800"/>
                  </a:spcAft>
                  <a:buNone/>
                </a:pPr>
                <a:endParaRPr lang="en-US" sz="29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r>
                  <a:rPr lang="en-US" sz="2900" kern="100" dirty="0">
                    <a:effectLst/>
                    <a:latin typeface="Times New Roman" panose="02020603050405020304" pitchFamily="18" charset="0"/>
                    <a:ea typeface="Times New Roman" panose="02020603050405020304" pitchFamily="18" charset="0"/>
                    <a:cs typeface="Times New Roman" panose="02020603050405020304" pitchFamily="18" charset="0"/>
                  </a:rPr>
                  <a:t> ALR=</a:t>
                </a:r>
                <a14:m>
                  <m:oMath xmlns:m="http://schemas.openxmlformats.org/officeDocument/2006/math">
                    <m:f>
                      <m:fPr>
                        <m:ctrlPr>
                          <a:rPr lang="en-US" sz="29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m:rPr>
                            <m:sty m:val="p"/>
                          </m:rPr>
                          <a:rPr lang="en-US" sz="2900" kern="100">
                            <a:effectLst/>
                            <a:latin typeface="Cambria Math" panose="02040503050406030204" pitchFamily="18" charset="0"/>
                            <a:ea typeface="Times New Roman" panose="02020603050405020304" pitchFamily="18" charset="0"/>
                            <a:cs typeface="Times New Roman" panose="02020603050405020304" pitchFamily="18" charset="0"/>
                          </a:rPr>
                          <m:t>Number</m:t>
                        </m:r>
                        <m:r>
                          <a:rPr lang="en-US" sz="29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900" kern="100">
                            <a:effectLst/>
                            <a:latin typeface="Cambria Math" panose="02040503050406030204" pitchFamily="18" charset="0"/>
                            <a:ea typeface="Times New Roman" panose="02020603050405020304" pitchFamily="18" charset="0"/>
                            <a:cs typeface="Times New Roman" panose="02020603050405020304" pitchFamily="18" charset="0"/>
                          </a:rPr>
                          <m:t>of</m:t>
                        </m:r>
                        <m:r>
                          <a:rPr lang="en-US" sz="29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900" kern="100">
                            <a:effectLst/>
                            <a:latin typeface="Cambria Math" panose="02040503050406030204" pitchFamily="18" charset="0"/>
                            <a:ea typeface="Times New Roman" panose="02020603050405020304" pitchFamily="18" charset="0"/>
                            <a:cs typeface="Times New Roman" panose="02020603050405020304" pitchFamily="18" charset="0"/>
                          </a:rPr>
                          <m:t>Literace</m:t>
                        </m:r>
                        <m:r>
                          <a:rPr lang="en-US" sz="29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900" kern="100">
                            <a:effectLst/>
                            <a:latin typeface="Cambria Math" panose="02040503050406030204" pitchFamily="18" charset="0"/>
                            <a:ea typeface="Times New Roman" panose="02020603050405020304" pitchFamily="18" charset="0"/>
                            <a:cs typeface="Times New Roman" panose="02020603050405020304" pitchFamily="18" charset="0"/>
                          </a:rPr>
                          <m:t>Person</m:t>
                        </m:r>
                        <m:r>
                          <a:rPr lang="en-US" sz="29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900" kern="100">
                            <a:effectLst/>
                            <a:latin typeface="Cambria Math" panose="02040503050406030204" pitchFamily="18" charset="0"/>
                            <a:ea typeface="Times New Roman" panose="02020603050405020304" pitchFamily="18" charset="0"/>
                            <a:cs typeface="Times New Roman" panose="02020603050405020304" pitchFamily="18" charset="0"/>
                          </a:rPr>
                          <m:t>age</m:t>
                        </m:r>
                        <m:r>
                          <a:rPr lang="en-US" sz="2900" kern="100">
                            <a:effectLst/>
                            <a:latin typeface="Cambria Math" panose="02040503050406030204" pitchFamily="18" charset="0"/>
                            <a:ea typeface="Times New Roman" panose="02020603050405020304" pitchFamily="18" charset="0"/>
                            <a:cs typeface="Times New Roman" panose="02020603050405020304" pitchFamily="18" charset="0"/>
                          </a:rPr>
                          <m:t> 15 </m:t>
                        </m:r>
                        <m:r>
                          <m:rPr>
                            <m:sty m:val="p"/>
                          </m:rPr>
                          <a:rPr lang="en-US" sz="2900" kern="100">
                            <a:effectLst/>
                            <a:latin typeface="Cambria Math" panose="02040503050406030204" pitchFamily="18" charset="0"/>
                            <a:ea typeface="Times New Roman" panose="02020603050405020304" pitchFamily="18" charset="0"/>
                            <a:cs typeface="Times New Roman" panose="02020603050405020304" pitchFamily="18" charset="0"/>
                          </a:rPr>
                          <m:t>years</m:t>
                        </m:r>
                        <m:r>
                          <a:rPr lang="en-US" sz="29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900" kern="100">
                            <a:effectLst/>
                            <a:latin typeface="Cambria Math" panose="02040503050406030204" pitchFamily="18" charset="0"/>
                            <a:ea typeface="Times New Roman" panose="02020603050405020304" pitchFamily="18" charset="0"/>
                            <a:cs typeface="Times New Roman" panose="02020603050405020304" pitchFamily="18" charset="0"/>
                          </a:rPr>
                          <m:t>and</m:t>
                        </m:r>
                        <m:r>
                          <a:rPr lang="en-US" sz="29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900" kern="100">
                            <a:effectLst/>
                            <a:latin typeface="Cambria Math" panose="02040503050406030204" pitchFamily="18" charset="0"/>
                            <a:ea typeface="Times New Roman" panose="02020603050405020304" pitchFamily="18" charset="0"/>
                            <a:cs typeface="Times New Roman" panose="02020603050405020304" pitchFamily="18" charset="0"/>
                          </a:rPr>
                          <m:t>over</m:t>
                        </m:r>
                        <m:r>
                          <a:rPr lang="en-US" sz="29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900" kern="100">
                            <a:effectLst/>
                            <a:latin typeface="Cambria Math" panose="02040503050406030204" pitchFamily="18" charset="0"/>
                            <a:ea typeface="Times New Roman" panose="02020603050405020304" pitchFamily="18" charset="0"/>
                            <a:cs typeface="Times New Roman" panose="02020603050405020304" pitchFamily="18" charset="0"/>
                          </a:rPr>
                          <m:t>in</m:t>
                        </m:r>
                        <m:r>
                          <a:rPr lang="en-US" sz="29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900" kern="100">
                            <a:effectLst/>
                            <a:latin typeface="Cambria Math" panose="02040503050406030204" pitchFamily="18" charset="0"/>
                            <a:ea typeface="Times New Roman" panose="02020603050405020304" pitchFamily="18" charset="0"/>
                            <a:cs typeface="Times New Roman" panose="02020603050405020304" pitchFamily="18" charset="0"/>
                          </a:rPr>
                          <m:t>a</m:t>
                        </m:r>
                        <m:r>
                          <a:rPr lang="en-US" sz="29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900" kern="100">
                            <a:effectLst/>
                            <a:latin typeface="Cambria Math" panose="02040503050406030204" pitchFamily="18" charset="0"/>
                            <a:ea typeface="Times New Roman" panose="02020603050405020304" pitchFamily="18" charset="0"/>
                            <a:cs typeface="Times New Roman" panose="02020603050405020304" pitchFamily="18" charset="0"/>
                          </a:rPr>
                          <m:t>given</m:t>
                        </m:r>
                        <m:r>
                          <a:rPr lang="en-US" sz="29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900" kern="100">
                            <a:effectLst/>
                            <a:latin typeface="Cambria Math" panose="02040503050406030204" pitchFamily="18" charset="0"/>
                            <a:ea typeface="Times New Roman" panose="02020603050405020304" pitchFamily="18" charset="0"/>
                            <a:cs typeface="Times New Roman" panose="02020603050405020304" pitchFamily="18" charset="0"/>
                          </a:rPr>
                          <m:t>year</m:t>
                        </m:r>
                      </m:num>
                      <m:den>
                        <m:r>
                          <m:rPr>
                            <m:sty m:val="p"/>
                          </m:rPr>
                          <a:rPr lang="en-US" sz="2900" kern="100">
                            <a:effectLst/>
                            <a:latin typeface="Cambria Math" panose="02040503050406030204" pitchFamily="18" charset="0"/>
                            <a:ea typeface="Times New Roman" panose="02020603050405020304" pitchFamily="18" charset="0"/>
                            <a:cs typeface="Times New Roman" panose="02020603050405020304" pitchFamily="18" charset="0"/>
                          </a:rPr>
                          <m:t>Total</m:t>
                        </m:r>
                        <m:r>
                          <a:rPr lang="en-US" sz="29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900" kern="100">
                            <a:effectLst/>
                            <a:latin typeface="Cambria Math" panose="02040503050406030204" pitchFamily="18" charset="0"/>
                            <a:ea typeface="Times New Roman" panose="02020603050405020304" pitchFamily="18" charset="0"/>
                            <a:cs typeface="Times New Roman" panose="02020603050405020304" pitchFamily="18" charset="0"/>
                          </a:rPr>
                          <m:t>population</m:t>
                        </m:r>
                        <m:r>
                          <a:rPr lang="en-US" sz="29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900" kern="100">
                            <a:effectLst/>
                            <a:latin typeface="Cambria Math" panose="02040503050406030204" pitchFamily="18" charset="0"/>
                            <a:ea typeface="Times New Roman" panose="02020603050405020304" pitchFamily="18" charset="0"/>
                            <a:cs typeface="Times New Roman" panose="02020603050405020304" pitchFamily="18" charset="0"/>
                          </a:rPr>
                          <m:t>age</m:t>
                        </m:r>
                        <m:r>
                          <a:rPr lang="en-US" sz="2900" kern="100">
                            <a:effectLst/>
                            <a:latin typeface="Cambria Math" panose="02040503050406030204" pitchFamily="18" charset="0"/>
                            <a:ea typeface="Times New Roman" panose="02020603050405020304" pitchFamily="18" charset="0"/>
                            <a:cs typeface="Times New Roman" panose="02020603050405020304" pitchFamily="18" charset="0"/>
                          </a:rPr>
                          <m:t> 15 </m:t>
                        </m:r>
                        <m:r>
                          <m:rPr>
                            <m:sty m:val="p"/>
                          </m:rPr>
                          <a:rPr lang="en-US" sz="2900" kern="100">
                            <a:effectLst/>
                            <a:latin typeface="Cambria Math" panose="02040503050406030204" pitchFamily="18" charset="0"/>
                            <a:ea typeface="Times New Roman" panose="02020603050405020304" pitchFamily="18" charset="0"/>
                            <a:cs typeface="Times New Roman" panose="02020603050405020304" pitchFamily="18" charset="0"/>
                          </a:rPr>
                          <m:t>years</m:t>
                        </m:r>
                        <m:r>
                          <a:rPr lang="en-US" sz="29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900" kern="100">
                            <a:effectLst/>
                            <a:latin typeface="Cambria Math" panose="02040503050406030204" pitchFamily="18" charset="0"/>
                            <a:ea typeface="Times New Roman" panose="02020603050405020304" pitchFamily="18" charset="0"/>
                            <a:cs typeface="Times New Roman" panose="02020603050405020304" pitchFamily="18" charset="0"/>
                          </a:rPr>
                          <m:t>and</m:t>
                        </m:r>
                        <m:r>
                          <a:rPr lang="en-US" sz="29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900" kern="100">
                            <a:effectLst/>
                            <a:latin typeface="Cambria Math" panose="02040503050406030204" pitchFamily="18" charset="0"/>
                            <a:ea typeface="Times New Roman" panose="02020603050405020304" pitchFamily="18" charset="0"/>
                            <a:cs typeface="Times New Roman" panose="02020603050405020304" pitchFamily="18" charset="0"/>
                          </a:rPr>
                          <m:t>over</m:t>
                        </m:r>
                        <m:r>
                          <a:rPr lang="en-US" sz="29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900" kern="100">
                            <a:effectLst/>
                            <a:latin typeface="Cambria Math" panose="02040503050406030204" pitchFamily="18" charset="0"/>
                            <a:ea typeface="Times New Roman" panose="02020603050405020304" pitchFamily="18" charset="0"/>
                            <a:cs typeface="Times New Roman" panose="02020603050405020304" pitchFamily="18" charset="0"/>
                          </a:rPr>
                          <m:t>in</m:t>
                        </m:r>
                        <m:r>
                          <a:rPr lang="en-US" sz="29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900" kern="100">
                            <a:effectLst/>
                            <a:latin typeface="Cambria Math" panose="02040503050406030204" pitchFamily="18" charset="0"/>
                            <a:ea typeface="Times New Roman" panose="02020603050405020304" pitchFamily="18" charset="0"/>
                            <a:cs typeface="Times New Roman" panose="02020603050405020304" pitchFamily="18" charset="0"/>
                          </a:rPr>
                          <m:t>the</m:t>
                        </m:r>
                        <m:r>
                          <a:rPr lang="en-US" sz="29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900" kern="100">
                            <a:effectLst/>
                            <a:latin typeface="Cambria Math" panose="02040503050406030204" pitchFamily="18" charset="0"/>
                            <a:ea typeface="Times New Roman" panose="02020603050405020304" pitchFamily="18" charset="0"/>
                            <a:cs typeface="Times New Roman" panose="02020603050405020304" pitchFamily="18" charset="0"/>
                          </a:rPr>
                          <m:t>same</m:t>
                        </m:r>
                        <m:r>
                          <a:rPr lang="en-US" sz="29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900" kern="100">
                            <a:effectLst/>
                            <a:latin typeface="Cambria Math" panose="02040503050406030204" pitchFamily="18" charset="0"/>
                            <a:ea typeface="Times New Roman" panose="02020603050405020304" pitchFamily="18" charset="0"/>
                            <a:cs typeface="Times New Roman" panose="02020603050405020304" pitchFamily="18" charset="0"/>
                          </a:rPr>
                          <m:t>year</m:t>
                        </m:r>
                      </m:den>
                    </m:f>
                    <m:r>
                      <a:rPr lang="en-US" sz="2900" i="1" kern="10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900" kern="100" dirty="0">
                    <a:effectLst/>
                    <a:latin typeface="Times New Roman" panose="02020603050405020304" pitchFamily="18" charset="0"/>
                    <a:ea typeface="Times New Roman" panose="02020603050405020304" pitchFamily="18" charset="0"/>
                    <a:cs typeface="Times New Roman" panose="02020603050405020304" pitchFamily="18" charset="0"/>
                  </a:rPr>
                  <a:t> 100</a:t>
                </a:r>
              </a:p>
              <a:p>
                <a:pPr marL="457200" lvl="1" indent="0" algn="just">
                  <a:lnSpc>
                    <a:spcPct val="107000"/>
                  </a:lnSpc>
                  <a:spcBef>
                    <a:spcPts val="0"/>
                  </a:spcBef>
                  <a:spcAft>
                    <a:spcPts val="800"/>
                  </a:spcAft>
                  <a:buNone/>
                </a:pPr>
                <a:endParaRPr lang="en-US" sz="29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251FFF9F-55CE-AA2A-6916-F8075A9E0F11}"/>
                  </a:ext>
                </a:extLst>
              </p:cNvPr>
              <p:cNvSpPr>
                <a:spLocks noGrp="1" noRot="1" noChangeAspect="1" noMove="1" noResize="1" noEditPoints="1" noAdjustHandles="1" noChangeArrowheads="1" noChangeShapeType="1" noTextEdit="1"/>
              </p:cNvSpPr>
              <p:nvPr>
                <p:ph idx="1"/>
              </p:nvPr>
            </p:nvSpPr>
            <p:spPr>
              <a:xfrm>
                <a:off x="838200" y="1017639"/>
                <a:ext cx="10515600" cy="5958348"/>
              </a:xfrm>
              <a:blipFill>
                <a:blip r:embed="rId2"/>
                <a:stretch>
                  <a:fillRect l="-1275" t="-1126" r="-1217"/>
                </a:stretch>
              </a:blipFill>
            </p:spPr>
            <p:txBody>
              <a:bodyPr/>
              <a:lstStyle/>
              <a:p>
                <a:r>
                  <a:rPr lang="en-US">
                    <a:noFill/>
                  </a:rPr>
                  <a:t> </a:t>
                </a:r>
              </a:p>
            </p:txBody>
          </p:sp>
        </mc:Fallback>
      </mc:AlternateContent>
    </p:spTree>
    <p:extLst>
      <p:ext uri="{BB962C8B-B14F-4D97-AF65-F5344CB8AC3E}">
        <p14:creationId xmlns:p14="http://schemas.microsoft.com/office/powerpoint/2010/main" val="3613032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76676-CEEF-3F46-ACFC-57DAC29DB69D}"/>
              </a:ext>
            </a:extLst>
          </p:cNvPr>
          <p:cNvSpPr>
            <a:spLocks noGrp="1"/>
          </p:cNvSpPr>
          <p:nvPr>
            <p:ph type="title"/>
          </p:nvPr>
        </p:nvSpPr>
        <p:spPr/>
        <p:txBody>
          <a:bodyPr/>
          <a:lstStyle/>
          <a:p>
            <a:r>
              <a:rPr lang="en-US" sz="3600" b="1" kern="100" dirty="0">
                <a:effectLst/>
                <a:latin typeface="Times New Roman" panose="02020603050405020304" pitchFamily="18" charset="0"/>
                <a:ea typeface="Times New Roman" panose="02020603050405020304" pitchFamily="18" charset="0"/>
                <a:cs typeface="Times New Roman" panose="02020603050405020304" pitchFamily="18" charset="0"/>
              </a:rPr>
              <a:t>Sex-age Specific Literacy Ratio</a:t>
            </a:r>
            <a:br>
              <a:rPr lang="en-US" sz="3600" b="1" kern="1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FE2D01-90E2-0796-CE61-BA9912994815}"/>
                  </a:ext>
                </a:extLst>
              </p:cNvPr>
              <p:cNvSpPr>
                <a:spLocks noGrp="1"/>
              </p:cNvSpPr>
              <p:nvPr>
                <p:ph idx="1"/>
              </p:nvPr>
            </p:nvSpPr>
            <p:spPr>
              <a:xfrm>
                <a:off x="92765" y="2160589"/>
                <a:ext cx="10707757" cy="3880773"/>
              </a:xfrm>
            </p:spPr>
            <p:txBody>
              <a:bodyPr>
                <a:normAutofit/>
              </a:bodyPr>
              <a:lstStyle/>
              <a:p>
                <a:pPr marL="0" lvl="1" indent="0" algn="just">
                  <a:lnSpc>
                    <a:spcPct val="107000"/>
                  </a:lnSpc>
                  <a:spcBef>
                    <a:spcPts val="0"/>
                  </a:spcBef>
                  <a:spcAft>
                    <a:spcPts val="800"/>
                  </a:spcAft>
                  <a:buNone/>
                </a:pP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To avoid the undue effect of variation in res-age structure of the population and to observe age pattens of literacy, the sex-age specific literacy ratio can be computed as follows:</a:t>
                </a:r>
              </a:p>
              <a:p>
                <a:pPr marL="457200" lvl="1" indent="0" algn="just">
                  <a:lnSpc>
                    <a:spcPct val="107000"/>
                  </a:lnSpc>
                  <a:spcBef>
                    <a:spcPts val="0"/>
                  </a:spcBef>
                  <a:spcAft>
                    <a:spcPts val="800"/>
                  </a:spcAft>
                  <a:buNone/>
                </a:pPr>
                <a:r>
                  <a:rPr lang="en-US" sz="3200" kern="100" dirty="0">
                    <a:effectLst/>
                    <a:latin typeface="Times New Roman" panose="02020603050405020304" pitchFamily="18" charset="0"/>
                    <a:ea typeface="Times New Roman" panose="02020603050405020304" pitchFamily="18" charset="0"/>
                    <a:cs typeface="Times New Roman" panose="02020603050405020304" pitchFamily="18" charset="0"/>
                  </a:rPr>
                  <a:t>Sex-age Specific Literacy Ratio = </a:t>
                </a:r>
                <a14:m>
                  <m:oMath xmlns:m="http://schemas.openxmlformats.org/officeDocument/2006/math">
                    <m:f>
                      <m:fPr>
                        <m:ctrlPr>
                          <a:rPr lang="en-US" sz="32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m:rPr>
                            <m:sty m:val="p"/>
                          </m:rPr>
                          <a:rPr lang="en-US" sz="3200" kern="100">
                            <a:effectLst/>
                            <a:latin typeface="Cambria Math" panose="02040503050406030204" pitchFamily="18" charset="0"/>
                            <a:ea typeface="Times New Roman" panose="02020603050405020304" pitchFamily="18" charset="0"/>
                            <a:cs typeface="Times New Roman" panose="02020603050405020304" pitchFamily="18" charset="0"/>
                          </a:rPr>
                          <m:t>Literace</m:t>
                        </m:r>
                        <m:r>
                          <a:rPr lang="en-US" sz="3200" kern="10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32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3200" kern="100">
                                <a:effectLst/>
                                <a:latin typeface="Cambria Math" panose="02040503050406030204" pitchFamily="18" charset="0"/>
                                <a:ea typeface="Times New Roman" panose="02020603050405020304" pitchFamily="18" charset="0"/>
                                <a:cs typeface="Times New Roman" panose="02020603050405020304" pitchFamily="18" charset="0"/>
                              </a:rPr>
                              <m:t>Population</m:t>
                            </m:r>
                          </m:e>
                          <m:sub>
                            <m:r>
                              <a:rPr lang="en-US" sz="3200" kern="100">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3200" kern="100">
                                <a:effectLst/>
                                <a:latin typeface="Cambria Math" panose="02040503050406030204" pitchFamily="18" charset="0"/>
                                <a:ea typeface="Times New Roman" panose="02020603050405020304" pitchFamily="18" charset="0"/>
                                <a:cs typeface="Times New Roman" panose="02020603050405020304" pitchFamily="18" charset="0"/>
                              </a:rPr>
                              <m:t>x</m:t>
                            </m:r>
                            <m:r>
                              <a:rPr lang="en-US" sz="3200" kern="100">
                                <a:effectLst/>
                                <a:latin typeface="Cambria Math" panose="02040503050406030204" pitchFamily="18" charset="0"/>
                                <a:ea typeface="Times New Roman" panose="02020603050405020304" pitchFamily="18" charset="0"/>
                                <a:cs typeface="Times New Roman" panose="02020603050405020304" pitchFamily="18" charset="0"/>
                              </a:rPr>
                              <m:t>)</m:t>
                            </m:r>
                          </m:sub>
                        </m:sSub>
                      </m:num>
                      <m:den>
                        <m:sSub>
                          <m:sSubPr>
                            <m:ctrlPr>
                              <a:rPr lang="en-US" sz="32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3200" kern="100">
                                <a:effectLst/>
                                <a:latin typeface="Cambria Math" panose="02040503050406030204" pitchFamily="18" charset="0"/>
                                <a:ea typeface="Times New Roman" panose="02020603050405020304" pitchFamily="18" charset="0"/>
                                <a:cs typeface="Times New Roman" panose="02020603050405020304" pitchFamily="18" charset="0"/>
                              </a:rPr>
                              <m:t>Population</m:t>
                            </m:r>
                          </m:e>
                          <m:sub>
                            <m:r>
                              <a:rPr lang="en-US" sz="3200" kern="100">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3200" kern="100">
                                <a:effectLst/>
                                <a:latin typeface="Cambria Math" panose="02040503050406030204" pitchFamily="18" charset="0"/>
                                <a:ea typeface="Times New Roman" panose="02020603050405020304" pitchFamily="18" charset="0"/>
                                <a:cs typeface="Times New Roman" panose="02020603050405020304" pitchFamily="18" charset="0"/>
                              </a:rPr>
                              <m:t>x</m:t>
                            </m:r>
                            <m:r>
                              <a:rPr lang="en-US" sz="3200" kern="100">
                                <a:effectLst/>
                                <a:latin typeface="Cambria Math" panose="02040503050406030204" pitchFamily="18" charset="0"/>
                                <a:ea typeface="Times New Roman" panose="02020603050405020304" pitchFamily="18" charset="0"/>
                                <a:cs typeface="Times New Roman" panose="02020603050405020304" pitchFamily="18" charset="0"/>
                              </a:rPr>
                              <m:t>)</m:t>
                            </m:r>
                          </m:sub>
                        </m:sSub>
                      </m:den>
                    </m:f>
                  </m:oMath>
                </a14:m>
                <a:r>
                  <a:rPr lang="en-US" sz="32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3200" i="1" kern="10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3200" kern="100" dirty="0">
                    <a:effectLst/>
                    <a:latin typeface="Times New Roman" panose="02020603050405020304" pitchFamily="18" charset="0"/>
                    <a:ea typeface="Times New Roman" panose="02020603050405020304" pitchFamily="18" charset="0"/>
                    <a:cs typeface="Times New Roman" panose="02020603050405020304" pitchFamily="18" charset="0"/>
                  </a:rPr>
                  <a:t> 100</a:t>
                </a:r>
                <a:endParaRPr lang="en-US" sz="3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lnSpc>
                    <a:spcPct val="107000"/>
                  </a:lnSpc>
                  <a:spcBef>
                    <a:spcPts val="0"/>
                  </a:spcBef>
                  <a:spcAft>
                    <a:spcPts val="800"/>
                  </a:spcAft>
                  <a:buNone/>
                </a:pPr>
                <a:r>
                  <a:rPr lang="en-US" sz="3200" kern="100" dirty="0">
                    <a:effectLst/>
                    <a:latin typeface="Times New Roman" panose="02020603050405020304" pitchFamily="18" charset="0"/>
                    <a:ea typeface="Times New Roman" panose="02020603050405020304" pitchFamily="18" charset="0"/>
                    <a:cs typeface="Times New Roman" panose="02020603050405020304" pitchFamily="18" charset="0"/>
                  </a:rPr>
                  <a:t>Where x= a given sex-age segment of the population.</a:t>
                </a:r>
                <a:endParaRPr lang="en-US" sz="32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A9FE2D01-90E2-0796-CE61-BA9912994815}"/>
                  </a:ext>
                </a:extLst>
              </p:cNvPr>
              <p:cNvSpPr>
                <a:spLocks noGrp="1" noRot="1" noChangeAspect="1" noMove="1" noResize="1" noEditPoints="1" noAdjustHandles="1" noChangeArrowheads="1" noChangeShapeType="1" noTextEdit="1"/>
              </p:cNvSpPr>
              <p:nvPr>
                <p:ph idx="1"/>
              </p:nvPr>
            </p:nvSpPr>
            <p:spPr>
              <a:xfrm>
                <a:off x="92765" y="2160589"/>
                <a:ext cx="10707757" cy="3880773"/>
              </a:xfrm>
              <a:blipFill>
                <a:blip r:embed="rId2"/>
                <a:stretch>
                  <a:fillRect l="-1423" t="-2198" r="-1423"/>
                </a:stretch>
              </a:blipFill>
            </p:spPr>
            <p:txBody>
              <a:bodyPr/>
              <a:lstStyle/>
              <a:p>
                <a:r>
                  <a:rPr lang="en-US">
                    <a:noFill/>
                  </a:rPr>
                  <a:t> </a:t>
                </a:r>
              </a:p>
            </p:txBody>
          </p:sp>
        </mc:Fallback>
      </mc:AlternateContent>
    </p:spTree>
    <p:extLst>
      <p:ext uri="{BB962C8B-B14F-4D97-AF65-F5344CB8AC3E}">
        <p14:creationId xmlns:p14="http://schemas.microsoft.com/office/powerpoint/2010/main" val="1548518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448A2A-1265-C36A-8E32-D553AFAB53E4}"/>
                  </a:ext>
                </a:extLst>
              </p:cNvPr>
              <p:cNvSpPr>
                <a:spLocks noGrp="1"/>
              </p:cNvSpPr>
              <p:nvPr>
                <p:ph idx="1"/>
              </p:nvPr>
            </p:nvSpPr>
            <p:spPr>
              <a:xfrm>
                <a:off x="838200" y="221226"/>
                <a:ext cx="10515600" cy="6828503"/>
              </a:xfrm>
            </p:spPr>
            <p:txBody>
              <a:bodyPr>
                <a:normAutofit fontScale="55000" lnSpcReduction="20000"/>
              </a:bodyPr>
              <a:lstStyle/>
              <a:p>
                <a:pPr marL="0" marR="0" indent="0">
                  <a:lnSpc>
                    <a:spcPct val="107000"/>
                  </a:lnSpc>
                  <a:spcBef>
                    <a:spcPts val="0"/>
                  </a:spcBef>
                  <a:spcAft>
                    <a:spcPts val="800"/>
                  </a:spcAft>
                  <a:buNone/>
                </a:pPr>
                <a:r>
                  <a:rPr lang="en-US" sz="4500" b="1" kern="100" dirty="0">
                    <a:effectLst/>
                    <a:latin typeface="Times New Roman" panose="02020603050405020304" pitchFamily="18" charset="0"/>
                    <a:ea typeface="Times New Roman" panose="02020603050405020304" pitchFamily="18" charset="0"/>
                    <a:cs typeface="Myanmar Text" panose="020B0502040204020203" pitchFamily="34" charset="0"/>
                  </a:rPr>
                  <a:t>Gross Enrolment Ratio</a:t>
                </a:r>
              </a:p>
              <a:p>
                <a:pPr algn="just">
                  <a:lnSpc>
                    <a:spcPct val="107000"/>
                  </a:lnSpc>
                  <a:spcBef>
                    <a:spcPts val="0"/>
                  </a:spcBef>
                  <a:spcAft>
                    <a:spcPts val="800"/>
                  </a:spcAft>
                </a:pPr>
                <a:r>
                  <a:rPr lang="en-US" sz="4500" kern="100" dirty="0">
                    <a:effectLst/>
                    <a:latin typeface="Times New Roman" panose="02020603050405020304" pitchFamily="18" charset="0"/>
                    <a:ea typeface="Calibri" panose="020F0502020204030204" pitchFamily="34" charset="0"/>
                    <a:cs typeface="Times New Roman" panose="02020603050405020304" pitchFamily="18" charset="0"/>
                  </a:rPr>
                  <a:t>The magnitude of school attendance serves as an important measure </a:t>
                </a:r>
                <a:r>
                  <a:rPr lang="en-US" sz="4500" kern="100" dirty="0">
                    <a:latin typeface="Times New Roman" panose="02020603050405020304" pitchFamily="18" charset="0"/>
                    <a:ea typeface="Calibri" panose="020F0502020204030204" pitchFamily="34" charset="0"/>
                    <a:cs typeface="Times New Roman" panose="02020603050405020304" pitchFamily="18" charset="0"/>
                  </a:rPr>
                  <a:t>to</a:t>
                </a:r>
                <a:r>
                  <a:rPr lang="en-US" sz="4500" kern="100" dirty="0">
                    <a:effectLst/>
                    <a:latin typeface="Times New Roman" panose="02020603050405020304" pitchFamily="18" charset="0"/>
                    <a:ea typeface="Calibri" panose="020F0502020204030204" pitchFamily="34" charset="0"/>
                    <a:cs typeface="Times New Roman" panose="02020603050405020304" pitchFamily="18" charset="0"/>
                  </a:rPr>
                  <a:t> assess the adequacy of the present educational systems of a country.</a:t>
                </a:r>
              </a:p>
              <a:p>
                <a:pPr algn="just">
                  <a:lnSpc>
                    <a:spcPct val="107000"/>
                  </a:lnSpc>
                  <a:spcBef>
                    <a:spcPts val="0"/>
                  </a:spcBef>
                  <a:spcAft>
                    <a:spcPts val="800"/>
                  </a:spcAft>
                </a:pPr>
                <a:r>
                  <a:rPr lang="en-US" sz="4500" kern="100" dirty="0">
                    <a:effectLst/>
                    <a:latin typeface="Times New Roman" panose="02020603050405020304" pitchFamily="18" charset="0"/>
                    <a:ea typeface="Calibri" panose="020F0502020204030204" pitchFamily="34" charset="0"/>
                    <a:cs typeface="Times New Roman" panose="02020603050405020304" pitchFamily="18" charset="0"/>
                  </a:rPr>
                  <a:t> Gross Enrollment Ratio (GER) is based on school enrolment.</a:t>
                </a:r>
              </a:p>
              <a:p>
                <a:pPr algn="just">
                  <a:lnSpc>
                    <a:spcPct val="107000"/>
                  </a:lnSpc>
                  <a:spcBef>
                    <a:spcPts val="0"/>
                  </a:spcBef>
                  <a:spcAft>
                    <a:spcPts val="800"/>
                  </a:spcAft>
                </a:pPr>
                <a:r>
                  <a:rPr lang="en-US" sz="4500" kern="100" dirty="0">
                    <a:effectLst/>
                    <a:latin typeface="Times New Roman" panose="02020603050405020304" pitchFamily="18" charset="0"/>
                    <a:ea typeface="Calibri" panose="020F0502020204030204" pitchFamily="34" charset="0"/>
                    <a:cs typeface="Times New Roman" panose="02020603050405020304" pitchFamily="18" charset="0"/>
                  </a:rPr>
                  <a:t>It shows the proportion of pupils enrolled in a given year. For a certain year, the GER. is computed as</a:t>
                </a:r>
              </a:p>
              <a:p>
                <a:pPr algn="just">
                  <a:lnSpc>
                    <a:spcPct val="107000"/>
                  </a:lnSpc>
                  <a:spcBef>
                    <a:spcPts val="0"/>
                  </a:spcBef>
                  <a:spcAft>
                    <a:spcPts val="800"/>
                  </a:spcAft>
                </a:pPr>
                <a:endParaRPr lang="en-US" sz="45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algn="just">
                  <a:lnSpc>
                    <a:spcPct val="107000"/>
                  </a:lnSpc>
                  <a:spcBef>
                    <a:spcPts val="0"/>
                  </a:spcBef>
                  <a:spcAft>
                    <a:spcPts val="800"/>
                  </a:spcAft>
                </a:pPr>
                <a:r>
                  <a:rPr lang="en-US" sz="4500" kern="100" dirty="0">
                    <a:effectLst/>
                    <a:latin typeface="Times New Roman" panose="02020603050405020304" pitchFamily="18" charset="0"/>
                    <a:ea typeface="Times New Roman" panose="02020603050405020304" pitchFamily="18" charset="0"/>
                    <a:cs typeface="Times New Roman" panose="02020603050405020304" pitchFamily="18" charset="0"/>
                  </a:rPr>
                  <a:t>	GER = </a:t>
                </a:r>
                <a14:m>
                  <m:oMath xmlns:m="http://schemas.openxmlformats.org/officeDocument/2006/math">
                    <m:f>
                      <m:fPr>
                        <m:ctrlPr>
                          <a:rPr lang="en-US" sz="45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m:rPr>
                            <m:sty m:val="p"/>
                          </m:rPr>
                          <a:rPr lang="en-US" sz="4500" kern="100">
                            <a:effectLst/>
                            <a:latin typeface="Cambria Math" panose="02040503050406030204" pitchFamily="18" charset="0"/>
                            <a:ea typeface="Times New Roman" panose="02020603050405020304" pitchFamily="18" charset="0"/>
                            <a:cs typeface="Times New Roman" panose="02020603050405020304" pitchFamily="18" charset="0"/>
                          </a:rPr>
                          <m:t>Total</m:t>
                        </m:r>
                        <m:r>
                          <a:rPr lang="en-US" sz="45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4500" kern="100">
                            <a:effectLst/>
                            <a:latin typeface="Cambria Math" panose="02040503050406030204" pitchFamily="18" charset="0"/>
                            <a:ea typeface="Times New Roman" panose="02020603050405020304" pitchFamily="18" charset="0"/>
                            <a:cs typeface="Times New Roman" panose="02020603050405020304" pitchFamily="18" charset="0"/>
                          </a:rPr>
                          <m:t>Pupils</m:t>
                        </m:r>
                        <m:r>
                          <a:rPr lang="en-US" sz="45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4500" kern="100">
                            <a:effectLst/>
                            <a:latin typeface="Cambria Math" panose="02040503050406030204" pitchFamily="18" charset="0"/>
                            <a:ea typeface="Times New Roman" panose="02020603050405020304" pitchFamily="18" charset="0"/>
                            <a:cs typeface="Times New Roman" panose="02020603050405020304" pitchFamily="18" charset="0"/>
                          </a:rPr>
                          <m:t>enrolled</m:t>
                        </m:r>
                        <m:r>
                          <a:rPr lang="en-US" sz="45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4500" kern="100">
                            <a:effectLst/>
                            <a:latin typeface="Cambria Math" panose="02040503050406030204" pitchFamily="18" charset="0"/>
                            <a:ea typeface="Times New Roman" panose="02020603050405020304" pitchFamily="18" charset="0"/>
                            <a:cs typeface="Times New Roman" panose="02020603050405020304" pitchFamily="18" charset="0"/>
                          </a:rPr>
                          <m:t>in</m:t>
                        </m:r>
                        <m:r>
                          <a:rPr lang="en-US" sz="45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4500" kern="100">
                            <a:effectLst/>
                            <a:latin typeface="Cambria Math" panose="02040503050406030204" pitchFamily="18" charset="0"/>
                            <a:ea typeface="Times New Roman" panose="02020603050405020304" pitchFamily="18" charset="0"/>
                            <a:cs typeface="Times New Roman" panose="02020603050405020304" pitchFamily="18" charset="0"/>
                          </a:rPr>
                          <m:t>a</m:t>
                        </m:r>
                        <m:r>
                          <a:rPr lang="en-US" sz="45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4500" kern="100">
                            <a:effectLst/>
                            <a:latin typeface="Cambria Math" panose="02040503050406030204" pitchFamily="18" charset="0"/>
                            <a:ea typeface="Times New Roman" panose="02020603050405020304" pitchFamily="18" charset="0"/>
                            <a:cs typeface="Times New Roman" panose="02020603050405020304" pitchFamily="18" charset="0"/>
                          </a:rPr>
                          <m:t>given</m:t>
                        </m:r>
                        <m:r>
                          <a:rPr lang="en-US" sz="45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4500" kern="100">
                            <a:effectLst/>
                            <a:latin typeface="Cambria Math" panose="02040503050406030204" pitchFamily="18" charset="0"/>
                            <a:ea typeface="Times New Roman" panose="02020603050405020304" pitchFamily="18" charset="0"/>
                            <a:cs typeface="Times New Roman" panose="02020603050405020304" pitchFamily="18" charset="0"/>
                          </a:rPr>
                          <m:t>year</m:t>
                        </m:r>
                      </m:num>
                      <m:den>
                        <m:r>
                          <m:rPr>
                            <m:sty m:val="p"/>
                          </m:rPr>
                          <a:rPr lang="en-US" sz="4500" kern="100">
                            <a:effectLst/>
                            <a:latin typeface="Cambria Math" panose="02040503050406030204" pitchFamily="18" charset="0"/>
                            <a:ea typeface="Times New Roman" panose="02020603050405020304" pitchFamily="18" charset="0"/>
                            <a:cs typeface="Times New Roman" panose="02020603050405020304" pitchFamily="18" charset="0"/>
                          </a:rPr>
                          <m:t>School</m:t>
                        </m:r>
                        <m:r>
                          <a:rPr lang="en-US" sz="45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4500" kern="100">
                            <a:effectLst/>
                            <a:latin typeface="Cambria Math" panose="02040503050406030204" pitchFamily="18" charset="0"/>
                            <a:ea typeface="Times New Roman" panose="02020603050405020304" pitchFamily="18" charset="0"/>
                            <a:cs typeface="Times New Roman" panose="02020603050405020304" pitchFamily="18" charset="0"/>
                          </a:rPr>
                          <m:t>going</m:t>
                        </m:r>
                        <m:r>
                          <a:rPr lang="en-US" sz="45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4500" kern="100">
                            <a:effectLst/>
                            <a:latin typeface="Cambria Math" panose="02040503050406030204" pitchFamily="18" charset="0"/>
                            <a:ea typeface="Times New Roman" panose="02020603050405020304" pitchFamily="18" charset="0"/>
                            <a:cs typeface="Times New Roman" panose="02020603050405020304" pitchFamily="18" charset="0"/>
                          </a:rPr>
                          <m:t>age</m:t>
                        </m:r>
                        <m:r>
                          <a:rPr lang="en-US" sz="45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4500" kern="100">
                            <a:effectLst/>
                            <a:latin typeface="Cambria Math" panose="02040503050406030204" pitchFamily="18" charset="0"/>
                            <a:ea typeface="Times New Roman" panose="02020603050405020304" pitchFamily="18" charset="0"/>
                            <a:cs typeface="Times New Roman" panose="02020603050405020304" pitchFamily="18" charset="0"/>
                          </a:rPr>
                          <m:t>population</m:t>
                        </m:r>
                        <m:r>
                          <a:rPr lang="en-US" sz="45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4500" kern="100">
                            <a:effectLst/>
                            <a:latin typeface="Cambria Math" panose="02040503050406030204" pitchFamily="18" charset="0"/>
                            <a:ea typeface="Times New Roman" panose="02020603050405020304" pitchFamily="18" charset="0"/>
                            <a:cs typeface="Times New Roman" panose="02020603050405020304" pitchFamily="18" charset="0"/>
                          </a:rPr>
                          <m:t>in</m:t>
                        </m:r>
                        <m:r>
                          <a:rPr lang="en-US" sz="45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4500" kern="100">
                            <a:effectLst/>
                            <a:latin typeface="Cambria Math" panose="02040503050406030204" pitchFamily="18" charset="0"/>
                            <a:ea typeface="Times New Roman" panose="02020603050405020304" pitchFamily="18" charset="0"/>
                            <a:cs typeface="Times New Roman" panose="02020603050405020304" pitchFamily="18" charset="0"/>
                          </a:rPr>
                          <m:t>the</m:t>
                        </m:r>
                        <m:r>
                          <a:rPr lang="en-US" sz="45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4500" kern="100">
                            <a:effectLst/>
                            <a:latin typeface="Cambria Math" panose="02040503050406030204" pitchFamily="18" charset="0"/>
                            <a:ea typeface="Times New Roman" panose="02020603050405020304" pitchFamily="18" charset="0"/>
                            <a:cs typeface="Times New Roman" panose="02020603050405020304" pitchFamily="18" charset="0"/>
                          </a:rPr>
                          <m:t>same</m:t>
                        </m:r>
                        <m:r>
                          <a:rPr lang="en-US" sz="45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4500" kern="100">
                            <a:effectLst/>
                            <a:latin typeface="Cambria Math" panose="02040503050406030204" pitchFamily="18" charset="0"/>
                            <a:ea typeface="Times New Roman" panose="02020603050405020304" pitchFamily="18" charset="0"/>
                            <a:cs typeface="Times New Roman" panose="02020603050405020304" pitchFamily="18" charset="0"/>
                          </a:rPr>
                          <m:t>year</m:t>
                        </m:r>
                      </m:den>
                    </m:f>
                  </m:oMath>
                </a14:m>
                <a:r>
                  <a:rPr lang="en-US" sz="45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4500" i="1" kern="10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4500" kern="100" dirty="0">
                    <a:effectLst/>
                    <a:latin typeface="Times New Roman" panose="02020603050405020304" pitchFamily="18" charset="0"/>
                    <a:ea typeface="Times New Roman" panose="02020603050405020304" pitchFamily="18" charset="0"/>
                    <a:cs typeface="Times New Roman" panose="02020603050405020304" pitchFamily="18" charset="0"/>
                  </a:rPr>
                  <a:t> 100</a:t>
                </a:r>
              </a:p>
              <a:p>
                <a:pPr marR="0" algn="just">
                  <a:lnSpc>
                    <a:spcPct val="107000"/>
                  </a:lnSpc>
                  <a:spcBef>
                    <a:spcPts val="0"/>
                  </a:spcBef>
                  <a:spcAft>
                    <a:spcPts val="800"/>
                  </a:spcAft>
                </a:pPr>
                <a:endParaRPr lang="en-US" sz="45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algn="just">
                  <a:lnSpc>
                    <a:spcPct val="107000"/>
                  </a:lnSpc>
                  <a:spcBef>
                    <a:spcPts val="0"/>
                  </a:spcBef>
                  <a:spcAft>
                    <a:spcPts val="800"/>
                  </a:spcAft>
                </a:pPr>
                <a:r>
                  <a:rPr lang="en-US" sz="4500" kern="100" dirty="0">
                    <a:effectLst/>
                    <a:latin typeface="Times New Roman" panose="02020603050405020304" pitchFamily="18" charset="0"/>
                    <a:ea typeface="Calibri" panose="020F0502020204030204" pitchFamily="34" charset="0"/>
                    <a:cs typeface="Times New Roman" panose="02020603050405020304" pitchFamily="18" charset="0"/>
                  </a:rPr>
                  <a:t>School going age (from primary to high school) is taken as (6-17) years in most of the countries. </a:t>
                </a:r>
              </a:p>
              <a:p>
                <a:pPr marR="0" algn="just">
                  <a:lnSpc>
                    <a:spcPct val="107000"/>
                  </a:lnSpc>
                  <a:spcBef>
                    <a:spcPts val="0"/>
                  </a:spcBef>
                  <a:spcAft>
                    <a:spcPts val="800"/>
                  </a:spcAft>
                </a:pPr>
                <a:r>
                  <a:rPr lang="en-US" sz="4500" kern="100" dirty="0">
                    <a:effectLst/>
                    <a:latin typeface="Times New Roman" panose="02020603050405020304" pitchFamily="18" charset="0"/>
                    <a:ea typeface="Calibri" panose="020F0502020204030204" pitchFamily="34" charset="0"/>
                    <a:cs typeface="Times New Roman" panose="02020603050405020304" pitchFamily="18" charset="0"/>
                  </a:rPr>
                  <a:t>In Myanmar, the age-group is (5-15) years. </a:t>
                </a:r>
              </a:p>
              <a:p>
                <a:pPr marR="0" algn="just">
                  <a:lnSpc>
                    <a:spcPct val="107000"/>
                  </a:lnSpc>
                  <a:spcBef>
                    <a:spcPts val="0"/>
                  </a:spcBef>
                  <a:spcAft>
                    <a:spcPts val="800"/>
                  </a:spcAft>
                </a:pPr>
                <a:r>
                  <a:rPr lang="en-US" sz="4500" kern="100" dirty="0">
                    <a:effectLst/>
                    <a:latin typeface="Times New Roman" panose="02020603050405020304" pitchFamily="18" charset="0"/>
                    <a:ea typeface="Calibri" panose="020F0502020204030204" pitchFamily="34" charset="0"/>
                    <a:cs typeface="Times New Roman" panose="02020603050405020304" pitchFamily="18" charset="0"/>
                  </a:rPr>
                  <a:t>The ratio is also computed for each level of schooling, namely, primary, middle and high school.</a:t>
                </a:r>
              </a:p>
              <a:p>
                <a:pPr marR="0" algn="just">
                  <a:lnSpc>
                    <a:spcPct val="107000"/>
                  </a:lnSpc>
                  <a:spcBef>
                    <a:spcPts val="0"/>
                  </a:spcBef>
                  <a:spcAft>
                    <a:spcPts val="800"/>
                  </a:spcAft>
                </a:pPr>
                <a:r>
                  <a:rPr lang="en-US" sz="4500" kern="100" dirty="0">
                    <a:effectLst/>
                    <a:latin typeface="Times New Roman" panose="02020603050405020304" pitchFamily="18" charset="0"/>
                    <a:ea typeface="Calibri" panose="020F0502020204030204" pitchFamily="34" charset="0"/>
                    <a:cs typeface="Times New Roman" panose="02020603050405020304" pitchFamily="18" charset="0"/>
                  </a:rPr>
                  <a:t> School going age-groups are (5-9) years for primary level, (10-13) years for middle school level and (14-15) years for high school level.</a:t>
                </a:r>
                <a:endParaRPr lang="en-US" sz="4500" kern="100" dirty="0">
                  <a:effectLst/>
                  <a:latin typeface="Calibri" panose="020F0502020204030204" pitchFamily="34" charset="0"/>
                  <a:ea typeface="Calibri" panose="020F0502020204030204" pitchFamily="34" charset="0"/>
                  <a:cs typeface="Myanmar Text" panose="020B0502040204020203" pitchFamily="34" charset="0"/>
                </a:endParaRPr>
              </a:p>
              <a:p>
                <a:pPr marL="0" marR="0" indent="0">
                  <a:lnSpc>
                    <a:spcPct val="107000"/>
                  </a:lnSpc>
                  <a:spcBef>
                    <a:spcPts val="0"/>
                  </a:spcBef>
                  <a:spcAft>
                    <a:spcPts val="800"/>
                  </a:spcAft>
                  <a:buNone/>
                </a:pPr>
                <a:endParaRPr lang="en-US" sz="4500" kern="100" dirty="0">
                  <a:effectLst/>
                  <a:latin typeface="Calibri" panose="020F0502020204030204" pitchFamily="34" charset="0"/>
                  <a:ea typeface="Calibri" panose="020F0502020204030204" pitchFamily="34" charset="0"/>
                  <a:cs typeface="Myanmar Text" panose="020B0502040204020203" pitchFamily="34" charset="0"/>
                </a:endParaRPr>
              </a:p>
              <a:p>
                <a:endParaRPr lang="en-US" dirty="0"/>
              </a:p>
            </p:txBody>
          </p:sp>
        </mc:Choice>
        <mc:Fallback xmlns="">
          <p:sp>
            <p:nvSpPr>
              <p:cNvPr id="3" name="Content Placeholder 2">
                <a:extLst>
                  <a:ext uri="{FF2B5EF4-FFF2-40B4-BE49-F238E27FC236}">
                    <a16:creationId xmlns:a16="http://schemas.microsoft.com/office/drawing/2014/main" id="{62448A2A-1265-C36A-8E32-D553AFAB53E4}"/>
                  </a:ext>
                </a:extLst>
              </p:cNvPr>
              <p:cNvSpPr>
                <a:spLocks noGrp="1" noRot="1" noChangeAspect="1" noMove="1" noResize="1" noEditPoints="1" noAdjustHandles="1" noChangeArrowheads="1" noChangeShapeType="1" noTextEdit="1"/>
              </p:cNvSpPr>
              <p:nvPr>
                <p:ph idx="1"/>
              </p:nvPr>
            </p:nvSpPr>
            <p:spPr>
              <a:xfrm>
                <a:off x="838200" y="221226"/>
                <a:ext cx="10515600" cy="6828503"/>
              </a:xfrm>
              <a:blipFill>
                <a:blip r:embed="rId2"/>
                <a:stretch>
                  <a:fillRect l="-986" t="-1429" r="-928"/>
                </a:stretch>
              </a:blipFill>
            </p:spPr>
            <p:txBody>
              <a:bodyPr/>
              <a:lstStyle/>
              <a:p>
                <a:r>
                  <a:rPr lang="en-US">
                    <a:noFill/>
                  </a:rPr>
                  <a:t> </a:t>
                </a:r>
              </a:p>
            </p:txBody>
          </p:sp>
        </mc:Fallback>
      </mc:AlternateContent>
    </p:spTree>
    <p:extLst>
      <p:ext uri="{BB962C8B-B14F-4D97-AF65-F5344CB8AC3E}">
        <p14:creationId xmlns:p14="http://schemas.microsoft.com/office/powerpoint/2010/main" val="805353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B4F39-2757-988D-310E-8319B6F68DA9}"/>
              </a:ext>
            </a:extLst>
          </p:cNvPr>
          <p:cNvSpPr>
            <a:spLocks noGrp="1"/>
          </p:cNvSpPr>
          <p:nvPr>
            <p:ph type="title"/>
          </p:nvPr>
        </p:nvSpPr>
        <p:spPr>
          <a:xfrm>
            <a:off x="838200" y="365125"/>
            <a:ext cx="10515600" cy="475533"/>
          </a:xfrm>
        </p:spPr>
        <p:txBody>
          <a:bodyPr>
            <a:noAutofit/>
          </a:bodyPr>
          <a:lstStyle/>
          <a:p>
            <a:r>
              <a:rPr lang="en-US" sz="3600" b="1" kern="100" dirty="0">
                <a:effectLst/>
                <a:latin typeface="Times New Roman" panose="02020603050405020304" pitchFamily="18" charset="0"/>
                <a:ea typeface="Times New Roman" panose="02020603050405020304" pitchFamily="18" charset="0"/>
                <a:cs typeface="Myanmar Text" panose="020B0502040204020203" pitchFamily="34" charset="0"/>
              </a:rPr>
              <a:t>Net Enrolment Ratio</a:t>
            </a:r>
            <a:endParaRPr lang="en-US"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67B60F-7772-754A-FA14-DB6E0419FE2C}"/>
                  </a:ext>
                </a:extLst>
              </p:cNvPr>
              <p:cNvSpPr>
                <a:spLocks noGrp="1"/>
              </p:cNvSpPr>
              <p:nvPr>
                <p:ph idx="1"/>
              </p:nvPr>
            </p:nvSpPr>
            <p:spPr>
              <a:xfrm>
                <a:off x="486697" y="840658"/>
                <a:ext cx="11705303" cy="6046838"/>
              </a:xfrm>
            </p:spPr>
            <p:txBody>
              <a:bodyPr>
                <a:normAutofit lnSpcReduction="10000"/>
              </a:bodyPr>
              <a:lstStyle/>
              <a:p>
                <a:pPr marR="0">
                  <a:lnSpc>
                    <a:spcPct val="107000"/>
                  </a:lnSpc>
                  <a:spcBef>
                    <a:spcPts val="0"/>
                  </a:spcBef>
                  <a:spcAft>
                    <a:spcPts val="800"/>
                  </a:spcAft>
                </a:pPr>
                <a:r>
                  <a:rPr lang="en-US" sz="2400" kern="100" dirty="0">
                    <a:effectLst/>
                    <a:latin typeface="Times New Roman" panose="02020603050405020304" pitchFamily="18" charset="0"/>
                    <a:ea typeface="Times New Roman" panose="02020603050405020304" pitchFamily="18" charset="0"/>
                    <a:cs typeface="Times New Roman" panose="02020603050405020304" pitchFamily="18" charset="0"/>
                  </a:rPr>
                  <a:t>Net Enrolment Ratio (NER) is a better measure of effective enrolment since the ratio focus on a particular age.</a:t>
                </a:r>
              </a:p>
              <a:p>
                <a:pPr marR="0">
                  <a:lnSpc>
                    <a:spcPct val="107000"/>
                  </a:lnSpc>
                  <a:spcBef>
                    <a:spcPts val="0"/>
                  </a:spcBef>
                  <a:spcAft>
                    <a:spcPts val="800"/>
                  </a:spcAft>
                </a:pPr>
                <a:r>
                  <a:rPr lang="en-US" sz="2400" kern="100" dirty="0">
                    <a:effectLst/>
                    <a:latin typeface="Times New Roman" panose="02020603050405020304" pitchFamily="18" charset="0"/>
                    <a:ea typeface="Times New Roman" panose="02020603050405020304" pitchFamily="18" charset="0"/>
                    <a:cs typeface="Times New Roman" panose="02020603050405020304" pitchFamily="18" charset="0"/>
                  </a:rPr>
                  <a:t> The Net Enrolment Ratio is defined as the ratio of the number of pupils at the level who belong to the official age-group and the total number of children in this age group. </a:t>
                </a:r>
              </a:p>
              <a:p>
                <a:pPr marR="0">
                  <a:lnSpc>
                    <a:spcPct val="107000"/>
                  </a:lnSpc>
                  <a:spcBef>
                    <a:spcPts val="0"/>
                  </a:spcBef>
                  <a:spcAft>
                    <a:spcPts val="800"/>
                  </a:spcAft>
                </a:pPr>
                <a:r>
                  <a:rPr lang="en-US" sz="2400" kern="100" dirty="0">
                    <a:effectLst/>
                    <a:latin typeface="Times New Roman" panose="02020603050405020304" pitchFamily="18" charset="0"/>
                    <a:ea typeface="Times New Roman" panose="02020603050405020304" pitchFamily="18" charset="0"/>
                    <a:cs typeface="Times New Roman" panose="02020603050405020304" pitchFamily="18" charset="0"/>
                  </a:rPr>
                  <a:t>For the age-group of (5-9) years. </a:t>
                </a:r>
              </a:p>
              <a:p>
                <a:pPr marR="0">
                  <a:lnSpc>
                    <a:spcPct val="107000"/>
                  </a:lnSpc>
                  <a:spcBef>
                    <a:spcPts val="0"/>
                  </a:spcBef>
                  <a:spcAft>
                    <a:spcPts val="800"/>
                  </a:spcAft>
                </a:pPr>
                <a:r>
                  <a:rPr lang="en-US" sz="2400" kern="100" dirty="0">
                    <a:effectLst/>
                    <a:latin typeface="Times New Roman" panose="02020603050405020304" pitchFamily="18" charset="0"/>
                    <a:ea typeface="Times New Roman" panose="02020603050405020304" pitchFamily="18" charset="0"/>
                    <a:cs typeface="Times New Roman" panose="02020603050405020304" pitchFamily="18" charset="0"/>
                  </a:rPr>
                  <a:t>It is expressed as:</a:t>
                </a:r>
              </a:p>
              <a:p>
                <a:pPr marL="0" marR="0">
                  <a:lnSpc>
                    <a:spcPct val="107000"/>
                  </a:lnSpc>
                  <a:spcBef>
                    <a:spcPts val="0"/>
                  </a:spcBef>
                  <a:spcAft>
                    <a:spcPts val="800"/>
                  </a:spcAft>
                </a:pP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400" kern="100" dirty="0">
                    <a:effectLst/>
                    <a:latin typeface="Times New Roman" panose="02020603050405020304" pitchFamily="18" charset="0"/>
                    <a:ea typeface="Times New Roman" panose="02020603050405020304" pitchFamily="18" charset="0"/>
                    <a:cs typeface="Times New Roman" panose="02020603050405020304" pitchFamily="18" charset="0"/>
                  </a:rPr>
                  <a:t>NER = </a:t>
                </a:r>
                <a14:m>
                  <m:oMath xmlns:m="http://schemas.openxmlformats.org/officeDocument/2006/math">
                    <m:f>
                      <m:f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m:rPr>
                            <m:sty m:val="p"/>
                          </m:rP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Pulipls</m:t>
                        </m:r>
                        <m: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aged</m:t>
                        </m:r>
                        <m: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5</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9</m:t>
                            </m:r>
                          </m:e>
                        </m:d>
                        <m: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year</m:t>
                        </m:r>
                        <m: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enroll</m:t>
                        </m:r>
                        <m: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in</m:t>
                        </m:r>
                        <m: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primary</m:t>
                        </m:r>
                        <m: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level</m:t>
                        </m:r>
                        <m: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of</m:t>
                        </m:r>
                        <m: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school</m:t>
                        </m:r>
                        <m: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in</m:t>
                        </m:r>
                        <m: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a</m:t>
                        </m:r>
                        <m: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given</m:t>
                        </m:r>
                        <m: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year</m:t>
                        </m:r>
                      </m:num>
                      <m:den>
                        <m: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population</m:t>
                        </m:r>
                        <m: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age</m:t>
                        </m:r>
                        <m: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5</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9</m:t>
                            </m:r>
                          </m:e>
                        </m:d>
                        <m:r>
                          <m:rPr>
                            <m:sty m:val="p"/>
                          </m:rP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years</m:t>
                        </m:r>
                        <m: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in</m:t>
                        </m:r>
                        <m: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the</m:t>
                        </m:r>
                        <m: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same</m:t>
                        </m:r>
                        <m: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year</m:t>
                        </m:r>
                      </m:den>
                    </m:f>
                  </m:oMath>
                </a14:m>
                <a:r>
                  <a:rPr lang="en-US" sz="24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400" kern="100" dirty="0">
                    <a:effectLst/>
                    <a:latin typeface="Times New Roman" panose="02020603050405020304" pitchFamily="18" charset="0"/>
                    <a:ea typeface="Times New Roman" panose="02020603050405020304" pitchFamily="18" charset="0"/>
                    <a:cs typeface="Times New Roman" panose="02020603050405020304" pitchFamily="18" charset="0"/>
                  </a:rPr>
                  <a:t> 100 </a:t>
                </a:r>
              </a:p>
              <a:p>
                <a:pPr marL="0" marR="0" indent="0">
                  <a:lnSpc>
                    <a:spcPct val="107000"/>
                  </a:lnSpc>
                  <a:spcBef>
                    <a:spcPts val="0"/>
                  </a:spcBef>
                  <a:spcAft>
                    <a:spcPts val="800"/>
                  </a:spcAft>
                  <a:buNone/>
                </a:pPr>
                <a:endParaRPr lang="en-US" sz="2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Bef>
                    <a:spcPts val="0"/>
                  </a:spcBef>
                  <a:spcAft>
                    <a:spcPts val="800"/>
                  </a:spcAft>
                </a:pPr>
                <a:r>
                  <a:rPr lang="en-US" sz="2400" kern="100" dirty="0">
                    <a:effectLst/>
                    <a:latin typeface="Times New Roman" panose="02020603050405020304" pitchFamily="18" charset="0"/>
                    <a:ea typeface="Times New Roman" panose="02020603050405020304" pitchFamily="18" charset="0"/>
                    <a:cs typeface="Times New Roman" panose="02020603050405020304" pitchFamily="18" charset="0"/>
                  </a:rPr>
                  <a:t>It shows the net enrollment ratio for primary level. NER can be computed for each level of education. </a:t>
                </a:r>
              </a:p>
              <a:p>
                <a:pPr>
                  <a:lnSpc>
                    <a:spcPct val="107000"/>
                  </a:lnSpc>
                  <a:spcBef>
                    <a:spcPts val="0"/>
                  </a:spcBef>
                  <a:spcAft>
                    <a:spcPts val="800"/>
                  </a:spcAft>
                </a:pPr>
                <a:r>
                  <a:rPr lang="en-US" sz="2400" kern="100" dirty="0">
                    <a:effectLst/>
                    <a:latin typeface="Times New Roman" panose="02020603050405020304" pitchFamily="18" charset="0"/>
                    <a:ea typeface="Times New Roman" panose="02020603050405020304" pitchFamily="18" charset="0"/>
                    <a:cs typeface="Times New Roman" panose="02020603050405020304" pitchFamily="18" charset="0"/>
                  </a:rPr>
                  <a:t>The age-groups are taken as (5-9) years for primary, (10-13) years for middle and (14-15) years for high school.</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400" dirty="0"/>
              </a:p>
            </p:txBody>
          </p:sp>
        </mc:Choice>
        <mc:Fallback xmlns="">
          <p:sp>
            <p:nvSpPr>
              <p:cNvPr id="3" name="Content Placeholder 2">
                <a:extLst>
                  <a:ext uri="{FF2B5EF4-FFF2-40B4-BE49-F238E27FC236}">
                    <a16:creationId xmlns:a16="http://schemas.microsoft.com/office/drawing/2014/main" id="{1C67B60F-7772-754A-FA14-DB6E0419FE2C}"/>
                  </a:ext>
                </a:extLst>
              </p:cNvPr>
              <p:cNvSpPr>
                <a:spLocks noGrp="1" noRot="1" noChangeAspect="1" noMove="1" noResize="1" noEditPoints="1" noAdjustHandles="1" noChangeArrowheads="1" noChangeShapeType="1" noTextEdit="1"/>
              </p:cNvSpPr>
              <p:nvPr>
                <p:ph idx="1"/>
              </p:nvPr>
            </p:nvSpPr>
            <p:spPr>
              <a:xfrm>
                <a:off x="486697" y="840658"/>
                <a:ext cx="11705303" cy="6046838"/>
              </a:xfrm>
              <a:blipFill>
                <a:blip r:embed="rId2"/>
                <a:stretch>
                  <a:fillRect l="-833" t="-1008"/>
                </a:stretch>
              </a:blipFill>
            </p:spPr>
            <p:txBody>
              <a:bodyPr/>
              <a:lstStyle/>
              <a:p>
                <a:r>
                  <a:rPr lang="en-US">
                    <a:noFill/>
                  </a:rPr>
                  <a:t> </a:t>
                </a:r>
              </a:p>
            </p:txBody>
          </p:sp>
        </mc:Fallback>
      </mc:AlternateContent>
    </p:spTree>
    <p:extLst>
      <p:ext uri="{BB962C8B-B14F-4D97-AF65-F5344CB8AC3E}">
        <p14:creationId xmlns:p14="http://schemas.microsoft.com/office/powerpoint/2010/main" val="1319571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B13384-E1FF-B218-4B45-9F26407A63C3}"/>
                  </a:ext>
                </a:extLst>
              </p:cNvPr>
              <p:cNvSpPr>
                <a:spLocks noGrp="1"/>
              </p:cNvSpPr>
              <p:nvPr>
                <p:ph idx="1"/>
              </p:nvPr>
            </p:nvSpPr>
            <p:spPr>
              <a:xfrm>
                <a:off x="838200" y="0"/>
                <a:ext cx="10515600" cy="6858000"/>
              </a:xfrm>
            </p:spPr>
            <p:txBody>
              <a:bodyPr>
                <a:normAutofit/>
              </a:bodyPr>
              <a:lstStyle/>
              <a:p>
                <a:pPr marL="0" marR="0" indent="0">
                  <a:lnSpc>
                    <a:spcPct val="107000"/>
                  </a:lnSpc>
                  <a:spcBef>
                    <a:spcPts val="0"/>
                  </a:spcBef>
                  <a:spcAft>
                    <a:spcPts val="800"/>
                  </a:spcAft>
                  <a:buNone/>
                </a:pPr>
                <a:endParaRPr lang="en-US" sz="2800" b="1" kern="100" dirty="0">
                  <a:effectLst/>
                  <a:latin typeface="Times New Roman" panose="02020603050405020304" pitchFamily="18" charset="0"/>
                  <a:ea typeface="Times New Roman" panose="02020603050405020304" pitchFamily="18" charset="0"/>
                  <a:cs typeface="Myanmar Text" panose="020B0502040204020203" pitchFamily="34" charset="0"/>
                </a:endParaRPr>
              </a:p>
              <a:p>
                <a:pPr marL="0" marR="0" indent="0">
                  <a:lnSpc>
                    <a:spcPct val="107000"/>
                  </a:lnSpc>
                  <a:spcBef>
                    <a:spcPts val="0"/>
                  </a:spcBef>
                  <a:spcAft>
                    <a:spcPts val="800"/>
                  </a:spcAft>
                  <a:buNone/>
                </a:pPr>
                <a:endParaRPr lang="en-US" sz="2800" b="1" kern="100" dirty="0">
                  <a:latin typeface="Times New Roman" panose="02020603050405020304" pitchFamily="18" charset="0"/>
                  <a:ea typeface="Times New Roman" panose="02020603050405020304" pitchFamily="18" charset="0"/>
                  <a:cs typeface="Myanmar Text" panose="020B0502040204020203" pitchFamily="34" charset="0"/>
                </a:endParaRPr>
              </a:p>
              <a:p>
                <a:pPr marL="0" marR="0" indent="0">
                  <a:lnSpc>
                    <a:spcPct val="107000"/>
                  </a:lnSpc>
                  <a:spcBef>
                    <a:spcPts val="0"/>
                  </a:spcBef>
                  <a:spcAft>
                    <a:spcPts val="800"/>
                  </a:spcAft>
                  <a:buNone/>
                </a:pPr>
                <a:r>
                  <a:rPr lang="en-US" sz="3600" b="1" kern="100" dirty="0">
                    <a:effectLst/>
                    <a:latin typeface="Times New Roman" panose="02020603050405020304" pitchFamily="18" charset="0"/>
                    <a:ea typeface="Times New Roman" panose="02020603050405020304" pitchFamily="18" charset="0"/>
                    <a:cs typeface="Myanmar Text" panose="020B0502040204020203" pitchFamily="34" charset="0"/>
                  </a:rPr>
                  <a:t>Pupil-Teacher Ratio</a:t>
                </a:r>
              </a:p>
              <a:p>
                <a:pPr marL="0" indent="0">
                  <a:lnSpc>
                    <a:spcPct val="107000"/>
                  </a:lnSpc>
                  <a:spcBef>
                    <a:spcPts val="0"/>
                  </a:spcBef>
                  <a:spcAft>
                    <a:spcPts val="800"/>
                  </a:spcAft>
                  <a:buNone/>
                </a:pPr>
                <a:endParaRPr lang="en-US" sz="2800" kern="100" dirty="0">
                  <a:effectLst/>
                  <a:latin typeface="Times New Roman" panose="02020603050405020304" pitchFamily="18" charset="0"/>
                  <a:ea typeface="Times New Roman" panose="02020603050405020304" pitchFamily="18" charset="0"/>
                  <a:cs typeface="Myanmar Text" panose="020B0502040204020203" pitchFamily="34" charset="0"/>
                </a:endParaRPr>
              </a:p>
              <a:p>
                <a:pPr marL="0" indent="0">
                  <a:lnSpc>
                    <a:spcPct val="107000"/>
                  </a:lnSpc>
                  <a:spcBef>
                    <a:spcPts val="0"/>
                  </a:spcBef>
                  <a:spcAft>
                    <a:spcPts val="800"/>
                  </a:spcAft>
                  <a:buNone/>
                </a:pPr>
                <a:r>
                  <a:rPr lang="en-US" sz="2800" kern="100" dirty="0">
                    <a:effectLst/>
                    <a:latin typeface="Times New Roman" panose="02020603050405020304" pitchFamily="18" charset="0"/>
                    <a:ea typeface="Times New Roman" panose="02020603050405020304" pitchFamily="18" charset="0"/>
                    <a:cs typeface="Myanmar Text" panose="020B0502040204020203" pitchFamily="34" charset="0"/>
                  </a:rPr>
                  <a:t>Pupil-Teacher Ratio was computed to observe the size and workload of the teaching staff.</a:t>
                </a:r>
                <a:endParaRPr lang="en-US" sz="2800" kern="100" dirty="0">
                  <a:effectLst/>
                  <a:latin typeface="Calibri" panose="020F0502020204030204" pitchFamily="34" charset="0"/>
                  <a:ea typeface="Calibri" panose="020F0502020204030204" pitchFamily="34" charset="0"/>
                  <a:cs typeface="Myanmar Text" panose="020B0502040204020203" pitchFamily="34" charset="0"/>
                </a:endParaRPr>
              </a:p>
              <a:p>
                <a:pPr marL="685800" marR="0" indent="0">
                  <a:lnSpc>
                    <a:spcPct val="107000"/>
                  </a:lnSpc>
                  <a:spcBef>
                    <a:spcPts val="0"/>
                  </a:spcBef>
                  <a:spcAft>
                    <a:spcPts val="800"/>
                  </a:spcAft>
                  <a:buNone/>
                </a:pPr>
                <a:r>
                  <a:rPr lang="en-US" sz="2800" kern="100" dirty="0">
                    <a:effectLst/>
                    <a:latin typeface="Times New Roman" panose="02020603050405020304" pitchFamily="18" charset="0"/>
                    <a:ea typeface="Times New Roman" panose="02020603050405020304" pitchFamily="18" charset="0"/>
                    <a:cs typeface="Myanmar Text" panose="020B0502040204020203" pitchFamily="34" charset="0"/>
                  </a:rPr>
                  <a:t>Pupil-Teacher Ratio = </a:t>
                </a:r>
                <a14:m>
                  <m:oMath xmlns:m="http://schemas.openxmlformats.org/officeDocument/2006/math">
                    <m:f>
                      <m:fPr>
                        <m:ctrlPr>
                          <a:rPr lang="en-US" sz="2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m:rPr>
                            <m:sty m:val="p"/>
                          </m:rPr>
                          <a:rPr lang="en-US" sz="2800" kern="100">
                            <a:effectLst/>
                            <a:latin typeface="Cambria Math" panose="02040503050406030204" pitchFamily="18" charset="0"/>
                            <a:ea typeface="Times New Roman" panose="02020603050405020304" pitchFamily="18" charset="0"/>
                            <a:cs typeface="Times New Roman" panose="02020603050405020304" pitchFamily="18" charset="0"/>
                          </a:rPr>
                          <m:t>S</m:t>
                        </m:r>
                      </m:num>
                      <m:den>
                        <m:r>
                          <m:rPr>
                            <m:sty m:val="p"/>
                          </m:rPr>
                          <a:rPr lang="en-US" sz="2800" kern="100">
                            <a:effectLst/>
                            <a:latin typeface="Cambria Math" panose="02040503050406030204" pitchFamily="18" charset="0"/>
                            <a:ea typeface="Times New Roman" panose="02020603050405020304" pitchFamily="18" charset="0"/>
                            <a:cs typeface="Times New Roman" panose="02020603050405020304" pitchFamily="18" charset="0"/>
                          </a:rPr>
                          <m:t>T</m:t>
                        </m:r>
                      </m:den>
                    </m:f>
                  </m:oMath>
                </a14:m>
                <a:endParaRPr lang="en-US" sz="2800" kern="100" dirty="0">
                  <a:effectLst/>
                  <a:latin typeface="Calibri" panose="020F0502020204030204" pitchFamily="34" charset="0"/>
                  <a:ea typeface="Calibri" panose="020F0502020204030204" pitchFamily="34" charset="0"/>
                  <a:cs typeface="Myanmar Text" panose="020B0502040204020203" pitchFamily="34" charset="0"/>
                </a:endParaRPr>
              </a:p>
              <a:p>
                <a:pPr marL="685800" marR="0" indent="0">
                  <a:lnSpc>
                    <a:spcPct val="107000"/>
                  </a:lnSpc>
                  <a:spcBef>
                    <a:spcPts val="0"/>
                  </a:spcBef>
                  <a:spcAft>
                    <a:spcPts val="800"/>
                  </a:spcAft>
                  <a:buNone/>
                </a:pPr>
                <a:r>
                  <a:rPr lang="en-US" sz="2800" kern="100" dirty="0">
                    <a:effectLst/>
                    <a:latin typeface="Times New Roman" panose="02020603050405020304" pitchFamily="18" charset="0"/>
                    <a:ea typeface="Times New Roman" panose="02020603050405020304" pitchFamily="18" charset="0"/>
                    <a:cs typeface="Myanmar Text" panose="020B0502040204020203" pitchFamily="34" charset="0"/>
                  </a:rPr>
                  <a:t>Where	S= number of students (pupils)</a:t>
                </a:r>
                <a:endParaRPr lang="en-US" sz="2800" kern="100" dirty="0">
                  <a:effectLst/>
                  <a:latin typeface="Calibri" panose="020F0502020204030204" pitchFamily="34" charset="0"/>
                  <a:ea typeface="Calibri" panose="020F0502020204030204" pitchFamily="34" charset="0"/>
                  <a:cs typeface="Myanmar Text" panose="020B0502040204020203" pitchFamily="34" charset="0"/>
                </a:endParaRPr>
              </a:p>
              <a:p>
                <a:pPr marL="685800" marR="0" indent="0">
                  <a:lnSpc>
                    <a:spcPct val="107000"/>
                  </a:lnSpc>
                  <a:spcBef>
                    <a:spcPts val="0"/>
                  </a:spcBef>
                  <a:spcAft>
                    <a:spcPts val="800"/>
                  </a:spcAft>
                  <a:buNone/>
                </a:pPr>
                <a:r>
                  <a:rPr lang="en-US" sz="2800" kern="100" dirty="0">
                    <a:effectLst/>
                    <a:latin typeface="Times New Roman" panose="02020603050405020304" pitchFamily="18" charset="0"/>
                    <a:ea typeface="Times New Roman" panose="02020603050405020304" pitchFamily="18" charset="0"/>
                    <a:cs typeface="Myanmar Text" panose="020B0502040204020203" pitchFamily="34" charset="0"/>
                  </a:rPr>
                  <a:t>	T=number of teachers</a:t>
                </a:r>
                <a:endParaRPr lang="en-US" sz="2800" kern="100" dirty="0">
                  <a:effectLst/>
                  <a:latin typeface="Calibri" panose="020F0502020204030204" pitchFamily="34" charset="0"/>
                  <a:ea typeface="Calibri" panose="020F0502020204030204" pitchFamily="34" charset="0"/>
                  <a:cs typeface="Myanmar Text" panose="020B0502040204020203" pitchFamily="34" charset="0"/>
                </a:endParaRPr>
              </a:p>
            </p:txBody>
          </p:sp>
        </mc:Choice>
        <mc:Fallback xmlns="">
          <p:sp>
            <p:nvSpPr>
              <p:cNvPr id="3" name="Content Placeholder 2">
                <a:extLst>
                  <a:ext uri="{FF2B5EF4-FFF2-40B4-BE49-F238E27FC236}">
                    <a16:creationId xmlns:a16="http://schemas.microsoft.com/office/drawing/2014/main" id="{18B13384-E1FF-B218-4B45-9F26407A63C3}"/>
                  </a:ext>
                </a:extLst>
              </p:cNvPr>
              <p:cNvSpPr>
                <a:spLocks noGrp="1" noRot="1" noChangeAspect="1" noMove="1" noResize="1" noEditPoints="1" noAdjustHandles="1" noChangeArrowheads="1" noChangeShapeType="1" noTextEdit="1"/>
              </p:cNvSpPr>
              <p:nvPr>
                <p:ph idx="1"/>
              </p:nvPr>
            </p:nvSpPr>
            <p:spPr>
              <a:xfrm>
                <a:off x="838200" y="0"/>
                <a:ext cx="10515600" cy="6858000"/>
              </a:xfrm>
              <a:blipFill>
                <a:blip r:embed="rId2"/>
                <a:stretch>
                  <a:fillRect l="-1797"/>
                </a:stretch>
              </a:blipFill>
            </p:spPr>
            <p:txBody>
              <a:bodyPr/>
              <a:lstStyle/>
              <a:p>
                <a:r>
                  <a:rPr lang="en-US">
                    <a:noFill/>
                  </a:rPr>
                  <a:t> </a:t>
                </a:r>
              </a:p>
            </p:txBody>
          </p:sp>
        </mc:Fallback>
      </mc:AlternateContent>
    </p:spTree>
    <p:extLst>
      <p:ext uri="{BB962C8B-B14F-4D97-AF65-F5344CB8AC3E}">
        <p14:creationId xmlns:p14="http://schemas.microsoft.com/office/powerpoint/2010/main" val="2498962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F0AC9-5630-40BC-9057-BBCD79A7F29E}"/>
              </a:ext>
            </a:extLst>
          </p:cNvPr>
          <p:cNvSpPr>
            <a:spLocks noGrp="1"/>
          </p:cNvSpPr>
          <p:nvPr>
            <p:ph type="title"/>
          </p:nvPr>
        </p:nvSpPr>
        <p:spPr/>
        <p:txBody>
          <a:bodyPr/>
          <a:lstStyle/>
          <a:p>
            <a:r>
              <a:rPr lang="en-US" sz="4400" b="1" kern="100" dirty="0">
                <a:effectLst/>
                <a:latin typeface="Times New Roman" panose="02020603050405020304" pitchFamily="18" charset="0"/>
                <a:ea typeface="Times New Roman" panose="02020603050405020304" pitchFamily="18" charset="0"/>
                <a:cs typeface="Myanmar Text" panose="020B0502040204020203" pitchFamily="34" charset="0"/>
              </a:rPr>
              <a:t>Adjusted Pupil-Teacher Ratio</a:t>
            </a:r>
            <a:br>
              <a:rPr lang="en-US" sz="4400" kern="100" dirty="0">
                <a:effectLst/>
                <a:latin typeface="Calibri" panose="020F0502020204030204" pitchFamily="34" charset="0"/>
                <a:ea typeface="Calibri" panose="020F0502020204030204" pitchFamily="34" charset="0"/>
                <a:cs typeface="Myanmar Text" panose="020B0502040204020203" pitchFamily="34" charset="0"/>
              </a:rPr>
            </a:b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93AC738-4FAD-36B4-DBC2-FF6F242B2DC4}"/>
                  </a:ext>
                </a:extLst>
              </p:cNvPr>
              <p:cNvSpPr>
                <a:spLocks noGrp="1"/>
              </p:cNvSpPr>
              <p:nvPr>
                <p:ph idx="1"/>
              </p:nvPr>
            </p:nvSpPr>
            <p:spPr/>
            <p:txBody>
              <a:bodyPr>
                <a:normAutofit fontScale="92500" lnSpcReduction="20000"/>
              </a:bodyPr>
              <a:lstStyle/>
              <a:p>
                <a:pPr marL="0" marR="0" indent="0">
                  <a:lnSpc>
                    <a:spcPct val="107000"/>
                  </a:lnSpc>
                  <a:spcBef>
                    <a:spcPts val="0"/>
                  </a:spcBef>
                  <a:spcAft>
                    <a:spcPts val="800"/>
                  </a:spcAft>
                  <a:buNone/>
                </a:pPr>
                <a:r>
                  <a:rPr lang="en-US" sz="2000" b="1" kern="100" dirty="0">
                    <a:effectLst/>
                    <a:latin typeface="Times New Roman" panose="02020603050405020304" pitchFamily="18" charset="0"/>
                    <a:ea typeface="Times New Roman" panose="02020603050405020304" pitchFamily="18" charset="0"/>
                    <a:cs typeface="Myanmar Text" panose="020B0502040204020203" pitchFamily="34" charset="0"/>
                  </a:rPr>
                  <a:t>	</a:t>
                </a:r>
                <a:r>
                  <a:rPr lang="en-US" sz="2600" kern="100" dirty="0">
                    <a:effectLst/>
                    <a:latin typeface="Times New Roman" panose="02020603050405020304" pitchFamily="18" charset="0"/>
                    <a:ea typeface="Times New Roman" panose="02020603050405020304" pitchFamily="18" charset="0"/>
                    <a:cs typeface="Myanmar Text" panose="020B0502040204020203" pitchFamily="34" charset="0"/>
                  </a:rPr>
                  <a:t>Adjusted Pupil-Teacher Ratio = </a:t>
                </a:r>
                <a14:m>
                  <m:oMath xmlns:m="http://schemas.openxmlformats.org/officeDocument/2006/math">
                    <m:f>
                      <m:fPr>
                        <m:ctrlPr>
                          <a:rPr lang="en-US" sz="26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600" i="1" kern="100">
                            <a:effectLst/>
                            <a:latin typeface="Cambria Math" panose="02040503050406030204" pitchFamily="18" charset="0"/>
                            <a:ea typeface="Times New Roman" panose="02020603050405020304" pitchFamily="18" charset="0"/>
                            <a:cs typeface="Times New Roman" panose="02020603050405020304" pitchFamily="18" charset="0"/>
                          </a:rPr>
                          <m:t>𝑆</m:t>
                        </m:r>
                        <m:r>
                          <a:rPr lang="en-US" sz="26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i="1" kern="100">
                                <a:effectLst/>
                                <a:latin typeface="Cambria Math" panose="02040503050406030204" pitchFamily="18" charset="0"/>
                                <a:ea typeface="Times New Roman" panose="02020603050405020304" pitchFamily="18" charset="0"/>
                                <a:cs typeface="Times New Roman" panose="02020603050405020304" pitchFamily="18" charset="0"/>
                              </a:rPr>
                              <m:t>h</m:t>
                            </m:r>
                          </m:e>
                          <m:sub>
                            <m:r>
                              <a:rPr lang="en-US" sz="2600" i="1" kern="100">
                                <a:effectLst/>
                                <a:latin typeface="Cambria Math" panose="02040503050406030204" pitchFamily="18" charset="0"/>
                                <a:ea typeface="Times New Roman" panose="02020603050405020304" pitchFamily="18" charset="0"/>
                                <a:cs typeface="Times New Roman" panose="02020603050405020304" pitchFamily="18" charset="0"/>
                              </a:rPr>
                              <m:t>𝑠</m:t>
                            </m:r>
                          </m:sub>
                        </m:sSub>
                      </m:num>
                      <m:den>
                        <m:r>
                          <a:rPr lang="en-US" sz="2600" i="1" kern="100">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26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i="1" kern="100">
                                <a:effectLst/>
                                <a:latin typeface="Cambria Math" panose="02040503050406030204" pitchFamily="18" charset="0"/>
                                <a:ea typeface="Times New Roman" panose="02020603050405020304" pitchFamily="18" charset="0"/>
                                <a:cs typeface="Times New Roman" panose="02020603050405020304" pitchFamily="18" charset="0"/>
                              </a:rPr>
                              <m:t>h</m:t>
                            </m:r>
                          </m:e>
                          <m:sub>
                            <m:r>
                              <a:rPr lang="en-US" sz="2600" i="1" kern="100">
                                <a:effectLst/>
                                <a:latin typeface="Cambria Math" panose="02040503050406030204" pitchFamily="18" charset="0"/>
                                <a:ea typeface="Times New Roman" panose="02020603050405020304" pitchFamily="18" charset="0"/>
                                <a:cs typeface="Times New Roman" panose="02020603050405020304" pitchFamily="18" charset="0"/>
                              </a:rPr>
                              <m:t>𝑡</m:t>
                            </m:r>
                          </m:sub>
                        </m:sSub>
                      </m:den>
                    </m:f>
                  </m:oMath>
                </a14:m>
                <a:endParaRPr lang="en-US" sz="2600" kern="100" dirty="0">
                  <a:effectLst/>
                  <a:latin typeface="Calibri" panose="020F0502020204030204" pitchFamily="34" charset="0"/>
                  <a:ea typeface="Calibri" panose="020F0502020204030204" pitchFamily="34" charset="0"/>
                  <a:cs typeface="Myanmar Text" panose="020B0502040204020203" pitchFamily="34" charset="0"/>
                </a:endParaRPr>
              </a:p>
              <a:p>
                <a:pPr marL="0" marR="0" indent="0">
                  <a:lnSpc>
                    <a:spcPct val="107000"/>
                  </a:lnSpc>
                  <a:spcBef>
                    <a:spcPts val="0"/>
                  </a:spcBef>
                  <a:spcAft>
                    <a:spcPts val="800"/>
                  </a:spcAft>
                  <a:buNone/>
                </a:pPr>
                <a:r>
                  <a:rPr lang="en-US" sz="2600" kern="100" dirty="0">
                    <a:effectLst/>
                    <a:latin typeface="Times New Roman" panose="02020603050405020304" pitchFamily="18" charset="0"/>
                    <a:ea typeface="Times New Roman" panose="02020603050405020304" pitchFamily="18" charset="0"/>
                    <a:cs typeface="Myanmar Text" panose="020B0502040204020203" pitchFamily="34" charset="0"/>
                  </a:rPr>
                  <a:t>Where S=number of students(pupil)</a:t>
                </a:r>
                <a:endParaRPr lang="en-US" sz="2600" kern="100" dirty="0">
                  <a:effectLst/>
                  <a:latin typeface="Calibri" panose="020F0502020204030204" pitchFamily="34" charset="0"/>
                  <a:ea typeface="Calibri" panose="020F0502020204030204" pitchFamily="34" charset="0"/>
                  <a:cs typeface="Myanmar Text" panose="020B0502040204020203" pitchFamily="34" charset="0"/>
                </a:endParaRPr>
              </a:p>
              <a:p>
                <a:pPr marL="0" marR="0" indent="0">
                  <a:lnSpc>
                    <a:spcPct val="107000"/>
                  </a:lnSpc>
                  <a:spcBef>
                    <a:spcPts val="0"/>
                  </a:spcBef>
                  <a:spcAft>
                    <a:spcPts val="800"/>
                  </a:spcAft>
                  <a:buNone/>
                </a:pPr>
                <a:r>
                  <a:rPr lang="en-US" sz="2600" kern="100" dirty="0">
                    <a:effectLst/>
                    <a:latin typeface="Times New Roman" panose="02020603050405020304" pitchFamily="18" charset="0"/>
                    <a:ea typeface="Times New Roman" panose="02020603050405020304" pitchFamily="18" charset="0"/>
                    <a:cs typeface="Myanmar Text" panose="020B0502040204020203" pitchFamily="34" charset="0"/>
                  </a:rPr>
                  <a:t>	  T=number of teachers</a:t>
                </a:r>
                <a:endParaRPr lang="en-US" sz="2600" kern="100" dirty="0">
                  <a:effectLst/>
                  <a:latin typeface="Calibri" panose="020F0502020204030204" pitchFamily="34" charset="0"/>
                  <a:ea typeface="Calibri" panose="020F0502020204030204" pitchFamily="34" charset="0"/>
                  <a:cs typeface="Myanmar Text" panose="020B0502040204020203" pitchFamily="34" charset="0"/>
                </a:endParaRPr>
              </a:p>
              <a:p>
                <a:pPr marR="0" indent="0">
                  <a:lnSpc>
                    <a:spcPct val="107000"/>
                  </a:lnSpc>
                  <a:spcBef>
                    <a:spcPts val="0"/>
                  </a:spcBef>
                  <a:spcAft>
                    <a:spcPts val="800"/>
                  </a:spcAft>
                  <a:buNone/>
                </a:pPr>
                <a:r>
                  <a:rPr lang="en-US" sz="2600" kern="100" dirty="0">
                    <a:effectLst/>
                    <a:ea typeface="Times New Roman" panose="02020603050405020304" pitchFamily="18" charset="0"/>
                    <a:cs typeface="Times New Roman" panose="02020603050405020304" pitchFamily="18" charset="0"/>
                  </a:rPr>
                  <a:t>	</a:t>
                </a:r>
                <a14:m>
                  <m:oMath xmlns:m="http://schemas.openxmlformats.org/officeDocument/2006/math">
                    <m:sSub>
                      <m:sSubPr>
                        <m:ctrlPr>
                          <a:rPr lang="en-US" sz="2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i="1" kern="100">
                            <a:effectLst/>
                            <a:latin typeface="Cambria Math" panose="02040503050406030204" pitchFamily="18" charset="0"/>
                            <a:ea typeface="Times New Roman" panose="02020603050405020304" pitchFamily="18" charset="0"/>
                            <a:cs typeface="Times New Roman" panose="02020603050405020304" pitchFamily="18" charset="0"/>
                          </a:rPr>
                          <m:t>h</m:t>
                        </m:r>
                      </m:e>
                      <m:sub>
                        <m:r>
                          <a:rPr lang="en-US" sz="2600" i="1" kern="100">
                            <a:effectLst/>
                            <a:latin typeface="Cambria Math" panose="02040503050406030204" pitchFamily="18" charset="0"/>
                            <a:ea typeface="Times New Roman" panose="02020603050405020304" pitchFamily="18" charset="0"/>
                            <a:cs typeface="Times New Roman" panose="02020603050405020304" pitchFamily="18" charset="0"/>
                          </a:rPr>
                          <m:t>𝑠</m:t>
                        </m:r>
                      </m:sub>
                    </m:sSub>
                  </m:oMath>
                </a14:m>
                <a:r>
                  <a:rPr lang="en-US" sz="2600" kern="100" dirty="0">
                    <a:effectLst/>
                    <a:latin typeface="Times New Roman" panose="02020603050405020304" pitchFamily="18" charset="0"/>
                    <a:ea typeface="Times New Roman" panose="02020603050405020304" pitchFamily="18" charset="0"/>
                    <a:cs typeface="Myanmar Text" panose="020B0502040204020203" pitchFamily="34" charset="0"/>
                  </a:rPr>
                  <a:t>= average learning period per week for a student</a:t>
                </a:r>
                <a:endParaRPr lang="en-US" sz="2600" kern="100" dirty="0">
                  <a:effectLst/>
                  <a:latin typeface="Calibri" panose="020F0502020204030204" pitchFamily="34" charset="0"/>
                  <a:ea typeface="Calibri" panose="020F0502020204030204" pitchFamily="34" charset="0"/>
                  <a:cs typeface="Myanmar Text" panose="020B0502040204020203" pitchFamily="34" charset="0"/>
                </a:endParaRPr>
              </a:p>
              <a:p>
                <a:pPr marR="0" indent="0">
                  <a:lnSpc>
                    <a:spcPct val="107000"/>
                  </a:lnSpc>
                  <a:spcBef>
                    <a:spcPts val="0"/>
                  </a:spcBef>
                  <a:spcAft>
                    <a:spcPts val="800"/>
                  </a:spcAft>
                  <a:buNone/>
                </a:pPr>
                <a:r>
                  <a:rPr lang="en-US" sz="2600" kern="100" dirty="0">
                    <a:effectLst/>
                    <a:ea typeface="Times New Roman" panose="02020603050405020304" pitchFamily="18" charset="0"/>
                    <a:cs typeface="Times New Roman" panose="02020603050405020304" pitchFamily="18" charset="0"/>
                  </a:rPr>
                  <a:t>	</a:t>
                </a:r>
                <a14:m>
                  <m:oMath xmlns:m="http://schemas.openxmlformats.org/officeDocument/2006/math">
                    <m:sSub>
                      <m:sSubPr>
                        <m:ctrlPr>
                          <a:rPr lang="en-US" sz="2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i="1" kern="100">
                            <a:effectLst/>
                            <a:latin typeface="Cambria Math" panose="02040503050406030204" pitchFamily="18" charset="0"/>
                            <a:ea typeface="Times New Roman" panose="02020603050405020304" pitchFamily="18" charset="0"/>
                            <a:cs typeface="Times New Roman" panose="02020603050405020304" pitchFamily="18" charset="0"/>
                          </a:rPr>
                          <m:t>h</m:t>
                        </m:r>
                      </m:e>
                      <m:sub>
                        <m:r>
                          <a:rPr lang="en-US" sz="2600" i="1" kern="100">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en-US" sz="2600" kern="100" dirty="0">
                    <a:effectLst/>
                    <a:latin typeface="Times New Roman" panose="02020603050405020304" pitchFamily="18" charset="0"/>
                    <a:ea typeface="Times New Roman" panose="02020603050405020304" pitchFamily="18" charset="0"/>
                    <a:cs typeface="Myanmar Text" panose="020B0502040204020203" pitchFamily="34" charset="0"/>
                  </a:rPr>
                  <a:t>= average teaching period per week for a teacher</a:t>
                </a:r>
                <a:endParaRPr lang="en-US" sz="2600" kern="100" dirty="0">
                  <a:effectLst/>
                  <a:latin typeface="Calibri" panose="020F0502020204030204" pitchFamily="34" charset="0"/>
                  <a:ea typeface="Calibri" panose="020F0502020204030204" pitchFamily="34" charset="0"/>
                  <a:cs typeface="Myanmar Text" panose="020B0502040204020203" pitchFamily="34" charset="0"/>
                </a:endParaRPr>
              </a:p>
              <a:p>
                <a:pPr>
                  <a:lnSpc>
                    <a:spcPct val="120000"/>
                  </a:lnSpc>
                </a:pPr>
                <a:r>
                  <a:rPr lang="en-US" sz="2600" kern="100" dirty="0">
                    <a:effectLst/>
                    <a:latin typeface="Times New Roman" panose="02020603050405020304" pitchFamily="18" charset="0"/>
                    <a:ea typeface="Times New Roman" panose="02020603050405020304" pitchFamily="18" charset="0"/>
                    <a:cs typeface="Myanmar Text" panose="020B0502040204020203" pitchFamily="34" charset="0"/>
                  </a:rPr>
                  <a:t>The average teaching and learning periods per week prescribed by the Department inf Basic Education are (20 hours fie a SAT and JAT) (28 hours for a PAT) and 35 hours for a primary, middle and high school student.</a:t>
                </a:r>
                <a:endParaRPr lang="en-US" sz="2600" kern="100" dirty="0">
                  <a:effectLst/>
                  <a:latin typeface="Calibri" panose="020F0502020204030204" pitchFamily="34" charset="0"/>
                  <a:ea typeface="Calibri" panose="020F0502020204030204" pitchFamily="34" charset="0"/>
                  <a:cs typeface="Myanmar Text" panose="020B0502040204020203" pitchFamily="34" charset="0"/>
                </a:endParaRPr>
              </a:p>
              <a:p>
                <a:endParaRPr lang="en-US" dirty="0"/>
              </a:p>
            </p:txBody>
          </p:sp>
        </mc:Choice>
        <mc:Fallback>
          <p:sp>
            <p:nvSpPr>
              <p:cNvPr id="3" name="Content Placeholder 2">
                <a:extLst>
                  <a:ext uri="{FF2B5EF4-FFF2-40B4-BE49-F238E27FC236}">
                    <a16:creationId xmlns:a16="http://schemas.microsoft.com/office/drawing/2014/main" id="{C93AC738-4FAD-36B4-DBC2-FF6F242B2DC4}"/>
                  </a:ext>
                </a:extLst>
              </p:cNvPr>
              <p:cNvSpPr>
                <a:spLocks noGrp="1" noRot="1" noChangeAspect="1" noMove="1" noResize="1" noEditPoints="1" noAdjustHandles="1" noChangeArrowheads="1" noChangeShapeType="1" noTextEdit="1"/>
              </p:cNvSpPr>
              <p:nvPr>
                <p:ph idx="1"/>
              </p:nvPr>
            </p:nvSpPr>
            <p:spPr>
              <a:blipFill>
                <a:blip r:embed="rId2"/>
                <a:stretch>
                  <a:fillRect l="-1090" t="-581"/>
                </a:stretch>
              </a:blipFill>
            </p:spPr>
            <p:txBody>
              <a:bodyPr/>
              <a:lstStyle/>
              <a:p>
                <a:r>
                  <a:rPr lang="en-US">
                    <a:noFill/>
                  </a:rPr>
                  <a:t> </a:t>
                </a:r>
              </a:p>
            </p:txBody>
          </p:sp>
        </mc:Fallback>
      </mc:AlternateContent>
    </p:spTree>
    <p:extLst>
      <p:ext uri="{BB962C8B-B14F-4D97-AF65-F5344CB8AC3E}">
        <p14:creationId xmlns:p14="http://schemas.microsoft.com/office/powerpoint/2010/main" val="3700318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1BF7E-958F-CFC3-00A8-A72984D1867B}"/>
              </a:ext>
            </a:extLst>
          </p:cNvPr>
          <p:cNvSpPr>
            <a:spLocks noGrp="1"/>
          </p:cNvSpPr>
          <p:nvPr>
            <p:ph type="title"/>
          </p:nvPr>
        </p:nvSpPr>
        <p:spPr/>
        <p:txBody>
          <a:bodyPr>
            <a:normAutofit/>
          </a:bodyPr>
          <a:lstStyle/>
          <a:p>
            <a:r>
              <a:rPr lang="en-US" sz="3200" b="1" kern="100" dirty="0">
                <a:effectLst/>
                <a:latin typeface="Times New Roman" panose="02020603050405020304" pitchFamily="18" charset="0"/>
                <a:ea typeface="Calibri" panose="020F0502020204030204" pitchFamily="34" charset="0"/>
                <a:cs typeface="Myanmar Text" panose="020B0502040204020203" pitchFamily="34" charset="0"/>
              </a:rPr>
              <a:t>Nature of Social Statistics</a:t>
            </a:r>
            <a:br>
              <a:rPr lang="en-US" sz="3200" kern="100" dirty="0">
                <a:effectLst/>
                <a:latin typeface="Calibri" panose="020F0502020204030204" pitchFamily="34" charset="0"/>
                <a:ea typeface="Calibri" panose="020F0502020204030204" pitchFamily="34" charset="0"/>
                <a:cs typeface="Myanmar Text" panose="020B0502040204020203" pitchFamily="34" charset="0"/>
              </a:rPr>
            </a:br>
            <a:endParaRPr lang="en-US" sz="3200" dirty="0"/>
          </a:p>
        </p:txBody>
      </p:sp>
      <p:sp>
        <p:nvSpPr>
          <p:cNvPr id="3" name="Content Placeholder 2">
            <a:extLst>
              <a:ext uri="{FF2B5EF4-FFF2-40B4-BE49-F238E27FC236}">
                <a16:creationId xmlns:a16="http://schemas.microsoft.com/office/drawing/2014/main" id="{491EC115-C884-752B-87DF-F2C13AC33AE3}"/>
              </a:ext>
            </a:extLst>
          </p:cNvPr>
          <p:cNvSpPr>
            <a:spLocks noGrp="1"/>
          </p:cNvSpPr>
          <p:nvPr>
            <p:ph idx="1"/>
          </p:nvPr>
        </p:nvSpPr>
        <p:spPr>
          <a:xfrm>
            <a:off x="1103312" y="1470992"/>
            <a:ext cx="8946541" cy="4777408"/>
          </a:xfrm>
        </p:spPr>
        <p:txBody>
          <a:bodyPr>
            <a:normAutofit/>
          </a:bodyPr>
          <a:lstStyle/>
          <a:p>
            <a:pPr algn="just"/>
            <a:r>
              <a:rPr lang="en-US" sz="2800" dirty="0">
                <a:effectLst/>
                <a:latin typeface="Times New Roman" panose="02020603050405020304" pitchFamily="18" charset="0"/>
                <a:ea typeface="Calibri" panose="020F0502020204030204" pitchFamily="34" charset="0"/>
              </a:rPr>
              <a:t>Social Statistics deals with human beings, either as individuals or in various groups, </a:t>
            </a:r>
          </a:p>
          <a:p>
            <a:pPr algn="just"/>
            <a:r>
              <a:rPr lang="en-US" sz="2800" dirty="0">
                <a:effectLst/>
                <a:latin typeface="Times New Roman" panose="02020603050405020304" pitchFamily="18" charset="0"/>
                <a:ea typeface="Calibri" panose="020F0502020204030204" pitchFamily="34" charset="0"/>
              </a:rPr>
              <a:t>describing social condition, a very broad coverage which includes certain elements of what are commonly considered as economic statistics, such as income distributions, housing conditions, living standard, cost of social services and </a:t>
            </a:r>
          </a:p>
          <a:p>
            <a:pPr algn="just"/>
            <a:r>
              <a:rPr lang="en-US" sz="2800" dirty="0">
                <a:effectLst/>
                <a:latin typeface="Times New Roman" panose="02020603050405020304" pitchFamily="18" charset="0"/>
                <a:ea typeface="Calibri" panose="020F0502020204030204" pitchFamily="34" charset="0"/>
              </a:rPr>
              <a:t>some elements of demography such as life expectancy, infant mortality rates, birth and death rates </a:t>
            </a:r>
            <a:r>
              <a:rPr lang="en-US" sz="2800" dirty="0" err="1">
                <a:effectLst/>
                <a:latin typeface="Times New Roman" panose="02020603050405020304" pitchFamily="18" charset="0"/>
                <a:ea typeface="Calibri" panose="020F0502020204030204" pitchFamily="34" charset="0"/>
              </a:rPr>
              <a:t>etc</a:t>
            </a:r>
            <a:r>
              <a:rPr lang="en-US" sz="2800" dirty="0">
                <a:effectLst/>
                <a:latin typeface="Times New Roman" panose="02020603050405020304" pitchFamily="18" charset="0"/>
                <a:ea typeface="Calibri" panose="020F0502020204030204" pitchFamily="34" charset="0"/>
              </a:rPr>
              <a:t> </a:t>
            </a:r>
          </a:p>
        </p:txBody>
      </p:sp>
    </p:spTree>
    <p:extLst>
      <p:ext uri="{BB962C8B-B14F-4D97-AF65-F5344CB8AC3E}">
        <p14:creationId xmlns:p14="http://schemas.microsoft.com/office/powerpoint/2010/main" val="26329382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686BD-9944-8047-7DD2-91992C6EC1A5}"/>
              </a:ext>
            </a:extLst>
          </p:cNvPr>
          <p:cNvSpPr>
            <a:spLocks noGrp="1"/>
          </p:cNvSpPr>
          <p:nvPr>
            <p:ph type="title"/>
          </p:nvPr>
        </p:nvSpPr>
        <p:spPr/>
        <p:txBody>
          <a:bodyPr/>
          <a:lstStyle/>
          <a:p>
            <a:r>
              <a:rPr lang="en-US" sz="3200" b="1" dirty="0">
                <a:effectLst/>
                <a:latin typeface="Times New Roman" panose="02020603050405020304" pitchFamily="18" charset="0"/>
                <a:ea typeface="Calibri" panose="020F0502020204030204" pitchFamily="34" charset="0"/>
              </a:rPr>
              <a:t>Basic Measures of Health and Morbid Conditions</a:t>
            </a:r>
            <a:endParaRPr lang="en-US" sz="3200" dirty="0"/>
          </a:p>
        </p:txBody>
      </p:sp>
      <p:sp>
        <p:nvSpPr>
          <p:cNvPr id="3" name="Content Placeholder 2">
            <a:extLst>
              <a:ext uri="{FF2B5EF4-FFF2-40B4-BE49-F238E27FC236}">
                <a16:creationId xmlns:a16="http://schemas.microsoft.com/office/drawing/2014/main" id="{7B040EC8-41DB-9FFF-E7C1-D5403BCF871C}"/>
              </a:ext>
            </a:extLst>
          </p:cNvPr>
          <p:cNvSpPr>
            <a:spLocks noGrp="1"/>
          </p:cNvSpPr>
          <p:nvPr>
            <p:ph idx="1"/>
          </p:nvPr>
        </p:nvSpPr>
        <p:spPr>
          <a:xfrm>
            <a:off x="543340" y="1630018"/>
            <a:ext cx="9506514" cy="4618382"/>
          </a:xfrm>
        </p:spPr>
        <p:txBody>
          <a:bodyPr/>
          <a:lstStyle/>
          <a:p>
            <a:pPr algn="just"/>
            <a:r>
              <a:rPr lang="en-US" sz="2800" kern="100" dirty="0">
                <a:effectLst/>
                <a:latin typeface="Times New Roman" panose="02020603050405020304" pitchFamily="18" charset="0"/>
                <a:ea typeface="Calibri" panose="020F0502020204030204" pitchFamily="34" charset="0"/>
                <a:cs typeface="Myanmar Text" panose="020B0502040204020203" pitchFamily="34" charset="0"/>
              </a:rPr>
              <a:t>the point prevalence rate shows the proportion of sick persons (cases) in the total population at a given moment of time, reflecting the current disease load in the population.</a:t>
            </a:r>
            <a:endParaRPr lang="en-US" sz="2800" kern="100" dirty="0">
              <a:effectLst/>
              <a:latin typeface="Calibri" panose="020F0502020204030204" pitchFamily="34" charset="0"/>
              <a:ea typeface="Calibri" panose="020F0502020204030204" pitchFamily="34" charset="0"/>
              <a:cs typeface="Myanmar Text" panose="020B0502040204020203" pitchFamily="34" charset="0"/>
            </a:endParaRPr>
          </a:p>
          <a:p>
            <a:pPr marL="0" indent="0">
              <a:buNone/>
            </a:pPr>
            <a:endParaRPr lang="en-US" sz="2400" dirty="0">
              <a:effectLst/>
              <a:latin typeface="Times New Roman" panose="02020603050405020304" pitchFamily="18" charset="0"/>
              <a:ea typeface="Calibri" panose="020F0502020204030204" pitchFamily="34" charset="0"/>
            </a:endParaRPr>
          </a:p>
          <a:p>
            <a:pPr marL="0" marR="0" indent="0" algn="just">
              <a:lnSpc>
                <a:spcPct val="115000"/>
              </a:lnSpc>
              <a:spcBef>
                <a:spcPts val="0"/>
              </a:spcBef>
              <a:spcAft>
                <a:spcPts val="0"/>
              </a:spcAft>
              <a:buNone/>
            </a:pPr>
            <a:r>
              <a:rPr lang="en-US" sz="2400" b="1" kern="100" dirty="0">
                <a:effectLst/>
                <a:latin typeface="Times New Roman" panose="02020603050405020304" pitchFamily="18" charset="0"/>
                <a:ea typeface="Calibri" panose="020F0502020204030204" pitchFamily="34" charset="0"/>
                <a:cs typeface="Myanmar Text" panose="020B0502040204020203" pitchFamily="34" charset="0"/>
              </a:rPr>
              <a:t>	Point prevalence rate(t) = (Number of cases (t)/ Population (t)) x k </a:t>
            </a: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marL="0" marR="0" indent="0" algn="just">
              <a:lnSpc>
                <a:spcPct val="115000"/>
              </a:lnSpc>
              <a:spcBef>
                <a:spcPts val="0"/>
              </a:spcBef>
              <a:spcAft>
                <a:spcPts val="0"/>
              </a:spcAft>
              <a:buNone/>
            </a:pPr>
            <a:r>
              <a:rPr lang="en-US" sz="2400" b="1" kern="100" dirty="0">
                <a:effectLst/>
                <a:latin typeface="Times New Roman" panose="02020603050405020304" pitchFamily="18" charset="0"/>
                <a:ea typeface="Calibri" panose="020F0502020204030204" pitchFamily="34" charset="0"/>
                <a:cs typeface="Myanmar Text" panose="020B0502040204020203" pitchFamily="34" charset="0"/>
              </a:rPr>
              <a:t>	</a:t>
            </a:r>
          </a:p>
          <a:p>
            <a:pPr marL="0" marR="0" indent="0" algn="just">
              <a:lnSpc>
                <a:spcPct val="115000"/>
              </a:lnSpc>
              <a:spcBef>
                <a:spcPts val="0"/>
              </a:spcBef>
              <a:spcAft>
                <a:spcPts val="0"/>
              </a:spcAft>
              <a:buNone/>
            </a:pPr>
            <a:r>
              <a:rPr lang="en-US" sz="2400" b="1" kern="100" dirty="0">
                <a:latin typeface="Times New Roman" panose="02020603050405020304" pitchFamily="18" charset="0"/>
                <a:ea typeface="Calibri" panose="020F0502020204030204" pitchFamily="34" charset="0"/>
                <a:cs typeface="Myanmar Text" panose="020B0502040204020203" pitchFamily="34" charset="0"/>
              </a:rPr>
              <a:t>	</a:t>
            </a:r>
            <a:r>
              <a:rPr lang="en-US" sz="2400" b="1" kern="100" dirty="0">
                <a:effectLst/>
                <a:latin typeface="Times New Roman" panose="02020603050405020304" pitchFamily="18" charset="0"/>
                <a:ea typeface="Calibri" panose="020F0502020204030204" pitchFamily="34" charset="0"/>
                <a:cs typeface="Myanmar Text" panose="020B0502040204020203" pitchFamily="34" charset="0"/>
              </a:rPr>
              <a:t>Where to the point of time</a:t>
            </a: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marL="0" marR="0" indent="0" algn="just">
              <a:lnSpc>
                <a:spcPct val="115000"/>
              </a:lnSpc>
              <a:spcBef>
                <a:spcPts val="0"/>
              </a:spcBef>
              <a:spcAft>
                <a:spcPts val="0"/>
              </a:spcAft>
              <a:buNone/>
            </a:pPr>
            <a:r>
              <a:rPr lang="en-US" sz="2400" b="1" kern="100" dirty="0">
                <a:effectLst/>
                <a:latin typeface="Times New Roman" panose="02020603050405020304" pitchFamily="18" charset="0"/>
                <a:ea typeface="Calibri" panose="020F0502020204030204" pitchFamily="34" charset="0"/>
                <a:cs typeface="Myanmar Text" panose="020B0502040204020203" pitchFamily="34" charset="0"/>
              </a:rPr>
              <a:t>	k=100,000 (occasionally 10,000 or 1,000)</a:t>
            </a:r>
          </a:p>
          <a:p>
            <a:pPr marL="0" marR="0" indent="0" algn="just">
              <a:lnSpc>
                <a:spcPct val="115000"/>
              </a:lnSpc>
              <a:spcBef>
                <a:spcPts val="0"/>
              </a:spcBef>
              <a:spcAft>
                <a:spcPts val="0"/>
              </a:spcAft>
              <a:buNone/>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endParaRPr lang="en-US" dirty="0"/>
          </a:p>
        </p:txBody>
      </p:sp>
    </p:spTree>
    <p:extLst>
      <p:ext uri="{BB962C8B-B14F-4D97-AF65-F5344CB8AC3E}">
        <p14:creationId xmlns:p14="http://schemas.microsoft.com/office/powerpoint/2010/main" val="6719721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5FF9A-BBBE-E265-8BE7-4AA6BE758A0F}"/>
              </a:ext>
            </a:extLst>
          </p:cNvPr>
          <p:cNvSpPr>
            <a:spLocks noGrp="1"/>
          </p:cNvSpPr>
          <p:nvPr>
            <p:ph type="title"/>
          </p:nvPr>
        </p:nvSpPr>
        <p:spPr>
          <a:xfrm>
            <a:off x="646111" y="452718"/>
            <a:ext cx="9404723" cy="938760"/>
          </a:xfrm>
        </p:spPr>
        <p:txBody>
          <a:bodyPr/>
          <a:lstStyle/>
          <a:p>
            <a:r>
              <a:rPr lang="en-US" sz="2800" b="1" dirty="0">
                <a:effectLst/>
                <a:latin typeface="Times New Roman" panose="02020603050405020304" pitchFamily="18" charset="0"/>
                <a:ea typeface="Calibri" panose="020F0502020204030204" pitchFamily="34" charset="0"/>
              </a:rPr>
              <a:t>Basic Measures of Health and Morbid Conditions</a:t>
            </a:r>
            <a:endParaRPr lang="en-US" sz="2800" dirty="0"/>
          </a:p>
        </p:txBody>
      </p:sp>
      <p:sp>
        <p:nvSpPr>
          <p:cNvPr id="3" name="Content Placeholder 2">
            <a:extLst>
              <a:ext uri="{FF2B5EF4-FFF2-40B4-BE49-F238E27FC236}">
                <a16:creationId xmlns:a16="http://schemas.microsoft.com/office/drawing/2014/main" id="{C8642D23-E8CB-A2FB-C477-7258DD3BBA5F}"/>
              </a:ext>
            </a:extLst>
          </p:cNvPr>
          <p:cNvSpPr>
            <a:spLocks noGrp="1"/>
          </p:cNvSpPr>
          <p:nvPr>
            <p:ph idx="1"/>
          </p:nvPr>
        </p:nvSpPr>
        <p:spPr>
          <a:xfrm>
            <a:off x="1103313" y="1510748"/>
            <a:ext cx="9829730" cy="4737651"/>
          </a:xfrm>
        </p:spPr>
        <p:txBody>
          <a:bodyPr>
            <a:normAutofit fontScale="92500" lnSpcReduction="20000"/>
          </a:bodyPr>
          <a:lstStyle/>
          <a:p>
            <a:r>
              <a:rPr lang="en-US" sz="3000" dirty="0">
                <a:effectLst/>
                <a:latin typeface="Times New Roman" panose="02020603050405020304" pitchFamily="18" charset="0"/>
                <a:ea typeface="Calibri" panose="020F0502020204030204" pitchFamily="34" charset="0"/>
              </a:rPr>
              <a:t>The point prevalence rate should be clearly distinguished from the incidence rate which is the number of new cases for spells, or persons becoming sick) during a defined reference period of time divided by the mid-period population at risk or the average number of populations at risk during the corresponding period. </a:t>
            </a:r>
          </a:p>
          <a:p>
            <a:endParaRPr lang="en-US" sz="3000" dirty="0">
              <a:latin typeface="Times New Roman" panose="02020603050405020304" pitchFamily="18" charset="0"/>
            </a:endParaRPr>
          </a:p>
          <a:p>
            <a:pPr marL="0" marR="0" indent="0" algn="just">
              <a:lnSpc>
                <a:spcPct val="115000"/>
              </a:lnSpc>
              <a:spcBef>
                <a:spcPts val="0"/>
              </a:spcBef>
              <a:spcAft>
                <a:spcPts val="0"/>
              </a:spcAft>
              <a:buNone/>
            </a:pPr>
            <a:r>
              <a:rPr lang="en-US" sz="2600" b="1" kern="100" dirty="0">
                <a:effectLst/>
                <a:latin typeface="Times New Roman" panose="02020603050405020304" pitchFamily="18" charset="0"/>
                <a:ea typeface="Calibri" panose="020F0502020204030204" pitchFamily="34" charset="0"/>
                <a:cs typeface="Myanmar Text" panose="020B0502040204020203" pitchFamily="34" charset="0"/>
              </a:rPr>
              <a:t>	Incidence rate(</a:t>
            </a:r>
            <a:r>
              <a:rPr lang="en-US" sz="2600" b="1" kern="100" dirty="0" err="1">
                <a:effectLst/>
                <a:latin typeface="Times New Roman" panose="02020603050405020304" pitchFamily="18" charset="0"/>
                <a:ea typeface="Calibri" panose="020F0502020204030204" pitchFamily="34" charset="0"/>
                <a:cs typeface="Myanmar Text" panose="020B0502040204020203" pitchFamily="34" charset="0"/>
              </a:rPr>
              <a:t>i</a:t>
            </a:r>
            <a:r>
              <a:rPr lang="en-US" sz="2600" b="1" kern="100" dirty="0">
                <a:effectLst/>
                <a:latin typeface="Times New Roman" panose="02020603050405020304" pitchFamily="18" charset="0"/>
                <a:ea typeface="Calibri" panose="020F0502020204030204" pitchFamily="34" charset="0"/>
                <a:cs typeface="Myanmar Text" panose="020B0502040204020203" pitchFamily="34" charset="0"/>
              </a:rPr>
              <a:t>) = (Number of new cases (</a:t>
            </a:r>
            <a:r>
              <a:rPr lang="en-US" sz="2600" b="1" kern="100" dirty="0" err="1">
                <a:effectLst/>
                <a:latin typeface="Times New Roman" panose="02020603050405020304" pitchFamily="18" charset="0"/>
                <a:ea typeface="Calibri" panose="020F0502020204030204" pitchFamily="34" charset="0"/>
                <a:cs typeface="Myanmar Text" panose="020B0502040204020203" pitchFamily="34" charset="0"/>
              </a:rPr>
              <a:t>i</a:t>
            </a:r>
            <a:r>
              <a:rPr lang="en-US" sz="2600" b="1" kern="100" dirty="0">
                <a:effectLst/>
                <a:latin typeface="Times New Roman" panose="02020603050405020304" pitchFamily="18" charset="0"/>
                <a:ea typeface="Calibri" panose="020F0502020204030204" pitchFamily="34" charset="0"/>
                <a:cs typeface="Myanmar Text" panose="020B0502040204020203" pitchFamily="34" charset="0"/>
              </a:rPr>
              <a:t>) /Population) x k</a:t>
            </a:r>
            <a:endParaRPr lang="en-US" sz="2600" kern="100" dirty="0">
              <a:effectLst/>
              <a:latin typeface="Calibri" panose="020F0502020204030204" pitchFamily="34" charset="0"/>
              <a:ea typeface="Calibri" panose="020F0502020204030204" pitchFamily="34" charset="0"/>
              <a:cs typeface="Myanmar Text" panose="020B0502040204020203" pitchFamily="34" charset="0"/>
            </a:endParaRPr>
          </a:p>
          <a:p>
            <a:pPr marL="0" marR="0" indent="0" algn="just">
              <a:lnSpc>
                <a:spcPct val="115000"/>
              </a:lnSpc>
              <a:spcBef>
                <a:spcPts val="0"/>
              </a:spcBef>
              <a:spcAft>
                <a:spcPts val="0"/>
              </a:spcAft>
              <a:buNone/>
            </a:pPr>
            <a:r>
              <a:rPr lang="en-US" sz="2600" b="1" kern="100" dirty="0">
                <a:effectLst/>
                <a:latin typeface="Times New Roman" panose="02020603050405020304" pitchFamily="18" charset="0"/>
                <a:ea typeface="Calibri" panose="020F0502020204030204" pitchFamily="34" charset="0"/>
                <a:cs typeface="Myanmar Text" panose="020B0502040204020203" pitchFamily="34" charset="0"/>
              </a:rPr>
              <a:t>	</a:t>
            </a:r>
          </a:p>
          <a:p>
            <a:pPr marL="0" marR="0" indent="0" algn="just">
              <a:lnSpc>
                <a:spcPct val="115000"/>
              </a:lnSpc>
              <a:spcBef>
                <a:spcPts val="0"/>
              </a:spcBef>
              <a:spcAft>
                <a:spcPts val="0"/>
              </a:spcAft>
              <a:buNone/>
            </a:pPr>
            <a:r>
              <a:rPr lang="en-US" sz="2600" b="1" kern="100" dirty="0">
                <a:effectLst/>
                <a:latin typeface="Times New Roman" panose="02020603050405020304" pitchFamily="18" charset="0"/>
                <a:ea typeface="Calibri" panose="020F0502020204030204" pitchFamily="34" charset="0"/>
                <a:cs typeface="Myanmar Text" panose="020B0502040204020203" pitchFamily="34" charset="0"/>
              </a:rPr>
              <a:t>Where</a:t>
            </a:r>
            <a:endParaRPr lang="en-US" sz="2600" kern="100" dirty="0">
              <a:effectLst/>
              <a:latin typeface="Calibri" panose="020F0502020204030204" pitchFamily="34" charset="0"/>
              <a:ea typeface="Calibri" panose="020F0502020204030204" pitchFamily="34" charset="0"/>
              <a:cs typeface="Myanmar Text" panose="020B0502040204020203" pitchFamily="34" charset="0"/>
            </a:endParaRPr>
          </a:p>
          <a:p>
            <a:pPr marL="0" marR="0" indent="0" algn="just">
              <a:lnSpc>
                <a:spcPct val="115000"/>
              </a:lnSpc>
              <a:spcBef>
                <a:spcPts val="0"/>
              </a:spcBef>
              <a:spcAft>
                <a:spcPts val="0"/>
              </a:spcAft>
              <a:buNone/>
            </a:pPr>
            <a:r>
              <a:rPr lang="en-US" sz="2600" b="1" kern="100" dirty="0">
                <a:effectLst/>
                <a:latin typeface="Times New Roman" panose="02020603050405020304" pitchFamily="18" charset="0"/>
                <a:ea typeface="Calibri" panose="020F0502020204030204" pitchFamily="34" charset="0"/>
                <a:cs typeface="Myanmar Text" panose="020B0502040204020203" pitchFamily="34" charset="0"/>
              </a:rPr>
              <a:t>	</a:t>
            </a:r>
            <a:r>
              <a:rPr lang="en-US" sz="2600" b="1" kern="100" dirty="0" err="1">
                <a:effectLst/>
                <a:latin typeface="Times New Roman" panose="02020603050405020304" pitchFamily="18" charset="0"/>
                <a:ea typeface="Calibri" panose="020F0502020204030204" pitchFamily="34" charset="0"/>
                <a:cs typeface="Myanmar Text" panose="020B0502040204020203" pitchFamily="34" charset="0"/>
              </a:rPr>
              <a:t>ithe</a:t>
            </a:r>
            <a:r>
              <a:rPr lang="en-US" sz="2600" b="1" kern="100" dirty="0">
                <a:effectLst/>
                <a:latin typeface="Times New Roman" panose="02020603050405020304" pitchFamily="18" charset="0"/>
                <a:ea typeface="Calibri" panose="020F0502020204030204" pitchFamily="34" charset="0"/>
                <a:cs typeface="Myanmar Text" panose="020B0502040204020203" pitchFamily="34" charset="0"/>
              </a:rPr>
              <a:t> reference period of time</a:t>
            </a:r>
            <a:endParaRPr lang="en-US" sz="2600" kern="100" dirty="0">
              <a:effectLst/>
              <a:latin typeface="Calibri" panose="020F0502020204030204" pitchFamily="34" charset="0"/>
              <a:ea typeface="Calibri" panose="020F0502020204030204" pitchFamily="34" charset="0"/>
              <a:cs typeface="Myanmar Text" panose="020B0502040204020203" pitchFamily="34" charset="0"/>
            </a:endParaRPr>
          </a:p>
          <a:p>
            <a:pPr marL="0" marR="0" indent="0" algn="just">
              <a:lnSpc>
                <a:spcPct val="115000"/>
              </a:lnSpc>
              <a:spcBef>
                <a:spcPts val="0"/>
              </a:spcBef>
              <a:spcAft>
                <a:spcPts val="0"/>
              </a:spcAft>
              <a:buNone/>
            </a:pPr>
            <a:r>
              <a:rPr lang="en-US" sz="2600" kern="100" dirty="0">
                <a:effectLst/>
                <a:latin typeface="Times New Roman" panose="02020603050405020304" pitchFamily="18" charset="0"/>
                <a:ea typeface="Calibri" panose="020F0502020204030204" pitchFamily="34" charset="0"/>
                <a:cs typeface="Myanmar Text" panose="020B0502040204020203" pitchFamily="34" charset="0"/>
              </a:rPr>
              <a:t>	Population =the mid-period or average population during the same period</a:t>
            </a:r>
            <a:endParaRPr lang="en-US" sz="2600" kern="100" dirty="0">
              <a:effectLst/>
              <a:latin typeface="Calibri" panose="020F0502020204030204" pitchFamily="34" charset="0"/>
              <a:ea typeface="Calibri" panose="020F0502020204030204" pitchFamily="34" charset="0"/>
              <a:cs typeface="Myanmar Text" panose="020B0502040204020203" pitchFamily="34" charset="0"/>
            </a:endParaRPr>
          </a:p>
          <a:p>
            <a:pPr marL="0" marR="0" indent="0" algn="just">
              <a:lnSpc>
                <a:spcPct val="115000"/>
              </a:lnSpc>
              <a:spcBef>
                <a:spcPts val="0"/>
              </a:spcBef>
              <a:spcAft>
                <a:spcPts val="0"/>
              </a:spcAft>
              <a:buNone/>
            </a:pPr>
            <a:r>
              <a:rPr lang="en-US" sz="2600" kern="100" dirty="0">
                <a:effectLst/>
                <a:latin typeface="Times New Roman" panose="02020603050405020304" pitchFamily="18" charset="0"/>
                <a:ea typeface="Calibri" panose="020F0502020204030204" pitchFamily="34" charset="0"/>
                <a:cs typeface="Myanmar Text" panose="020B0502040204020203" pitchFamily="34" charset="0"/>
              </a:rPr>
              <a:t>	k=1,000 (occasionally 100, 10,000 or 100,000)</a:t>
            </a:r>
            <a:endParaRPr lang="en-US" sz="2600" kern="100" dirty="0">
              <a:effectLst/>
              <a:latin typeface="Calibri" panose="020F0502020204030204" pitchFamily="34" charset="0"/>
              <a:ea typeface="Calibri" panose="020F0502020204030204" pitchFamily="34" charset="0"/>
              <a:cs typeface="Myanmar Text" panose="020B0502040204020203" pitchFamily="34" charset="0"/>
            </a:endParaRPr>
          </a:p>
          <a:p>
            <a:pPr marL="0" marR="0" indent="0" algn="just">
              <a:lnSpc>
                <a:spcPct val="115000"/>
              </a:lnSpc>
              <a:spcBef>
                <a:spcPts val="0"/>
              </a:spcBef>
              <a:spcAft>
                <a:spcPts val="0"/>
              </a:spcAft>
              <a:buNone/>
            </a:pPr>
            <a:r>
              <a:rPr lang="en-US" sz="2600" kern="100" dirty="0">
                <a:effectLst/>
                <a:latin typeface="Times New Roman" panose="02020603050405020304" pitchFamily="18" charset="0"/>
                <a:ea typeface="Calibri" panose="020F0502020204030204" pitchFamily="34" charset="0"/>
                <a:cs typeface="Myanmar Text" panose="020B0502040204020203" pitchFamily="34" charset="0"/>
              </a:rPr>
              <a:t> </a:t>
            </a:r>
            <a:endParaRPr lang="en-US" sz="2600" kern="100" dirty="0">
              <a:effectLst/>
              <a:latin typeface="Calibri" panose="020F0502020204030204" pitchFamily="34" charset="0"/>
              <a:ea typeface="Calibri" panose="020F0502020204030204" pitchFamily="34" charset="0"/>
              <a:cs typeface="Myanmar Text" panose="020B0502040204020203" pitchFamily="34" charset="0"/>
            </a:endParaRPr>
          </a:p>
          <a:p>
            <a:endParaRPr lang="en-US" dirty="0"/>
          </a:p>
        </p:txBody>
      </p:sp>
    </p:spTree>
    <p:extLst>
      <p:ext uri="{BB962C8B-B14F-4D97-AF65-F5344CB8AC3E}">
        <p14:creationId xmlns:p14="http://schemas.microsoft.com/office/powerpoint/2010/main" val="36944306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CF499-4584-94DF-651B-13F9FAFD7F37}"/>
              </a:ext>
            </a:extLst>
          </p:cNvPr>
          <p:cNvSpPr>
            <a:spLocks noGrp="1"/>
          </p:cNvSpPr>
          <p:nvPr>
            <p:ph type="title"/>
          </p:nvPr>
        </p:nvSpPr>
        <p:spPr>
          <a:xfrm>
            <a:off x="838200" y="102265"/>
            <a:ext cx="10515600" cy="578772"/>
          </a:xfrm>
        </p:spPr>
        <p:txBody>
          <a:bodyPr>
            <a:normAutofit fontScale="90000"/>
          </a:bodyPr>
          <a:lstStyle/>
          <a:p>
            <a:pPr algn="ctr"/>
            <a:r>
              <a:rPr lang="en-US" sz="3600" kern="100" dirty="0">
                <a:effectLst/>
                <a:latin typeface="Times New Roman" panose="02020603050405020304" pitchFamily="18" charset="0"/>
                <a:ea typeface="Times New Roman" panose="02020603050405020304" pitchFamily="18" charset="0"/>
                <a:cs typeface="Myanmar Text" panose="020B0502040204020203" pitchFamily="34" charset="0"/>
              </a:rPr>
              <a:t>Indicator </a:t>
            </a:r>
            <a:r>
              <a:rPr lang="en-US" kern="100" dirty="0">
                <a:latin typeface="Times New Roman" panose="02020603050405020304" pitchFamily="18" charset="0"/>
                <a:ea typeface="Times New Roman" panose="02020603050405020304" pitchFamily="18" charset="0"/>
                <a:cs typeface="Myanmar Text" panose="020B0502040204020203" pitchFamily="34" charset="0"/>
              </a:rPr>
              <a:t>For </a:t>
            </a:r>
            <a:r>
              <a:rPr lang="en-US" sz="3600" kern="100" dirty="0">
                <a:effectLst/>
                <a:latin typeface="Times New Roman" panose="02020603050405020304" pitchFamily="18" charset="0"/>
                <a:ea typeface="Times New Roman" panose="02020603050405020304" pitchFamily="18" charset="0"/>
                <a:cs typeface="Myanmar Text" panose="020B0502040204020203" pitchFamily="34" charset="0"/>
              </a:rPr>
              <a:t>Health </a:t>
            </a:r>
            <a:endParaRPr lang="en-US"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A7C336-ABAA-990D-A084-5337EFDA63EB}"/>
                  </a:ext>
                </a:extLst>
              </p:cNvPr>
              <p:cNvSpPr>
                <a:spLocks noGrp="1"/>
              </p:cNvSpPr>
              <p:nvPr>
                <p:ph idx="1"/>
              </p:nvPr>
            </p:nvSpPr>
            <p:spPr>
              <a:xfrm>
                <a:off x="838200" y="911225"/>
                <a:ext cx="10515600" cy="5224104"/>
              </a:xfrm>
            </p:spPr>
            <p:txBody>
              <a:bodyPr>
                <a:normAutofit/>
              </a:bodyPr>
              <a:lstStyle/>
              <a:p>
                <a:pPr marL="0" marR="0" indent="0">
                  <a:lnSpc>
                    <a:spcPct val="107000"/>
                  </a:lnSpc>
                  <a:spcBef>
                    <a:spcPts val="0"/>
                  </a:spcBef>
                  <a:spcAft>
                    <a:spcPts val="800"/>
                  </a:spcAft>
                  <a:buNone/>
                </a:pPr>
                <a:r>
                  <a:rPr lang="en-US" sz="2400" b="1" kern="100" dirty="0">
                    <a:latin typeface="Times New Roman" panose="02020603050405020304" pitchFamily="18" charset="0"/>
                    <a:ea typeface="Times New Roman" panose="02020603050405020304" pitchFamily="18" charset="0"/>
                    <a:cs typeface="Myanmar Text" panose="020B0502040204020203" pitchFamily="34" charset="0"/>
                  </a:rPr>
                  <a:t>Population per Doctor (Physician)</a:t>
                </a:r>
                <a:r>
                  <a:rPr lang="en-US" sz="2000" b="1" kern="100" dirty="0">
                    <a:latin typeface="Times New Roman" panose="02020603050405020304" pitchFamily="18" charset="0"/>
                    <a:ea typeface="Times New Roman" panose="02020603050405020304" pitchFamily="18" charset="0"/>
                    <a:cs typeface="Myanmar Text" panose="020B0502040204020203" pitchFamily="34" charset="0"/>
                  </a:rPr>
                  <a:t>	</a:t>
                </a:r>
                <a:r>
                  <a:rPr lang="en-US" sz="1800" b="1" kern="100" dirty="0">
                    <a:latin typeface="Times New Roman" panose="02020603050405020304" pitchFamily="18" charset="0"/>
                    <a:ea typeface="Times New Roman" panose="02020603050405020304" pitchFamily="18" charset="0"/>
                    <a:cs typeface="Myanmar Text" panose="020B0502040204020203" pitchFamily="34" charset="0"/>
                  </a:rPr>
                  <a:t>	</a:t>
                </a:r>
                <a:endParaRPr lang="en-US" sz="1800" kern="100" dirty="0">
                  <a:latin typeface="Calibri" panose="020F0502020204030204" pitchFamily="34" charset="0"/>
                  <a:ea typeface="Calibri" panose="020F0502020204030204" pitchFamily="34" charset="0"/>
                  <a:cs typeface="Myanmar Text" panose="020B0502040204020203" pitchFamily="34" charset="0"/>
                </a:endParaRPr>
              </a:p>
              <a:p>
                <a:pPr algn="just"/>
                <a:r>
                  <a:rPr lang="en-US" sz="2800" kern="100" dirty="0">
                    <a:effectLst/>
                    <a:latin typeface="Times New Roman" panose="02020603050405020304" pitchFamily="18" charset="0"/>
                    <a:ea typeface="Times New Roman" panose="02020603050405020304" pitchFamily="18" charset="0"/>
                    <a:cs typeface="Myanmar Text" panose="020B0502040204020203" pitchFamily="34" charset="0"/>
                  </a:rPr>
                  <a:t>In Myanmar physicians are those in the medical sector trained as health professional. The Indicator shows the ratio between population and number of physicians in a given year. Population Per Physician (PPP) is expressed as:</a:t>
                </a:r>
                <a:endParaRPr lang="en-US" sz="2800" kern="100" dirty="0">
                  <a:effectLst/>
                  <a:latin typeface="Calibri" panose="020F0502020204030204" pitchFamily="34" charset="0"/>
                  <a:ea typeface="Calibri" panose="020F0502020204030204" pitchFamily="34" charset="0"/>
                  <a:cs typeface="Myanmar Text" panose="020B0502040204020203" pitchFamily="34" charset="0"/>
                </a:endParaRPr>
              </a:p>
              <a:p>
                <a:pPr marL="1371600" lvl="3" indent="0">
                  <a:buNone/>
                </a:pPr>
                <a:r>
                  <a:rPr lang="en-US" sz="2800" b="1" kern="100" dirty="0">
                    <a:latin typeface="Times New Roman" panose="02020603050405020304" pitchFamily="18" charset="0"/>
                    <a:ea typeface="Times New Roman" panose="02020603050405020304" pitchFamily="18" charset="0"/>
                    <a:cs typeface="Myanmar Text" panose="020B0502040204020203" pitchFamily="34" charset="0"/>
                  </a:rPr>
                  <a:t>PPP=</a:t>
                </a:r>
                <a14:m>
                  <m:oMath xmlns:m="http://schemas.openxmlformats.org/officeDocument/2006/math">
                    <m:f>
                      <m:fPr>
                        <m:ctrlPr>
                          <a:rPr lang="en-US" sz="2800" b="1" i="1" kern="100">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b="1" i="1" kern="100">
                            <a:latin typeface="Cambria Math" panose="02040503050406030204" pitchFamily="18" charset="0"/>
                            <a:ea typeface="Times New Roman" panose="02020603050405020304" pitchFamily="18" charset="0"/>
                            <a:cs typeface="Times New Roman" panose="02020603050405020304" pitchFamily="18" charset="0"/>
                          </a:rPr>
                          <m:t>𝑴𝒊𝒅</m:t>
                        </m:r>
                        <m:r>
                          <a:rPr lang="en-US" sz="2800" b="1" i="1" kern="100">
                            <a:latin typeface="Cambria Math" panose="02040503050406030204" pitchFamily="18" charset="0"/>
                            <a:ea typeface="Times New Roman" panose="02020603050405020304" pitchFamily="18" charset="0"/>
                            <a:cs typeface="Times New Roman" panose="02020603050405020304" pitchFamily="18" charset="0"/>
                          </a:rPr>
                          <m:t>−</m:t>
                        </m:r>
                        <m:r>
                          <a:rPr lang="en-US" sz="2800" b="1" i="1" kern="100">
                            <a:latin typeface="Cambria Math" panose="02040503050406030204" pitchFamily="18" charset="0"/>
                            <a:ea typeface="Times New Roman" panose="02020603050405020304" pitchFamily="18" charset="0"/>
                            <a:cs typeface="Times New Roman" panose="02020603050405020304" pitchFamily="18" charset="0"/>
                          </a:rPr>
                          <m:t>𝒚𝒆𝒂𝒓</m:t>
                        </m:r>
                        <m:r>
                          <a:rPr lang="en-US" sz="2800" b="1" i="1" kern="100">
                            <a:latin typeface="Cambria Math" panose="02040503050406030204" pitchFamily="18" charset="0"/>
                            <a:ea typeface="Times New Roman" panose="02020603050405020304" pitchFamily="18" charset="0"/>
                            <a:cs typeface="Times New Roman" panose="02020603050405020304" pitchFamily="18" charset="0"/>
                          </a:rPr>
                          <m:t> </m:t>
                        </m:r>
                        <m:r>
                          <a:rPr lang="en-US" sz="2800" b="1" i="1" kern="100">
                            <a:latin typeface="Cambria Math" panose="02040503050406030204" pitchFamily="18" charset="0"/>
                            <a:ea typeface="Times New Roman" panose="02020603050405020304" pitchFamily="18" charset="0"/>
                            <a:cs typeface="Times New Roman" panose="02020603050405020304" pitchFamily="18" charset="0"/>
                          </a:rPr>
                          <m:t>𝒑𝒐𝒑𝒖𝒍𝒂𝒕𝒊𝒐𝒏</m:t>
                        </m:r>
                        <m:r>
                          <a:rPr lang="en-US" sz="2800" b="1" i="1" kern="100">
                            <a:latin typeface="Cambria Math" panose="02040503050406030204" pitchFamily="18" charset="0"/>
                            <a:ea typeface="Times New Roman" panose="02020603050405020304" pitchFamily="18" charset="0"/>
                            <a:cs typeface="Times New Roman" panose="02020603050405020304" pitchFamily="18" charset="0"/>
                          </a:rPr>
                          <m:t> </m:t>
                        </m:r>
                        <m:r>
                          <a:rPr lang="en-US" sz="2800" b="1" i="1" kern="100">
                            <a:latin typeface="Cambria Math" panose="02040503050406030204" pitchFamily="18" charset="0"/>
                            <a:ea typeface="Times New Roman" panose="02020603050405020304" pitchFamily="18" charset="0"/>
                            <a:cs typeface="Times New Roman" panose="02020603050405020304" pitchFamily="18" charset="0"/>
                          </a:rPr>
                          <m:t>𝒊𝒏</m:t>
                        </m:r>
                        <m:r>
                          <a:rPr lang="en-US" sz="2800" b="1" i="1" kern="100">
                            <a:latin typeface="Cambria Math" panose="02040503050406030204" pitchFamily="18" charset="0"/>
                            <a:ea typeface="Times New Roman" panose="02020603050405020304" pitchFamily="18" charset="0"/>
                            <a:cs typeface="Times New Roman" panose="02020603050405020304" pitchFamily="18" charset="0"/>
                          </a:rPr>
                          <m:t> </m:t>
                        </m:r>
                        <m:r>
                          <a:rPr lang="en-US" sz="2800" b="1" i="1" kern="100">
                            <a:latin typeface="Cambria Math" panose="02040503050406030204" pitchFamily="18" charset="0"/>
                            <a:ea typeface="Times New Roman" panose="02020603050405020304" pitchFamily="18" charset="0"/>
                            <a:cs typeface="Times New Roman" panose="02020603050405020304" pitchFamily="18" charset="0"/>
                          </a:rPr>
                          <m:t>𝒂</m:t>
                        </m:r>
                        <m:r>
                          <a:rPr lang="en-US" sz="2800" b="1" i="1" kern="100">
                            <a:latin typeface="Cambria Math" panose="02040503050406030204" pitchFamily="18" charset="0"/>
                            <a:ea typeface="Times New Roman" panose="02020603050405020304" pitchFamily="18" charset="0"/>
                            <a:cs typeface="Times New Roman" panose="02020603050405020304" pitchFamily="18" charset="0"/>
                          </a:rPr>
                          <m:t> </m:t>
                        </m:r>
                        <m:r>
                          <a:rPr lang="en-US" sz="2800" b="1" i="1" kern="100">
                            <a:latin typeface="Cambria Math" panose="02040503050406030204" pitchFamily="18" charset="0"/>
                            <a:ea typeface="Times New Roman" panose="02020603050405020304" pitchFamily="18" charset="0"/>
                            <a:cs typeface="Times New Roman" panose="02020603050405020304" pitchFamily="18" charset="0"/>
                          </a:rPr>
                          <m:t>𝒈𝒊𝒗𝒆𝒏</m:t>
                        </m:r>
                        <m:r>
                          <a:rPr lang="en-US" sz="2800" b="1" i="1" kern="100">
                            <a:latin typeface="Cambria Math" panose="02040503050406030204" pitchFamily="18" charset="0"/>
                            <a:ea typeface="Times New Roman" panose="02020603050405020304" pitchFamily="18" charset="0"/>
                            <a:cs typeface="Times New Roman" panose="02020603050405020304" pitchFamily="18" charset="0"/>
                          </a:rPr>
                          <m:t> </m:t>
                        </m:r>
                        <m:r>
                          <a:rPr lang="en-US" sz="2800" b="1" i="1" kern="100">
                            <a:latin typeface="Cambria Math" panose="02040503050406030204" pitchFamily="18" charset="0"/>
                            <a:ea typeface="Times New Roman" panose="02020603050405020304" pitchFamily="18" charset="0"/>
                            <a:cs typeface="Times New Roman" panose="02020603050405020304" pitchFamily="18" charset="0"/>
                          </a:rPr>
                          <m:t>𝒚𝒆𝒂𝒓</m:t>
                        </m:r>
                      </m:num>
                      <m:den>
                        <m:r>
                          <a:rPr lang="en-US" sz="2800" b="1" i="1" kern="100">
                            <a:latin typeface="Cambria Math" panose="02040503050406030204" pitchFamily="18" charset="0"/>
                            <a:ea typeface="Times New Roman" panose="02020603050405020304" pitchFamily="18" charset="0"/>
                            <a:cs typeface="Times New Roman" panose="02020603050405020304" pitchFamily="18" charset="0"/>
                          </a:rPr>
                          <m:t>𝑻𝒐𝒕𝒂𝒍</m:t>
                        </m:r>
                        <m:r>
                          <a:rPr lang="en-US" sz="2800" b="1" i="1" kern="100">
                            <a:latin typeface="Cambria Math" panose="02040503050406030204" pitchFamily="18" charset="0"/>
                            <a:ea typeface="Times New Roman" panose="02020603050405020304" pitchFamily="18" charset="0"/>
                            <a:cs typeface="Times New Roman" panose="02020603050405020304" pitchFamily="18" charset="0"/>
                          </a:rPr>
                          <m:t> </m:t>
                        </m:r>
                        <m:r>
                          <a:rPr lang="en-US" sz="2800" b="1" i="1" kern="100">
                            <a:latin typeface="Cambria Math" panose="02040503050406030204" pitchFamily="18" charset="0"/>
                            <a:ea typeface="Times New Roman" panose="02020603050405020304" pitchFamily="18" charset="0"/>
                            <a:cs typeface="Times New Roman" panose="02020603050405020304" pitchFamily="18" charset="0"/>
                          </a:rPr>
                          <m:t>𝒏𝒖𝒎𝒃𝒆𝒓</m:t>
                        </m:r>
                        <m:r>
                          <a:rPr lang="en-US" sz="2800" b="1" i="1" kern="100">
                            <a:latin typeface="Cambria Math" panose="02040503050406030204" pitchFamily="18" charset="0"/>
                            <a:ea typeface="Times New Roman" panose="02020603050405020304" pitchFamily="18" charset="0"/>
                            <a:cs typeface="Times New Roman" panose="02020603050405020304" pitchFamily="18" charset="0"/>
                          </a:rPr>
                          <m:t> </m:t>
                        </m:r>
                        <m:r>
                          <a:rPr lang="en-US" sz="2800" b="1" i="1" kern="100">
                            <a:latin typeface="Cambria Math" panose="02040503050406030204" pitchFamily="18" charset="0"/>
                            <a:ea typeface="Times New Roman" panose="02020603050405020304" pitchFamily="18" charset="0"/>
                            <a:cs typeface="Times New Roman" panose="02020603050405020304" pitchFamily="18" charset="0"/>
                          </a:rPr>
                          <m:t>𝒐𝒇</m:t>
                        </m:r>
                        <m:r>
                          <a:rPr lang="en-US" sz="2800" b="1" i="1" kern="100">
                            <a:latin typeface="Cambria Math" panose="02040503050406030204" pitchFamily="18" charset="0"/>
                            <a:ea typeface="Times New Roman" panose="02020603050405020304" pitchFamily="18" charset="0"/>
                            <a:cs typeface="Times New Roman" panose="02020603050405020304" pitchFamily="18" charset="0"/>
                          </a:rPr>
                          <m:t> </m:t>
                        </m:r>
                        <m:r>
                          <a:rPr lang="en-US" sz="2800" b="1" i="1" kern="100">
                            <a:latin typeface="Cambria Math" panose="02040503050406030204" pitchFamily="18" charset="0"/>
                            <a:ea typeface="Times New Roman" panose="02020603050405020304" pitchFamily="18" charset="0"/>
                            <a:cs typeface="Times New Roman" panose="02020603050405020304" pitchFamily="18" charset="0"/>
                          </a:rPr>
                          <m:t>𝒅𝒐𝒄𝒕𝒐𝒓𝒔</m:t>
                        </m:r>
                        <m:r>
                          <a:rPr lang="en-US" sz="2800" b="1" i="1" kern="100">
                            <a:latin typeface="Cambria Math" panose="02040503050406030204" pitchFamily="18" charset="0"/>
                            <a:ea typeface="Times New Roman" panose="02020603050405020304" pitchFamily="18" charset="0"/>
                            <a:cs typeface="Times New Roman" panose="02020603050405020304" pitchFamily="18" charset="0"/>
                          </a:rPr>
                          <m:t> </m:t>
                        </m:r>
                        <m:d>
                          <m:dPr>
                            <m:ctrlPr>
                              <a:rPr lang="en-US" sz="2800" b="1" i="1" kern="100">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b="1" i="1" kern="100">
                                <a:latin typeface="Cambria Math" panose="02040503050406030204" pitchFamily="18" charset="0"/>
                                <a:ea typeface="Times New Roman" panose="02020603050405020304" pitchFamily="18" charset="0"/>
                                <a:cs typeface="Times New Roman" panose="02020603050405020304" pitchFamily="18" charset="0"/>
                              </a:rPr>
                              <m:t>𝑷𝒉𝒚𝒔𝒊𝒄𝒂𝒏𝒔</m:t>
                            </m:r>
                          </m:e>
                        </m:d>
                        <m:r>
                          <a:rPr lang="en-US" sz="2800" b="1" i="1" kern="100">
                            <a:latin typeface="Cambria Math" panose="02040503050406030204" pitchFamily="18" charset="0"/>
                            <a:ea typeface="Times New Roman" panose="02020603050405020304" pitchFamily="18" charset="0"/>
                            <a:cs typeface="Times New Roman" panose="02020603050405020304" pitchFamily="18" charset="0"/>
                          </a:rPr>
                          <m:t>𝒊𝒏</m:t>
                        </m:r>
                        <m:r>
                          <a:rPr lang="en-US" sz="2800" b="1" i="1" kern="100">
                            <a:latin typeface="Cambria Math" panose="02040503050406030204" pitchFamily="18" charset="0"/>
                            <a:ea typeface="Times New Roman" panose="02020603050405020304" pitchFamily="18" charset="0"/>
                            <a:cs typeface="Times New Roman" panose="02020603050405020304" pitchFamily="18" charset="0"/>
                          </a:rPr>
                          <m:t> </m:t>
                        </m:r>
                        <m:r>
                          <a:rPr lang="en-US" sz="2800" b="1" i="1" kern="100">
                            <a:latin typeface="Cambria Math" panose="02040503050406030204" pitchFamily="18" charset="0"/>
                            <a:ea typeface="Times New Roman" panose="02020603050405020304" pitchFamily="18" charset="0"/>
                            <a:cs typeface="Times New Roman" panose="02020603050405020304" pitchFamily="18" charset="0"/>
                          </a:rPr>
                          <m:t>𝒕𝒉𝒆</m:t>
                        </m:r>
                        <m:r>
                          <a:rPr lang="en-US" sz="2800" b="1" i="1" kern="100">
                            <a:latin typeface="Cambria Math" panose="02040503050406030204" pitchFamily="18" charset="0"/>
                            <a:ea typeface="Times New Roman" panose="02020603050405020304" pitchFamily="18" charset="0"/>
                            <a:cs typeface="Times New Roman" panose="02020603050405020304" pitchFamily="18" charset="0"/>
                          </a:rPr>
                          <m:t> </m:t>
                        </m:r>
                        <m:r>
                          <a:rPr lang="en-US" sz="2800" b="1" i="1" kern="100">
                            <a:latin typeface="Cambria Math" panose="02040503050406030204" pitchFamily="18" charset="0"/>
                            <a:ea typeface="Times New Roman" panose="02020603050405020304" pitchFamily="18" charset="0"/>
                            <a:cs typeface="Times New Roman" panose="02020603050405020304" pitchFamily="18" charset="0"/>
                          </a:rPr>
                          <m:t>𝒔𝒂𝒎𝒆</m:t>
                        </m:r>
                        <m:r>
                          <a:rPr lang="en-US" sz="2800" b="1" i="1" kern="100">
                            <a:latin typeface="Cambria Math" panose="02040503050406030204" pitchFamily="18" charset="0"/>
                            <a:ea typeface="Times New Roman" panose="02020603050405020304" pitchFamily="18" charset="0"/>
                            <a:cs typeface="Times New Roman" panose="02020603050405020304" pitchFamily="18" charset="0"/>
                          </a:rPr>
                          <m:t> </m:t>
                        </m:r>
                        <m:r>
                          <a:rPr lang="en-US" sz="2800" b="1" i="1" kern="100">
                            <a:latin typeface="Cambria Math" panose="02040503050406030204" pitchFamily="18" charset="0"/>
                            <a:ea typeface="Times New Roman" panose="02020603050405020304" pitchFamily="18" charset="0"/>
                            <a:cs typeface="Times New Roman" panose="02020603050405020304" pitchFamily="18" charset="0"/>
                          </a:rPr>
                          <m:t>𝒚𝒆𝒂𝒓</m:t>
                        </m:r>
                      </m:den>
                    </m:f>
                  </m:oMath>
                </a14:m>
                <a:endParaRPr lang="en-US" sz="2800" dirty="0"/>
              </a:p>
              <a:p>
                <a:pPr marL="1371600" lvl="3" indent="0">
                  <a:buNone/>
                </a:pPr>
                <a:endParaRPr lang="en-US" sz="2800" dirty="0"/>
              </a:p>
              <a:p>
                <a:pPr marL="0" marR="0" indent="0">
                  <a:lnSpc>
                    <a:spcPct val="107000"/>
                  </a:lnSpc>
                  <a:spcBef>
                    <a:spcPts val="0"/>
                  </a:spcBef>
                  <a:spcAft>
                    <a:spcPts val="800"/>
                  </a:spcAft>
                  <a:buNone/>
                </a:pPr>
                <a:endParaRPr lang="en-US" sz="2400" dirty="0"/>
              </a:p>
            </p:txBody>
          </p:sp>
        </mc:Choice>
        <mc:Fallback xmlns="">
          <p:sp>
            <p:nvSpPr>
              <p:cNvPr id="3" name="Content Placeholder 2">
                <a:extLst>
                  <a:ext uri="{FF2B5EF4-FFF2-40B4-BE49-F238E27FC236}">
                    <a16:creationId xmlns:a16="http://schemas.microsoft.com/office/drawing/2014/main" id="{34A7C336-ABAA-990D-A084-5337EFDA63EB}"/>
                  </a:ext>
                </a:extLst>
              </p:cNvPr>
              <p:cNvSpPr>
                <a:spLocks noGrp="1" noRot="1" noChangeAspect="1" noMove="1" noResize="1" noEditPoints="1" noAdjustHandles="1" noChangeArrowheads="1" noChangeShapeType="1" noTextEdit="1"/>
              </p:cNvSpPr>
              <p:nvPr>
                <p:ph idx="1"/>
              </p:nvPr>
            </p:nvSpPr>
            <p:spPr>
              <a:xfrm>
                <a:off x="838200" y="911225"/>
                <a:ext cx="10515600" cy="5224104"/>
              </a:xfrm>
              <a:blipFill>
                <a:blip r:embed="rId2"/>
                <a:stretch>
                  <a:fillRect l="-928" t="-933" r="-1159"/>
                </a:stretch>
              </a:blipFill>
            </p:spPr>
            <p:txBody>
              <a:bodyPr/>
              <a:lstStyle/>
              <a:p>
                <a:r>
                  <a:rPr lang="en-US">
                    <a:noFill/>
                  </a:rPr>
                  <a:t> </a:t>
                </a:r>
              </a:p>
            </p:txBody>
          </p:sp>
        </mc:Fallback>
      </mc:AlternateContent>
    </p:spTree>
    <p:extLst>
      <p:ext uri="{BB962C8B-B14F-4D97-AF65-F5344CB8AC3E}">
        <p14:creationId xmlns:p14="http://schemas.microsoft.com/office/powerpoint/2010/main" val="30771714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BFD1A-CC32-AEA6-B6EA-4D76DCE8EFB2}"/>
              </a:ext>
            </a:extLst>
          </p:cNvPr>
          <p:cNvSpPr>
            <a:spLocks noGrp="1"/>
          </p:cNvSpPr>
          <p:nvPr>
            <p:ph type="title"/>
          </p:nvPr>
        </p:nvSpPr>
        <p:spPr/>
        <p:txBody>
          <a:bodyPr/>
          <a:lstStyle/>
          <a:p>
            <a:r>
              <a:rPr lang="en-US" sz="4400" b="1" kern="100" dirty="0">
                <a:effectLst/>
                <a:latin typeface="Times New Roman" panose="02020603050405020304" pitchFamily="18" charset="0"/>
                <a:ea typeface="Times New Roman" panose="02020603050405020304" pitchFamily="18" charset="0"/>
                <a:cs typeface="Myanmar Text" panose="020B0502040204020203" pitchFamily="34" charset="0"/>
              </a:rPr>
              <a:t>Population per Nursing Personnel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1666A6-28AF-D52A-43B9-57306780A3C2}"/>
                  </a:ext>
                </a:extLst>
              </p:cNvPr>
              <p:cNvSpPr>
                <a:spLocks noGrp="1"/>
              </p:cNvSpPr>
              <p:nvPr>
                <p:ph idx="1"/>
              </p:nvPr>
            </p:nvSpPr>
            <p:spPr>
              <a:xfrm>
                <a:off x="1103312" y="2092674"/>
                <a:ext cx="8946541" cy="4195481"/>
              </a:xfrm>
            </p:spPr>
            <p:txBody>
              <a:bodyPr>
                <a:normAutofit/>
              </a:bodyPr>
              <a:lstStyle/>
              <a:p>
                <a:pPr marL="176213" lvl="1" indent="-176213">
                  <a:lnSpc>
                    <a:spcPct val="107000"/>
                  </a:lnSpc>
                  <a:spcBef>
                    <a:spcPts val="0"/>
                  </a:spcBef>
                  <a:spcAft>
                    <a:spcPts val="800"/>
                  </a:spcAft>
                </a:pPr>
                <a:r>
                  <a:rPr lang="en-US" sz="2800" kern="100" dirty="0">
                    <a:effectLst/>
                    <a:latin typeface="Times New Roman" panose="02020603050405020304" pitchFamily="18" charset="0"/>
                    <a:ea typeface="Times New Roman" panose="02020603050405020304" pitchFamily="18" charset="0"/>
                    <a:cs typeface="Myanmar Text" panose="020B0502040204020203" pitchFamily="34" charset="0"/>
                  </a:rPr>
                  <a:t>In Myanmar the nursing personnel include all nurses, lady health visitors (LHV) and midwives (MW). The indicator shows the ratio of population and the number of nursing personnel in a given year. Population Per Nursing Personnel (PPNP) is computed as follows:</a:t>
                </a:r>
                <a:endParaRPr lang="en-US" sz="2800" kern="100" dirty="0">
                  <a:effectLst/>
                  <a:latin typeface="Calibri" panose="020F0502020204030204" pitchFamily="34" charset="0"/>
                  <a:ea typeface="Calibri" panose="020F0502020204030204" pitchFamily="34" charset="0"/>
                  <a:cs typeface="Myanmar Text" panose="020B0502040204020203" pitchFamily="34" charset="0"/>
                </a:endParaRPr>
              </a:p>
              <a:p>
                <a:pPr marL="0" marR="0" indent="0">
                  <a:lnSpc>
                    <a:spcPct val="107000"/>
                  </a:lnSpc>
                  <a:spcBef>
                    <a:spcPts val="0"/>
                  </a:spcBef>
                  <a:spcAft>
                    <a:spcPts val="800"/>
                  </a:spcAft>
                  <a:buNone/>
                </a:pPr>
                <a:r>
                  <a:rPr lang="en-US" sz="2800" b="1" kern="100" dirty="0">
                    <a:effectLst/>
                    <a:latin typeface="Times New Roman" panose="02020603050405020304" pitchFamily="18" charset="0"/>
                    <a:ea typeface="Times New Roman" panose="02020603050405020304" pitchFamily="18" charset="0"/>
                    <a:cs typeface="Myanmar Text" panose="020B0502040204020203" pitchFamily="34" charset="0"/>
                  </a:rPr>
                  <a:t>		PPNP=</a:t>
                </a:r>
                <a14:m>
                  <m:oMath xmlns:m="http://schemas.openxmlformats.org/officeDocument/2006/math">
                    <m:f>
                      <m:fPr>
                        <m:ctrlPr>
                          <a:rPr lang="en-US" sz="2800" b="1"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b="1" i="1" kern="100">
                            <a:effectLst/>
                            <a:latin typeface="Cambria Math" panose="02040503050406030204" pitchFamily="18" charset="0"/>
                            <a:ea typeface="Times New Roman" panose="02020603050405020304" pitchFamily="18" charset="0"/>
                            <a:cs typeface="Times New Roman" panose="02020603050405020304" pitchFamily="18" charset="0"/>
                          </a:rPr>
                          <m:t>𝑴𝒊𝒅</m:t>
                        </m:r>
                        <m:r>
                          <a:rPr lang="en-US" sz="2800" b="1"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b="1" i="1" kern="100">
                            <a:effectLst/>
                            <a:latin typeface="Cambria Math" panose="02040503050406030204" pitchFamily="18" charset="0"/>
                            <a:ea typeface="Times New Roman" panose="02020603050405020304" pitchFamily="18" charset="0"/>
                            <a:cs typeface="Times New Roman" panose="02020603050405020304" pitchFamily="18" charset="0"/>
                          </a:rPr>
                          <m:t>𝒚𝒆𝒂𝒓</m:t>
                        </m:r>
                        <m:r>
                          <a:rPr lang="en-US" sz="2800" b="1"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800" b="1" i="1" kern="100">
                            <a:effectLst/>
                            <a:latin typeface="Cambria Math" panose="02040503050406030204" pitchFamily="18" charset="0"/>
                            <a:ea typeface="Times New Roman" panose="02020603050405020304" pitchFamily="18" charset="0"/>
                            <a:cs typeface="Times New Roman" panose="02020603050405020304" pitchFamily="18" charset="0"/>
                          </a:rPr>
                          <m:t>𝒑𝒐𝒑𝒖𝒍𝒂𝒕𝒊𝒐𝒏</m:t>
                        </m:r>
                        <m:r>
                          <a:rPr lang="en-US" sz="2800" b="1"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800" b="1" i="1" kern="100">
                            <a:effectLst/>
                            <a:latin typeface="Cambria Math" panose="02040503050406030204" pitchFamily="18" charset="0"/>
                            <a:ea typeface="Times New Roman" panose="02020603050405020304" pitchFamily="18" charset="0"/>
                            <a:cs typeface="Times New Roman" panose="02020603050405020304" pitchFamily="18" charset="0"/>
                          </a:rPr>
                          <m:t>𝒊𝒏</m:t>
                        </m:r>
                        <m:r>
                          <a:rPr lang="en-US" sz="2800" b="1"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800" b="1" i="1" kern="100">
                            <a:effectLst/>
                            <a:latin typeface="Cambria Math" panose="02040503050406030204" pitchFamily="18" charset="0"/>
                            <a:ea typeface="Times New Roman" panose="02020603050405020304" pitchFamily="18" charset="0"/>
                            <a:cs typeface="Times New Roman" panose="02020603050405020304" pitchFamily="18" charset="0"/>
                          </a:rPr>
                          <m:t>𝒂</m:t>
                        </m:r>
                        <m:r>
                          <a:rPr lang="en-US" sz="2800" b="1"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800" b="1" i="1" kern="100">
                            <a:effectLst/>
                            <a:latin typeface="Cambria Math" panose="02040503050406030204" pitchFamily="18" charset="0"/>
                            <a:ea typeface="Times New Roman" panose="02020603050405020304" pitchFamily="18" charset="0"/>
                            <a:cs typeface="Times New Roman" panose="02020603050405020304" pitchFamily="18" charset="0"/>
                          </a:rPr>
                          <m:t>𝒈𝒊𝒗𝒆𝒏</m:t>
                        </m:r>
                        <m:r>
                          <a:rPr lang="en-US" sz="2800" b="1"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800" b="1" i="1" kern="100">
                            <a:effectLst/>
                            <a:latin typeface="Cambria Math" panose="02040503050406030204" pitchFamily="18" charset="0"/>
                            <a:ea typeface="Times New Roman" panose="02020603050405020304" pitchFamily="18" charset="0"/>
                            <a:cs typeface="Times New Roman" panose="02020603050405020304" pitchFamily="18" charset="0"/>
                          </a:rPr>
                          <m:t>𝒚𝒆𝒂𝒓</m:t>
                        </m:r>
                      </m:num>
                      <m:den>
                        <m:r>
                          <a:rPr lang="en-US" sz="2800" b="1" i="1" kern="100">
                            <a:effectLst/>
                            <a:latin typeface="Cambria Math" panose="02040503050406030204" pitchFamily="18" charset="0"/>
                            <a:ea typeface="Times New Roman" panose="02020603050405020304" pitchFamily="18" charset="0"/>
                            <a:cs typeface="Times New Roman" panose="02020603050405020304" pitchFamily="18" charset="0"/>
                          </a:rPr>
                          <m:t>𝑻𝒐𝒕𝒂𝒍</m:t>
                        </m:r>
                        <m:r>
                          <a:rPr lang="en-US" sz="2800" b="1"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800" b="1" i="1" kern="100">
                            <a:effectLst/>
                            <a:latin typeface="Cambria Math" panose="02040503050406030204" pitchFamily="18" charset="0"/>
                            <a:ea typeface="Times New Roman" panose="02020603050405020304" pitchFamily="18" charset="0"/>
                            <a:cs typeface="Times New Roman" panose="02020603050405020304" pitchFamily="18" charset="0"/>
                          </a:rPr>
                          <m:t>𝒏𝒖𝒎𝒃𝒆𝒓</m:t>
                        </m:r>
                        <m:r>
                          <a:rPr lang="en-US" sz="2800" b="1"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800" b="1" i="1" kern="100">
                            <a:effectLst/>
                            <a:latin typeface="Cambria Math" panose="02040503050406030204" pitchFamily="18" charset="0"/>
                            <a:ea typeface="Times New Roman" panose="02020603050405020304" pitchFamily="18" charset="0"/>
                            <a:cs typeface="Times New Roman" panose="02020603050405020304" pitchFamily="18" charset="0"/>
                          </a:rPr>
                          <m:t>𝒐𝒇</m:t>
                        </m:r>
                        <m:r>
                          <a:rPr lang="en-US" sz="2800" b="1"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800" b="1" i="1" kern="100">
                            <a:effectLst/>
                            <a:latin typeface="Cambria Math" panose="02040503050406030204" pitchFamily="18" charset="0"/>
                            <a:ea typeface="Times New Roman" panose="02020603050405020304" pitchFamily="18" charset="0"/>
                            <a:cs typeface="Times New Roman" panose="02020603050405020304" pitchFamily="18" charset="0"/>
                          </a:rPr>
                          <m:t>𝒏𝒖𝒓𝒔𝒊𝒏𝒈</m:t>
                        </m:r>
                        <m:r>
                          <a:rPr lang="en-US" sz="2800" b="1"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800" b="1" i="1" kern="100">
                            <a:effectLst/>
                            <a:latin typeface="Cambria Math" panose="02040503050406030204" pitchFamily="18" charset="0"/>
                            <a:ea typeface="Times New Roman" panose="02020603050405020304" pitchFamily="18" charset="0"/>
                            <a:cs typeface="Times New Roman" panose="02020603050405020304" pitchFamily="18" charset="0"/>
                          </a:rPr>
                          <m:t>𝒑𝒆𝒓𝒔𝒐𝒏𝒏𝒆𝒍</m:t>
                        </m:r>
                        <m:r>
                          <a:rPr lang="en-US" sz="2800" b="1"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800" b="1" i="1" kern="100">
                            <a:effectLst/>
                            <a:latin typeface="Cambria Math" panose="02040503050406030204" pitchFamily="18" charset="0"/>
                            <a:ea typeface="Times New Roman" panose="02020603050405020304" pitchFamily="18" charset="0"/>
                            <a:cs typeface="Times New Roman" panose="02020603050405020304" pitchFamily="18" charset="0"/>
                          </a:rPr>
                          <m:t>𝒊𝒏</m:t>
                        </m:r>
                        <m:r>
                          <a:rPr lang="en-US" sz="2800" b="1"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800" b="1" i="1" kern="100">
                            <a:effectLst/>
                            <a:latin typeface="Cambria Math" panose="02040503050406030204" pitchFamily="18" charset="0"/>
                            <a:ea typeface="Times New Roman" panose="02020603050405020304" pitchFamily="18" charset="0"/>
                            <a:cs typeface="Times New Roman" panose="02020603050405020304" pitchFamily="18" charset="0"/>
                          </a:rPr>
                          <m:t>𝒕𝒉𝒆</m:t>
                        </m:r>
                        <m:r>
                          <a:rPr lang="en-US" sz="2800" b="1"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800" b="1" i="1" kern="100">
                            <a:effectLst/>
                            <a:latin typeface="Cambria Math" panose="02040503050406030204" pitchFamily="18" charset="0"/>
                            <a:ea typeface="Times New Roman" panose="02020603050405020304" pitchFamily="18" charset="0"/>
                            <a:cs typeface="Times New Roman" panose="02020603050405020304" pitchFamily="18" charset="0"/>
                          </a:rPr>
                          <m:t>𝒔𝒂𝒎𝒆</m:t>
                        </m:r>
                        <m:r>
                          <a:rPr lang="en-US" sz="2800" b="1"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800" b="1" i="1" kern="100">
                            <a:effectLst/>
                            <a:latin typeface="Cambria Math" panose="02040503050406030204" pitchFamily="18" charset="0"/>
                            <a:ea typeface="Times New Roman" panose="02020603050405020304" pitchFamily="18" charset="0"/>
                            <a:cs typeface="Times New Roman" panose="02020603050405020304" pitchFamily="18" charset="0"/>
                          </a:rPr>
                          <m:t>𝒚𝒆𝒂𝒓</m:t>
                        </m:r>
                      </m:den>
                    </m:f>
                  </m:oMath>
                </a14:m>
                <a:endParaRPr lang="en-US" sz="2800" dirty="0"/>
              </a:p>
            </p:txBody>
          </p:sp>
        </mc:Choice>
        <mc:Fallback xmlns="">
          <p:sp>
            <p:nvSpPr>
              <p:cNvPr id="3" name="Content Placeholder 2">
                <a:extLst>
                  <a:ext uri="{FF2B5EF4-FFF2-40B4-BE49-F238E27FC236}">
                    <a16:creationId xmlns:a16="http://schemas.microsoft.com/office/drawing/2014/main" id="{151666A6-28AF-D52A-43B9-57306780A3C2}"/>
                  </a:ext>
                </a:extLst>
              </p:cNvPr>
              <p:cNvSpPr>
                <a:spLocks noGrp="1" noRot="1" noChangeAspect="1" noMove="1" noResize="1" noEditPoints="1" noAdjustHandles="1" noChangeArrowheads="1" noChangeShapeType="1" noTextEdit="1"/>
              </p:cNvSpPr>
              <p:nvPr>
                <p:ph idx="1"/>
              </p:nvPr>
            </p:nvSpPr>
            <p:spPr>
              <a:xfrm>
                <a:off x="1103312" y="2092674"/>
                <a:ext cx="8946541" cy="4195481"/>
              </a:xfrm>
              <a:blipFill>
                <a:blip r:embed="rId2"/>
                <a:stretch>
                  <a:fillRect l="-886" t="-1451" r="-1975"/>
                </a:stretch>
              </a:blipFill>
            </p:spPr>
            <p:txBody>
              <a:bodyPr/>
              <a:lstStyle/>
              <a:p>
                <a:r>
                  <a:rPr lang="en-US">
                    <a:noFill/>
                  </a:rPr>
                  <a:t> </a:t>
                </a:r>
              </a:p>
            </p:txBody>
          </p:sp>
        </mc:Fallback>
      </mc:AlternateContent>
    </p:spTree>
    <p:extLst>
      <p:ext uri="{BB962C8B-B14F-4D97-AF65-F5344CB8AC3E}">
        <p14:creationId xmlns:p14="http://schemas.microsoft.com/office/powerpoint/2010/main" val="29694805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A7D46-090D-4CFC-D05C-3717303D75B5}"/>
              </a:ext>
            </a:extLst>
          </p:cNvPr>
          <p:cNvSpPr>
            <a:spLocks noGrp="1"/>
          </p:cNvSpPr>
          <p:nvPr>
            <p:ph type="title"/>
          </p:nvPr>
        </p:nvSpPr>
        <p:spPr>
          <a:xfrm>
            <a:off x="838200" y="365125"/>
            <a:ext cx="10515600" cy="696759"/>
          </a:xfrm>
        </p:spPr>
        <p:txBody>
          <a:bodyPr>
            <a:normAutofit/>
          </a:bodyPr>
          <a:lstStyle/>
          <a:p>
            <a:pPr marL="0" marR="0">
              <a:lnSpc>
                <a:spcPct val="107000"/>
              </a:lnSpc>
              <a:spcBef>
                <a:spcPts val="0"/>
              </a:spcBef>
              <a:spcAft>
                <a:spcPts val="800"/>
              </a:spcAft>
            </a:pPr>
            <a:r>
              <a:rPr lang="en-US" sz="3600" b="1" kern="100" dirty="0">
                <a:effectLst/>
                <a:latin typeface="Times New Roman" panose="02020603050405020304" pitchFamily="18" charset="0"/>
                <a:ea typeface="Times New Roman" panose="02020603050405020304" pitchFamily="18" charset="0"/>
                <a:cs typeface="Myanmar Text" panose="020B0502040204020203" pitchFamily="34" charset="0"/>
              </a:rPr>
              <a:t>Population Per Hospital Bed</a:t>
            </a:r>
            <a:endParaRPr lang="en-US" sz="3600" kern="100" dirty="0">
              <a:effectLst/>
              <a:latin typeface="Calibri" panose="020F0502020204030204" pitchFamily="34" charset="0"/>
              <a:ea typeface="Calibri" panose="020F0502020204030204" pitchFamily="34" charset="0"/>
              <a:cs typeface="Myanmar Text" panose="020B0502040204020203"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0AAD20-F6D1-D642-0A93-A5E8A79C82D3}"/>
                  </a:ext>
                </a:extLst>
              </p:cNvPr>
              <p:cNvSpPr>
                <a:spLocks noGrp="1"/>
              </p:cNvSpPr>
              <p:nvPr>
                <p:ph idx="1"/>
              </p:nvPr>
            </p:nvSpPr>
            <p:spPr>
              <a:xfrm>
                <a:off x="1" y="1327355"/>
                <a:ext cx="11353800" cy="4454013"/>
              </a:xfrm>
            </p:spPr>
            <p:txBody>
              <a:bodyPr>
                <a:normAutofit/>
              </a:bodyPr>
              <a:lstStyle/>
              <a:p>
                <a:pPr marL="0" marR="0" indent="0">
                  <a:lnSpc>
                    <a:spcPct val="107000"/>
                  </a:lnSpc>
                  <a:spcBef>
                    <a:spcPts val="0"/>
                  </a:spcBef>
                  <a:spcAft>
                    <a:spcPts val="800"/>
                  </a:spcAft>
                  <a:buNone/>
                </a:pPr>
                <a:r>
                  <a:rPr lang="en-US" sz="1800" b="1" kern="100" dirty="0">
                    <a:effectLst/>
                    <a:latin typeface="Times New Roman" panose="02020603050405020304" pitchFamily="18" charset="0"/>
                    <a:ea typeface="Times New Roman" panose="02020603050405020304" pitchFamily="18" charset="0"/>
                    <a:cs typeface="Myanmar Text" panose="020B0502040204020203" pitchFamily="34" charset="0"/>
                  </a:rPr>
                  <a:t> </a:t>
                </a:r>
                <a:endParaRPr lang="en-US" sz="2400" b="1" kern="100" dirty="0">
                  <a:effectLst/>
                  <a:latin typeface="Times New Roman" panose="02020603050405020304" pitchFamily="18" charset="0"/>
                  <a:ea typeface="Times New Roman" panose="02020603050405020304" pitchFamily="18" charset="0"/>
                  <a:cs typeface="Myanmar Text" panose="020B0502040204020203" pitchFamily="34" charset="0"/>
                </a:endParaRPr>
              </a:p>
              <a:p>
                <a:pPr marL="0" indent="0">
                  <a:lnSpc>
                    <a:spcPct val="107000"/>
                  </a:lnSpc>
                  <a:spcBef>
                    <a:spcPts val="0"/>
                  </a:spcBef>
                  <a:spcAft>
                    <a:spcPts val="800"/>
                  </a:spcAft>
                  <a:buNone/>
                </a:pPr>
                <a:r>
                  <a:rPr lang="en-US" sz="3200" kern="100" dirty="0">
                    <a:effectLst/>
                    <a:latin typeface="Times New Roman" panose="02020603050405020304" pitchFamily="18" charset="0"/>
                    <a:ea typeface="Times New Roman" panose="02020603050405020304" pitchFamily="18" charset="0"/>
                    <a:cs typeface="Myanmar Text" panose="020B0502040204020203" pitchFamily="34" charset="0"/>
                  </a:rPr>
                  <a:t>Population Per Hospital Bed(PPHB) shows the number of population per hospital bed in a given year. The indicator is as follow</a:t>
                </a:r>
                <a:endParaRPr lang="en-US" sz="3200" kern="100" dirty="0">
                  <a:effectLst/>
                  <a:latin typeface="Calibri" panose="020F0502020204030204" pitchFamily="34" charset="0"/>
                  <a:ea typeface="Calibri" panose="020F0502020204030204" pitchFamily="34" charset="0"/>
                  <a:cs typeface="Myanmar Text" panose="020B0502040204020203" pitchFamily="34" charset="0"/>
                </a:endParaRPr>
              </a:p>
              <a:p>
                <a:pPr marL="0" marR="0" indent="0">
                  <a:lnSpc>
                    <a:spcPct val="107000"/>
                  </a:lnSpc>
                  <a:spcBef>
                    <a:spcPts val="0"/>
                  </a:spcBef>
                  <a:spcAft>
                    <a:spcPts val="800"/>
                  </a:spcAft>
                  <a:buNone/>
                </a:pPr>
                <a:r>
                  <a:rPr lang="en-US" sz="3200" b="1" kern="100" dirty="0">
                    <a:effectLst/>
                    <a:latin typeface="Times New Roman" panose="02020603050405020304" pitchFamily="18" charset="0"/>
                    <a:ea typeface="Times New Roman" panose="02020603050405020304" pitchFamily="18" charset="0"/>
                    <a:cs typeface="Myanmar Text" panose="020B0502040204020203" pitchFamily="34" charset="0"/>
                  </a:rPr>
                  <a:t>		PPHB=</a:t>
                </a:r>
                <a14:m>
                  <m:oMath xmlns:m="http://schemas.openxmlformats.org/officeDocument/2006/math">
                    <m:f>
                      <m:fPr>
                        <m:ctrlPr>
                          <a:rPr lang="en-US" sz="3200" b="1"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200" b="1" i="1" kern="100">
                            <a:effectLst/>
                            <a:latin typeface="Cambria Math" panose="02040503050406030204" pitchFamily="18" charset="0"/>
                            <a:ea typeface="Times New Roman" panose="02020603050405020304" pitchFamily="18" charset="0"/>
                            <a:cs typeface="Times New Roman" panose="02020603050405020304" pitchFamily="18" charset="0"/>
                          </a:rPr>
                          <m:t>𝐌𝐢𝐝</m:t>
                        </m:r>
                        <m:r>
                          <a:rPr lang="en-US" sz="3200" b="1"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3200" b="1" i="1" kern="100">
                            <a:effectLst/>
                            <a:latin typeface="Cambria Math" panose="02040503050406030204" pitchFamily="18" charset="0"/>
                            <a:ea typeface="Times New Roman" panose="02020603050405020304" pitchFamily="18" charset="0"/>
                            <a:cs typeface="Times New Roman" panose="02020603050405020304" pitchFamily="18" charset="0"/>
                          </a:rPr>
                          <m:t>𝐲𝐞𝐚𝐫</m:t>
                        </m:r>
                        <m:r>
                          <a:rPr lang="en-US" sz="3200" b="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3200" b="1" i="1" kern="100">
                            <a:effectLst/>
                            <a:latin typeface="Cambria Math" panose="02040503050406030204" pitchFamily="18" charset="0"/>
                            <a:ea typeface="Times New Roman" panose="02020603050405020304" pitchFamily="18" charset="0"/>
                            <a:cs typeface="Times New Roman" panose="02020603050405020304" pitchFamily="18" charset="0"/>
                          </a:rPr>
                          <m:t>𝐩𝐨𝐩𝐮𝐥𝐚𝐭𝐢𝐨𝐧</m:t>
                        </m:r>
                        <m:r>
                          <a:rPr lang="en-US" sz="3200" b="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3200" b="1" i="1" kern="100">
                            <a:effectLst/>
                            <a:latin typeface="Cambria Math" panose="02040503050406030204" pitchFamily="18" charset="0"/>
                            <a:ea typeface="Times New Roman" panose="02020603050405020304" pitchFamily="18" charset="0"/>
                            <a:cs typeface="Times New Roman" panose="02020603050405020304" pitchFamily="18" charset="0"/>
                          </a:rPr>
                          <m:t>𝐢𝐧</m:t>
                        </m:r>
                        <m:r>
                          <a:rPr lang="en-US" sz="3200" b="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3200" b="1" i="1" kern="100">
                            <a:effectLst/>
                            <a:latin typeface="Cambria Math" panose="02040503050406030204" pitchFamily="18" charset="0"/>
                            <a:ea typeface="Times New Roman" panose="02020603050405020304" pitchFamily="18" charset="0"/>
                            <a:cs typeface="Times New Roman" panose="02020603050405020304" pitchFamily="18" charset="0"/>
                          </a:rPr>
                          <m:t>𝐚</m:t>
                        </m:r>
                        <m:r>
                          <a:rPr lang="en-US" sz="3200" b="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3200" b="1" i="1" kern="100">
                            <a:effectLst/>
                            <a:latin typeface="Cambria Math" panose="02040503050406030204" pitchFamily="18" charset="0"/>
                            <a:ea typeface="Times New Roman" panose="02020603050405020304" pitchFamily="18" charset="0"/>
                            <a:cs typeface="Times New Roman" panose="02020603050405020304" pitchFamily="18" charset="0"/>
                          </a:rPr>
                          <m:t>𝐠𝐢𝐯𝐞𝐧</m:t>
                        </m:r>
                        <m:r>
                          <a:rPr lang="en-US" sz="3200" b="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3200" b="1" i="1" kern="100">
                            <a:effectLst/>
                            <a:latin typeface="Cambria Math" panose="02040503050406030204" pitchFamily="18" charset="0"/>
                            <a:ea typeface="Times New Roman" panose="02020603050405020304" pitchFamily="18" charset="0"/>
                            <a:cs typeface="Times New Roman" panose="02020603050405020304" pitchFamily="18" charset="0"/>
                          </a:rPr>
                          <m:t>𝐲𝐞𝐚𝐫</m:t>
                        </m:r>
                      </m:num>
                      <m:den>
                        <m:r>
                          <a:rPr lang="en-US" sz="3200" b="1" i="1" kern="100">
                            <a:effectLst/>
                            <a:latin typeface="Cambria Math" panose="02040503050406030204" pitchFamily="18" charset="0"/>
                            <a:ea typeface="Times New Roman" panose="02020603050405020304" pitchFamily="18" charset="0"/>
                            <a:cs typeface="Times New Roman" panose="02020603050405020304" pitchFamily="18" charset="0"/>
                          </a:rPr>
                          <m:t>𝐓𝐨𝐭𝐚𝐥</m:t>
                        </m:r>
                        <m:r>
                          <a:rPr lang="en-US" sz="3200" b="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3200" b="1" i="1" kern="100">
                            <a:effectLst/>
                            <a:latin typeface="Cambria Math" panose="02040503050406030204" pitchFamily="18" charset="0"/>
                            <a:ea typeface="Times New Roman" panose="02020603050405020304" pitchFamily="18" charset="0"/>
                            <a:cs typeface="Times New Roman" panose="02020603050405020304" pitchFamily="18" charset="0"/>
                          </a:rPr>
                          <m:t>𝐧𝐮𝐦𝐛𝐞𝐫</m:t>
                        </m:r>
                        <m:r>
                          <a:rPr lang="en-US" sz="3200" b="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3200" b="1" i="1" kern="100">
                            <a:effectLst/>
                            <a:latin typeface="Cambria Math" panose="02040503050406030204" pitchFamily="18" charset="0"/>
                            <a:ea typeface="Times New Roman" panose="02020603050405020304" pitchFamily="18" charset="0"/>
                            <a:cs typeface="Times New Roman" panose="02020603050405020304" pitchFamily="18" charset="0"/>
                          </a:rPr>
                          <m:t>𝐨𝐟</m:t>
                        </m:r>
                        <m:r>
                          <a:rPr lang="en-US" sz="3200" b="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3200" b="1" i="1" kern="100">
                            <a:effectLst/>
                            <a:latin typeface="Cambria Math" panose="02040503050406030204" pitchFamily="18" charset="0"/>
                            <a:ea typeface="Times New Roman" panose="02020603050405020304" pitchFamily="18" charset="0"/>
                            <a:cs typeface="Times New Roman" panose="02020603050405020304" pitchFamily="18" charset="0"/>
                          </a:rPr>
                          <m:t>𝐡𝐨𝐬𝐩𝐢𝐭𝐚𝐥</m:t>
                        </m:r>
                        <m:r>
                          <a:rPr lang="en-US" sz="3200" b="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3200" b="1" i="1" kern="100">
                            <a:effectLst/>
                            <a:latin typeface="Cambria Math" panose="02040503050406030204" pitchFamily="18" charset="0"/>
                            <a:ea typeface="Times New Roman" panose="02020603050405020304" pitchFamily="18" charset="0"/>
                            <a:cs typeface="Times New Roman" panose="02020603050405020304" pitchFamily="18" charset="0"/>
                          </a:rPr>
                          <m:t>𝐛𝐞𝐝𝐬</m:t>
                        </m:r>
                        <m:r>
                          <a:rPr lang="en-US" sz="3200" b="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3200" b="1" i="1" kern="100">
                            <a:effectLst/>
                            <a:latin typeface="Cambria Math" panose="02040503050406030204" pitchFamily="18" charset="0"/>
                            <a:ea typeface="Times New Roman" panose="02020603050405020304" pitchFamily="18" charset="0"/>
                            <a:cs typeface="Times New Roman" panose="02020603050405020304" pitchFamily="18" charset="0"/>
                          </a:rPr>
                          <m:t>𝐢𝐧</m:t>
                        </m:r>
                        <m:r>
                          <a:rPr lang="en-US" sz="3200" b="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3200" b="1" i="1" kern="100">
                            <a:effectLst/>
                            <a:latin typeface="Cambria Math" panose="02040503050406030204" pitchFamily="18" charset="0"/>
                            <a:ea typeface="Times New Roman" panose="02020603050405020304" pitchFamily="18" charset="0"/>
                            <a:cs typeface="Times New Roman" panose="02020603050405020304" pitchFamily="18" charset="0"/>
                          </a:rPr>
                          <m:t>𝐭𝐡𝐞</m:t>
                        </m:r>
                        <m:r>
                          <a:rPr lang="en-US" sz="3200" b="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3200" b="1" i="1" kern="100">
                            <a:effectLst/>
                            <a:latin typeface="Cambria Math" panose="02040503050406030204" pitchFamily="18" charset="0"/>
                            <a:ea typeface="Times New Roman" panose="02020603050405020304" pitchFamily="18" charset="0"/>
                            <a:cs typeface="Times New Roman" panose="02020603050405020304" pitchFamily="18" charset="0"/>
                          </a:rPr>
                          <m:t>𝐬𝐚𝐦𝐞</m:t>
                        </m:r>
                        <m:r>
                          <a:rPr lang="en-US" sz="3200" b="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3200" b="1" i="1" kern="100">
                            <a:effectLst/>
                            <a:latin typeface="Cambria Math" panose="02040503050406030204" pitchFamily="18" charset="0"/>
                            <a:ea typeface="Times New Roman" panose="02020603050405020304" pitchFamily="18" charset="0"/>
                            <a:cs typeface="Times New Roman" panose="02020603050405020304" pitchFamily="18" charset="0"/>
                          </a:rPr>
                          <m:t>𝐲𝐞𝐚𝐫</m:t>
                        </m:r>
                      </m:den>
                    </m:f>
                  </m:oMath>
                </a14:m>
                <a:endParaRPr lang="en-US" sz="3200" kern="100" dirty="0">
                  <a:effectLst/>
                  <a:latin typeface="Calibri" panose="020F0502020204030204" pitchFamily="34" charset="0"/>
                  <a:ea typeface="Calibri" panose="020F0502020204030204" pitchFamily="34" charset="0"/>
                  <a:cs typeface="Myanmar Text" panose="020B0502040204020203" pitchFamily="34" charset="0"/>
                </a:endParaRPr>
              </a:p>
              <a:p>
                <a:pPr marL="0" marR="0" indent="0">
                  <a:lnSpc>
                    <a:spcPct val="107000"/>
                  </a:lnSpc>
                  <a:spcBef>
                    <a:spcPts val="0"/>
                  </a:spcBef>
                  <a:spcAft>
                    <a:spcPts val="800"/>
                  </a:spcAft>
                  <a:buNone/>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pPr marL="0" marR="0" indent="0">
                  <a:lnSpc>
                    <a:spcPct val="107000"/>
                  </a:lnSpc>
                  <a:spcBef>
                    <a:spcPts val="0"/>
                  </a:spcBef>
                  <a:spcAft>
                    <a:spcPts val="800"/>
                  </a:spcAft>
                  <a:buNone/>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p:txBody>
          </p:sp>
        </mc:Choice>
        <mc:Fallback xmlns="">
          <p:sp>
            <p:nvSpPr>
              <p:cNvPr id="3" name="Content Placeholder 2">
                <a:extLst>
                  <a:ext uri="{FF2B5EF4-FFF2-40B4-BE49-F238E27FC236}">
                    <a16:creationId xmlns:a16="http://schemas.microsoft.com/office/drawing/2014/main" id="{240AAD20-F6D1-D642-0A93-A5E8A79C82D3}"/>
                  </a:ext>
                </a:extLst>
              </p:cNvPr>
              <p:cNvSpPr>
                <a:spLocks noGrp="1" noRot="1" noChangeAspect="1" noMove="1" noResize="1" noEditPoints="1" noAdjustHandles="1" noChangeArrowheads="1" noChangeShapeType="1" noTextEdit="1"/>
              </p:cNvSpPr>
              <p:nvPr>
                <p:ph idx="1"/>
              </p:nvPr>
            </p:nvSpPr>
            <p:spPr>
              <a:xfrm>
                <a:off x="1" y="1327355"/>
                <a:ext cx="11353800" cy="4454013"/>
              </a:xfrm>
              <a:blipFill>
                <a:blip r:embed="rId2"/>
                <a:stretch>
                  <a:fillRect l="-1342"/>
                </a:stretch>
              </a:blipFill>
            </p:spPr>
            <p:txBody>
              <a:bodyPr/>
              <a:lstStyle/>
              <a:p>
                <a:r>
                  <a:rPr lang="en-US">
                    <a:noFill/>
                  </a:rPr>
                  <a:t> </a:t>
                </a:r>
              </a:p>
            </p:txBody>
          </p:sp>
        </mc:Fallback>
      </mc:AlternateContent>
    </p:spTree>
    <p:extLst>
      <p:ext uri="{BB962C8B-B14F-4D97-AF65-F5344CB8AC3E}">
        <p14:creationId xmlns:p14="http://schemas.microsoft.com/office/powerpoint/2010/main" val="1861170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D018A-99D4-9D53-7586-0B1A438B40D3}"/>
              </a:ext>
            </a:extLst>
          </p:cNvPr>
          <p:cNvSpPr>
            <a:spLocks noGrp="1"/>
          </p:cNvSpPr>
          <p:nvPr>
            <p:ph type="title"/>
          </p:nvPr>
        </p:nvSpPr>
        <p:spPr/>
        <p:txBody>
          <a:bodyPr/>
          <a:lstStyle/>
          <a:p>
            <a:r>
              <a:rPr lang="en-US" sz="4400" b="1" kern="100" dirty="0">
                <a:effectLst/>
                <a:latin typeface="Times New Roman" panose="02020603050405020304" pitchFamily="18" charset="0"/>
                <a:ea typeface="Times New Roman" panose="02020603050405020304" pitchFamily="18" charset="0"/>
                <a:cs typeface="Myanmar Text" panose="020B0502040204020203" pitchFamily="34" charset="0"/>
              </a:rPr>
              <a:t>Number of Villages Per Rural Health Care Centre and Sub-Centre</a:t>
            </a:r>
            <a:br>
              <a:rPr lang="en-US" sz="4400" b="1" kern="100" dirty="0">
                <a:effectLst/>
                <a:latin typeface="Times New Roman" panose="02020603050405020304" pitchFamily="18" charset="0"/>
                <a:ea typeface="Times New Roman" panose="02020603050405020304" pitchFamily="18" charset="0"/>
                <a:cs typeface="Myanmar Text" panose="020B0502040204020203" pitchFamily="34" charset="0"/>
              </a:rPr>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288640-9DDA-ACE7-5E3B-CFC8A345C96E}"/>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In Myanmar, it shows the average number of villages served by a rural health care center, both in preventive and curative aspects, in a given year. The rural health care center includes both main center (RHC) and sub-center (sub-RHC): Number of villages per Rural Health care center (NVPRHCC) is.</a:t>
                </a:r>
              </a:p>
              <a:p>
                <a:pPr marL="0" marR="0" indent="0">
                  <a:lnSpc>
                    <a:spcPct val="107000"/>
                  </a:lnSpc>
                  <a:spcBef>
                    <a:spcPts val="0"/>
                  </a:spcBef>
                  <a:spcAft>
                    <a:spcPts val="800"/>
                  </a:spcAft>
                  <a:buNone/>
                </a:pPr>
                <a:r>
                  <a:rPr lang="en-US" sz="2400" b="1" kern="100" dirty="0">
                    <a:effectLst/>
                    <a:latin typeface="Times New Roman" panose="02020603050405020304" pitchFamily="18" charset="0"/>
                    <a:ea typeface="Times New Roman" panose="02020603050405020304" pitchFamily="18" charset="0"/>
                    <a:cs typeface="Myanmar Text" panose="020B0502040204020203" pitchFamily="34" charset="0"/>
                  </a:rPr>
                  <a:t>NVPRHCC = </a:t>
                </a:r>
                <a14:m>
                  <m:oMath xmlns:m="http://schemas.openxmlformats.org/officeDocument/2006/math">
                    <m:f>
                      <m:fPr>
                        <m:ctrlPr>
                          <a:rPr lang="en-US" sz="2400" b="1"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b="1" i="1" kern="100">
                            <a:effectLst/>
                            <a:latin typeface="Cambria Math" panose="02040503050406030204" pitchFamily="18" charset="0"/>
                            <a:ea typeface="Times New Roman" panose="02020603050405020304" pitchFamily="18" charset="0"/>
                            <a:cs typeface="Times New Roman" panose="02020603050405020304" pitchFamily="18" charset="0"/>
                          </a:rPr>
                          <m:t>𝐓𝐨𝐭𝐚𝐥</m:t>
                        </m:r>
                        <m:r>
                          <a:rPr lang="en-US" sz="2400" b="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400" b="1" i="1" kern="100">
                            <a:effectLst/>
                            <a:latin typeface="Cambria Math" panose="02040503050406030204" pitchFamily="18" charset="0"/>
                            <a:ea typeface="Times New Roman" panose="02020603050405020304" pitchFamily="18" charset="0"/>
                            <a:cs typeface="Times New Roman" panose="02020603050405020304" pitchFamily="18" charset="0"/>
                          </a:rPr>
                          <m:t>𝐧𝐮𝐦𝐛𝐞𝐫</m:t>
                        </m:r>
                        <m:r>
                          <a:rPr lang="en-US" sz="2400" b="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400" b="1" i="1" kern="100">
                            <a:effectLst/>
                            <a:latin typeface="Cambria Math" panose="02040503050406030204" pitchFamily="18" charset="0"/>
                            <a:ea typeface="Times New Roman" panose="02020603050405020304" pitchFamily="18" charset="0"/>
                            <a:cs typeface="Times New Roman" panose="02020603050405020304" pitchFamily="18" charset="0"/>
                          </a:rPr>
                          <m:t>𝐨𝐟</m:t>
                        </m:r>
                        <m:r>
                          <a:rPr lang="en-US" sz="2400" b="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400" b="1" i="1" kern="100">
                            <a:effectLst/>
                            <a:latin typeface="Cambria Math" panose="02040503050406030204" pitchFamily="18" charset="0"/>
                            <a:ea typeface="Times New Roman" panose="02020603050405020304" pitchFamily="18" charset="0"/>
                            <a:cs typeface="Times New Roman" panose="02020603050405020304" pitchFamily="18" charset="0"/>
                          </a:rPr>
                          <m:t>𝐯𝐢𝐥𝐥𝐚𝐠𝐞𝐬</m:t>
                        </m:r>
                        <m:r>
                          <a:rPr lang="en-US" sz="2400" b="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400" b="1" i="1" kern="100">
                            <a:effectLst/>
                            <a:latin typeface="Cambria Math" panose="02040503050406030204" pitchFamily="18" charset="0"/>
                            <a:ea typeface="Times New Roman" panose="02020603050405020304" pitchFamily="18" charset="0"/>
                            <a:cs typeface="Times New Roman" panose="02020603050405020304" pitchFamily="18" charset="0"/>
                          </a:rPr>
                          <m:t>𝐢𝐧</m:t>
                        </m:r>
                        <m:r>
                          <a:rPr lang="en-US" sz="2400" b="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400" b="1" i="1" kern="100">
                            <a:effectLst/>
                            <a:latin typeface="Cambria Math" panose="02040503050406030204" pitchFamily="18" charset="0"/>
                            <a:ea typeface="Times New Roman" panose="02020603050405020304" pitchFamily="18" charset="0"/>
                            <a:cs typeface="Times New Roman" panose="02020603050405020304" pitchFamily="18" charset="0"/>
                          </a:rPr>
                          <m:t>𝐚</m:t>
                        </m:r>
                        <m:r>
                          <a:rPr lang="en-US" sz="2400" b="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400" b="1" i="1" kern="100">
                            <a:effectLst/>
                            <a:latin typeface="Cambria Math" panose="02040503050406030204" pitchFamily="18" charset="0"/>
                            <a:ea typeface="Times New Roman" panose="02020603050405020304" pitchFamily="18" charset="0"/>
                            <a:cs typeface="Times New Roman" panose="02020603050405020304" pitchFamily="18" charset="0"/>
                          </a:rPr>
                          <m:t>𝐠𝐢𝐯𝐞𝐧</m:t>
                        </m:r>
                        <m:r>
                          <a:rPr lang="en-US" sz="2400" b="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400" b="1" i="1" kern="100">
                            <a:effectLst/>
                            <a:latin typeface="Cambria Math" panose="02040503050406030204" pitchFamily="18" charset="0"/>
                            <a:ea typeface="Times New Roman" panose="02020603050405020304" pitchFamily="18" charset="0"/>
                            <a:cs typeface="Times New Roman" panose="02020603050405020304" pitchFamily="18" charset="0"/>
                          </a:rPr>
                          <m:t>𝐲𝐞𝐚𝐫</m:t>
                        </m:r>
                      </m:num>
                      <m:den>
                        <m:r>
                          <a:rPr lang="en-US" sz="2400" b="1" i="1" kern="100">
                            <a:effectLst/>
                            <a:latin typeface="Cambria Math" panose="02040503050406030204" pitchFamily="18" charset="0"/>
                            <a:ea typeface="Times New Roman" panose="02020603050405020304" pitchFamily="18" charset="0"/>
                            <a:cs typeface="Times New Roman" panose="02020603050405020304" pitchFamily="18" charset="0"/>
                          </a:rPr>
                          <m:t>𝐓𝐨𝐭𝐚𝐥</m:t>
                        </m:r>
                        <m:r>
                          <a:rPr lang="en-US" sz="2400" b="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400" b="1" i="1" kern="100">
                            <a:effectLst/>
                            <a:latin typeface="Cambria Math" panose="02040503050406030204" pitchFamily="18" charset="0"/>
                            <a:ea typeface="Times New Roman" panose="02020603050405020304" pitchFamily="18" charset="0"/>
                            <a:cs typeface="Times New Roman" panose="02020603050405020304" pitchFamily="18" charset="0"/>
                          </a:rPr>
                          <m:t>𝐧𝐮𝐦𝐛𝐞𝐫</m:t>
                        </m:r>
                        <m:r>
                          <a:rPr lang="en-US" sz="2400" b="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400" b="1" i="1" kern="100">
                            <a:effectLst/>
                            <a:latin typeface="Cambria Math" panose="02040503050406030204" pitchFamily="18" charset="0"/>
                            <a:ea typeface="Times New Roman" panose="02020603050405020304" pitchFamily="18" charset="0"/>
                            <a:cs typeface="Times New Roman" panose="02020603050405020304" pitchFamily="18" charset="0"/>
                          </a:rPr>
                          <m:t>𝐨𝐟</m:t>
                        </m:r>
                        <m:r>
                          <a:rPr lang="en-US" sz="2400" b="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400" b="1" i="1" kern="100">
                            <a:effectLst/>
                            <a:latin typeface="Cambria Math" panose="02040503050406030204" pitchFamily="18" charset="0"/>
                            <a:ea typeface="Times New Roman" panose="02020603050405020304" pitchFamily="18" charset="0"/>
                            <a:cs typeface="Times New Roman" panose="02020603050405020304" pitchFamily="18" charset="0"/>
                          </a:rPr>
                          <m:t>𝐫𝐮𝐫𝐚𝐥</m:t>
                        </m:r>
                        <m:r>
                          <a:rPr lang="en-US" sz="2400" b="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400" b="1" i="1" kern="100">
                            <a:effectLst/>
                            <a:latin typeface="Cambria Math" panose="02040503050406030204" pitchFamily="18" charset="0"/>
                            <a:ea typeface="Times New Roman" panose="02020603050405020304" pitchFamily="18" charset="0"/>
                            <a:cs typeface="Times New Roman" panose="02020603050405020304" pitchFamily="18" charset="0"/>
                          </a:rPr>
                          <m:t>𝐡𝐞𝐚𝐥𝐭𝐡</m:t>
                        </m:r>
                        <m:r>
                          <a:rPr lang="en-US" sz="2400" b="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400" b="1" i="1" kern="100">
                            <a:effectLst/>
                            <a:latin typeface="Cambria Math" panose="02040503050406030204" pitchFamily="18" charset="0"/>
                            <a:ea typeface="Times New Roman" panose="02020603050405020304" pitchFamily="18" charset="0"/>
                            <a:cs typeface="Times New Roman" panose="02020603050405020304" pitchFamily="18" charset="0"/>
                          </a:rPr>
                          <m:t>𝐜𝐚𝐫𝐞</m:t>
                        </m:r>
                        <m:r>
                          <a:rPr lang="en-US" sz="2400" b="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400" b="1" i="1" kern="100">
                            <a:effectLst/>
                            <a:latin typeface="Cambria Math" panose="02040503050406030204" pitchFamily="18" charset="0"/>
                            <a:ea typeface="Times New Roman" panose="02020603050405020304" pitchFamily="18" charset="0"/>
                            <a:cs typeface="Times New Roman" panose="02020603050405020304" pitchFamily="18" charset="0"/>
                          </a:rPr>
                          <m:t>𝐜𝐞𝐧𝐭𝐞𝐫𝐬</m:t>
                        </m:r>
                        <m:r>
                          <a:rPr lang="en-US" sz="2400" b="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400" b="1" i="1" kern="100">
                            <a:effectLst/>
                            <a:latin typeface="Cambria Math" panose="02040503050406030204" pitchFamily="18" charset="0"/>
                            <a:ea typeface="Times New Roman" panose="02020603050405020304" pitchFamily="18" charset="0"/>
                            <a:cs typeface="Times New Roman" panose="02020603050405020304" pitchFamily="18" charset="0"/>
                          </a:rPr>
                          <m:t>𝐢𝐧</m:t>
                        </m:r>
                        <m:r>
                          <a:rPr lang="en-US" sz="2400" b="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400" b="1" i="1" kern="100">
                            <a:effectLst/>
                            <a:latin typeface="Cambria Math" panose="02040503050406030204" pitchFamily="18" charset="0"/>
                            <a:ea typeface="Times New Roman" panose="02020603050405020304" pitchFamily="18" charset="0"/>
                            <a:cs typeface="Times New Roman" panose="02020603050405020304" pitchFamily="18" charset="0"/>
                          </a:rPr>
                          <m:t>𝐭𝐡𝐞</m:t>
                        </m:r>
                        <m:r>
                          <a:rPr lang="en-US" sz="2400" b="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400" b="1" i="1" kern="100">
                            <a:effectLst/>
                            <a:latin typeface="Cambria Math" panose="02040503050406030204" pitchFamily="18" charset="0"/>
                            <a:ea typeface="Times New Roman" panose="02020603050405020304" pitchFamily="18" charset="0"/>
                            <a:cs typeface="Times New Roman" panose="02020603050405020304" pitchFamily="18" charset="0"/>
                          </a:rPr>
                          <m:t>𝐬𝐚𝐦𝐞</m:t>
                        </m:r>
                        <m:r>
                          <a:rPr lang="en-US" sz="2400" b="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400" b="1" i="1" kern="100">
                            <a:effectLst/>
                            <a:latin typeface="Cambria Math" panose="02040503050406030204" pitchFamily="18" charset="0"/>
                            <a:ea typeface="Times New Roman" panose="02020603050405020304" pitchFamily="18" charset="0"/>
                            <a:cs typeface="Times New Roman" panose="02020603050405020304" pitchFamily="18" charset="0"/>
                          </a:rPr>
                          <m:t>𝐲𝐞𝐚𝐫</m:t>
                        </m:r>
                      </m:den>
                    </m:f>
                  </m:oMath>
                </a14:m>
                <a:endParaRPr lang="en-US" sz="2400" dirty="0"/>
              </a:p>
            </p:txBody>
          </p:sp>
        </mc:Choice>
        <mc:Fallback xmlns="">
          <p:sp>
            <p:nvSpPr>
              <p:cNvPr id="3" name="Content Placeholder 2">
                <a:extLst>
                  <a:ext uri="{FF2B5EF4-FFF2-40B4-BE49-F238E27FC236}">
                    <a16:creationId xmlns:a16="http://schemas.microsoft.com/office/drawing/2014/main" id="{46288640-9DDA-ACE7-5E3B-CFC8A345C96E}"/>
                  </a:ext>
                </a:extLst>
              </p:cNvPr>
              <p:cNvSpPr>
                <a:spLocks noGrp="1" noRot="1" noChangeAspect="1" noMove="1" noResize="1" noEditPoints="1" noAdjustHandles="1" noChangeArrowheads="1" noChangeShapeType="1" noTextEdit="1"/>
              </p:cNvSpPr>
              <p:nvPr>
                <p:ph idx="1"/>
              </p:nvPr>
            </p:nvSpPr>
            <p:spPr>
              <a:blipFill>
                <a:blip r:embed="rId2"/>
                <a:stretch>
                  <a:fillRect l="-1090" t="-1163" r="-1362"/>
                </a:stretch>
              </a:blipFill>
            </p:spPr>
            <p:txBody>
              <a:bodyPr/>
              <a:lstStyle/>
              <a:p>
                <a:r>
                  <a:rPr lang="en-US">
                    <a:noFill/>
                  </a:rPr>
                  <a:t> </a:t>
                </a:r>
              </a:p>
            </p:txBody>
          </p:sp>
        </mc:Fallback>
      </mc:AlternateContent>
    </p:spTree>
    <p:extLst>
      <p:ext uri="{BB962C8B-B14F-4D97-AF65-F5344CB8AC3E}">
        <p14:creationId xmlns:p14="http://schemas.microsoft.com/office/powerpoint/2010/main" val="41502009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EEDFB63-11D1-335A-5A73-A75D1F7D47CE}"/>
                  </a:ext>
                </a:extLst>
              </p:cNvPr>
              <p:cNvSpPr>
                <a:spLocks noGrp="1"/>
              </p:cNvSpPr>
              <p:nvPr>
                <p:ph idx="1"/>
              </p:nvPr>
            </p:nvSpPr>
            <p:spPr>
              <a:xfrm>
                <a:off x="543232" y="589935"/>
                <a:ext cx="10515600" cy="4908602"/>
              </a:xfrm>
            </p:spPr>
            <p:txBody>
              <a:bodyPr>
                <a:normAutofit fontScale="92500"/>
              </a:bodyPr>
              <a:lstStyle/>
              <a:p>
                <a:pPr marL="0" marR="0" indent="0" algn="just">
                  <a:lnSpc>
                    <a:spcPct val="200000"/>
                  </a:lnSpc>
                  <a:spcBef>
                    <a:spcPts val="0"/>
                  </a:spcBef>
                  <a:spcAft>
                    <a:spcPts val="800"/>
                  </a:spcAft>
                  <a:buNone/>
                </a:pPr>
                <a:r>
                  <a:rPr lang="en-US" sz="2800" b="1" kern="100" dirty="0">
                    <a:effectLst/>
                    <a:latin typeface="Times New Roman" panose="02020603050405020304" pitchFamily="18" charset="0"/>
                    <a:ea typeface="Times New Roman" panose="02020603050405020304" pitchFamily="18" charset="0"/>
                    <a:cs typeface="Times New Roman" panose="02020603050405020304" pitchFamily="18" charset="0"/>
                  </a:rPr>
                  <a:t>Percentage of Population Accessible to Safe Drinking Water (PPASDW)</a:t>
                </a:r>
              </a:p>
              <a:p>
                <a:pPr marR="0" algn="just">
                  <a:lnSpc>
                    <a:spcPct val="107000"/>
                  </a:lnSpc>
                  <a:spcBef>
                    <a:spcPts val="0"/>
                  </a:spcBef>
                  <a:spcAft>
                    <a:spcPts val="800"/>
                  </a:spcAft>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In Myanmar, safe drinking water is defined to be the water obtained from the safe public water, from the tube-well, and from the protected tanks. </a:t>
                </a:r>
              </a:p>
              <a:p>
                <a:pPr marR="0" algn="just">
                  <a:lnSpc>
                    <a:spcPct val="107000"/>
                  </a:lnSpc>
                  <a:spcBef>
                    <a:spcPts val="0"/>
                  </a:spcBef>
                  <a:spcAft>
                    <a:spcPts val="800"/>
                  </a:spcAft>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Therefore, this indicator can be calculated as the number of persons obtaining safe- drinking water in an area divided by the total population living in the same area for the given period of time.</a:t>
                </a:r>
              </a:p>
              <a:p>
                <a:pPr marL="0" marR="0" indent="0">
                  <a:lnSpc>
                    <a:spcPct val="107000"/>
                  </a:lnSpc>
                  <a:spcBef>
                    <a:spcPts val="0"/>
                  </a:spcBef>
                  <a:spcAft>
                    <a:spcPts val="800"/>
                  </a:spcAft>
                  <a:buNone/>
                </a:pPr>
                <a:r>
                  <a:rPr lang="en-US" sz="2800" kern="100" dirty="0">
                    <a:effectLst/>
                    <a:latin typeface="Times New Roman" panose="02020603050405020304" pitchFamily="18" charset="0"/>
                    <a:ea typeface="Times New Roman" panose="02020603050405020304" pitchFamily="18" charset="0"/>
                    <a:cs typeface="Myanmar Text" panose="020B0502040204020203" pitchFamily="34" charset="0"/>
                  </a:rPr>
                  <a:t>		PPASDW= </a:t>
                </a:r>
                <a14:m>
                  <m:oMath xmlns:m="http://schemas.openxmlformats.org/officeDocument/2006/math">
                    <m:f>
                      <m:fPr>
                        <m:ctrlPr>
                          <a:rPr lang="en-US" sz="2800" b="1"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b="1" i="1" kern="100">
                            <a:effectLst/>
                            <a:latin typeface="Cambria Math" panose="02040503050406030204" pitchFamily="18" charset="0"/>
                            <a:ea typeface="Times New Roman" panose="02020603050405020304" pitchFamily="18" charset="0"/>
                            <a:cs typeface="Times New Roman" panose="02020603050405020304" pitchFamily="18" charset="0"/>
                          </a:rPr>
                          <m:t>𝐩𝐨𝐩𝐮𝐥𝐚𝐭𝐢𝐨𝐧</m:t>
                        </m:r>
                        <m:r>
                          <a:rPr lang="en-US" sz="2800" b="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800" b="1" i="1" kern="100">
                            <a:effectLst/>
                            <a:latin typeface="Cambria Math" panose="02040503050406030204" pitchFamily="18" charset="0"/>
                            <a:ea typeface="Times New Roman" panose="02020603050405020304" pitchFamily="18" charset="0"/>
                            <a:cs typeface="Times New Roman" panose="02020603050405020304" pitchFamily="18" charset="0"/>
                          </a:rPr>
                          <m:t>𝐨𝐛𝐭𝐚𝐢𝐧𝐢𝐧𝐠</m:t>
                        </m:r>
                        <m:r>
                          <a:rPr lang="en-US" sz="2800" b="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800" b="1" i="1" kern="100">
                            <a:effectLst/>
                            <a:latin typeface="Cambria Math" panose="02040503050406030204" pitchFamily="18" charset="0"/>
                            <a:ea typeface="Times New Roman" panose="02020603050405020304" pitchFamily="18" charset="0"/>
                            <a:cs typeface="Times New Roman" panose="02020603050405020304" pitchFamily="18" charset="0"/>
                          </a:rPr>
                          <m:t>𝐬𝐚𝐟𝐞</m:t>
                        </m:r>
                        <m:r>
                          <a:rPr lang="en-US" sz="2800" b="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800" b="1" i="1" kern="100">
                            <a:effectLst/>
                            <a:latin typeface="Cambria Math" panose="02040503050406030204" pitchFamily="18" charset="0"/>
                            <a:ea typeface="Times New Roman" panose="02020603050405020304" pitchFamily="18" charset="0"/>
                            <a:cs typeface="Times New Roman" panose="02020603050405020304" pitchFamily="18" charset="0"/>
                          </a:rPr>
                          <m:t>𝐝𝐫𝐢𝐧𝐤𝐢𝐧𝐠</m:t>
                        </m:r>
                        <m:r>
                          <a:rPr lang="en-US" sz="2800" b="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800" b="1" i="1" kern="100">
                            <a:effectLst/>
                            <a:latin typeface="Cambria Math" panose="02040503050406030204" pitchFamily="18" charset="0"/>
                            <a:ea typeface="Times New Roman" panose="02020603050405020304" pitchFamily="18" charset="0"/>
                            <a:cs typeface="Times New Roman" panose="02020603050405020304" pitchFamily="18" charset="0"/>
                          </a:rPr>
                          <m:t>𝐰𝐚𝐭𝐞𝐫</m:t>
                        </m:r>
                        <m:r>
                          <a:rPr lang="en-US" sz="2800" b="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800" b="1" i="1" kern="100">
                            <a:effectLst/>
                            <a:latin typeface="Cambria Math" panose="02040503050406030204" pitchFamily="18" charset="0"/>
                            <a:ea typeface="Times New Roman" panose="02020603050405020304" pitchFamily="18" charset="0"/>
                            <a:cs typeface="Times New Roman" panose="02020603050405020304" pitchFamily="18" charset="0"/>
                          </a:rPr>
                          <m:t>𝐢𝐧</m:t>
                        </m:r>
                        <m:r>
                          <a:rPr lang="en-US" sz="2800" b="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800" b="1" i="1" kern="100">
                            <a:effectLst/>
                            <a:latin typeface="Cambria Math" panose="02040503050406030204" pitchFamily="18" charset="0"/>
                            <a:ea typeface="Times New Roman" panose="02020603050405020304" pitchFamily="18" charset="0"/>
                            <a:cs typeface="Times New Roman" panose="02020603050405020304" pitchFamily="18" charset="0"/>
                          </a:rPr>
                          <m:t>𝐚</m:t>
                        </m:r>
                        <m:r>
                          <a:rPr lang="en-US" sz="2800" b="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800" b="1" i="1" kern="100">
                            <a:effectLst/>
                            <a:latin typeface="Cambria Math" panose="02040503050406030204" pitchFamily="18" charset="0"/>
                            <a:ea typeface="Times New Roman" panose="02020603050405020304" pitchFamily="18" charset="0"/>
                            <a:cs typeface="Times New Roman" panose="02020603050405020304" pitchFamily="18" charset="0"/>
                          </a:rPr>
                          <m:t>𝐲𝐞𝐚𝐫</m:t>
                        </m:r>
                      </m:num>
                      <m:den>
                        <m:r>
                          <a:rPr lang="en-US" sz="2800" b="1" i="1" kern="100">
                            <a:effectLst/>
                            <a:latin typeface="Cambria Math" panose="02040503050406030204" pitchFamily="18" charset="0"/>
                            <a:ea typeface="Times New Roman" panose="02020603050405020304" pitchFamily="18" charset="0"/>
                            <a:cs typeface="Times New Roman" panose="02020603050405020304" pitchFamily="18" charset="0"/>
                          </a:rPr>
                          <m:t>𝐓𝐨𝐭𝐚𝐥</m:t>
                        </m:r>
                        <m:r>
                          <a:rPr lang="en-US" sz="2800" b="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800" b="1" i="1" kern="100">
                            <a:effectLst/>
                            <a:latin typeface="Cambria Math" panose="02040503050406030204" pitchFamily="18" charset="0"/>
                            <a:ea typeface="Times New Roman" panose="02020603050405020304" pitchFamily="18" charset="0"/>
                            <a:cs typeface="Times New Roman" panose="02020603050405020304" pitchFamily="18" charset="0"/>
                          </a:rPr>
                          <m:t>𝐩𝐨𝐩𝐮𝐥𝐚𝐭𝐢𝐨𝐧</m:t>
                        </m:r>
                        <m:r>
                          <a:rPr lang="en-US" sz="2800" b="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800" b="1" i="1" kern="100">
                            <a:effectLst/>
                            <a:latin typeface="Cambria Math" panose="02040503050406030204" pitchFamily="18" charset="0"/>
                            <a:ea typeface="Times New Roman" panose="02020603050405020304" pitchFamily="18" charset="0"/>
                            <a:cs typeface="Times New Roman" panose="02020603050405020304" pitchFamily="18" charset="0"/>
                          </a:rPr>
                          <m:t>𝐢𝐧</m:t>
                        </m:r>
                        <m:r>
                          <a:rPr lang="en-US" sz="2800" b="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800" b="1" i="1" kern="100">
                            <a:effectLst/>
                            <a:latin typeface="Cambria Math" panose="02040503050406030204" pitchFamily="18" charset="0"/>
                            <a:ea typeface="Times New Roman" panose="02020603050405020304" pitchFamily="18" charset="0"/>
                            <a:cs typeface="Times New Roman" panose="02020603050405020304" pitchFamily="18" charset="0"/>
                          </a:rPr>
                          <m:t>𝐭𝐡𝐞</m:t>
                        </m:r>
                        <m:r>
                          <a:rPr lang="en-US" sz="2800" b="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800" b="1" i="1" kern="100">
                            <a:effectLst/>
                            <a:latin typeface="Cambria Math" panose="02040503050406030204" pitchFamily="18" charset="0"/>
                            <a:ea typeface="Times New Roman" panose="02020603050405020304" pitchFamily="18" charset="0"/>
                            <a:cs typeface="Times New Roman" panose="02020603050405020304" pitchFamily="18" charset="0"/>
                          </a:rPr>
                          <m:t>𝐬𝐚𝐦𝐞</m:t>
                        </m:r>
                        <m:r>
                          <a:rPr lang="en-US" sz="2800" b="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800" b="1" i="1" kern="100">
                            <a:effectLst/>
                            <a:latin typeface="Cambria Math" panose="02040503050406030204" pitchFamily="18" charset="0"/>
                            <a:ea typeface="Times New Roman" panose="02020603050405020304" pitchFamily="18" charset="0"/>
                            <a:cs typeface="Times New Roman" panose="02020603050405020304" pitchFamily="18" charset="0"/>
                          </a:rPr>
                          <m:t>𝐲𝐞𝐚𝐫</m:t>
                        </m:r>
                      </m:den>
                    </m:f>
                  </m:oMath>
                </a14:m>
                <a:r>
                  <a:rPr lang="en-US" sz="2800" b="1" kern="100" dirty="0">
                    <a:effectLst/>
                    <a:latin typeface="Times New Roman" panose="02020603050405020304" pitchFamily="18" charset="0"/>
                    <a:ea typeface="Times New Roman" panose="02020603050405020304" pitchFamily="18" charset="0"/>
                    <a:cs typeface="Myanmar Text" panose="020B0502040204020203" pitchFamily="34" charset="0"/>
                  </a:rPr>
                  <a:t> </a:t>
                </a:r>
                <a14:m>
                  <m:oMath xmlns:m="http://schemas.openxmlformats.org/officeDocument/2006/math">
                    <m:r>
                      <a:rPr lang="en-US" sz="2800" i="1" kern="10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800" kern="100" dirty="0">
                    <a:effectLst/>
                    <a:latin typeface="Times New Roman" panose="02020603050405020304" pitchFamily="18" charset="0"/>
                    <a:ea typeface="Times New Roman" panose="02020603050405020304" pitchFamily="18" charset="0"/>
                    <a:cs typeface="Myanmar Text" panose="020B0502040204020203" pitchFamily="34" charset="0"/>
                  </a:rPr>
                  <a:t> 100 </a:t>
                </a:r>
                <a:endParaRPr lang="en-US" sz="2800" kern="100" dirty="0">
                  <a:effectLst/>
                  <a:latin typeface="Calibri" panose="020F0502020204030204" pitchFamily="34" charset="0"/>
                  <a:ea typeface="Calibri" panose="020F0502020204030204" pitchFamily="34" charset="0"/>
                  <a:cs typeface="Myanmar Text" panose="020B0502040204020203" pitchFamily="34" charset="0"/>
                </a:endParaRPr>
              </a:p>
            </p:txBody>
          </p:sp>
        </mc:Choice>
        <mc:Fallback>
          <p:sp>
            <p:nvSpPr>
              <p:cNvPr id="3" name="Content Placeholder 2">
                <a:extLst>
                  <a:ext uri="{FF2B5EF4-FFF2-40B4-BE49-F238E27FC236}">
                    <a16:creationId xmlns:a16="http://schemas.microsoft.com/office/drawing/2014/main" id="{1EEDFB63-11D1-335A-5A73-A75D1F7D47CE}"/>
                  </a:ext>
                </a:extLst>
              </p:cNvPr>
              <p:cNvSpPr>
                <a:spLocks noGrp="1" noRot="1" noChangeAspect="1" noMove="1" noResize="1" noEditPoints="1" noAdjustHandles="1" noChangeArrowheads="1" noChangeShapeType="1" noTextEdit="1"/>
              </p:cNvSpPr>
              <p:nvPr>
                <p:ph idx="1"/>
              </p:nvPr>
            </p:nvSpPr>
            <p:spPr>
              <a:xfrm>
                <a:off x="543232" y="589935"/>
                <a:ext cx="10515600" cy="4908602"/>
              </a:xfrm>
              <a:blipFill>
                <a:blip r:embed="rId2"/>
                <a:stretch>
                  <a:fillRect l="-1043" r="-1043"/>
                </a:stretch>
              </a:blipFill>
            </p:spPr>
            <p:txBody>
              <a:bodyPr/>
              <a:lstStyle/>
              <a:p>
                <a:r>
                  <a:rPr lang="en-US">
                    <a:noFill/>
                  </a:rPr>
                  <a:t> </a:t>
                </a:r>
              </a:p>
            </p:txBody>
          </p:sp>
        </mc:Fallback>
      </mc:AlternateContent>
    </p:spTree>
    <p:extLst>
      <p:ext uri="{BB962C8B-B14F-4D97-AF65-F5344CB8AC3E}">
        <p14:creationId xmlns:p14="http://schemas.microsoft.com/office/powerpoint/2010/main" val="9241956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19900-4B08-E201-CA64-4083C52EA3BF}"/>
              </a:ext>
            </a:extLst>
          </p:cNvPr>
          <p:cNvSpPr>
            <a:spLocks noGrp="1"/>
          </p:cNvSpPr>
          <p:nvPr>
            <p:ph type="title"/>
          </p:nvPr>
        </p:nvSpPr>
        <p:spPr/>
        <p:txBody>
          <a:bodyPr/>
          <a:lstStyle/>
          <a:p>
            <a:r>
              <a:rPr lang="en-US" dirty="0"/>
              <a:t>Human Development</a:t>
            </a:r>
          </a:p>
        </p:txBody>
      </p:sp>
      <p:sp>
        <p:nvSpPr>
          <p:cNvPr id="3" name="Content Placeholder 2">
            <a:extLst>
              <a:ext uri="{FF2B5EF4-FFF2-40B4-BE49-F238E27FC236}">
                <a16:creationId xmlns:a16="http://schemas.microsoft.com/office/drawing/2014/main" id="{01AB7C9A-FEB0-701D-AC4F-88CFE23607A3}"/>
              </a:ext>
            </a:extLst>
          </p:cNvPr>
          <p:cNvSpPr>
            <a:spLocks noGrp="1"/>
          </p:cNvSpPr>
          <p:nvPr>
            <p:ph idx="1"/>
          </p:nvPr>
        </p:nvSpPr>
        <p:spPr/>
        <p:txBody>
          <a:bodyPr/>
          <a:lstStyle/>
          <a:p>
            <a:pPr algn="just"/>
            <a:r>
              <a:rPr lang="en-US" sz="3200" dirty="0"/>
              <a:t>human development, it will take into account both the physical and abstract aspects like maturity level, attitudes, habits, </a:t>
            </a:r>
            <a:r>
              <a:rPr lang="en-US" sz="3200" dirty="0" err="1"/>
              <a:t>behaviour</a:t>
            </a:r>
            <a:r>
              <a:rPr lang="en-US" sz="3200" dirty="0"/>
              <a:t>, feelings, intelligence and so on</a:t>
            </a:r>
            <a:r>
              <a:rPr lang="en-US" dirty="0"/>
              <a:t>. </a:t>
            </a:r>
          </a:p>
        </p:txBody>
      </p:sp>
    </p:spTree>
    <p:extLst>
      <p:ext uri="{BB962C8B-B14F-4D97-AF65-F5344CB8AC3E}">
        <p14:creationId xmlns:p14="http://schemas.microsoft.com/office/powerpoint/2010/main" val="36880415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B4BA1-4AEC-DA20-1A6F-B779292C032D}"/>
              </a:ext>
            </a:extLst>
          </p:cNvPr>
          <p:cNvSpPr>
            <a:spLocks noGrp="1"/>
          </p:cNvSpPr>
          <p:nvPr>
            <p:ph type="title"/>
          </p:nvPr>
        </p:nvSpPr>
        <p:spPr>
          <a:xfrm>
            <a:off x="838200" y="365126"/>
            <a:ext cx="10515600" cy="652514"/>
          </a:xfrm>
        </p:spPr>
        <p:txBody>
          <a:bodyPr>
            <a:noAutofit/>
          </a:bodyPr>
          <a:lstStyle/>
          <a:p>
            <a:r>
              <a:rPr lang="en-US" sz="4000" kern="100" dirty="0">
                <a:effectLst/>
                <a:latin typeface="Times New Roman" panose="02020603050405020304" pitchFamily="18" charset="0"/>
                <a:ea typeface="Times New Roman" panose="02020603050405020304" pitchFamily="18" charset="0"/>
                <a:cs typeface="Myanmar Text" panose="020B0502040204020203" pitchFamily="34" charset="0"/>
              </a:rPr>
              <a:t>Human Development Index</a:t>
            </a:r>
            <a:endParaRPr lang="en-US" sz="4000" dirty="0"/>
          </a:p>
        </p:txBody>
      </p:sp>
      <p:sp>
        <p:nvSpPr>
          <p:cNvPr id="3" name="Content Placeholder 2">
            <a:extLst>
              <a:ext uri="{FF2B5EF4-FFF2-40B4-BE49-F238E27FC236}">
                <a16:creationId xmlns:a16="http://schemas.microsoft.com/office/drawing/2014/main" id="{10E1AEBC-3D1B-EA9B-3930-3D5DD654DD65}"/>
              </a:ext>
            </a:extLst>
          </p:cNvPr>
          <p:cNvSpPr>
            <a:spLocks noGrp="1"/>
          </p:cNvSpPr>
          <p:nvPr>
            <p:ph idx="1"/>
          </p:nvPr>
        </p:nvSpPr>
        <p:spPr>
          <a:xfrm>
            <a:off x="235974" y="1209368"/>
            <a:ext cx="11956026" cy="5648632"/>
          </a:xfrm>
        </p:spPr>
        <p:txBody>
          <a:bodyPr>
            <a:normAutofit/>
          </a:bodyPr>
          <a:lstStyle/>
          <a:p>
            <a:pPr>
              <a:lnSpc>
                <a:spcPct val="107000"/>
              </a:lnSpc>
              <a:spcBef>
                <a:spcPts val="0"/>
              </a:spcBef>
              <a:spcAft>
                <a:spcPts val="800"/>
              </a:spcAft>
            </a:pPr>
            <a:r>
              <a:rPr lang="en-US" sz="2900" kern="100" dirty="0">
                <a:effectLst/>
                <a:latin typeface="Times New Roman" panose="02020603050405020304" pitchFamily="18" charset="0"/>
                <a:ea typeface="Times New Roman" panose="02020603050405020304" pitchFamily="18" charset="0"/>
                <a:cs typeface="Times New Roman" panose="02020603050405020304" pitchFamily="18" charset="0"/>
              </a:rPr>
              <a:t>The HDI is based on the three basic components of human development longevity, as measured by life expectancy at birth, educational attainment, as  measured by a combination of adult literacy, and combined enrolment ratio, standard of living measured by read GIF per capita (PPP$).</a:t>
            </a:r>
          </a:p>
          <a:p>
            <a:pPr marR="0">
              <a:lnSpc>
                <a:spcPct val="107000"/>
              </a:lnSpc>
              <a:spcBef>
                <a:spcPts val="0"/>
              </a:spcBef>
              <a:spcAft>
                <a:spcPts val="800"/>
              </a:spcAft>
            </a:pPr>
            <a:r>
              <a:rPr lang="en-US" sz="2900" kern="100" dirty="0">
                <a:effectLst/>
                <a:latin typeface="Times New Roman" panose="02020603050405020304" pitchFamily="18" charset="0"/>
                <a:ea typeface="Times New Roman" panose="02020603050405020304" pitchFamily="18" charset="0"/>
                <a:cs typeface="Times New Roman" panose="02020603050405020304" pitchFamily="18" charset="0"/>
              </a:rPr>
              <a:t>Longevity is measured by life expectancy at birth. Educational attainment is measured by a combination of adult literacy and combined primary, and tertiary ratio. Stranded of living is measured by purchasing power, hated on real GDP per capital adjusted for the cost of living.</a:t>
            </a:r>
            <a:endParaRPr lang="en-US" sz="2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400" kern="100" dirty="0">
              <a:effectLst/>
              <a:latin typeface="Calibri" panose="020F0502020204030204" pitchFamily="34" charset="0"/>
              <a:ea typeface="Calibri" panose="020F0502020204030204" pitchFamily="34" charset="0"/>
              <a:cs typeface="Myanmar Text" panose="020B0502040204020203" pitchFamily="34" charset="0"/>
            </a:endParaRPr>
          </a:p>
          <a:p>
            <a:endParaRPr lang="en-US" dirty="0"/>
          </a:p>
        </p:txBody>
      </p:sp>
    </p:spTree>
    <p:extLst>
      <p:ext uri="{BB962C8B-B14F-4D97-AF65-F5344CB8AC3E}">
        <p14:creationId xmlns:p14="http://schemas.microsoft.com/office/powerpoint/2010/main" val="39311262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402C4-2093-B1D3-3526-418DB755E92C}"/>
              </a:ext>
            </a:extLst>
          </p:cNvPr>
          <p:cNvSpPr>
            <a:spLocks noGrp="1"/>
          </p:cNvSpPr>
          <p:nvPr>
            <p:ph type="title"/>
          </p:nvPr>
        </p:nvSpPr>
        <p:spPr/>
        <p:txBody>
          <a:bodyPr/>
          <a:lstStyle/>
          <a:p>
            <a:r>
              <a:rPr lang="en-US" dirty="0"/>
              <a:t>Human Resources Development</a:t>
            </a:r>
          </a:p>
        </p:txBody>
      </p:sp>
      <p:sp>
        <p:nvSpPr>
          <p:cNvPr id="3" name="Content Placeholder 2">
            <a:extLst>
              <a:ext uri="{FF2B5EF4-FFF2-40B4-BE49-F238E27FC236}">
                <a16:creationId xmlns:a16="http://schemas.microsoft.com/office/drawing/2014/main" id="{77C712C8-A013-0018-82E1-2BF80976FE65}"/>
              </a:ext>
            </a:extLst>
          </p:cNvPr>
          <p:cNvSpPr>
            <a:spLocks noGrp="1"/>
          </p:cNvSpPr>
          <p:nvPr>
            <p:ph idx="1"/>
          </p:nvPr>
        </p:nvSpPr>
        <p:spPr>
          <a:xfrm>
            <a:off x="677334" y="1577009"/>
            <a:ext cx="8596668" cy="4464354"/>
          </a:xfrm>
        </p:spPr>
        <p:txBody>
          <a:bodyPr>
            <a:normAutofit/>
          </a:bodyPr>
          <a:lstStyle/>
          <a:p>
            <a:pPr algn="just"/>
            <a:r>
              <a:rPr lang="en-US" sz="2800" dirty="0"/>
              <a:t>A good quality of population is very important in determining the level of economic growth. </a:t>
            </a:r>
          </a:p>
          <a:p>
            <a:pPr algn="just"/>
            <a:r>
              <a:rPr lang="en-US" sz="2800" dirty="0"/>
              <a:t>the investment in human capital in the form of educational and medical and such other social schemes is very much desirable. </a:t>
            </a:r>
          </a:p>
          <a:p>
            <a:pPr algn="just"/>
            <a:r>
              <a:rPr lang="en-US" sz="2800" dirty="0"/>
              <a:t>Human resource development increases the knowledge, the skills and the capabilities of the people that increase their productivity.</a:t>
            </a:r>
          </a:p>
        </p:txBody>
      </p:sp>
    </p:spTree>
    <p:extLst>
      <p:ext uri="{BB962C8B-B14F-4D97-AF65-F5344CB8AC3E}">
        <p14:creationId xmlns:p14="http://schemas.microsoft.com/office/powerpoint/2010/main" val="1283570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3DCC-88D1-309D-2228-B1F230EE2617}"/>
              </a:ext>
            </a:extLst>
          </p:cNvPr>
          <p:cNvSpPr>
            <a:spLocks noGrp="1"/>
          </p:cNvSpPr>
          <p:nvPr>
            <p:ph type="title"/>
          </p:nvPr>
        </p:nvSpPr>
        <p:spPr/>
        <p:txBody>
          <a:bodyPr>
            <a:normAutofit fontScale="90000"/>
          </a:bodyPr>
          <a:lstStyle/>
          <a:p>
            <a:r>
              <a:rPr lang="en-US" sz="4400" b="1" kern="100" dirty="0">
                <a:effectLst/>
                <a:latin typeface="Times New Roman" panose="02020603050405020304" pitchFamily="18" charset="0"/>
                <a:ea typeface="Calibri" panose="020F0502020204030204" pitchFamily="34" charset="0"/>
                <a:cs typeface="Myanmar Text" panose="020B0502040204020203" pitchFamily="34" charset="0"/>
              </a:rPr>
              <a:t>Sources Social Statistics</a:t>
            </a:r>
            <a:br>
              <a:rPr lang="en-US" sz="4400" kern="100" dirty="0">
                <a:effectLst/>
                <a:latin typeface="Calibri" panose="020F0502020204030204" pitchFamily="34" charset="0"/>
                <a:ea typeface="Calibri" panose="020F0502020204030204" pitchFamily="34" charset="0"/>
                <a:cs typeface="Myanmar Text" panose="020B0502040204020203" pitchFamily="34" charset="0"/>
              </a:rPr>
            </a:br>
            <a:endParaRPr lang="en-US" dirty="0"/>
          </a:p>
        </p:txBody>
      </p:sp>
      <p:sp>
        <p:nvSpPr>
          <p:cNvPr id="3" name="Content Placeholder 2">
            <a:extLst>
              <a:ext uri="{FF2B5EF4-FFF2-40B4-BE49-F238E27FC236}">
                <a16:creationId xmlns:a16="http://schemas.microsoft.com/office/drawing/2014/main" id="{81ADF0A7-76F2-EE84-ED1F-792B5CF00F4F}"/>
              </a:ext>
            </a:extLst>
          </p:cNvPr>
          <p:cNvSpPr>
            <a:spLocks noGrp="1"/>
          </p:cNvSpPr>
          <p:nvPr>
            <p:ph idx="1"/>
          </p:nvPr>
        </p:nvSpPr>
        <p:spPr/>
        <p:txBody>
          <a:bodyPr/>
          <a:lstStyle/>
          <a:p>
            <a:pPr marL="0" marR="0" indent="0" algn="just">
              <a:lnSpc>
                <a:spcPct val="115000"/>
              </a:lnSpc>
              <a:spcBef>
                <a:spcPts val="0"/>
              </a:spcBef>
              <a:spcAft>
                <a:spcPts val="0"/>
              </a:spcAft>
              <a:buNone/>
            </a:pPr>
            <a:r>
              <a:rPr lang="en-US" sz="2800" kern="100" dirty="0">
                <a:effectLst/>
                <a:latin typeface="Times New Roman" panose="02020603050405020304" pitchFamily="18" charset="0"/>
                <a:ea typeface="Calibri" panose="020F0502020204030204" pitchFamily="34" charset="0"/>
                <a:cs typeface="Myanmar Text" panose="020B0502040204020203" pitchFamily="34" charset="0"/>
              </a:rPr>
              <a:t>These data are collected from three main sources,</a:t>
            </a:r>
            <a:endParaRPr lang="en-US" sz="2800" kern="100" dirty="0">
              <a:effectLst/>
              <a:latin typeface="Calibri" panose="020F0502020204030204" pitchFamily="34" charset="0"/>
              <a:ea typeface="Calibri" panose="020F0502020204030204" pitchFamily="34" charset="0"/>
              <a:cs typeface="Myanmar Text" panose="020B0502040204020203" pitchFamily="34" charset="0"/>
            </a:endParaRPr>
          </a:p>
          <a:p>
            <a:pPr marL="457200" marR="0" algn="just">
              <a:lnSpc>
                <a:spcPct val="115000"/>
              </a:lnSpc>
              <a:spcBef>
                <a:spcPts val="0"/>
              </a:spcBef>
              <a:spcAft>
                <a:spcPts val="0"/>
              </a:spcAft>
            </a:pPr>
            <a:r>
              <a:rPr lang="en-US" sz="2800" kern="100" dirty="0">
                <a:effectLst/>
                <a:latin typeface="Times New Roman" panose="02020603050405020304" pitchFamily="18" charset="0"/>
                <a:ea typeface="Calibri" panose="020F0502020204030204" pitchFamily="34" charset="0"/>
                <a:cs typeface="Myanmar Text" panose="020B0502040204020203" pitchFamily="34" charset="0"/>
              </a:rPr>
              <a:t>(1) 	Population and housing censuses</a:t>
            </a:r>
            <a:endParaRPr lang="en-US" sz="2800" kern="100" dirty="0">
              <a:effectLst/>
              <a:latin typeface="Calibri" panose="020F0502020204030204" pitchFamily="34" charset="0"/>
              <a:ea typeface="Calibri" panose="020F0502020204030204" pitchFamily="34" charset="0"/>
              <a:cs typeface="Myanmar Text" panose="020B0502040204020203" pitchFamily="34" charset="0"/>
            </a:endParaRPr>
          </a:p>
          <a:p>
            <a:pPr marL="457200" marR="0" algn="just">
              <a:lnSpc>
                <a:spcPct val="115000"/>
              </a:lnSpc>
              <a:spcBef>
                <a:spcPts val="0"/>
              </a:spcBef>
              <a:spcAft>
                <a:spcPts val="0"/>
              </a:spcAft>
            </a:pPr>
            <a:r>
              <a:rPr lang="en-US" sz="2800" kern="100" dirty="0">
                <a:effectLst/>
                <a:latin typeface="Times New Roman" panose="02020603050405020304" pitchFamily="18" charset="0"/>
                <a:ea typeface="Calibri" panose="020F0502020204030204" pitchFamily="34" charset="0"/>
                <a:cs typeface="Myanmar Text" panose="020B0502040204020203" pitchFamily="34" charset="0"/>
              </a:rPr>
              <a:t>(2)	     Administrative records and registrations and</a:t>
            </a:r>
            <a:endParaRPr lang="en-US" sz="2800" kern="100" dirty="0">
              <a:effectLst/>
              <a:latin typeface="Calibri" panose="020F0502020204030204" pitchFamily="34" charset="0"/>
              <a:ea typeface="Calibri" panose="020F0502020204030204" pitchFamily="34" charset="0"/>
              <a:cs typeface="Myanmar Text" panose="020B0502040204020203" pitchFamily="34" charset="0"/>
            </a:endParaRPr>
          </a:p>
          <a:p>
            <a:pPr marL="457200" marR="0" algn="just">
              <a:lnSpc>
                <a:spcPct val="115000"/>
              </a:lnSpc>
              <a:spcBef>
                <a:spcPts val="0"/>
              </a:spcBef>
              <a:spcAft>
                <a:spcPts val="0"/>
              </a:spcAft>
            </a:pPr>
            <a:r>
              <a:rPr lang="en-US" sz="2800" kern="100" dirty="0">
                <a:effectLst/>
                <a:latin typeface="Times New Roman" panose="02020603050405020304" pitchFamily="18" charset="0"/>
                <a:ea typeface="Calibri" panose="020F0502020204030204" pitchFamily="34" charset="0"/>
                <a:cs typeface="Myanmar Text" panose="020B0502040204020203" pitchFamily="34" charset="0"/>
              </a:rPr>
              <a:t>(3) 	Social Surveys</a:t>
            </a:r>
            <a:endParaRPr lang="en-US" sz="2800" kern="100" dirty="0">
              <a:effectLst/>
              <a:latin typeface="Calibri" panose="020F0502020204030204" pitchFamily="34" charset="0"/>
              <a:ea typeface="Calibri" panose="020F0502020204030204" pitchFamily="34" charset="0"/>
              <a:cs typeface="Myanmar Text" panose="020B0502040204020203" pitchFamily="34" charset="0"/>
            </a:endParaRPr>
          </a:p>
          <a:p>
            <a:endParaRPr lang="en-US" dirty="0"/>
          </a:p>
        </p:txBody>
      </p:sp>
    </p:spTree>
    <p:extLst>
      <p:ext uri="{BB962C8B-B14F-4D97-AF65-F5344CB8AC3E}">
        <p14:creationId xmlns:p14="http://schemas.microsoft.com/office/powerpoint/2010/main" val="2928650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29EF2-CDEE-021E-FE1F-DDFA125E0166}"/>
              </a:ext>
            </a:extLst>
          </p:cNvPr>
          <p:cNvSpPr>
            <a:spLocks noGrp="1"/>
          </p:cNvSpPr>
          <p:nvPr>
            <p:ph type="title"/>
          </p:nvPr>
        </p:nvSpPr>
        <p:spPr/>
        <p:txBody>
          <a:bodyPr/>
          <a:lstStyle/>
          <a:p>
            <a:r>
              <a:rPr lang="en-US" sz="4000" b="1" kern="100" dirty="0">
                <a:effectLst/>
                <a:latin typeface="Times New Roman" panose="02020603050405020304" pitchFamily="18" charset="0"/>
                <a:ea typeface="Calibri" panose="020F0502020204030204" pitchFamily="34" charset="0"/>
                <a:cs typeface="Myanmar Text" panose="020B0502040204020203" pitchFamily="34" charset="0"/>
              </a:rPr>
              <a:t>Data Collection Methods of Social Statistics</a:t>
            </a:r>
            <a:endParaRPr lang="en-US" dirty="0"/>
          </a:p>
        </p:txBody>
      </p:sp>
      <p:sp>
        <p:nvSpPr>
          <p:cNvPr id="3" name="Content Placeholder 2">
            <a:extLst>
              <a:ext uri="{FF2B5EF4-FFF2-40B4-BE49-F238E27FC236}">
                <a16:creationId xmlns:a16="http://schemas.microsoft.com/office/drawing/2014/main" id="{6D681A52-C5EE-F4CF-533D-FCEC9C88A723}"/>
              </a:ext>
            </a:extLst>
          </p:cNvPr>
          <p:cNvSpPr>
            <a:spLocks noGrp="1"/>
          </p:cNvSpPr>
          <p:nvPr>
            <p:ph idx="1"/>
          </p:nvPr>
        </p:nvSpPr>
        <p:spPr>
          <a:xfrm>
            <a:off x="1103312" y="2052918"/>
            <a:ext cx="8946541" cy="2951835"/>
          </a:xfrm>
        </p:spPr>
        <p:txBody>
          <a:bodyPr>
            <a:normAutofit/>
          </a:bodyPr>
          <a:lstStyle/>
          <a:p>
            <a:pPr marL="457200" marR="0" algn="just">
              <a:lnSpc>
                <a:spcPct val="115000"/>
              </a:lnSpc>
              <a:spcBef>
                <a:spcPts val="0"/>
              </a:spcBef>
              <a:spcAft>
                <a:spcPts val="0"/>
              </a:spcAft>
            </a:pPr>
            <a:r>
              <a:rPr lang="en-US" sz="2800" kern="100" dirty="0">
                <a:effectLst/>
                <a:latin typeface="Times New Roman" panose="02020603050405020304" pitchFamily="18" charset="0"/>
                <a:ea typeface="Calibri" panose="020F0502020204030204" pitchFamily="34" charset="0"/>
                <a:cs typeface="Myanmar Text" panose="020B0502040204020203" pitchFamily="34" charset="0"/>
              </a:rPr>
              <a:t>(1)   Face-to-face interviews or the personal interviews</a:t>
            </a:r>
            <a:endParaRPr lang="en-US" sz="2800" kern="100" dirty="0">
              <a:effectLst/>
              <a:latin typeface="Calibri" panose="020F0502020204030204" pitchFamily="34" charset="0"/>
              <a:ea typeface="Calibri" panose="020F0502020204030204" pitchFamily="34" charset="0"/>
              <a:cs typeface="Myanmar Text" panose="020B0502040204020203" pitchFamily="34" charset="0"/>
            </a:endParaRPr>
          </a:p>
          <a:p>
            <a:pPr marL="457200" marR="0" algn="just">
              <a:lnSpc>
                <a:spcPct val="115000"/>
              </a:lnSpc>
              <a:spcBef>
                <a:spcPts val="0"/>
              </a:spcBef>
              <a:spcAft>
                <a:spcPts val="0"/>
              </a:spcAft>
            </a:pPr>
            <a:r>
              <a:rPr lang="en-US" sz="2800" kern="100" dirty="0">
                <a:effectLst/>
                <a:latin typeface="Times New Roman" panose="02020603050405020304" pitchFamily="18" charset="0"/>
                <a:ea typeface="Calibri" panose="020F0502020204030204" pitchFamily="34" charset="0"/>
                <a:cs typeface="Myanmar Text" panose="020B0502040204020203" pitchFamily="34" charset="0"/>
              </a:rPr>
              <a:t>(2) 	Telephone interviews</a:t>
            </a:r>
            <a:endParaRPr lang="en-US" sz="2800" kern="100" dirty="0">
              <a:effectLst/>
              <a:latin typeface="Calibri" panose="020F0502020204030204" pitchFamily="34" charset="0"/>
              <a:ea typeface="Calibri" panose="020F0502020204030204" pitchFamily="34" charset="0"/>
              <a:cs typeface="Myanmar Text" panose="020B0502040204020203" pitchFamily="34" charset="0"/>
            </a:endParaRPr>
          </a:p>
          <a:p>
            <a:pPr marL="457200" marR="0" algn="just">
              <a:lnSpc>
                <a:spcPct val="115000"/>
              </a:lnSpc>
              <a:spcBef>
                <a:spcPts val="0"/>
              </a:spcBef>
              <a:spcAft>
                <a:spcPts val="0"/>
              </a:spcAft>
            </a:pPr>
            <a:r>
              <a:rPr lang="en-US" sz="2800" kern="100" dirty="0">
                <a:effectLst/>
                <a:latin typeface="Times New Roman" panose="02020603050405020304" pitchFamily="18" charset="0"/>
                <a:ea typeface="Calibri" panose="020F0502020204030204" pitchFamily="34" charset="0"/>
                <a:cs typeface="Myanmar Text" panose="020B0502040204020203" pitchFamily="34" charset="0"/>
              </a:rPr>
              <a:t>(3) 	Combination of techniques</a:t>
            </a:r>
            <a:endParaRPr lang="en-US" sz="2800" dirty="0"/>
          </a:p>
        </p:txBody>
      </p:sp>
    </p:spTree>
    <p:extLst>
      <p:ext uri="{BB962C8B-B14F-4D97-AF65-F5344CB8AC3E}">
        <p14:creationId xmlns:p14="http://schemas.microsoft.com/office/powerpoint/2010/main" val="1124410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310B-A088-4E07-5D9C-224310900767}"/>
              </a:ext>
            </a:extLst>
          </p:cNvPr>
          <p:cNvSpPr>
            <a:spLocks noGrp="1"/>
          </p:cNvSpPr>
          <p:nvPr>
            <p:ph type="title"/>
          </p:nvPr>
        </p:nvSpPr>
        <p:spPr/>
        <p:txBody>
          <a:bodyPr/>
          <a:lstStyle/>
          <a:p>
            <a:r>
              <a:rPr lang="en-US" sz="1800" b="1" kern="100" dirty="0">
                <a:effectLst/>
                <a:latin typeface="Times New Roman" panose="02020603050405020304" pitchFamily="18" charset="0"/>
                <a:ea typeface="Calibri" panose="020F0502020204030204" pitchFamily="34" charset="0"/>
                <a:cs typeface="Myanmar Text" panose="020B0502040204020203" pitchFamily="34" charset="0"/>
              </a:rPr>
              <a:t> </a:t>
            </a:r>
            <a:r>
              <a:rPr lang="en-US" sz="3200" b="1" kern="100" dirty="0">
                <a:effectLst/>
                <a:latin typeface="Times New Roman" panose="02020603050405020304" pitchFamily="18" charset="0"/>
                <a:ea typeface="Calibri" panose="020F0502020204030204" pitchFamily="34" charset="0"/>
                <a:cs typeface="Myanmar Text" panose="020B0502040204020203" pitchFamily="34" charset="0"/>
              </a:rPr>
              <a:t>Uses of Social Statistics</a:t>
            </a:r>
            <a:br>
              <a:rPr lang="en-US" sz="3200" kern="100" dirty="0">
                <a:effectLst/>
                <a:latin typeface="Calibri" panose="020F0502020204030204" pitchFamily="34" charset="0"/>
                <a:ea typeface="Calibri" panose="020F0502020204030204" pitchFamily="34" charset="0"/>
                <a:cs typeface="Myanmar Text" panose="020B0502040204020203" pitchFamily="34" charset="0"/>
              </a:rPr>
            </a:br>
            <a:endParaRPr lang="en-US" sz="3200" dirty="0"/>
          </a:p>
        </p:txBody>
      </p:sp>
      <p:sp>
        <p:nvSpPr>
          <p:cNvPr id="3" name="Content Placeholder 2">
            <a:extLst>
              <a:ext uri="{FF2B5EF4-FFF2-40B4-BE49-F238E27FC236}">
                <a16:creationId xmlns:a16="http://schemas.microsoft.com/office/drawing/2014/main" id="{0E6CB713-B5C8-ACA5-698F-CE19490025F6}"/>
              </a:ext>
            </a:extLst>
          </p:cNvPr>
          <p:cNvSpPr>
            <a:spLocks noGrp="1"/>
          </p:cNvSpPr>
          <p:nvPr>
            <p:ph idx="1"/>
          </p:nvPr>
        </p:nvSpPr>
        <p:spPr>
          <a:xfrm>
            <a:off x="677334" y="1497497"/>
            <a:ext cx="8596668" cy="4543866"/>
          </a:xfrm>
        </p:spPr>
        <p:txBody>
          <a:bodyPr>
            <a:normAutofit/>
          </a:bodyPr>
          <a:lstStyle/>
          <a:p>
            <a:pPr algn="just"/>
            <a:r>
              <a:rPr lang="en-US" sz="2800" dirty="0">
                <a:effectLst/>
                <a:latin typeface="Times New Roman" panose="02020603050405020304" pitchFamily="18" charset="0"/>
                <a:ea typeface="Calibri" panose="020F0502020204030204" pitchFamily="34" charset="0"/>
              </a:rPr>
              <a:t>social circumstance </a:t>
            </a:r>
          </a:p>
          <a:p>
            <a:pPr algn="just"/>
            <a:r>
              <a:rPr lang="en-US" sz="2800" dirty="0">
                <a:effectLst/>
                <a:latin typeface="Times New Roman" panose="02020603050405020304" pitchFamily="18" charset="0"/>
                <a:ea typeface="Calibri" panose="020F0502020204030204" pitchFamily="34" charset="0"/>
              </a:rPr>
              <a:t>policy making and planning of development and other programs for the national and local levels</a:t>
            </a:r>
            <a:endParaRPr lang="en-US" sz="2800" dirty="0">
              <a:latin typeface="Times New Roman" panose="02020603050405020304" pitchFamily="18" charset="0"/>
              <a:ea typeface="Calibri" panose="020F0502020204030204" pitchFamily="34" charset="0"/>
            </a:endParaRPr>
          </a:p>
          <a:p>
            <a:pPr algn="just"/>
            <a:r>
              <a:rPr lang="en-US" sz="2800" kern="100" dirty="0">
                <a:effectLst/>
                <a:latin typeface="Times New Roman" panose="02020603050405020304" pitchFamily="18" charset="0"/>
                <a:ea typeface="Calibri" panose="020F0502020204030204" pitchFamily="34" charset="0"/>
                <a:cs typeface="Myanmar Text" panose="020B0502040204020203" pitchFamily="34" charset="0"/>
              </a:rPr>
              <a:t>formulating development plan for economic and social progress. </a:t>
            </a:r>
          </a:p>
          <a:p>
            <a:pPr algn="just"/>
            <a:r>
              <a:rPr lang="en-US" sz="2800" kern="100" dirty="0">
                <a:effectLst/>
                <a:latin typeface="Times New Roman" panose="02020603050405020304" pitchFamily="18" charset="0"/>
                <a:ea typeface="Calibri" panose="020F0502020204030204" pitchFamily="34" charset="0"/>
                <a:cs typeface="Myanmar Text" panose="020B0502040204020203" pitchFamily="34" charset="0"/>
              </a:rPr>
              <a:t>to evaluate programs, and </a:t>
            </a:r>
          </a:p>
          <a:p>
            <a:pPr algn="just"/>
            <a:r>
              <a:rPr lang="en-US" sz="2800" kern="100" dirty="0">
                <a:effectLst/>
                <a:latin typeface="Times New Roman" panose="02020603050405020304" pitchFamily="18" charset="0"/>
                <a:ea typeface="Calibri" panose="020F0502020204030204" pitchFamily="34" charset="0"/>
                <a:cs typeface="Myanmar Text" panose="020B0502040204020203" pitchFamily="34" charset="0"/>
              </a:rPr>
              <a:t>to assess the extent to which programs meet planning and other priority needs.</a:t>
            </a:r>
            <a:endParaRPr lang="en-US" sz="2800" kern="100" dirty="0">
              <a:effectLst/>
              <a:latin typeface="Calibri" panose="020F0502020204030204" pitchFamily="34" charset="0"/>
              <a:ea typeface="Calibri" panose="020F0502020204030204" pitchFamily="34" charset="0"/>
              <a:cs typeface="Myanmar Text" panose="020B0502040204020203" pitchFamily="34" charset="0"/>
            </a:endParaRPr>
          </a:p>
          <a:p>
            <a:endParaRPr lang="en-US" dirty="0"/>
          </a:p>
        </p:txBody>
      </p:sp>
    </p:spTree>
    <p:extLst>
      <p:ext uri="{BB962C8B-B14F-4D97-AF65-F5344CB8AC3E}">
        <p14:creationId xmlns:p14="http://schemas.microsoft.com/office/powerpoint/2010/main" val="1123959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22D53E-55B1-2410-6395-67FFADC547A8}"/>
              </a:ext>
            </a:extLst>
          </p:cNvPr>
          <p:cNvSpPr>
            <a:spLocks noGrp="1"/>
          </p:cNvSpPr>
          <p:nvPr>
            <p:ph idx="1"/>
          </p:nvPr>
        </p:nvSpPr>
        <p:spPr>
          <a:xfrm>
            <a:off x="677334" y="530087"/>
            <a:ext cx="8596668" cy="5511275"/>
          </a:xfrm>
        </p:spPr>
        <p:txBody>
          <a:bodyPr>
            <a:normAutofit/>
          </a:bodyPr>
          <a:lstStyle/>
          <a:p>
            <a:pPr marL="0" indent="0" algn="just">
              <a:buNone/>
            </a:pPr>
            <a:r>
              <a:rPr lang="en-US" sz="2800" kern="100" dirty="0">
                <a:latin typeface="Times New Roman" panose="02020603050405020304" pitchFamily="18" charset="0"/>
                <a:ea typeface="Calibri" panose="020F0502020204030204" pitchFamily="34" charset="0"/>
                <a:cs typeface="Myanmar Text" panose="020B0502040204020203" pitchFamily="34" charset="0"/>
              </a:rPr>
              <a:t>S</a:t>
            </a:r>
            <a:r>
              <a:rPr lang="en-US" sz="2800" kern="100" dirty="0">
                <a:effectLst/>
                <a:latin typeface="Times New Roman" panose="02020603050405020304" pitchFamily="18" charset="0"/>
                <a:ea typeface="Calibri" panose="020F0502020204030204" pitchFamily="34" charset="0"/>
                <a:cs typeface="Myanmar Text" panose="020B0502040204020203" pitchFamily="34" charset="0"/>
              </a:rPr>
              <a:t>olving problems</a:t>
            </a:r>
          </a:p>
          <a:p>
            <a:pPr algn="just"/>
            <a:r>
              <a:rPr lang="en-US" sz="2800" kern="100" dirty="0">
                <a:effectLst/>
                <a:latin typeface="Times New Roman" panose="02020603050405020304" pitchFamily="18" charset="0"/>
                <a:ea typeface="Calibri" panose="020F0502020204030204" pitchFamily="34" charset="0"/>
                <a:cs typeface="Myanmar Text" panose="020B0502040204020203" pitchFamily="34" charset="0"/>
              </a:rPr>
              <a:t>on health, physical growth, education and productivity,</a:t>
            </a:r>
          </a:p>
          <a:p>
            <a:pPr algn="just"/>
            <a:r>
              <a:rPr lang="en-US" sz="2800" kern="100" dirty="0">
                <a:effectLst/>
                <a:latin typeface="Times New Roman" panose="02020603050405020304" pitchFamily="18" charset="0"/>
                <a:ea typeface="Calibri" panose="020F0502020204030204" pitchFamily="34" charset="0"/>
                <a:cs typeface="Myanmar Text" panose="020B0502040204020203" pitchFamily="34" charset="0"/>
              </a:rPr>
              <a:t> psychological influences on the spending and saving behavior of consumers, </a:t>
            </a:r>
          </a:p>
          <a:p>
            <a:pPr algn="just"/>
            <a:r>
              <a:rPr lang="en-US" sz="2800" kern="100" dirty="0">
                <a:effectLst/>
                <a:latin typeface="Times New Roman" panose="02020603050405020304" pitchFamily="18" charset="0"/>
                <a:ea typeface="Calibri" panose="020F0502020204030204" pitchFamily="34" charset="0"/>
                <a:cs typeface="Myanmar Text" panose="020B0502040204020203" pitchFamily="34" charset="0"/>
              </a:rPr>
              <a:t>the relationship between religious beliefs and economic or political behaviors, </a:t>
            </a:r>
          </a:p>
          <a:p>
            <a:pPr algn="just"/>
            <a:r>
              <a:rPr lang="en-US" sz="2800" kern="100" dirty="0">
                <a:effectLst/>
                <a:latin typeface="Times New Roman" panose="02020603050405020304" pitchFamily="18" charset="0"/>
                <a:ea typeface="Calibri" panose="020F0502020204030204" pitchFamily="34" charset="0"/>
                <a:cs typeface="Myanmar Text" panose="020B0502040204020203" pitchFamily="34" charset="0"/>
              </a:rPr>
              <a:t>the effects of different style of supervision on productivity, </a:t>
            </a:r>
          </a:p>
          <a:p>
            <a:pPr algn="just"/>
            <a:r>
              <a:rPr lang="en-US" sz="2800" kern="100" dirty="0">
                <a:effectLst/>
                <a:latin typeface="Times New Roman" panose="02020603050405020304" pitchFamily="18" charset="0"/>
                <a:ea typeface="Calibri" panose="020F0502020204030204" pitchFamily="34" charset="0"/>
                <a:cs typeface="Myanmar Text" panose="020B0502040204020203" pitchFamily="34" charset="0"/>
              </a:rPr>
              <a:t>the effect of different patterns of child bearing on personality. </a:t>
            </a:r>
          </a:p>
          <a:p>
            <a:endParaRPr lang="en-US" dirty="0"/>
          </a:p>
        </p:txBody>
      </p:sp>
    </p:spTree>
    <p:extLst>
      <p:ext uri="{BB962C8B-B14F-4D97-AF65-F5344CB8AC3E}">
        <p14:creationId xmlns:p14="http://schemas.microsoft.com/office/powerpoint/2010/main" val="1119645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751FEC-D0A3-0744-EF58-3929C01DCAB9}"/>
              </a:ext>
            </a:extLst>
          </p:cNvPr>
          <p:cNvSpPr>
            <a:spLocks noGrp="1"/>
          </p:cNvSpPr>
          <p:nvPr>
            <p:ph idx="1"/>
          </p:nvPr>
        </p:nvSpPr>
        <p:spPr>
          <a:xfrm>
            <a:off x="677334" y="1417983"/>
            <a:ext cx="8596668" cy="4623379"/>
          </a:xfrm>
        </p:spPr>
        <p:txBody>
          <a:bodyPr/>
          <a:lstStyle/>
          <a:p>
            <a:pPr algn="just"/>
            <a:r>
              <a:rPr lang="en-US" sz="2800" kern="100" dirty="0">
                <a:effectLst/>
                <a:latin typeface="Times New Roman" panose="02020603050405020304" pitchFamily="18" charset="0"/>
                <a:ea typeface="Calibri" panose="020F0502020204030204" pitchFamily="34" charset="0"/>
                <a:cs typeface="Myanmar Text" panose="020B0502040204020203" pitchFamily="34" charset="0"/>
              </a:rPr>
              <a:t>to measure the assess the cultural of the community such as cinemas, stage shows, theatres, arts and crafts, sports and libraries etc.</a:t>
            </a:r>
            <a:endParaRPr lang="en-US" sz="2800" kern="100" dirty="0">
              <a:effectLst/>
              <a:latin typeface="Calibri" panose="020F0502020204030204" pitchFamily="34" charset="0"/>
              <a:ea typeface="Calibri" panose="020F0502020204030204" pitchFamily="34" charset="0"/>
              <a:cs typeface="Myanmar Text" panose="020B0502040204020203" pitchFamily="34" charset="0"/>
            </a:endParaRPr>
          </a:p>
          <a:p>
            <a:endParaRPr lang="en-US" dirty="0"/>
          </a:p>
        </p:txBody>
      </p:sp>
    </p:spTree>
    <p:extLst>
      <p:ext uri="{BB962C8B-B14F-4D97-AF65-F5344CB8AC3E}">
        <p14:creationId xmlns:p14="http://schemas.microsoft.com/office/powerpoint/2010/main" val="503450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B10F7-7445-17BE-750B-021B38F865AE}"/>
              </a:ext>
            </a:extLst>
          </p:cNvPr>
          <p:cNvSpPr>
            <a:spLocks noGrp="1"/>
          </p:cNvSpPr>
          <p:nvPr>
            <p:ph type="title"/>
          </p:nvPr>
        </p:nvSpPr>
        <p:spPr/>
        <p:txBody>
          <a:bodyPr>
            <a:normAutofit/>
          </a:bodyPr>
          <a:lstStyle/>
          <a:p>
            <a:r>
              <a:rPr lang="en-US" sz="2800" b="1" dirty="0">
                <a:effectLst/>
                <a:latin typeface="Times New Roman" panose="02020603050405020304" pitchFamily="18" charset="0"/>
                <a:ea typeface="Calibri" panose="020F0502020204030204" pitchFamily="34" charset="0"/>
              </a:rPr>
              <a:t>Uses of Employment and Manpower Statistics</a:t>
            </a:r>
            <a:endParaRPr lang="en-US" sz="2800" dirty="0"/>
          </a:p>
        </p:txBody>
      </p:sp>
      <p:sp>
        <p:nvSpPr>
          <p:cNvPr id="3" name="Content Placeholder 2">
            <a:extLst>
              <a:ext uri="{FF2B5EF4-FFF2-40B4-BE49-F238E27FC236}">
                <a16:creationId xmlns:a16="http://schemas.microsoft.com/office/drawing/2014/main" id="{6B90BAEF-A184-5F7A-B3BF-2CFE87B26112}"/>
              </a:ext>
            </a:extLst>
          </p:cNvPr>
          <p:cNvSpPr>
            <a:spLocks noGrp="1"/>
          </p:cNvSpPr>
          <p:nvPr>
            <p:ph idx="1"/>
          </p:nvPr>
        </p:nvSpPr>
        <p:spPr>
          <a:xfrm>
            <a:off x="677334" y="1643271"/>
            <a:ext cx="8596668" cy="4398092"/>
          </a:xfrm>
        </p:spPr>
        <p:txBody>
          <a:bodyPr>
            <a:normAutofit/>
          </a:bodyPr>
          <a:lstStyle/>
          <a:p>
            <a:pPr algn="just"/>
            <a:r>
              <a:rPr lang="en-US" sz="3200" dirty="0">
                <a:solidFill>
                  <a:schemeClr val="tx1"/>
                </a:solidFill>
                <a:effectLst/>
                <a:latin typeface="Times New Roman" panose="02020603050405020304" pitchFamily="18" charset="0"/>
                <a:ea typeface="Calibri" panose="020F0502020204030204" pitchFamily="34" charset="0"/>
              </a:rPr>
              <a:t>to explain the observed level and distribution of income among individuals and households.</a:t>
            </a:r>
          </a:p>
          <a:p>
            <a:pPr algn="just"/>
            <a:r>
              <a:rPr lang="en-US" sz="3200" kern="100" dirty="0">
                <a:solidFill>
                  <a:schemeClr val="tx1"/>
                </a:solidFill>
                <a:effectLst/>
                <a:latin typeface="Times New Roman" panose="02020603050405020304" pitchFamily="18" charset="0"/>
                <a:ea typeface="Calibri" panose="020F0502020204030204" pitchFamily="34" charset="0"/>
                <a:cs typeface="Myanmar Text" panose="020B0502040204020203" pitchFamily="34" charset="0"/>
              </a:rPr>
              <a:t>to provide information on productive work force</a:t>
            </a:r>
          </a:p>
          <a:p>
            <a:pPr marL="0" indent="0" algn="just">
              <a:buNone/>
            </a:pPr>
            <a:r>
              <a:rPr lang="en-US" sz="3200" kern="100" dirty="0">
                <a:solidFill>
                  <a:schemeClr val="tx1"/>
                </a:solidFill>
                <a:effectLst/>
                <a:latin typeface="Times New Roman" panose="02020603050405020304" pitchFamily="18" charset="0"/>
                <a:ea typeface="Calibri" panose="020F0502020204030204" pitchFamily="34" charset="0"/>
                <a:cs typeface="Myanmar Text" panose="020B0502040204020203" pitchFamily="34" charset="0"/>
              </a:rPr>
              <a:t> </a:t>
            </a:r>
          </a:p>
          <a:p>
            <a:pPr algn="just"/>
            <a:r>
              <a:rPr lang="en-US" sz="3200" kern="100" dirty="0">
                <a:solidFill>
                  <a:schemeClr val="tx1"/>
                </a:solidFill>
                <a:effectLst/>
                <a:latin typeface="Times New Roman" panose="02020603050405020304" pitchFamily="18" charset="0"/>
                <a:ea typeface="Calibri" panose="020F0502020204030204" pitchFamily="34" charset="0"/>
                <a:cs typeface="Myanmar Text" panose="020B0502040204020203" pitchFamily="34" charset="0"/>
              </a:rPr>
              <a:t>for measuring industrial output and its effect on the structure of the economy.</a:t>
            </a:r>
            <a:endParaRPr lang="en-US" sz="3200" kern="100" dirty="0">
              <a:solidFill>
                <a:schemeClr val="tx1"/>
              </a:solidFill>
              <a:effectLst/>
              <a:latin typeface="Calibri" panose="020F0502020204030204" pitchFamily="34" charset="0"/>
              <a:ea typeface="Calibri" panose="020F0502020204030204" pitchFamily="34" charset="0"/>
              <a:cs typeface="Myanmar Text" panose="020B0502040204020203" pitchFamily="34" charset="0"/>
            </a:endParaRPr>
          </a:p>
          <a:p>
            <a:endParaRPr lang="en-US" dirty="0"/>
          </a:p>
        </p:txBody>
      </p:sp>
    </p:spTree>
    <p:extLst>
      <p:ext uri="{BB962C8B-B14F-4D97-AF65-F5344CB8AC3E}">
        <p14:creationId xmlns:p14="http://schemas.microsoft.com/office/powerpoint/2010/main" val="31151447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524</TotalTime>
  <Words>2396</Words>
  <Application>Microsoft Office PowerPoint</Application>
  <PresentationFormat>Widescreen</PresentationFormat>
  <Paragraphs>196</Paragraphs>
  <Slides>39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Cambria Math</vt:lpstr>
      <vt:lpstr>Century Gothic</vt:lpstr>
      <vt:lpstr>Times New Roman</vt:lpstr>
      <vt:lpstr>Wingdings</vt:lpstr>
      <vt:lpstr>Wingdings 3</vt:lpstr>
      <vt:lpstr>Ion</vt:lpstr>
      <vt:lpstr>Social Statistics </vt:lpstr>
      <vt:lpstr>Social Statistics</vt:lpstr>
      <vt:lpstr>Nature of Social Statistics </vt:lpstr>
      <vt:lpstr>Sources Social Statistics </vt:lpstr>
      <vt:lpstr>Data Collection Methods of Social Statistics</vt:lpstr>
      <vt:lpstr> Uses of Social Statistics </vt:lpstr>
      <vt:lpstr>PowerPoint Presentation</vt:lpstr>
      <vt:lpstr>PowerPoint Presentation</vt:lpstr>
      <vt:lpstr>Uses of Employment and Manpower Statistics</vt:lpstr>
      <vt:lpstr>PowerPoint Presentation</vt:lpstr>
      <vt:lpstr>PowerPoint Presentation</vt:lpstr>
      <vt:lpstr>Concept and Definition of Economically Active Population</vt:lpstr>
      <vt:lpstr>Basic Measures of Economic Activity </vt:lpstr>
      <vt:lpstr>Basic Measure of Economic Activity</vt:lpstr>
      <vt:lpstr>PowerPoint Presentation</vt:lpstr>
      <vt:lpstr>Unemployment Rate</vt:lpstr>
      <vt:lpstr>Uses of Educational Statistics</vt:lpstr>
      <vt:lpstr>Uses of Educational Statistics</vt:lpstr>
      <vt:lpstr>Basic Concepts and Definitions of Education</vt:lpstr>
      <vt:lpstr>Literacy </vt:lpstr>
      <vt:lpstr>Functionally literate </vt:lpstr>
      <vt:lpstr>Educational attainment </vt:lpstr>
      <vt:lpstr>Educational Qualification </vt:lpstr>
      <vt:lpstr>Education Indicators</vt:lpstr>
      <vt:lpstr>Sex-age Specific Literacy Ratio </vt:lpstr>
      <vt:lpstr>PowerPoint Presentation</vt:lpstr>
      <vt:lpstr>Net Enrolment Ratio</vt:lpstr>
      <vt:lpstr>PowerPoint Presentation</vt:lpstr>
      <vt:lpstr>Adjusted Pupil-Teacher Ratio </vt:lpstr>
      <vt:lpstr>Basic Measures of Health and Morbid Conditions</vt:lpstr>
      <vt:lpstr>Basic Measures of Health and Morbid Conditions</vt:lpstr>
      <vt:lpstr>Indicator For Health </vt:lpstr>
      <vt:lpstr>Population per Nursing Personnel</vt:lpstr>
      <vt:lpstr>Population Per Hospital Bed</vt:lpstr>
      <vt:lpstr>Number of Villages Per Rural Health Care Centre and Sub-Centre </vt:lpstr>
      <vt:lpstr>PowerPoint Presentation</vt:lpstr>
      <vt:lpstr>Human Development</vt:lpstr>
      <vt:lpstr>Human Development Index</vt:lpstr>
      <vt:lpstr>Human Resources Development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Statistics </dc:title>
  <dc:creator>DELL</dc:creator>
  <cp:lastModifiedBy>DELL</cp:lastModifiedBy>
  <cp:revision>29</cp:revision>
  <dcterms:created xsi:type="dcterms:W3CDTF">2024-08-23T06:52:48Z</dcterms:created>
  <dcterms:modified xsi:type="dcterms:W3CDTF">2024-09-05T14:05:47Z</dcterms:modified>
</cp:coreProperties>
</file>