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27"/>
  </p:notesMasterIdLst>
  <p:sldIdLst>
    <p:sldId id="256" r:id="rId2"/>
    <p:sldId id="432" r:id="rId3"/>
    <p:sldId id="267" r:id="rId4"/>
    <p:sldId id="263" r:id="rId5"/>
    <p:sldId id="308" r:id="rId6"/>
    <p:sldId id="270" r:id="rId7"/>
    <p:sldId id="433" r:id="rId8"/>
    <p:sldId id="434" r:id="rId9"/>
    <p:sldId id="382" r:id="rId10"/>
    <p:sldId id="527" r:id="rId11"/>
    <p:sldId id="528" r:id="rId12"/>
    <p:sldId id="279" r:id="rId13"/>
    <p:sldId id="282" r:id="rId14"/>
    <p:sldId id="283" r:id="rId15"/>
    <p:sldId id="284" r:id="rId16"/>
    <p:sldId id="529" r:id="rId17"/>
    <p:sldId id="285" r:id="rId18"/>
    <p:sldId id="530" r:id="rId19"/>
    <p:sldId id="286" r:id="rId20"/>
    <p:sldId id="377" r:id="rId21"/>
    <p:sldId id="287" r:id="rId22"/>
    <p:sldId id="288" r:id="rId23"/>
    <p:sldId id="289" r:id="rId24"/>
    <p:sldId id="290"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CFF00-524C-4EE1-885C-1509F5EF4C1E}"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FBA30-D1DC-43CB-BDBE-E1F52023A24A}" type="slidenum">
              <a:rPr lang="en-US" smtClean="0"/>
              <a:t>‹#›</a:t>
            </a:fld>
            <a:endParaRPr lang="en-US"/>
          </a:p>
        </p:txBody>
      </p:sp>
    </p:spTree>
    <p:extLst>
      <p:ext uri="{BB962C8B-B14F-4D97-AF65-F5344CB8AC3E}">
        <p14:creationId xmlns:p14="http://schemas.microsoft.com/office/powerpoint/2010/main" val="6213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5303F4B6-F8B0-A011-F333-632161BF10A5}"/>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E6358F48-6AD9-27B7-0C83-21F54CE34B10}"/>
              </a:ext>
            </a:extLst>
          </p:cNvPr>
          <p:cNvSpPr>
            <a:spLocks noGrp="1" noChangeArrowheads="1"/>
          </p:cNvSpPr>
          <p:nvPr>
            <p:ph type="body" idx="1"/>
          </p:nvPr>
        </p:nvSpPr>
        <p:spPr>
          <a:noFill/>
        </p:spPr>
        <p:txBody>
          <a:bodyPr/>
          <a:lstStyle/>
          <a:p>
            <a:endParaRPr lang="en-US" altLang="en-US"/>
          </a:p>
        </p:txBody>
      </p:sp>
      <p:sp>
        <p:nvSpPr>
          <p:cNvPr id="80900" name="Slide Number Placeholder 3">
            <a:extLst>
              <a:ext uri="{FF2B5EF4-FFF2-40B4-BE49-F238E27FC236}">
                <a16:creationId xmlns:a16="http://schemas.microsoft.com/office/drawing/2014/main" id="{C7038F32-C95F-7DBE-1511-3241442854F1}"/>
              </a:ext>
            </a:extLst>
          </p:cNvPr>
          <p:cNvSpPr>
            <a:spLocks noGrp="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CA1EB00-423E-4513-B7E0-EE5525FAE2B7}"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F4AF0833-94CB-102D-F80F-DCBFCF5884D8}"/>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A2B46703-0FAA-A10C-F820-14EAC7A7DF05}"/>
              </a:ext>
            </a:extLst>
          </p:cNvPr>
          <p:cNvSpPr>
            <a:spLocks noGrp="1" noChangeArrowheads="1"/>
          </p:cNvSpPr>
          <p:nvPr>
            <p:ph type="body" idx="1"/>
          </p:nvPr>
        </p:nvSpPr>
        <p:spPr>
          <a:noFill/>
        </p:spPr>
        <p:txBody>
          <a:bodyPr/>
          <a:lstStyle/>
          <a:p>
            <a:endParaRPr lang="en-US" altLang="en-US"/>
          </a:p>
        </p:txBody>
      </p:sp>
      <p:sp>
        <p:nvSpPr>
          <p:cNvPr id="81924" name="Slide Number Placeholder 3">
            <a:extLst>
              <a:ext uri="{FF2B5EF4-FFF2-40B4-BE49-F238E27FC236}">
                <a16:creationId xmlns:a16="http://schemas.microsoft.com/office/drawing/2014/main" id="{CF745AC3-9BF5-7EDF-856E-4E932DBC578D}"/>
              </a:ext>
            </a:extLst>
          </p:cNvPr>
          <p:cNvSpPr>
            <a:spLocks noGrp="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F61A3BA-C617-4DE6-939D-E6F7FAF86696}" type="slidenum">
              <a:rPr lang="en-US" altLang="en-US">
                <a:latin typeface="Calibri" panose="020F0502020204030204" pitchFamily="34" charset="0"/>
              </a:rPr>
              <a:pPr/>
              <a:t>8</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79925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199203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052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142304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784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3325347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341741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55841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253002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4BA4-55A3-4DF9-A24F-7523AD7994F1}"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192293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74BA4-55A3-4DF9-A24F-7523AD7994F1}"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3580260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74BA4-55A3-4DF9-A24F-7523AD7994F1}"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49454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74BA4-55A3-4DF9-A24F-7523AD7994F1}"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258219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74BA4-55A3-4DF9-A24F-7523AD7994F1}"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70529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74BA4-55A3-4DF9-A24F-7523AD7994F1}"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21884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4BA4-55A3-4DF9-A24F-7523AD7994F1}"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FACDE-7051-41D8-A79A-CB0861BB7FFA}" type="slidenum">
              <a:rPr lang="en-US" smtClean="0"/>
              <a:t>‹#›</a:t>
            </a:fld>
            <a:endParaRPr lang="en-US"/>
          </a:p>
        </p:txBody>
      </p:sp>
    </p:spTree>
    <p:extLst>
      <p:ext uri="{BB962C8B-B14F-4D97-AF65-F5344CB8AC3E}">
        <p14:creationId xmlns:p14="http://schemas.microsoft.com/office/powerpoint/2010/main" val="1713852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74BA4-55A3-4DF9-A24F-7523AD7994F1}" type="datetimeFigureOut">
              <a:rPr lang="en-US" smtClean="0"/>
              <a:t>10/22/2024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7FACDE-7051-41D8-A79A-CB0861BB7FFA}" type="slidenum">
              <a:rPr lang="en-US" smtClean="0"/>
              <a:t>‹#›</a:t>
            </a:fld>
            <a:endParaRPr lang="en-US"/>
          </a:p>
        </p:txBody>
      </p:sp>
    </p:spTree>
    <p:extLst>
      <p:ext uri="{BB962C8B-B14F-4D97-AF65-F5344CB8AC3E}">
        <p14:creationId xmlns:p14="http://schemas.microsoft.com/office/powerpoint/2010/main" val="351563837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mplilearn.com/what-is-data-collection-artic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implilearn.com/data-cleaning-why-and-how-to-get-started-artic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implilearn.com/data-lakes-and-data-analytics-artic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7787-B857-EB1C-5E90-1A789D6A9197}"/>
              </a:ext>
            </a:extLst>
          </p:cNvPr>
          <p:cNvSpPr>
            <a:spLocks noGrp="1"/>
          </p:cNvSpPr>
          <p:nvPr>
            <p:ph type="ctrTitle"/>
          </p:nvPr>
        </p:nvSpPr>
        <p:spPr>
          <a:xfrm>
            <a:off x="1272208" y="1099931"/>
            <a:ext cx="8454887" cy="2067340"/>
          </a:xfrm>
        </p:spPr>
        <p:txBody>
          <a:bodyPr/>
          <a:lstStyle/>
          <a:p>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a:t>
            </a:r>
            <a:r>
              <a:rPr lang="en-US" sz="28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 AND DATA MANIPULATION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54F316A-D0EB-3FC4-1E81-482B30CC245B}"/>
              </a:ext>
            </a:extLst>
          </p:cNvPr>
          <p:cNvSpPr>
            <a:spLocks noGrp="1"/>
          </p:cNvSpPr>
          <p:nvPr>
            <p:ph type="subTitle" idx="1"/>
          </p:nvPr>
        </p:nvSpPr>
        <p:spPr>
          <a:xfrm>
            <a:off x="1507067" y="4465983"/>
            <a:ext cx="6523750" cy="1484243"/>
          </a:xfrm>
        </p:spPr>
        <p:txBody>
          <a:bodyPr>
            <a:normAutofit fontScale="92500" lnSpcReduction="10000"/>
          </a:bodyPr>
          <a:lstStyle/>
          <a:p>
            <a:r>
              <a:rPr lang="en-US" dirty="0"/>
              <a:t>Dr. </a:t>
            </a:r>
            <a:r>
              <a:rPr lang="en-US" dirty="0" err="1"/>
              <a:t>Sanda</a:t>
            </a:r>
            <a:r>
              <a:rPr lang="en-US" dirty="0"/>
              <a:t> Thein</a:t>
            </a:r>
          </a:p>
          <a:p>
            <a:r>
              <a:rPr lang="en-US" dirty="0"/>
              <a:t>Professor</a:t>
            </a:r>
          </a:p>
          <a:p>
            <a:r>
              <a:rPr lang="en-US" dirty="0"/>
              <a:t>Dept of Statistics</a:t>
            </a:r>
          </a:p>
          <a:p>
            <a:r>
              <a:rPr lang="en-US" dirty="0"/>
              <a:t>Yangon University of Economics</a:t>
            </a:r>
          </a:p>
        </p:txBody>
      </p:sp>
    </p:spTree>
    <p:extLst>
      <p:ext uri="{BB962C8B-B14F-4D97-AF65-F5344CB8AC3E}">
        <p14:creationId xmlns:p14="http://schemas.microsoft.com/office/powerpoint/2010/main" val="821854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CC3BBE4-BD02-1028-0793-D67587526972}"/>
              </a:ext>
            </a:extLst>
          </p:cNvPr>
          <p:cNvSpPr>
            <a:spLocks noGrp="1" noChangeArrowheads="1"/>
          </p:cNvSpPr>
          <p:nvPr>
            <p:ph type="title"/>
          </p:nvPr>
        </p:nvSpPr>
        <p:spPr>
          <a:xfrm>
            <a:off x="1946275" y="333375"/>
            <a:ext cx="7596188" cy="801688"/>
          </a:xfrm>
        </p:spPr>
        <p:txBody>
          <a:bodyPr/>
          <a:lstStyle/>
          <a:p>
            <a:r>
              <a:rPr lang="en-US" altLang="en-US" b="1">
                <a:solidFill>
                  <a:srgbClr val="0000FF"/>
                </a:solidFill>
              </a:rPr>
              <a:t>The Nature of Data</a:t>
            </a:r>
          </a:p>
        </p:txBody>
      </p:sp>
      <p:sp>
        <p:nvSpPr>
          <p:cNvPr id="6" name="Content Placeholder 2">
            <a:extLst>
              <a:ext uri="{FF2B5EF4-FFF2-40B4-BE49-F238E27FC236}">
                <a16:creationId xmlns:a16="http://schemas.microsoft.com/office/drawing/2014/main" id="{2DE38DFF-A5BE-40E0-52DB-62038FA7A2E1}"/>
              </a:ext>
            </a:extLst>
          </p:cNvPr>
          <p:cNvSpPr>
            <a:spLocks noGrp="1"/>
          </p:cNvSpPr>
          <p:nvPr>
            <p:ph idx="1"/>
          </p:nvPr>
        </p:nvSpPr>
        <p:spPr>
          <a:xfrm>
            <a:off x="1665288" y="1177926"/>
            <a:ext cx="8697912" cy="5275263"/>
          </a:xfrm>
        </p:spPr>
        <p:txBody>
          <a:bodyPr>
            <a:normAutofit fontScale="92500"/>
          </a:bodyPr>
          <a:lstStyle/>
          <a:p>
            <a:pPr marL="0" indent="0">
              <a:buNone/>
              <a:defRPr/>
            </a:pPr>
            <a:r>
              <a:rPr lang="en-US" altLang="en-US" sz="2585" b="1" dirty="0">
                <a:solidFill>
                  <a:srgbClr val="FF0000"/>
                </a:solidFill>
                <a:latin typeface="Times New Roman" pitchFamily="18" charset="0"/>
                <a:cs typeface="Times New Roman" pitchFamily="18" charset="0"/>
              </a:rPr>
              <a:t>(1) Time Series Data</a:t>
            </a:r>
          </a:p>
          <a:p>
            <a:pPr marL="422041" lvl="1" indent="0">
              <a:buNone/>
              <a:defRPr/>
            </a:pPr>
            <a:r>
              <a:rPr lang="en-US" altLang="en-US" sz="2400" dirty="0">
                <a:latin typeface="Times New Roman" pitchFamily="18" charset="0"/>
                <a:cs typeface="Times New Roman" pitchFamily="18" charset="0"/>
              </a:rPr>
              <a:t>A set of observations that a variable takes at </a:t>
            </a:r>
            <a:r>
              <a:rPr lang="en-US" altLang="en-US" sz="2400" b="1" dirty="0">
                <a:latin typeface="Times New Roman" pitchFamily="18" charset="0"/>
                <a:cs typeface="Times New Roman" pitchFamily="18" charset="0"/>
              </a:rPr>
              <a:t>different times</a:t>
            </a:r>
            <a:r>
              <a:rPr lang="en-US" alt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They are usually collected at fixed intervals, such as daily, weekly, monthly, annually, quarterly, etc. </a:t>
            </a:r>
          </a:p>
          <a:p>
            <a:pPr marL="422041" lvl="1" indent="0">
              <a:buNone/>
              <a:defRPr/>
            </a:pPr>
            <a:r>
              <a:rPr lang="en-US" altLang="en-US" sz="2400" dirty="0">
                <a:latin typeface="Times New Roman" pitchFamily="18" charset="0"/>
                <a:cs typeface="Times New Roman" pitchFamily="18" charset="0"/>
              </a:rPr>
              <a:t>Example:</a:t>
            </a:r>
          </a:p>
          <a:p>
            <a:pPr marL="422041" lvl="1" indent="0">
              <a:buNone/>
              <a:defRPr/>
            </a:pPr>
            <a:r>
              <a:rPr lang="en-US" altLang="en-US" sz="2400" dirty="0">
                <a:latin typeface="Times New Roman" pitchFamily="18" charset="0"/>
                <a:cs typeface="Times New Roman" pitchFamily="18" charset="0"/>
              </a:rPr>
              <a:t>stock prices series, GDP series, yearly government budget, every ten years population</a:t>
            </a:r>
          </a:p>
          <a:p>
            <a:pPr marL="422041" lvl="1" indent="0">
              <a:buNone/>
              <a:defRPr/>
            </a:pPr>
            <a:endParaRPr lang="en-US" altLang="en-US" sz="2400" dirty="0">
              <a:latin typeface="Times New Roman" pitchFamily="18" charset="0"/>
              <a:cs typeface="Times New Roman" pitchFamily="18" charset="0"/>
            </a:endParaRPr>
          </a:p>
          <a:p>
            <a:pPr marL="0" indent="0">
              <a:buNone/>
              <a:defRPr/>
            </a:pPr>
            <a:r>
              <a:rPr lang="en-US" altLang="en-US" sz="2585" b="1" dirty="0">
                <a:solidFill>
                  <a:srgbClr val="FF0000"/>
                </a:solidFill>
                <a:latin typeface="Times New Roman" pitchFamily="18" charset="0"/>
                <a:cs typeface="Times New Roman" pitchFamily="18" charset="0"/>
              </a:rPr>
              <a:t>(2) Cross-Section Data</a:t>
            </a:r>
          </a:p>
          <a:p>
            <a:pPr marL="422041" lvl="1" indent="0">
              <a:buNone/>
              <a:defRPr/>
            </a:pPr>
            <a:r>
              <a:rPr lang="en-US" altLang="en-US" sz="2400" dirty="0">
                <a:latin typeface="Times New Roman" pitchFamily="18" charset="0"/>
                <a:cs typeface="Times New Roman" pitchFamily="18" charset="0"/>
              </a:rPr>
              <a:t>Data on one or more variables collected at the </a:t>
            </a:r>
            <a:r>
              <a:rPr lang="en-US" altLang="en-US" sz="2400" b="1" dirty="0">
                <a:latin typeface="Times New Roman" pitchFamily="18" charset="0"/>
                <a:cs typeface="Times New Roman" pitchFamily="18" charset="0"/>
              </a:rPr>
              <a:t>same point in time</a:t>
            </a:r>
            <a:r>
              <a:rPr lang="en-US" altLang="en-US" sz="2400" dirty="0">
                <a:latin typeface="Times New Roman" pitchFamily="18" charset="0"/>
                <a:cs typeface="Times New Roman" pitchFamily="18" charset="0"/>
              </a:rPr>
              <a:t>. </a:t>
            </a:r>
          </a:p>
          <a:p>
            <a:pPr marL="422041" lvl="1" indent="0">
              <a:buNone/>
              <a:defRPr/>
            </a:pPr>
            <a:r>
              <a:rPr lang="en-US" altLang="en-US" sz="2400" dirty="0">
                <a:latin typeface="Times New Roman" pitchFamily="18" charset="0"/>
                <a:cs typeface="Times New Roman" pitchFamily="18" charset="0"/>
              </a:rPr>
              <a:t>Examples:  census data, survey data, opinion polls, temperature at a given time in several places.</a:t>
            </a:r>
            <a:endParaRPr lang="en-US" altLang="en-US" sz="2400" i="1" dirty="0">
              <a:latin typeface="Times New Roman" pitchFamily="18" charset="0"/>
              <a:cs typeface="Times New Roman" pitchFamily="18" charset="0"/>
            </a:endParaRPr>
          </a:p>
        </p:txBody>
      </p:sp>
      <p:sp>
        <p:nvSpPr>
          <p:cNvPr id="48132" name="Slide Number Placeholder 3">
            <a:extLst>
              <a:ext uri="{FF2B5EF4-FFF2-40B4-BE49-F238E27FC236}">
                <a16:creationId xmlns:a16="http://schemas.microsoft.com/office/drawing/2014/main" id="{9C07DEA0-0B5C-3650-887C-82F94409CD84}"/>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B787529-D08B-4404-9BBC-D81AE956AFEB}" type="slidenum">
              <a:rPr lang="en-US" altLang="en-US">
                <a:latin typeface="Arial" panose="020B0604020202020204" pitchFamily="34" charset="0"/>
                <a:cs typeface="Arial" panose="020B0604020202020204" pitchFamily="34" charset="0"/>
              </a:rPr>
              <a:pPr/>
              <a:t>10</a:t>
            </a:fld>
            <a:endParaRPr lang="en-US" altLang="en-US">
              <a:latin typeface="Arial" panose="020B0604020202020204" pitchFamily="34" charset="0"/>
              <a:cs typeface="Arial" panose="020B0604020202020204" pitchFamily="34" charset="0"/>
            </a:endParaRPr>
          </a:p>
        </p:txBody>
      </p:sp>
      <p:sp>
        <p:nvSpPr>
          <p:cNvPr id="48133" name="Rectangle 3">
            <a:extLst>
              <a:ext uri="{FF2B5EF4-FFF2-40B4-BE49-F238E27FC236}">
                <a16:creationId xmlns:a16="http://schemas.microsoft.com/office/drawing/2014/main" id="{EB72CCA8-1950-91C0-5961-B52AB4B81254}"/>
              </a:ext>
            </a:extLst>
          </p:cNvPr>
          <p:cNvSpPr txBox="1">
            <a:spLocks noChangeArrowheads="1"/>
          </p:cNvSpPr>
          <p:nvPr/>
        </p:nvSpPr>
        <p:spPr bwMode="auto">
          <a:xfrm>
            <a:off x="4030663" y="6510338"/>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797181C-BB29-DC7F-2B8A-B29CB4599010}"/>
              </a:ext>
            </a:extLst>
          </p:cNvPr>
          <p:cNvSpPr>
            <a:spLocks noGrp="1"/>
          </p:cNvSpPr>
          <p:nvPr>
            <p:ph idx="1"/>
          </p:nvPr>
        </p:nvSpPr>
        <p:spPr>
          <a:xfrm>
            <a:off x="2085975" y="474664"/>
            <a:ext cx="8159750" cy="5978525"/>
          </a:xfrm>
        </p:spPr>
        <p:txBody>
          <a:bodyPr/>
          <a:lstStyle/>
          <a:p>
            <a:pPr marL="0" indent="0">
              <a:buNone/>
              <a:defRPr/>
            </a:pPr>
            <a:r>
              <a:rPr lang="en-US" sz="2585" b="1" dirty="0">
                <a:solidFill>
                  <a:srgbClr val="FF0000"/>
                </a:solidFill>
                <a:latin typeface="Times New Roman" pitchFamily="18" charset="0"/>
                <a:cs typeface="Times New Roman" pitchFamily="18" charset="0"/>
              </a:rPr>
              <a:t>(3) Pooled data</a:t>
            </a:r>
            <a:endParaRPr lang="en-US" altLang="en-US" sz="2585" b="1" dirty="0">
              <a:solidFill>
                <a:srgbClr val="FF0000"/>
              </a:solidFill>
              <a:latin typeface="Times New Roman" pitchFamily="18" charset="0"/>
              <a:cs typeface="Times New Roman" pitchFamily="18" charset="0"/>
            </a:endParaRPr>
          </a:p>
          <a:p>
            <a:pPr marL="422041" lvl="1" indent="0">
              <a:buNone/>
              <a:defRPr/>
            </a:pPr>
            <a:r>
              <a:rPr lang="en-US" sz="2400" dirty="0">
                <a:latin typeface="Times New Roman" pitchFamily="18" charset="0"/>
                <a:cs typeface="Times New Roman" pitchFamily="18" charset="0"/>
              </a:rPr>
              <a:t>It is a mixture of time series data and cross-section data. Example:  GNP per capita of all European countries over ten years. </a:t>
            </a:r>
          </a:p>
          <a:p>
            <a:pPr marL="422041" lvl="1" indent="0">
              <a:buNone/>
              <a:defRPr/>
            </a:pPr>
            <a:endParaRPr lang="en-US" altLang="en-US" dirty="0">
              <a:latin typeface="Times New Roman" pitchFamily="18" charset="0"/>
              <a:cs typeface="Times New Roman" pitchFamily="18" charset="0"/>
            </a:endParaRPr>
          </a:p>
          <a:p>
            <a:pPr marL="52755" indent="0">
              <a:buNone/>
              <a:defRPr/>
            </a:pPr>
            <a:r>
              <a:rPr lang="en-US" sz="2585" b="1" dirty="0">
                <a:solidFill>
                  <a:srgbClr val="FF0000"/>
                </a:solidFill>
                <a:latin typeface="Times New Roman" pitchFamily="18" charset="0"/>
                <a:cs typeface="Times New Roman" pitchFamily="18" charset="0"/>
              </a:rPr>
              <a:t>Panel, longitudinal or </a:t>
            </a:r>
            <a:r>
              <a:rPr lang="en-US" sz="2585" b="1" dirty="0" err="1">
                <a:solidFill>
                  <a:srgbClr val="FF0000"/>
                </a:solidFill>
                <a:latin typeface="Times New Roman" pitchFamily="18" charset="0"/>
                <a:cs typeface="Times New Roman" pitchFamily="18" charset="0"/>
              </a:rPr>
              <a:t>micropanel</a:t>
            </a:r>
            <a:r>
              <a:rPr lang="en-US" sz="2585" b="1" dirty="0">
                <a:solidFill>
                  <a:srgbClr val="FF0000"/>
                </a:solidFill>
                <a:latin typeface="Times New Roman" pitchFamily="18" charset="0"/>
                <a:cs typeface="Times New Roman" pitchFamily="18" charset="0"/>
              </a:rPr>
              <a:t> data </a:t>
            </a:r>
          </a:p>
          <a:p>
            <a:pPr marL="422041" lvl="1" indent="0">
              <a:buNone/>
              <a:defRPr/>
            </a:pPr>
            <a:r>
              <a:rPr lang="en-US" sz="2400" dirty="0">
                <a:latin typeface="Times New Roman" pitchFamily="18" charset="0"/>
                <a:cs typeface="Times New Roman" pitchFamily="18" charset="0"/>
              </a:rPr>
              <a:t>The data type is pooled data of nature. The difference is that we measure over the same cross-sectional unit for individuals.</a:t>
            </a:r>
          </a:p>
          <a:p>
            <a:pPr marL="422041" lvl="1" indent="0">
              <a:buNone/>
              <a:defRPr/>
            </a:pPr>
            <a:r>
              <a:rPr lang="en-US" altLang="en-US" sz="2400" i="1" dirty="0">
                <a:latin typeface="Times New Roman" pitchFamily="18" charset="0"/>
                <a:cs typeface="Times New Roman" pitchFamily="18" charset="0"/>
              </a:rPr>
              <a:t>(simply time series, cross-sectional, where the same cross-sectional units are not necessarily followed over time).</a:t>
            </a:r>
            <a:endParaRPr lang="en-US" altLang="en-US" sz="2400" dirty="0">
              <a:latin typeface="Times New Roman" pitchFamily="18" charset="0"/>
              <a:cs typeface="Times New Roman" pitchFamily="18" charset="0"/>
            </a:endParaRPr>
          </a:p>
        </p:txBody>
      </p:sp>
      <p:sp>
        <p:nvSpPr>
          <p:cNvPr id="49155" name="Slide Number Placeholder 3">
            <a:extLst>
              <a:ext uri="{FF2B5EF4-FFF2-40B4-BE49-F238E27FC236}">
                <a16:creationId xmlns:a16="http://schemas.microsoft.com/office/drawing/2014/main" id="{1F7B2CA3-700E-465B-8549-08587015C477}"/>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696AF75B-5BF7-44D6-9EC9-DEC673BD0DF0}" type="slidenum">
              <a:rPr lang="en-US" altLang="en-US">
                <a:latin typeface="Arial" panose="020B0604020202020204" pitchFamily="34" charset="0"/>
                <a:cs typeface="Arial" panose="020B0604020202020204" pitchFamily="34" charset="0"/>
              </a:rPr>
              <a:pPr/>
              <a:t>11</a:t>
            </a:fld>
            <a:endParaRPr lang="en-US" altLang="en-US">
              <a:latin typeface="Arial" panose="020B0604020202020204" pitchFamily="34" charset="0"/>
              <a:cs typeface="Arial" panose="020B0604020202020204" pitchFamily="34" charset="0"/>
            </a:endParaRPr>
          </a:p>
        </p:txBody>
      </p:sp>
      <p:sp>
        <p:nvSpPr>
          <p:cNvPr id="49156" name="Rectangle 3">
            <a:extLst>
              <a:ext uri="{FF2B5EF4-FFF2-40B4-BE49-F238E27FC236}">
                <a16:creationId xmlns:a16="http://schemas.microsoft.com/office/drawing/2014/main" id="{FA9EFAA6-BE84-C0D5-51A1-0EC78F29BE82}"/>
              </a:ext>
            </a:extLst>
          </p:cNvPr>
          <p:cNvSpPr txBox="1">
            <a:spLocks noChangeArrowheads="1"/>
          </p:cNvSpPr>
          <p:nvPr/>
        </p:nvSpPr>
        <p:spPr bwMode="auto">
          <a:xfrm>
            <a:off x="4114800" y="6248400"/>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AF5C-449B-CAC0-3F62-FE5EF8D8D277}"/>
              </a:ext>
            </a:extLst>
          </p:cNvPr>
          <p:cNvSpPr>
            <a:spLocks noGrp="1"/>
          </p:cNvSpPr>
          <p:nvPr>
            <p:ph type="title"/>
          </p:nvPr>
        </p:nvSpPr>
        <p:spPr>
          <a:xfrm>
            <a:off x="689112" y="278296"/>
            <a:ext cx="8584889" cy="914400"/>
          </a:xfrm>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C65CE83-A707-8419-5DEA-4C5A40E57565}"/>
              </a:ext>
            </a:extLst>
          </p:cNvPr>
          <p:cNvSpPr>
            <a:spLocks noGrp="1"/>
          </p:cNvSpPr>
          <p:nvPr>
            <p:ph idx="1"/>
          </p:nvPr>
        </p:nvSpPr>
        <p:spPr>
          <a:xfrm>
            <a:off x="212036" y="1192697"/>
            <a:ext cx="9872868" cy="6119530"/>
          </a:xfrm>
        </p:spPr>
        <p:txBody>
          <a:bodyPr>
            <a:noAutofit/>
          </a:bodyPr>
          <a:lstStyle/>
          <a:p>
            <a:pPr marL="0" marR="0" algn="just">
              <a:lnSpc>
                <a:spcPct val="150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processing occurs when data is collected and translated into usable information. </a:t>
            </a:r>
          </a:p>
          <a:p>
            <a:pPr marL="0" marR="0" algn="just">
              <a:lnSpc>
                <a:spcPct val="15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Collection</a:t>
            </a:r>
          </a:p>
          <a:p>
            <a:pPr marL="0" marR="0" algn="just">
              <a:lnSpc>
                <a:spcPct val="150000"/>
              </a:lnSpc>
              <a:spcBef>
                <a:spcPts val="0"/>
              </a:spcBef>
              <a:spcAft>
                <a:spcPts val="1630"/>
              </a:spcAft>
            </a:pPr>
            <a:r>
              <a:rPr lang="en-US" sz="2400" b="1" dirty="0">
                <a:latin typeface="Times New Roman" panose="02020603050405020304" pitchFamily="18" charset="0"/>
              </a:rPr>
              <a:t>Preparation</a:t>
            </a:r>
          </a:p>
          <a:p>
            <a:pPr marL="0" marR="0" algn="just">
              <a:lnSpc>
                <a:spcPct val="150000"/>
              </a:lnSpc>
              <a:spcBef>
                <a:spcPts val="0"/>
              </a:spcBef>
              <a:spcAft>
                <a:spcPts val="1630"/>
              </a:spcAft>
            </a:pPr>
            <a:r>
              <a:rPr lang="en-US" sz="2400" b="1" dirty="0">
                <a:latin typeface="Times New Roman" panose="02020603050405020304" pitchFamily="18" charset="0"/>
              </a:rPr>
              <a:t>Input</a:t>
            </a:r>
          </a:p>
          <a:p>
            <a:pPr marL="0" marR="0" algn="just">
              <a:lnSpc>
                <a:spcPct val="150000"/>
              </a:lnSpc>
              <a:spcBef>
                <a:spcPts val="0"/>
              </a:spcBef>
              <a:spcAft>
                <a:spcPts val="1630"/>
              </a:spcAft>
            </a:pPr>
            <a:r>
              <a:rPr lang="en-US" sz="2400" b="1" dirty="0">
                <a:latin typeface="Times New Roman" panose="02020603050405020304" pitchFamily="18" charset="0"/>
              </a:rPr>
              <a:t>Processing</a:t>
            </a:r>
          </a:p>
          <a:p>
            <a:pPr marL="0" marR="0" algn="just">
              <a:lnSpc>
                <a:spcPct val="150000"/>
              </a:lnSpc>
              <a:spcBef>
                <a:spcPts val="0"/>
              </a:spcBef>
              <a:spcAft>
                <a:spcPts val="1630"/>
              </a:spcAft>
            </a:pPr>
            <a:r>
              <a:rPr lang="en-US" sz="2400" b="1" dirty="0">
                <a:latin typeface="Times New Roman" panose="02020603050405020304" pitchFamily="18" charset="0"/>
              </a:rPr>
              <a:t>Output</a:t>
            </a:r>
          </a:p>
          <a:p>
            <a:pPr marL="0" marR="0" algn="just">
              <a:lnSpc>
                <a:spcPct val="150000"/>
              </a:lnSpc>
              <a:spcBef>
                <a:spcPts val="0"/>
              </a:spcBef>
              <a:spcAft>
                <a:spcPts val="1630"/>
              </a:spcAft>
            </a:pPr>
            <a:r>
              <a:rPr lang="en-US" sz="2400" b="1" dirty="0">
                <a:latin typeface="Times New Roman" panose="02020603050405020304" pitchFamily="18" charset="0"/>
              </a:rPr>
              <a:t>Storage</a:t>
            </a:r>
            <a:endParaRPr lang="en-US" sz="2800" dirty="0"/>
          </a:p>
        </p:txBody>
      </p:sp>
    </p:spTree>
    <p:extLst>
      <p:ext uri="{BB962C8B-B14F-4D97-AF65-F5344CB8AC3E}">
        <p14:creationId xmlns:p14="http://schemas.microsoft.com/office/powerpoint/2010/main" val="391738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C4426-EC34-8412-9C75-9D3217ACA3E6}"/>
              </a:ext>
            </a:extLst>
          </p:cNvPr>
          <p:cNvSpPr>
            <a:spLocks noGrp="1"/>
          </p:cNvSpPr>
          <p:nvPr>
            <p:ph type="title"/>
          </p:nvPr>
        </p:nvSpPr>
        <p:spPr>
          <a:xfrm>
            <a:off x="677334" y="125896"/>
            <a:ext cx="8596668" cy="748747"/>
          </a:xfrm>
        </p:spPr>
        <p:txBody>
          <a:bodyPr>
            <a:normAutofit fontScale="90000"/>
          </a:bodyPr>
          <a:lstStyle/>
          <a:p>
            <a:r>
              <a:rPr lang="en-US" sz="3600" dirty="0">
                <a:effectLst/>
                <a:latin typeface="Times New Roman" panose="02020603050405020304" pitchFamily="18" charset="0"/>
                <a:ea typeface="Times New Roman" panose="02020603050405020304" pitchFamily="18" charset="0"/>
              </a:rPr>
              <a:t>six main steps in the data processing cycle:</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EB45DAE-11D6-0C23-DC1C-FCF5978E6A2F}"/>
              </a:ext>
            </a:extLst>
          </p:cNvPr>
          <p:cNvSpPr>
            <a:spLocks noGrp="1"/>
          </p:cNvSpPr>
          <p:nvPr>
            <p:ph idx="1"/>
          </p:nvPr>
        </p:nvSpPr>
        <p:spPr>
          <a:xfrm>
            <a:off x="145774" y="1179443"/>
            <a:ext cx="9581322" cy="5552661"/>
          </a:xfrm>
        </p:spPr>
        <p:txBody>
          <a:bodyPr>
            <a:normAutofit fontScale="25000" lnSpcReduction="20000"/>
          </a:bodyPr>
          <a:lstStyle/>
          <a:p>
            <a:pPr marL="0" marR="0" indent="0" algn="just">
              <a:spcBef>
                <a:spcPts val="0"/>
              </a:spcBef>
              <a:spcAft>
                <a:spcPts val="1630"/>
              </a:spcAft>
              <a:buNone/>
            </a:pPr>
            <a:r>
              <a:rPr lang="en-US" sz="11200" b="1" dirty="0">
                <a:effectLst/>
                <a:latin typeface="Times New Roman" panose="02020603050405020304" pitchFamily="18" charset="0"/>
                <a:ea typeface="Times New Roman" panose="02020603050405020304" pitchFamily="18" charset="0"/>
              </a:rPr>
              <a:t>Step 1: Collection</a:t>
            </a:r>
            <a:endParaRPr lang="en-US" sz="112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1630"/>
              </a:spcAft>
            </a:pPr>
            <a:r>
              <a:rPr lang="en-US" sz="11200" dirty="0">
                <a:effectLst/>
                <a:latin typeface="Times New Roman" panose="02020603050405020304" pitchFamily="18" charset="0"/>
                <a:ea typeface="Times New Roman" panose="02020603050405020304" pitchFamily="18" charset="0"/>
              </a:rPr>
              <a:t>The </a:t>
            </a:r>
            <a:r>
              <a:rPr lang="en-US" sz="11200" u="sng" dirty="0">
                <a:solidFill>
                  <a:srgbClr val="0000FF"/>
                </a:solidFill>
                <a:effectLst/>
                <a:latin typeface="Times New Roman" panose="02020603050405020304" pitchFamily="18" charset="0"/>
                <a:ea typeface="Times New Roman" panose="02020603050405020304" pitchFamily="18" charset="0"/>
                <a:hlinkClick r:id="rId2" tooltip="collection of raw data"/>
              </a:rPr>
              <a:t>collection of raw data</a:t>
            </a:r>
            <a:r>
              <a:rPr lang="en-US" sz="11200" dirty="0">
                <a:effectLst/>
                <a:latin typeface="Times New Roman" panose="02020603050405020304" pitchFamily="18" charset="0"/>
                <a:ea typeface="Times New Roman" panose="02020603050405020304" pitchFamily="18" charset="0"/>
              </a:rPr>
              <a:t> is the first step of the data processing cycle. </a:t>
            </a:r>
          </a:p>
          <a:p>
            <a:pPr marL="0" marR="0" algn="just">
              <a:lnSpc>
                <a:spcPct val="150000"/>
              </a:lnSpc>
              <a:spcBef>
                <a:spcPts val="0"/>
              </a:spcBef>
              <a:spcAft>
                <a:spcPts val="1630"/>
              </a:spcAft>
            </a:pPr>
            <a:r>
              <a:rPr lang="en-US" sz="11200" dirty="0">
                <a:effectLst/>
                <a:latin typeface="Times New Roman" panose="02020603050405020304" pitchFamily="18" charset="0"/>
                <a:ea typeface="Times New Roman" panose="02020603050405020304" pitchFamily="18" charset="0"/>
              </a:rPr>
              <a:t>The type of raw data collected has a huge impact on the output produced. </a:t>
            </a:r>
          </a:p>
          <a:p>
            <a:pPr marL="0" marR="0" algn="just">
              <a:lnSpc>
                <a:spcPct val="150000"/>
              </a:lnSpc>
              <a:spcBef>
                <a:spcPts val="0"/>
              </a:spcBef>
              <a:spcAft>
                <a:spcPts val="1630"/>
              </a:spcAft>
            </a:pPr>
            <a:r>
              <a:rPr lang="en-US" sz="11200" dirty="0">
                <a:latin typeface="Times New Roman" panose="02020603050405020304" pitchFamily="18" charset="0"/>
                <a:ea typeface="Times New Roman" panose="02020603050405020304" pitchFamily="18" charset="0"/>
              </a:rPr>
              <a:t>R</a:t>
            </a:r>
            <a:r>
              <a:rPr lang="en-US" sz="11200" dirty="0">
                <a:effectLst/>
                <a:latin typeface="Times New Roman" panose="02020603050405020304" pitchFamily="18" charset="0"/>
                <a:ea typeface="Times New Roman" panose="02020603050405020304" pitchFamily="18" charset="0"/>
              </a:rPr>
              <a:t>aw data should be gathered from defined and accurate sources -  the subsequent findings are valid and usable. </a:t>
            </a:r>
          </a:p>
          <a:p>
            <a:pPr marL="0" marR="0" algn="just">
              <a:lnSpc>
                <a:spcPct val="150000"/>
              </a:lnSpc>
              <a:spcBef>
                <a:spcPts val="0"/>
              </a:spcBef>
              <a:spcAft>
                <a:spcPts val="1630"/>
              </a:spcAft>
            </a:pPr>
            <a:r>
              <a:rPr lang="en-US" sz="11200" dirty="0">
                <a:effectLst/>
                <a:latin typeface="Times New Roman" panose="02020603050405020304" pitchFamily="18" charset="0"/>
                <a:ea typeface="Times New Roman" panose="02020603050405020304" pitchFamily="18" charset="0"/>
              </a:rPr>
              <a:t>Raw data can include monetary figures, website cookies, profit/loss statements of a company, user behavior, etc.</a:t>
            </a:r>
          </a:p>
          <a:p>
            <a:pPr marL="0" marR="0" algn="just">
              <a:lnSpc>
                <a:spcPct val="150000"/>
              </a:lnSpc>
              <a:spcBef>
                <a:spcPts val="0"/>
              </a:spcBef>
              <a:spcAft>
                <a:spcPts val="1630"/>
              </a:spcAft>
            </a:pPr>
            <a:r>
              <a:rPr lang="en-US" sz="11200" b="1" dirty="0">
                <a:effectLst/>
                <a:latin typeface="Times New Roman" panose="02020603050405020304" pitchFamily="18" charset="0"/>
                <a:ea typeface="Times New Roman" panose="02020603050405020304" pitchFamily="18" charset="0"/>
              </a:rPr>
              <a:t> </a:t>
            </a:r>
            <a:endParaRPr lang="en-US" sz="11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7781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A09F-779B-E0BB-4C83-6200E1F56178}"/>
              </a:ext>
            </a:extLst>
          </p:cNvPr>
          <p:cNvSpPr>
            <a:spLocks noGrp="1"/>
          </p:cNvSpPr>
          <p:nvPr>
            <p:ph type="title"/>
          </p:nvPr>
        </p:nvSpPr>
        <p:spPr>
          <a:xfrm>
            <a:off x="677334" y="212036"/>
            <a:ext cx="8596668" cy="781877"/>
          </a:xfrm>
        </p:spPr>
        <p:txBody>
          <a:bodyPr>
            <a:normAutofit fontScale="90000"/>
          </a:bodyPr>
          <a:lstStyle/>
          <a:p>
            <a:r>
              <a:rPr lang="en-US" sz="4400" b="1" dirty="0">
                <a:effectLst/>
                <a:latin typeface="Times New Roman" panose="02020603050405020304" pitchFamily="18" charset="0"/>
                <a:ea typeface="Times New Roman" panose="02020603050405020304" pitchFamily="18" charset="0"/>
              </a:rPr>
              <a:t>Step 2: Preparation</a:t>
            </a:r>
            <a:br>
              <a:rPr lang="en-US" sz="44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5DB70DD-0671-FA55-1C98-8B66341318D6}"/>
              </a:ext>
            </a:extLst>
          </p:cNvPr>
          <p:cNvSpPr>
            <a:spLocks noGrp="1"/>
          </p:cNvSpPr>
          <p:nvPr>
            <p:ph idx="1"/>
          </p:nvPr>
        </p:nvSpPr>
        <p:spPr>
          <a:xfrm>
            <a:off x="225287" y="993913"/>
            <a:ext cx="9740348" cy="5864087"/>
          </a:xfrm>
        </p:spPr>
        <p:txBody>
          <a:bodyPr>
            <a:noAutofit/>
          </a:bodyPr>
          <a:lstStyle/>
          <a:p>
            <a:pPr marL="0" marR="0" algn="just">
              <a:lnSpc>
                <a:spcPct val="16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Data preparation or </a:t>
            </a:r>
            <a:r>
              <a:rPr lang="en-US" sz="2800" u="sng" dirty="0">
                <a:solidFill>
                  <a:srgbClr val="0000FF"/>
                </a:solidFill>
                <a:effectLst/>
                <a:latin typeface="Times New Roman" panose="02020603050405020304" pitchFamily="18" charset="0"/>
                <a:ea typeface="Times New Roman" panose="02020603050405020304" pitchFamily="18" charset="0"/>
                <a:hlinkClick r:id="rId2" tooltip="data cleaning"/>
              </a:rPr>
              <a:t>data cleaning</a:t>
            </a:r>
            <a:r>
              <a:rPr lang="en-US" sz="2800" dirty="0">
                <a:effectLst/>
                <a:latin typeface="Times New Roman" panose="02020603050405020304" pitchFamily="18" charset="0"/>
                <a:ea typeface="Times New Roman" panose="02020603050405020304" pitchFamily="18" charset="0"/>
              </a:rPr>
              <a:t> is the process of sorting and filtering the raw data to remove unnecessary and inaccurate data. </a:t>
            </a:r>
          </a:p>
          <a:p>
            <a:pPr marL="0" marR="0" algn="just">
              <a:lnSpc>
                <a:spcPct val="16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Raw data is checked for errors, duplication, miscalculations or missing data, and transformed into a suitable form for further analysis and processing. This is done to ensure that only the highest quality data is fed into the processing unit. </a:t>
            </a:r>
          </a:p>
          <a:p>
            <a:pPr marL="0" marR="0" algn="just">
              <a:lnSpc>
                <a:spcPct val="16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The purpose of this step to remove bad data (redundant, incomplete, or incorrect data)</a:t>
            </a:r>
            <a:endParaRPr lang="en-US" sz="2800" dirty="0"/>
          </a:p>
        </p:txBody>
      </p:sp>
    </p:spTree>
    <p:extLst>
      <p:ext uri="{BB962C8B-B14F-4D97-AF65-F5344CB8AC3E}">
        <p14:creationId xmlns:p14="http://schemas.microsoft.com/office/powerpoint/2010/main" val="342331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A6283-206D-A460-533D-BAFF573F639E}"/>
              </a:ext>
            </a:extLst>
          </p:cNvPr>
          <p:cNvSpPr>
            <a:spLocks noGrp="1"/>
          </p:cNvSpPr>
          <p:nvPr>
            <p:ph idx="1"/>
          </p:nvPr>
        </p:nvSpPr>
        <p:spPr>
          <a:xfrm>
            <a:off x="198783" y="331304"/>
            <a:ext cx="9515060" cy="6095999"/>
          </a:xfrm>
        </p:spPr>
        <p:txBody>
          <a:bodyPr>
            <a:normAutofit fontScale="40000" lnSpcReduction="20000"/>
          </a:bodyPr>
          <a:lstStyle/>
          <a:p>
            <a:pPr marL="0" marR="0" indent="0" algn="just">
              <a:lnSpc>
                <a:spcPct val="160000"/>
              </a:lnSpc>
              <a:spcBef>
                <a:spcPts val="2005"/>
              </a:spcBef>
              <a:spcAft>
                <a:spcPts val="1505"/>
              </a:spcAft>
              <a:buNone/>
            </a:pPr>
            <a:r>
              <a:rPr lang="en-US" sz="9600" b="1" dirty="0">
                <a:effectLst/>
                <a:latin typeface="Times New Roman" panose="02020603050405020304" pitchFamily="18" charset="0"/>
                <a:ea typeface="Times New Roman" panose="02020603050405020304" pitchFamily="18" charset="0"/>
              </a:rPr>
              <a:t>Step 3: Input</a:t>
            </a:r>
          </a:p>
          <a:p>
            <a:pPr marL="0" marR="0" algn="just">
              <a:lnSpc>
                <a:spcPct val="160000"/>
              </a:lnSpc>
              <a:spcBef>
                <a:spcPts val="0"/>
              </a:spcBef>
              <a:spcAft>
                <a:spcPts val="1630"/>
              </a:spcAft>
            </a:pPr>
            <a:r>
              <a:rPr lang="en-US" sz="9600" dirty="0">
                <a:effectLst/>
                <a:latin typeface="Times New Roman" panose="02020603050405020304" pitchFamily="18" charset="0"/>
                <a:ea typeface="Times New Roman" panose="02020603050405020304" pitchFamily="18" charset="0"/>
              </a:rPr>
              <a:t>the raw data is converted into machine readable form and fed into the processing unit. This can be in the form of data entry through a keyboard, scanner or any other input source. </a:t>
            </a:r>
          </a:p>
          <a:p>
            <a:endParaRPr lang="en-US" dirty="0"/>
          </a:p>
        </p:txBody>
      </p:sp>
    </p:spTree>
    <p:extLst>
      <p:ext uri="{BB962C8B-B14F-4D97-AF65-F5344CB8AC3E}">
        <p14:creationId xmlns:p14="http://schemas.microsoft.com/office/powerpoint/2010/main" val="3300094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7347-1E15-5CE7-E483-DCB3336EC11B}"/>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Step 4: Processing</a:t>
            </a:r>
            <a:br>
              <a:rPr lang="en-US" sz="36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50A6046-F06E-4DC9-271C-BDD62E923DB9}"/>
              </a:ext>
            </a:extLst>
          </p:cNvPr>
          <p:cNvSpPr>
            <a:spLocks noGrp="1"/>
          </p:cNvSpPr>
          <p:nvPr>
            <p:ph idx="1"/>
          </p:nvPr>
        </p:nvSpPr>
        <p:spPr>
          <a:xfrm>
            <a:off x="677334" y="1683027"/>
            <a:ext cx="8596668" cy="4358336"/>
          </a:xfrm>
        </p:spPr>
        <p:txBody>
          <a:bodyPr>
            <a:normAutofit fontScale="92500"/>
          </a:bodyPr>
          <a:lstStyle/>
          <a:p>
            <a:pPr marL="0" marR="0" algn="just">
              <a:lnSpc>
                <a:spcPct val="16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the raw data is subjected to various data processing methods using machine learning and artificial intelligence algorithms to generate a desirable output. This step may vary slightly from process to process depending on the source of data being processed (</a:t>
            </a:r>
            <a:r>
              <a:rPr lang="en-US" sz="2800" u="sng" dirty="0">
                <a:solidFill>
                  <a:srgbClr val="0000FF"/>
                </a:solidFill>
                <a:effectLst/>
                <a:latin typeface="Times New Roman" panose="02020603050405020304" pitchFamily="18" charset="0"/>
                <a:ea typeface="Times New Roman" panose="02020603050405020304" pitchFamily="18" charset="0"/>
                <a:hlinkClick r:id="rId2" tooltip="data lakes"/>
              </a:rPr>
              <a:t>data lakes</a:t>
            </a:r>
            <a:r>
              <a:rPr lang="en-US" sz="2800" dirty="0">
                <a:effectLst/>
                <a:latin typeface="Times New Roman" panose="02020603050405020304" pitchFamily="18" charset="0"/>
                <a:ea typeface="Times New Roman" panose="02020603050405020304" pitchFamily="18" charset="0"/>
              </a:rPr>
              <a:t>, online databases, connected devices, etc.) and the intended use of the output.</a:t>
            </a:r>
          </a:p>
          <a:p>
            <a:endParaRPr lang="en-US" dirty="0"/>
          </a:p>
        </p:txBody>
      </p:sp>
    </p:spTree>
    <p:extLst>
      <p:ext uri="{BB962C8B-B14F-4D97-AF65-F5344CB8AC3E}">
        <p14:creationId xmlns:p14="http://schemas.microsoft.com/office/powerpoint/2010/main" val="266374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AC8F7-2EA7-FBDB-1655-F38D8E1433E4}"/>
              </a:ext>
            </a:extLst>
          </p:cNvPr>
          <p:cNvSpPr>
            <a:spLocks noGrp="1"/>
          </p:cNvSpPr>
          <p:nvPr>
            <p:ph idx="1"/>
          </p:nvPr>
        </p:nvSpPr>
        <p:spPr>
          <a:xfrm>
            <a:off x="677334" y="424070"/>
            <a:ext cx="8596668" cy="5976729"/>
          </a:xfrm>
        </p:spPr>
        <p:txBody>
          <a:bodyPr>
            <a:normAutofit/>
          </a:bodyPr>
          <a:lstStyle/>
          <a:p>
            <a:pPr marL="0" marR="0" indent="0" algn="just">
              <a:lnSpc>
                <a:spcPct val="150000"/>
              </a:lnSpc>
              <a:spcBef>
                <a:spcPts val="2005"/>
              </a:spcBef>
              <a:spcAft>
                <a:spcPts val="1505"/>
              </a:spcAft>
              <a:buNone/>
            </a:pPr>
            <a:r>
              <a:rPr lang="en-US" sz="2800" b="1" dirty="0">
                <a:effectLst/>
                <a:latin typeface="Times New Roman" panose="02020603050405020304" pitchFamily="18" charset="0"/>
                <a:ea typeface="Times New Roman" panose="02020603050405020304" pitchFamily="18" charset="0"/>
              </a:rPr>
              <a:t>Step 5: Output</a:t>
            </a:r>
          </a:p>
          <a:p>
            <a:pPr marL="0" marR="0" algn="just">
              <a:lnSpc>
                <a:spcPct val="15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The data is finally transmitted and displayed to the user in a readable form like graphs, tables, vector files, audio, video, documents, etc. This output can be stored and further processed in the next data processing cycle. </a:t>
            </a:r>
          </a:p>
          <a:p>
            <a:endParaRPr lang="en-US" dirty="0"/>
          </a:p>
        </p:txBody>
      </p:sp>
    </p:spTree>
    <p:extLst>
      <p:ext uri="{BB962C8B-B14F-4D97-AF65-F5344CB8AC3E}">
        <p14:creationId xmlns:p14="http://schemas.microsoft.com/office/powerpoint/2010/main" val="3211168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613E-3253-4E2B-D4B8-2CF07EDED9AF}"/>
              </a:ext>
            </a:extLst>
          </p:cNvPr>
          <p:cNvSpPr>
            <a:spLocks noGrp="1"/>
          </p:cNvSpPr>
          <p:nvPr>
            <p:ph type="title"/>
          </p:nvPr>
        </p:nvSpPr>
        <p:spPr/>
        <p:txBody>
          <a:bodyPr/>
          <a:lstStyle/>
          <a:p>
            <a:r>
              <a:rPr lang="en-US" sz="3600" b="1" dirty="0">
                <a:effectLst/>
                <a:latin typeface="Times New Roman" panose="02020603050405020304" pitchFamily="18" charset="0"/>
                <a:ea typeface="Times New Roman" panose="02020603050405020304" pitchFamily="18" charset="0"/>
              </a:rPr>
              <a:t>Step 6: Storage</a:t>
            </a:r>
            <a:br>
              <a:rPr lang="en-US"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4A3D963-DC36-770D-D316-FA2E6F6CE5D6}"/>
              </a:ext>
            </a:extLst>
          </p:cNvPr>
          <p:cNvSpPr>
            <a:spLocks noGrp="1"/>
          </p:cNvSpPr>
          <p:nvPr>
            <p:ph idx="1"/>
          </p:nvPr>
        </p:nvSpPr>
        <p:spPr/>
        <p:txBody>
          <a:bodyPr/>
          <a:lstStyle/>
          <a:p>
            <a:pPr marL="0" marR="0" algn="just">
              <a:lnSpc>
                <a:spcPct val="150000"/>
              </a:lnSpc>
              <a:spcBef>
                <a:spcPts val="0"/>
              </a:spcBef>
              <a:spcAft>
                <a:spcPts val="1630"/>
              </a:spcAft>
            </a:pPr>
            <a:r>
              <a:rPr lang="en-US" sz="2800" dirty="0">
                <a:effectLst/>
                <a:latin typeface="Times New Roman" panose="02020603050405020304" pitchFamily="18" charset="0"/>
                <a:ea typeface="Times New Roman" panose="02020603050405020304" pitchFamily="18" charset="0"/>
              </a:rPr>
              <a:t>The last step of the data processing cycle is storage, where data and metadata are stored for further use. This allows for quick access and retrieval of information whenever needed, and also allows it to be used as input in the next data processing cycle directly.</a:t>
            </a:r>
          </a:p>
          <a:p>
            <a:endParaRPr lang="en-US" dirty="0"/>
          </a:p>
        </p:txBody>
      </p:sp>
    </p:spTree>
    <p:extLst>
      <p:ext uri="{BB962C8B-B14F-4D97-AF65-F5344CB8AC3E}">
        <p14:creationId xmlns:p14="http://schemas.microsoft.com/office/powerpoint/2010/main" val="178584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26F7-4BE7-7211-D989-B60CECA4A84D}"/>
              </a:ext>
            </a:extLst>
          </p:cNvPr>
          <p:cNvSpPr>
            <a:spLocks noGrp="1"/>
          </p:cNvSpPr>
          <p:nvPr>
            <p:ph type="title"/>
          </p:nvPr>
        </p:nvSpPr>
        <p:spPr/>
        <p:txBody>
          <a:bodyPr>
            <a:normAutofit/>
          </a:bodyPr>
          <a:lstStyle/>
          <a:p>
            <a:r>
              <a:rPr lang="en-US" sz="44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What is data manipulation?</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67E00A4-276D-FA79-13F6-183D16C97C07}"/>
              </a:ext>
            </a:extLst>
          </p:cNvPr>
          <p:cNvSpPr>
            <a:spLocks noGrp="1"/>
          </p:cNvSpPr>
          <p:nvPr>
            <p:ph idx="1"/>
          </p:nvPr>
        </p:nvSpPr>
        <p:spPr/>
        <p:txBody>
          <a:bodyPr/>
          <a:lstStyle/>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refers to the process of changing or transforming data in order to extract valuable insights, perform calculations, or prepare it for analysis and presentation. This can involve various operations such as filtering, sorting, aggregating, merging, and transforming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688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5A082DE0-8573-1918-8C1F-A517DCE76371}"/>
              </a:ext>
            </a:extLst>
          </p:cNvPr>
          <p:cNvSpPr>
            <a:spLocks noGrp="1" noChangeArrowheads="1"/>
          </p:cNvSpPr>
          <p:nvPr>
            <p:ph idx="1"/>
          </p:nvPr>
        </p:nvSpPr>
        <p:spPr>
          <a:xfrm>
            <a:off x="1676400" y="1295400"/>
            <a:ext cx="8458200" cy="3352800"/>
          </a:xfrm>
        </p:spPr>
        <p:txBody>
          <a:bodyPr/>
          <a:lstStyle/>
          <a:p>
            <a:r>
              <a:rPr lang="en-US" altLang="en-US" sz="2400">
                <a:latin typeface="Arial" panose="020B0604020202020204" pitchFamily="34" charset="0"/>
                <a:cs typeface="Arial" panose="020B0604020202020204" pitchFamily="34" charset="0"/>
              </a:rPr>
              <a:t>Data is set of qualitative or quantitative values. Data can be a number, symbol, character, word, codes, graphs, etc. </a:t>
            </a:r>
          </a:p>
          <a:p>
            <a:r>
              <a:rPr lang="en-US" altLang="en-US" sz="2400">
                <a:latin typeface="Arial" panose="020B0604020202020204" pitchFamily="34" charset="0"/>
                <a:cs typeface="Arial" panose="020B0604020202020204" pitchFamily="34" charset="0"/>
              </a:rPr>
              <a:t>Information is the results of processing. Information is processed, organised and structured data. It provides context for data and enables decision making.</a:t>
            </a:r>
          </a:p>
        </p:txBody>
      </p:sp>
      <p:pic>
        <p:nvPicPr>
          <p:cNvPr id="40963" name="Picture 14">
            <a:extLst>
              <a:ext uri="{FF2B5EF4-FFF2-40B4-BE49-F238E27FC236}">
                <a16:creationId xmlns:a16="http://schemas.microsoft.com/office/drawing/2014/main" id="{A23F43AA-EBA3-40F0-92B0-A59583F501D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86201" y="4000501"/>
            <a:ext cx="3084513"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a:extLst>
              <a:ext uri="{FF2B5EF4-FFF2-40B4-BE49-F238E27FC236}">
                <a16:creationId xmlns:a16="http://schemas.microsoft.com/office/drawing/2014/main" id="{023A0DBE-F946-B775-8F54-8DB7347F5CA8}"/>
              </a:ext>
            </a:extLst>
          </p:cNvPr>
          <p:cNvSpPr>
            <a:spLocks noGrp="1"/>
          </p:cNvSpPr>
          <p:nvPr>
            <p:ph type="title"/>
          </p:nvPr>
        </p:nvSpPr>
        <p:spPr>
          <a:xfrm>
            <a:off x="1581150" y="323850"/>
            <a:ext cx="8934450" cy="590550"/>
          </a:xfrm>
        </p:spPr>
        <p:txBody>
          <a:bodyPr>
            <a:noAutofit/>
          </a:bodyPr>
          <a:lstStyle/>
          <a:p>
            <a:pPr>
              <a:defRPr/>
            </a:pPr>
            <a:r>
              <a:rPr lang="en-US" b="1" dirty="0">
                <a:solidFill>
                  <a:srgbClr val="0000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and Information</a:t>
            </a:r>
          </a:p>
        </p:txBody>
      </p:sp>
      <p:sp>
        <p:nvSpPr>
          <p:cNvPr id="40965" name="Slide Number Placeholder 3">
            <a:extLst>
              <a:ext uri="{FF2B5EF4-FFF2-40B4-BE49-F238E27FC236}">
                <a16:creationId xmlns:a16="http://schemas.microsoft.com/office/drawing/2014/main" id="{2DF7FEC3-8805-F7EE-57A0-C0408E42C51C}"/>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2E86F93-AB36-47D9-8D13-ADCBEDD72BF6}" type="slidenum">
              <a:rPr lang="en-US" altLang="en-US">
                <a:latin typeface="Arial" panose="020B0604020202020204" pitchFamily="34" charset="0"/>
                <a:cs typeface="Arial" panose="020B0604020202020204" pitchFamily="34" charset="0"/>
              </a:rPr>
              <a:pPr/>
              <a:t>2</a:t>
            </a:fld>
            <a:endParaRPr lang="en-US" altLang="en-US">
              <a:latin typeface="Arial" panose="020B0604020202020204" pitchFamily="34" charset="0"/>
              <a:cs typeface="Arial" panose="020B0604020202020204" pitchFamily="34" charset="0"/>
            </a:endParaRPr>
          </a:p>
        </p:txBody>
      </p:sp>
      <p:pic>
        <p:nvPicPr>
          <p:cNvPr id="40966" name="Picture 2">
            <a:extLst>
              <a:ext uri="{FF2B5EF4-FFF2-40B4-BE49-F238E27FC236}">
                <a16:creationId xmlns:a16="http://schemas.microsoft.com/office/drawing/2014/main" id="{7B50087C-F63E-A5B2-B4B0-EC8AA9E7E8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0" y="4038601"/>
            <a:ext cx="2224088"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7" name="Picture 6">
            <a:extLst>
              <a:ext uri="{FF2B5EF4-FFF2-40B4-BE49-F238E27FC236}">
                <a16:creationId xmlns:a16="http://schemas.microsoft.com/office/drawing/2014/main" id="{27D4EE80-9EE6-24DC-45DE-538498CFF8B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02488" y="3495675"/>
            <a:ext cx="308451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8" name="Rectangle 3">
            <a:extLst>
              <a:ext uri="{FF2B5EF4-FFF2-40B4-BE49-F238E27FC236}">
                <a16:creationId xmlns:a16="http://schemas.microsoft.com/office/drawing/2014/main" id="{38F82659-6D18-953F-5A89-98BC77C4236B}"/>
              </a:ext>
            </a:extLst>
          </p:cNvPr>
          <p:cNvSpPr txBox="1">
            <a:spLocks noChangeArrowheads="1"/>
          </p:cNvSpPr>
          <p:nvPr/>
        </p:nvSpPr>
        <p:spPr bwMode="auto">
          <a:xfrm>
            <a:off x="4021138" y="6469063"/>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2771CB-21BA-5B5D-A3D3-ABE28CDD06FE}"/>
              </a:ext>
            </a:extLst>
          </p:cNvPr>
          <p:cNvSpPr>
            <a:spLocks noGrp="1"/>
          </p:cNvSpPr>
          <p:nvPr>
            <p:ph type="title"/>
          </p:nvPr>
        </p:nvSpPr>
        <p:spPr>
          <a:xfrm>
            <a:off x="1581150" y="76200"/>
            <a:ext cx="9772650" cy="590550"/>
          </a:xfrm>
        </p:spPr>
        <p:txBody>
          <a:bodyPr>
            <a:normAutofit fontScale="90000"/>
          </a:bodyPr>
          <a:lstStyle/>
          <a:p>
            <a:pPr>
              <a:defRPr/>
            </a:pPr>
            <a:r>
              <a:rPr lang="en-US" sz="4900" b="1" dirty="0">
                <a:solidFill>
                  <a:srgbClr val="0000FF"/>
                </a:solidFill>
                <a:effectLst>
                  <a:outerShdw blurRad="38100" dist="38100" dir="2700000" algn="tl">
                    <a:srgbClr val="000000">
                      <a:alpha val="43137"/>
                    </a:srgbClr>
                  </a:outerShdw>
                </a:effectLst>
              </a:rPr>
              <a:t>Data Manipulation</a:t>
            </a:r>
          </a:p>
        </p:txBody>
      </p:sp>
      <p:pic>
        <p:nvPicPr>
          <p:cNvPr id="41987" name="Picture 2" descr="What is Big Data Analytics? Webopedia Definition">
            <a:extLst>
              <a:ext uri="{FF2B5EF4-FFF2-40B4-BE49-F238E27FC236}">
                <a16:creationId xmlns:a16="http://schemas.microsoft.com/office/drawing/2014/main" id="{E3A9865E-D66C-B926-2437-3DEB2E604C3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8800" y="2743200"/>
            <a:ext cx="21415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descr="Global Health Observatory">
            <a:extLst>
              <a:ext uri="{FF2B5EF4-FFF2-40B4-BE49-F238E27FC236}">
                <a16:creationId xmlns:a16="http://schemas.microsoft.com/office/drawing/2014/main" id="{A33A516B-5F6B-74F4-5B41-29E60535F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143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7">
            <a:extLst>
              <a:ext uri="{FF2B5EF4-FFF2-40B4-BE49-F238E27FC236}">
                <a16:creationId xmlns:a16="http://schemas.microsoft.com/office/drawing/2014/main" id="{67294FAC-F126-9EE9-804A-3B8CEF66C37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51464" y="4191001"/>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0" name="TextBox 8">
            <a:extLst>
              <a:ext uri="{FF2B5EF4-FFF2-40B4-BE49-F238E27FC236}">
                <a16:creationId xmlns:a16="http://schemas.microsoft.com/office/drawing/2014/main" id="{76D3D3A9-1B25-F697-E9CB-2AB3A7F31852}"/>
              </a:ext>
            </a:extLst>
          </p:cNvPr>
          <p:cNvSpPr txBox="1">
            <a:spLocks noChangeArrowheads="1"/>
          </p:cNvSpPr>
          <p:nvPr/>
        </p:nvSpPr>
        <p:spPr bwMode="auto">
          <a:xfrm>
            <a:off x="5705475" y="6105525"/>
            <a:ext cx="21435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b="1"/>
              <a:t>knowledge</a:t>
            </a:r>
            <a:endParaRPr lang="en-US" altLang="en-US" b="1"/>
          </a:p>
        </p:txBody>
      </p:sp>
      <p:sp>
        <p:nvSpPr>
          <p:cNvPr id="41991" name="TextBox 9">
            <a:extLst>
              <a:ext uri="{FF2B5EF4-FFF2-40B4-BE49-F238E27FC236}">
                <a16:creationId xmlns:a16="http://schemas.microsoft.com/office/drawing/2014/main" id="{D2802F16-7FAB-4A18-D9FA-471DC085664F}"/>
              </a:ext>
            </a:extLst>
          </p:cNvPr>
          <p:cNvSpPr txBox="1">
            <a:spLocks noChangeArrowheads="1"/>
          </p:cNvSpPr>
          <p:nvPr/>
        </p:nvSpPr>
        <p:spPr bwMode="auto">
          <a:xfrm>
            <a:off x="5413376" y="2590800"/>
            <a:ext cx="21451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b="1"/>
              <a:t>information</a:t>
            </a:r>
            <a:endParaRPr lang="en-US" altLang="en-US" b="1"/>
          </a:p>
        </p:txBody>
      </p:sp>
      <p:sp>
        <p:nvSpPr>
          <p:cNvPr id="41992" name="TextBox 10">
            <a:extLst>
              <a:ext uri="{FF2B5EF4-FFF2-40B4-BE49-F238E27FC236}">
                <a16:creationId xmlns:a16="http://schemas.microsoft.com/office/drawing/2014/main" id="{3142EA4A-3541-2632-4345-09C8F7D22F78}"/>
              </a:ext>
            </a:extLst>
          </p:cNvPr>
          <p:cNvSpPr txBox="1">
            <a:spLocks noChangeArrowheads="1"/>
          </p:cNvSpPr>
          <p:nvPr/>
        </p:nvSpPr>
        <p:spPr bwMode="auto">
          <a:xfrm>
            <a:off x="8915400" y="3895725"/>
            <a:ext cx="1814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b="1"/>
              <a:t>decisions</a:t>
            </a:r>
            <a:endParaRPr lang="en-US" altLang="en-US" b="1"/>
          </a:p>
        </p:txBody>
      </p:sp>
      <p:pic>
        <p:nvPicPr>
          <p:cNvPr id="41993" name="Picture 8">
            <a:extLst>
              <a:ext uri="{FF2B5EF4-FFF2-40B4-BE49-F238E27FC236}">
                <a16:creationId xmlns:a16="http://schemas.microsoft.com/office/drawing/2014/main" id="{2300678D-69E6-666D-F275-A79D80434453}"/>
              </a:ext>
            </a:extLst>
          </p:cNvPr>
          <p:cNvPicPr>
            <a:picLocks noChangeAspect="1" noChangeArrowheads="1"/>
          </p:cNvPicPr>
          <p:nvPr/>
        </p:nvPicPr>
        <p:blipFill>
          <a:blip r:embed="rId5">
            <a:clrChange>
              <a:clrFrom>
                <a:srgbClr val="00BF6F"/>
              </a:clrFrom>
              <a:clrTo>
                <a:srgbClr val="00BF6F">
                  <a:alpha val="0"/>
                </a:srgbClr>
              </a:clrTo>
            </a:clrChange>
            <a:extLst>
              <a:ext uri="{28A0092B-C50C-407E-A947-70E740481C1C}">
                <a14:useLocalDpi xmlns:a14="http://schemas.microsoft.com/office/drawing/2010/main" val="0"/>
              </a:ext>
            </a:extLst>
          </a:blip>
          <a:srcRect/>
          <a:stretch>
            <a:fillRect/>
          </a:stretch>
        </p:blipFill>
        <p:spPr bwMode="auto">
          <a:xfrm>
            <a:off x="8534400" y="2895601"/>
            <a:ext cx="20589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7">
            <a:extLst>
              <a:ext uri="{FF2B5EF4-FFF2-40B4-BE49-F238E27FC236}">
                <a16:creationId xmlns:a16="http://schemas.microsoft.com/office/drawing/2014/main" id="{031993F8-7AB6-C5D0-F7EB-A83273E9846F}"/>
              </a:ext>
            </a:extLst>
          </p:cNvPr>
          <p:cNvSpPr/>
          <p:nvPr/>
        </p:nvSpPr>
        <p:spPr>
          <a:xfrm rot="19623121">
            <a:off x="4114800" y="2727326"/>
            <a:ext cx="1219200" cy="53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ight Arrow 15">
            <a:extLst>
              <a:ext uri="{FF2B5EF4-FFF2-40B4-BE49-F238E27FC236}">
                <a16:creationId xmlns:a16="http://schemas.microsoft.com/office/drawing/2014/main" id="{4C9DDCFD-0351-78A5-DA0D-2EA9CCAE3ED5}"/>
              </a:ext>
            </a:extLst>
          </p:cNvPr>
          <p:cNvSpPr/>
          <p:nvPr/>
        </p:nvSpPr>
        <p:spPr>
          <a:xfrm rot="5145330">
            <a:off x="5409407" y="3491707"/>
            <a:ext cx="1219200" cy="53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ight Arrow 16">
            <a:extLst>
              <a:ext uri="{FF2B5EF4-FFF2-40B4-BE49-F238E27FC236}">
                <a16:creationId xmlns:a16="http://schemas.microsoft.com/office/drawing/2014/main" id="{7D38133D-7DAE-A57F-EA99-0BB97D61AB46}"/>
              </a:ext>
            </a:extLst>
          </p:cNvPr>
          <p:cNvSpPr/>
          <p:nvPr/>
        </p:nvSpPr>
        <p:spPr>
          <a:xfrm rot="1946221">
            <a:off x="4141788" y="4129088"/>
            <a:ext cx="1219200" cy="539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ight Arrow 17">
            <a:extLst>
              <a:ext uri="{FF2B5EF4-FFF2-40B4-BE49-F238E27FC236}">
                <a16:creationId xmlns:a16="http://schemas.microsoft.com/office/drawing/2014/main" id="{EE8889A5-54DF-7C34-F099-3A27D0688A39}"/>
              </a:ext>
            </a:extLst>
          </p:cNvPr>
          <p:cNvSpPr/>
          <p:nvPr/>
        </p:nvSpPr>
        <p:spPr>
          <a:xfrm rot="19775381">
            <a:off x="7426325" y="4321176"/>
            <a:ext cx="1219200" cy="538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998" name="Slide Number Placeholder 3">
            <a:extLst>
              <a:ext uri="{FF2B5EF4-FFF2-40B4-BE49-F238E27FC236}">
                <a16:creationId xmlns:a16="http://schemas.microsoft.com/office/drawing/2014/main" id="{C5B13328-C301-EE24-1922-804CC308663D}"/>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F53AE14-9D33-4A16-AC61-678660BD53FC}" type="slidenum">
              <a:rPr lang="en-US" altLang="en-US">
                <a:latin typeface="Arial" panose="020B0604020202020204" pitchFamily="34" charset="0"/>
                <a:cs typeface="Arial" panose="020B0604020202020204" pitchFamily="34" charset="0"/>
              </a:rPr>
              <a:pPr/>
              <a:t>20</a:t>
            </a:fld>
            <a:endParaRPr lang="en-US" altLang="en-US">
              <a:latin typeface="Arial" panose="020B0604020202020204" pitchFamily="34" charset="0"/>
              <a:cs typeface="Arial" panose="020B0604020202020204" pitchFamily="34" charset="0"/>
            </a:endParaRPr>
          </a:p>
        </p:txBody>
      </p:sp>
      <p:sp>
        <p:nvSpPr>
          <p:cNvPr id="41999" name="Rectangle 3">
            <a:extLst>
              <a:ext uri="{FF2B5EF4-FFF2-40B4-BE49-F238E27FC236}">
                <a16:creationId xmlns:a16="http://schemas.microsoft.com/office/drawing/2014/main" id="{A31FA0F1-30BB-9078-98D2-B81CCACB9D04}"/>
              </a:ext>
            </a:extLst>
          </p:cNvPr>
          <p:cNvSpPr txBox="1">
            <a:spLocks noChangeArrowheads="1"/>
          </p:cNvSpPr>
          <p:nvPr/>
        </p:nvSpPr>
        <p:spPr bwMode="auto">
          <a:xfrm>
            <a:off x="4029075" y="6629400"/>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extLst>
      <p:ext uri="{BB962C8B-B14F-4D97-AF65-F5344CB8AC3E}">
        <p14:creationId xmlns:p14="http://schemas.microsoft.com/office/powerpoint/2010/main" val="14129689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E7B7-2242-544C-9828-D5B44A251281}"/>
              </a:ext>
            </a:extLst>
          </p:cNvPr>
          <p:cNvSpPr>
            <a:spLocks noGrp="1"/>
          </p:cNvSpPr>
          <p:nvPr>
            <p:ph type="title"/>
          </p:nvPr>
        </p:nvSpPr>
        <p:spPr/>
        <p:txBody>
          <a:bodyPr>
            <a:normAutofit fontScale="90000"/>
          </a:bodyPr>
          <a:lstStyle/>
          <a:p>
            <a:r>
              <a:rPr lang="en-US" sz="44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Why is data manipulation important?</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48AAAEB-0653-2A96-B93D-422C96CB5BE9}"/>
              </a:ext>
            </a:extLst>
          </p:cNvPr>
          <p:cNvSpPr>
            <a:spLocks noGrp="1"/>
          </p:cNvSpPr>
          <p:nvPr>
            <p:ph idx="1"/>
          </p:nvPr>
        </p:nvSpPr>
        <p:spPr>
          <a:xfrm>
            <a:off x="677334" y="1722783"/>
            <a:ext cx="8596668" cy="4318579"/>
          </a:xfrm>
        </p:spPr>
        <p:txBody>
          <a:bodyPr/>
          <a:lstStyle/>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is crucial in various fields, especially in technology, computing, programming, and communications. Through data manipulation, you can extract useful information from raw data, make it more structured, and perform necessary calculations and operations to derive meaningful insights.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128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3AF0-11CC-7FAB-0473-FDDBF668B0A6}"/>
              </a:ext>
            </a:extLst>
          </p:cNvPr>
          <p:cNvSpPr>
            <a:spLocks noGrp="1"/>
          </p:cNvSpPr>
          <p:nvPr>
            <p:ph type="title"/>
          </p:nvPr>
        </p:nvSpPr>
        <p:spPr/>
        <p:txBody>
          <a:bodyPr>
            <a:normAutofit fontScale="90000"/>
          </a:bodyPr>
          <a:lstStyle/>
          <a:p>
            <a:r>
              <a:rPr lang="en-US" sz="44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What is the role of data manipulation in data analysis?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2102CA9-8354-686A-5595-EFF68283C81A}"/>
              </a:ext>
            </a:extLst>
          </p:cNvPr>
          <p:cNvSpPr>
            <a:spLocks noGrp="1"/>
          </p:cNvSpPr>
          <p:nvPr>
            <p:ph idx="1"/>
          </p:nvPr>
        </p:nvSpPr>
        <p:spPr/>
        <p:txBody>
          <a:bodyPr>
            <a:normAutofit lnSpcReduction="10000"/>
          </a:bodyPr>
          <a:lstStyle/>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plays a crucial role in data analysis. Before performing any analysis, it is essential to manipulate the data to ensure its quality, relevance, and suitability for analysis. </a:t>
            </a:r>
          </a:p>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allows analysts to clean and preprocess data, perform necessary transformations, and derive insights that can drive decision-making and inform strategic actions.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3586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8A6C-4118-0DF7-E71C-FEE91C3328FF}"/>
              </a:ext>
            </a:extLst>
          </p:cNvPr>
          <p:cNvSpPr>
            <a:spLocks noGrp="1"/>
          </p:cNvSpPr>
          <p:nvPr>
            <p:ph type="title"/>
          </p:nvPr>
        </p:nvSpPr>
        <p:spPr/>
        <p:txBody>
          <a:bodyPr>
            <a:normAutofit fontScale="90000"/>
          </a:bodyPr>
          <a:lstStyle/>
          <a:p>
            <a:r>
              <a:rPr lang="en-US" sz="44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How does data manipulation contribute to data visualization?</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DF1783-9C0F-6046-EC7F-3387FA25CDDB}"/>
              </a:ext>
            </a:extLst>
          </p:cNvPr>
          <p:cNvSpPr>
            <a:spLocks noGrp="1"/>
          </p:cNvSpPr>
          <p:nvPr>
            <p:ph idx="1"/>
          </p:nvPr>
        </p:nvSpPr>
        <p:spPr>
          <a:xfrm>
            <a:off x="371061" y="2160589"/>
            <a:ext cx="8902941" cy="3880773"/>
          </a:xfrm>
        </p:spPr>
        <p:txBody>
          <a:bodyPr>
            <a:normAutofit lnSpcReduction="10000"/>
          </a:bodyPr>
          <a:lstStyle/>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is often a vital step in preparing data for visualization. </a:t>
            </a:r>
          </a:p>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By manipulating data, you can structure it in a way that is conducive to visualization techniques such as charts, graphs. </a:t>
            </a:r>
          </a:p>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helps in organizing, aggregating, and transforming data to highlight patterns, trends, and relationships, making it easier to create meaningful visualizations.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515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9D1B-AB88-4233-6879-6AFB62C48518}"/>
              </a:ext>
            </a:extLst>
          </p:cNvPr>
          <p:cNvSpPr>
            <a:spLocks noGrp="1"/>
          </p:cNvSpPr>
          <p:nvPr>
            <p:ph type="title"/>
          </p:nvPr>
        </p:nvSpPr>
        <p:spPr>
          <a:xfrm>
            <a:off x="677333" y="609600"/>
            <a:ext cx="8970249" cy="1320800"/>
          </a:xfrm>
        </p:spPr>
        <p:txBody>
          <a:bodyPr>
            <a:noAutofit/>
          </a:bodyPr>
          <a:lstStyle/>
          <a:p>
            <a:r>
              <a:rPr lang="en-US" sz="3200" b="1" kern="0" dirty="0">
                <a:solidFill>
                  <a:srgbClr val="000000"/>
                </a:solidFill>
                <a:latin typeface="Lato" panose="020F0502020204030203" pitchFamily="34" charset="0"/>
                <a:ea typeface="Times New Roman" panose="02020603050405020304" pitchFamily="18" charset="0"/>
                <a:cs typeface="Times New Roman" panose="02020603050405020304" pitchFamily="18" charset="0"/>
              </a:rPr>
              <a:t>D</a:t>
            </a:r>
            <a:r>
              <a:rPr lang="en-US" sz="32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ata </a:t>
            </a:r>
            <a:r>
              <a:rPr lang="en-US" sz="3200" b="1" kern="0" dirty="0">
                <a:solidFill>
                  <a:srgbClr val="000000"/>
                </a:solidFill>
                <a:latin typeface="Lato" panose="020F0502020204030203" pitchFamily="34" charset="0"/>
                <a:ea typeface="Times New Roman" panose="02020603050405020304" pitchFamily="18" charset="0"/>
                <a:cs typeface="Times New Roman" panose="02020603050405020304" pitchFamily="18" charset="0"/>
              </a:rPr>
              <a:t>M</a:t>
            </a:r>
            <a:r>
              <a:rPr lang="en-US" sz="32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anipulation </a:t>
            </a:r>
            <a:r>
              <a:rPr lang="en-US" sz="3200" b="1" kern="0" dirty="0">
                <a:solidFill>
                  <a:srgbClr val="000000"/>
                </a:solidFill>
                <a:latin typeface="Lato" panose="020F0502020204030203" pitchFamily="34" charset="0"/>
                <a:ea typeface="Times New Roman" panose="02020603050405020304" pitchFamily="18" charset="0"/>
                <a:cs typeface="Times New Roman" panose="02020603050405020304" pitchFamily="18" charset="0"/>
              </a:rPr>
              <a:t>H</a:t>
            </a:r>
            <a:r>
              <a:rPr lang="en-US" sz="32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elp in Identifying </a:t>
            </a:r>
            <a:r>
              <a:rPr lang="en-US" sz="3200" b="1" kern="0" dirty="0">
                <a:solidFill>
                  <a:srgbClr val="000000"/>
                </a:solidFill>
                <a:latin typeface="Lato" panose="020F0502020204030203" pitchFamily="34" charset="0"/>
                <a:ea typeface="Times New Roman" panose="02020603050405020304" pitchFamily="18" charset="0"/>
                <a:cs typeface="Times New Roman" panose="02020603050405020304" pitchFamily="18" charset="0"/>
              </a:rPr>
              <a:t>O</a:t>
            </a:r>
            <a:r>
              <a:rPr lang="en-US" sz="32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utliers</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3B8BFFB4-3CD9-7180-5A08-F79F1B4486AD}"/>
              </a:ext>
            </a:extLst>
          </p:cNvPr>
          <p:cNvSpPr>
            <a:spLocks noGrp="1"/>
          </p:cNvSpPr>
          <p:nvPr>
            <p:ph idx="1"/>
          </p:nvPr>
        </p:nvSpPr>
        <p:spPr>
          <a:xfrm>
            <a:off x="677334" y="1524001"/>
            <a:ext cx="8596668" cy="4517362"/>
          </a:xfrm>
        </p:spPr>
        <p:txBody>
          <a:bodyPr>
            <a:normAutofit/>
          </a:bodyPr>
          <a:lstStyle/>
          <a:p>
            <a:pPr marL="0" marR="0" algn="just">
              <a:lnSpc>
                <a:spcPct val="150000"/>
              </a:lnSpc>
              <a:spcBef>
                <a:spcPts val="0"/>
              </a:spcBef>
              <a:spcAft>
                <a:spcPts val="0"/>
              </a:spcAft>
            </a:pPr>
            <a:r>
              <a:rPr lang="en-US" sz="2400" kern="0" dirty="0">
                <a:solidFill>
                  <a:srgbClr val="000000"/>
                </a:solidFill>
                <a:latin typeface="Lato" panose="020F0502020204030203" pitchFamily="34" charset="0"/>
                <a:ea typeface="Times New Roman" panose="02020603050405020304" pitchFamily="18" charset="0"/>
                <a:cs typeface="Times New Roman" panose="02020603050405020304" pitchFamily="18" charset="0"/>
              </a:rPr>
              <a:t>D</a:t>
            </a: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ata manipulation can certainly help in identifying outliers. </a:t>
            </a:r>
          </a:p>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By analyzing the distribution of data, applying statistical techniques, and performing data manipulation operations like filtering or calculating z-scores, you can detect data points that deviate significantly from the norm. </a:t>
            </a:r>
          </a:p>
          <a:p>
            <a:pPr marL="0" marR="0" algn="just">
              <a:lnSpc>
                <a:spcPct val="150000"/>
              </a:lnSpc>
              <a:spcBef>
                <a:spcPts val="0"/>
              </a:spcBef>
              <a:spcAft>
                <a:spcPts val="0"/>
              </a:spcAft>
            </a:pPr>
            <a:r>
              <a:rPr lang="en-US" sz="24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Outliers can provide valuable insights into unusual occurrences, anomalies, or errors in the data.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6981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973C-F6C4-A739-478A-017C87F2FAC9}"/>
              </a:ext>
            </a:extLst>
          </p:cNvPr>
          <p:cNvSpPr>
            <a:spLocks noGrp="1"/>
          </p:cNvSpPr>
          <p:nvPr>
            <p:ph type="title"/>
          </p:nvPr>
        </p:nvSpPr>
        <p:spPr/>
        <p:txBody>
          <a:bodyPr>
            <a:normAutofit fontScale="90000"/>
          </a:bodyPr>
          <a:lstStyle/>
          <a:p>
            <a:r>
              <a:rPr lang="en-US" sz="4400" b="1"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What is the difference between data manipulation and data analysis?</a:t>
            </a:r>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D11019-C873-C8E5-3497-2AFD629D7C68}"/>
              </a:ext>
            </a:extLst>
          </p:cNvPr>
          <p:cNvSpPr>
            <a:spLocks noGrp="1"/>
          </p:cNvSpPr>
          <p:nvPr>
            <p:ph idx="1"/>
          </p:nvPr>
        </p:nvSpPr>
        <p:spPr/>
        <p:txBody>
          <a:bodyPr/>
          <a:lstStyle/>
          <a:p>
            <a:pPr marL="0" marR="0" algn="just">
              <a:lnSpc>
                <a:spcPct val="150000"/>
              </a:lnSpc>
              <a:spcBef>
                <a:spcPts val="0"/>
              </a:spcBef>
              <a:spcAft>
                <a:spcPts val="0"/>
              </a:spcAft>
            </a:pPr>
            <a:r>
              <a:rPr lang="en-US" sz="2800" kern="0"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Data manipulation involves transforming and reshaping data to prepare it for analysis, while data analysis focuses on exploring and interpreting data to extract insights and make conclusions.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404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0CBC-4D06-A1DF-0219-B8F8BABB1E3D}"/>
              </a:ext>
            </a:extLst>
          </p:cNvPr>
          <p:cNvSpPr>
            <a:spLocks noGrp="1"/>
          </p:cNvSpPr>
          <p:nvPr>
            <p:ph type="title"/>
          </p:nvPr>
        </p:nvSpPr>
        <p:spPr/>
        <p:txBody>
          <a:bodyPr>
            <a:normAutofit fontScale="90000"/>
          </a:bodyPr>
          <a:lstStyle/>
          <a:p>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Information Knowledge Wisdom (DIKW)</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B3D2812-CFD2-0ACC-B49E-8805524B25B9}"/>
              </a:ext>
            </a:extLst>
          </p:cNvPr>
          <p:cNvSpPr>
            <a:spLocks noGrp="1"/>
          </p:cNvSpPr>
          <p:nvPr>
            <p:ph idx="1"/>
          </p:nvPr>
        </p:nvSpPr>
        <p:spPr/>
        <p:txBody>
          <a:bodyPr/>
          <a:lstStyle/>
          <a:p>
            <a:pPr marL="0" marR="0" algn="just">
              <a:lnSpc>
                <a:spcPct val="115000"/>
              </a:lnSpc>
              <a:spcBef>
                <a:spcPts val="0"/>
              </a:spcBef>
              <a:spcAft>
                <a:spcPts val="10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DIKW is the model used for discussion of data, information, knowledge, wisdom and their interrelationships. </a:t>
            </a:r>
          </a:p>
          <a:p>
            <a:pPr marL="0" marR="0" algn="just">
              <a:lnSpc>
                <a:spcPct val="115000"/>
              </a:lnSpc>
              <a:spcBef>
                <a:spcPts val="0"/>
              </a:spcBef>
              <a:spcAft>
                <a:spcPts val="1000"/>
              </a:spcAf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structural or functional relationships between data, information, knowledge, and wisdom.</a:t>
            </a:r>
          </a:p>
          <a:p>
            <a:pPr marL="0" marR="0" algn="just">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562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71CB-ECBA-3B92-EDA5-38E47E2EB75D}"/>
              </a:ext>
            </a:extLst>
          </p:cNvPr>
          <p:cNvSpPr>
            <a:spLocks noGrp="1"/>
          </p:cNvSpPr>
          <p:nvPr>
            <p:ph type="title"/>
          </p:nvPr>
        </p:nvSpPr>
        <p:spPr>
          <a:xfrm>
            <a:off x="677334" y="609600"/>
            <a:ext cx="8596668" cy="675861"/>
          </a:xfrm>
        </p:spPr>
        <p:txBody>
          <a:bodyPr>
            <a:normAutofit fontScale="90000"/>
          </a:bodyPr>
          <a:lstStyle/>
          <a:p>
            <a:r>
              <a:rPr lang="en-US" sz="3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DIFFERENCE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5698B07-0101-EFD1-7B14-D18759C68289}"/>
              </a:ext>
            </a:extLst>
          </p:cNvPr>
          <p:cNvSpPr>
            <a:spLocks noGrp="1"/>
          </p:cNvSpPr>
          <p:nvPr>
            <p:ph idx="1"/>
          </p:nvPr>
        </p:nvSpPr>
        <p:spPr>
          <a:xfrm>
            <a:off x="677334" y="1378227"/>
            <a:ext cx="8596668" cy="4663136"/>
          </a:xfrm>
        </p:spPr>
        <p:txBody>
          <a:bodyPr>
            <a:normAutofit/>
          </a:bodyPr>
          <a:lstStyle/>
          <a:p>
            <a:pPr marL="342900" marR="0" lvl="0" indent="-342900" algn="just">
              <a:lnSpc>
                <a:spcPct val="115000"/>
              </a:lnSpc>
              <a:spcBef>
                <a:spcPts val="0"/>
              </a:spcBef>
              <a:spcAft>
                <a:spcPts val="0"/>
              </a:spcAft>
              <a:buFont typeface="+mj-lt"/>
              <a:buAutoNum type="arabicPeriod"/>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is a raw and unorganized fact that is required to be processed to make it meaningful whereas Information is a set of data that is processed in a meaningful way according to the given requirement.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does not have any specific purpose whereas Information carries a meaning that has been assigned by interpreting data.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alone has no significance while Information is significant by itself.</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1547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08D9-F304-9F61-B846-4FFCD743085B}"/>
              </a:ext>
            </a:extLst>
          </p:cNvPr>
          <p:cNvSpPr>
            <a:spLocks noGrp="1"/>
          </p:cNvSpPr>
          <p:nvPr>
            <p:ph type="title"/>
          </p:nvPr>
        </p:nvSpPr>
        <p:spPr/>
        <p:txBody>
          <a:bodyPr/>
          <a:lstStyle/>
          <a:p>
            <a:r>
              <a:rPr lang="en-US"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DIFFERENCE</a:t>
            </a:r>
            <a:endParaRPr lang="en-US" dirty="0"/>
          </a:p>
        </p:txBody>
      </p:sp>
      <p:sp>
        <p:nvSpPr>
          <p:cNvPr id="3" name="Content Placeholder 2">
            <a:extLst>
              <a:ext uri="{FF2B5EF4-FFF2-40B4-BE49-F238E27FC236}">
                <a16:creationId xmlns:a16="http://schemas.microsoft.com/office/drawing/2014/main" id="{B53A16B6-784D-F01D-B87F-5DF467AD8EF6}"/>
              </a:ext>
            </a:extLst>
          </p:cNvPr>
          <p:cNvSpPr>
            <a:spLocks noGrp="1"/>
          </p:cNvSpPr>
          <p:nvPr>
            <p:ph idx="1"/>
          </p:nvPr>
        </p:nvSpPr>
        <p:spPr>
          <a:xfrm>
            <a:off x="503583" y="1736035"/>
            <a:ext cx="8770419" cy="4305327"/>
          </a:xfrm>
        </p:spPr>
        <p:txBody>
          <a:bodyPr>
            <a:normAutofit/>
          </a:bodyPr>
          <a:lstStyle/>
          <a:p>
            <a:pPr marL="0" marR="0" lvl="0" indent="0" algn="just">
              <a:lnSpc>
                <a:spcPct val="115000"/>
              </a:lnSpc>
              <a:spcBef>
                <a:spcPts val="0"/>
              </a:spcBef>
              <a:spcAft>
                <a:spcPts val="1000"/>
              </a:spcAft>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Data never depends on Information while Information is dependent on Data.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15000"/>
              </a:lnSpc>
              <a:spcBef>
                <a:spcPts val="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Data measured in bits and bytes, on the other hand, Information is measured in meaningful units like time, quantity, etc.</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15000"/>
              </a:lnSpc>
              <a:spcBef>
                <a:spcPts val="0"/>
              </a:spcBef>
              <a:spcAft>
                <a:spcPts val="1000"/>
              </a:spcAft>
              <a:buNone/>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Data can be structured, tabular data, graph, data tree whereas Information is language, ideas, and thoughts based on the given data.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444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E83D62-DD17-FA9E-9D9F-C566D55F9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61" y="463827"/>
            <a:ext cx="9104243" cy="5557036"/>
          </a:xfrm>
        </p:spPr>
      </p:pic>
    </p:spTree>
    <p:extLst>
      <p:ext uri="{BB962C8B-B14F-4D97-AF65-F5344CB8AC3E}">
        <p14:creationId xmlns:p14="http://schemas.microsoft.com/office/powerpoint/2010/main" val="195743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9FA2BC8-2F61-B2F3-6C17-5C0F97D86146}"/>
              </a:ext>
            </a:extLst>
          </p:cNvPr>
          <p:cNvSpPr>
            <a:spLocks noGrp="1"/>
          </p:cNvSpPr>
          <p:nvPr>
            <p:ph type="title"/>
          </p:nvPr>
        </p:nvSpPr>
        <p:spPr>
          <a:xfrm>
            <a:off x="3962400" y="274638"/>
            <a:ext cx="3886200" cy="868362"/>
          </a:xfrm>
          <a:solidFill>
            <a:srgbClr val="00B0F0"/>
          </a:solidFill>
          <a:ln>
            <a:solidFill>
              <a:schemeClr val="accent1"/>
            </a:solidFill>
            <a:miter lim="800000"/>
            <a:headEnd/>
            <a:tailEnd/>
          </a:ln>
        </p:spPr>
        <p:txBody>
          <a:bodyPr/>
          <a:lstStyle/>
          <a:p>
            <a:r>
              <a:rPr lang="en-US" altLang="en-US">
                <a:latin typeface="Arial" panose="020B0604020202020204" pitchFamily="34" charset="0"/>
                <a:cs typeface="Arial" panose="020B0604020202020204" pitchFamily="34" charset="0"/>
              </a:rPr>
              <a:t>Sources of Data</a:t>
            </a:r>
          </a:p>
        </p:txBody>
      </p:sp>
      <p:sp>
        <p:nvSpPr>
          <p:cNvPr id="45059" name="TextBox 3">
            <a:extLst>
              <a:ext uri="{FF2B5EF4-FFF2-40B4-BE49-F238E27FC236}">
                <a16:creationId xmlns:a16="http://schemas.microsoft.com/office/drawing/2014/main" id="{C76EBF60-B16E-E0A0-77EA-F6604D22C38B}"/>
              </a:ext>
            </a:extLst>
          </p:cNvPr>
          <p:cNvSpPr txBox="1">
            <a:spLocks noChangeArrowheads="1"/>
          </p:cNvSpPr>
          <p:nvPr/>
        </p:nvSpPr>
        <p:spPr bwMode="auto">
          <a:xfrm>
            <a:off x="2590801" y="1905001"/>
            <a:ext cx="2843213" cy="523875"/>
          </a:xfrm>
          <a:prstGeom prst="rect">
            <a:avLst/>
          </a:prstGeom>
          <a:solidFill>
            <a:srgbClr val="92D050"/>
          </a:solidFill>
          <a:ln w="9525">
            <a:solidFill>
              <a:schemeClr val="accent1"/>
            </a:solidFill>
            <a:miter lim="800000"/>
            <a:headEnd/>
            <a:tailEnd/>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a:latin typeface="Arial" panose="020B0604020202020204" pitchFamily="34" charset="0"/>
                <a:cs typeface="Arial" panose="020B0604020202020204" pitchFamily="34" charset="0"/>
              </a:rPr>
              <a:t>Primary Sources</a:t>
            </a:r>
          </a:p>
        </p:txBody>
      </p:sp>
      <p:sp>
        <p:nvSpPr>
          <p:cNvPr id="45060" name="TextBox 4">
            <a:extLst>
              <a:ext uri="{FF2B5EF4-FFF2-40B4-BE49-F238E27FC236}">
                <a16:creationId xmlns:a16="http://schemas.microsoft.com/office/drawing/2014/main" id="{7ADD9376-C5AE-2AC2-AA4C-450A0D4C44D2}"/>
              </a:ext>
            </a:extLst>
          </p:cNvPr>
          <p:cNvSpPr txBox="1">
            <a:spLocks noChangeArrowheads="1"/>
          </p:cNvSpPr>
          <p:nvPr/>
        </p:nvSpPr>
        <p:spPr bwMode="auto">
          <a:xfrm>
            <a:off x="6756400" y="1905001"/>
            <a:ext cx="3322638" cy="523875"/>
          </a:xfrm>
          <a:prstGeom prst="rect">
            <a:avLst/>
          </a:prstGeom>
          <a:solidFill>
            <a:srgbClr val="92D050"/>
          </a:solidFill>
          <a:ln w="9525">
            <a:solidFill>
              <a:schemeClr val="accent1"/>
            </a:solidFill>
            <a:miter lim="800000"/>
            <a:headEnd/>
            <a:tailEnd/>
          </a:ln>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a:latin typeface="Arial" panose="020B0604020202020204" pitchFamily="34" charset="0"/>
                <a:cs typeface="Arial" panose="020B0604020202020204" pitchFamily="34" charset="0"/>
              </a:rPr>
              <a:t>Secondary Sources</a:t>
            </a:r>
          </a:p>
        </p:txBody>
      </p:sp>
      <p:sp>
        <p:nvSpPr>
          <p:cNvPr id="45061" name="TextBox 5">
            <a:extLst>
              <a:ext uri="{FF2B5EF4-FFF2-40B4-BE49-F238E27FC236}">
                <a16:creationId xmlns:a16="http://schemas.microsoft.com/office/drawing/2014/main" id="{96C3FBAD-7841-4A90-CE19-A1696B96323F}"/>
              </a:ext>
            </a:extLst>
          </p:cNvPr>
          <p:cNvSpPr txBox="1">
            <a:spLocks noChangeArrowheads="1"/>
          </p:cNvSpPr>
          <p:nvPr/>
        </p:nvSpPr>
        <p:spPr bwMode="auto">
          <a:xfrm>
            <a:off x="2133600" y="2530476"/>
            <a:ext cx="381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a:latin typeface="Arial" panose="020B0604020202020204" pitchFamily="34" charset="0"/>
                <a:cs typeface="Arial" panose="020B0604020202020204" pitchFamily="34" charset="0"/>
              </a:rPr>
              <a:t>Primary sources are those in which we need to conduct a new survey for gathering information at different levels with regard to the inquiry.  </a:t>
            </a:r>
          </a:p>
        </p:txBody>
      </p:sp>
      <p:sp>
        <p:nvSpPr>
          <p:cNvPr id="45062" name="TextBox 6">
            <a:extLst>
              <a:ext uri="{FF2B5EF4-FFF2-40B4-BE49-F238E27FC236}">
                <a16:creationId xmlns:a16="http://schemas.microsoft.com/office/drawing/2014/main" id="{A148D40D-8682-266F-6BC9-5FA0CCDDC5E7}"/>
              </a:ext>
            </a:extLst>
          </p:cNvPr>
          <p:cNvSpPr txBox="1">
            <a:spLocks noChangeArrowheads="1"/>
          </p:cNvSpPr>
          <p:nvPr/>
        </p:nvSpPr>
        <p:spPr bwMode="auto">
          <a:xfrm>
            <a:off x="6400800" y="2530476"/>
            <a:ext cx="3810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a:latin typeface="Arial" panose="020B0604020202020204" pitchFamily="34" charset="0"/>
                <a:cs typeface="Arial" panose="020B0604020202020204" pitchFamily="34" charset="0"/>
              </a:rPr>
              <a:t>Secondary sources are those which are made available or have been collected for other research purposes.</a:t>
            </a:r>
          </a:p>
        </p:txBody>
      </p:sp>
      <p:cxnSp>
        <p:nvCxnSpPr>
          <p:cNvPr id="8" name="Straight Connector 7">
            <a:extLst>
              <a:ext uri="{FF2B5EF4-FFF2-40B4-BE49-F238E27FC236}">
                <a16:creationId xmlns:a16="http://schemas.microsoft.com/office/drawing/2014/main" id="{29BE04A9-BC65-3344-9B0B-C5FD60267A33}"/>
              </a:ext>
            </a:extLst>
          </p:cNvPr>
          <p:cNvCxnSpPr/>
          <p:nvPr/>
        </p:nvCxnSpPr>
        <p:spPr>
          <a:xfrm>
            <a:off x="3657600" y="1600200"/>
            <a:ext cx="4559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9C2F5D-CE44-B721-8CBC-06F9626DE18F}"/>
              </a:ext>
            </a:extLst>
          </p:cNvPr>
          <p:cNvCxnSpPr/>
          <p:nvPr/>
        </p:nvCxnSpPr>
        <p:spPr>
          <a:xfrm flipV="1">
            <a:off x="5867400" y="12954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821C2B-EE89-5C1E-2E6B-8EBC9366054C}"/>
              </a:ext>
            </a:extLst>
          </p:cNvPr>
          <p:cNvCxnSpPr/>
          <p:nvPr/>
        </p:nvCxnSpPr>
        <p:spPr>
          <a:xfrm>
            <a:off x="8216900" y="16002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942F3E-1BD8-E2F3-3D24-89C036D8EDA9}"/>
              </a:ext>
            </a:extLst>
          </p:cNvPr>
          <p:cNvCxnSpPr/>
          <p:nvPr/>
        </p:nvCxnSpPr>
        <p:spPr>
          <a:xfrm>
            <a:off x="3657600" y="1600200"/>
            <a:ext cx="0" cy="304800"/>
          </a:xfrm>
          <a:prstGeom prst="line">
            <a:avLst/>
          </a:prstGeom>
        </p:spPr>
        <p:style>
          <a:lnRef idx="1">
            <a:schemeClr val="accent1"/>
          </a:lnRef>
          <a:fillRef idx="0">
            <a:schemeClr val="accent1"/>
          </a:fillRef>
          <a:effectRef idx="0">
            <a:schemeClr val="accent1"/>
          </a:effectRef>
          <a:fontRef idx="minor">
            <a:schemeClr val="tx1"/>
          </a:fontRef>
        </p:style>
      </p:cxnSp>
      <p:pic>
        <p:nvPicPr>
          <p:cNvPr id="45067" name="Picture 2">
            <a:extLst>
              <a:ext uri="{FF2B5EF4-FFF2-40B4-BE49-F238E27FC236}">
                <a16:creationId xmlns:a16="http://schemas.microsoft.com/office/drawing/2014/main" id="{A9A05561-282C-E049-7CB0-BEF98D5AD5A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4401" y="5815014"/>
            <a:ext cx="1503363"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8" name="Picture 3">
            <a:extLst>
              <a:ext uri="{FF2B5EF4-FFF2-40B4-BE49-F238E27FC236}">
                <a16:creationId xmlns:a16="http://schemas.microsoft.com/office/drawing/2014/main" id="{FE96C934-1292-7B17-E903-0D808A6B9FC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464" y="5827714"/>
            <a:ext cx="108108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9" name="Picture 4">
            <a:extLst>
              <a:ext uri="{FF2B5EF4-FFF2-40B4-BE49-F238E27FC236}">
                <a16:creationId xmlns:a16="http://schemas.microsoft.com/office/drawing/2014/main" id="{FA7C699E-C203-2D07-0243-19D4127657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5867401"/>
            <a:ext cx="1311275"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0" name="Picture 6">
            <a:extLst>
              <a:ext uri="{FF2B5EF4-FFF2-40B4-BE49-F238E27FC236}">
                <a16:creationId xmlns:a16="http://schemas.microsoft.com/office/drawing/2014/main" id="{7C5CB8BE-81CE-F40C-92C6-10322165CBA3}"/>
              </a:ext>
            </a:extLst>
          </p:cNvPr>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39000" y="5502276"/>
            <a:ext cx="3200400"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71" name="Slide Number Placeholder 3">
            <a:extLst>
              <a:ext uri="{FF2B5EF4-FFF2-40B4-BE49-F238E27FC236}">
                <a16:creationId xmlns:a16="http://schemas.microsoft.com/office/drawing/2014/main" id="{DB443DD8-967A-44FC-86EA-45E126960038}"/>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15603FDF-262B-47B6-92F3-9118602EA326}" type="slidenum">
              <a:rPr lang="en-US" altLang="en-US">
                <a:latin typeface="Arial" panose="020B0604020202020204" pitchFamily="34" charset="0"/>
                <a:cs typeface="Arial" panose="020B0604020202020204" pitchFamily="34" charset="0"/>
              </a:rPr>
              <a:pPr/>
              <a:t>7</a:t>
            </a:fld>
            <a:endParaRPr lang="en-US" altLang="en-US">
              <a:latin typeface="Arial" panose="020B0604020202020204" pitchFamily="34" charset="0"/>
              <a:cs typeface="Arial" panose="020B0604020202020204" pitchFamily="34" charset="0"/>
            </a:endParaRPr>
          </a:p>
        </p:txBody>
      </p:sp>
      <p:sp>
        <p:nvSpPr>
          <p:cNvPr id="45072" name="Rectangle 3">
            <a:extLst>
              <a:ext uri="{FF2B5EF4-FFF2-40B4-BE49-F238E27FC236}">
                <a16:creationId xmlns:a16="http://schemas.microsoft.com/office/drawing/2014/main" id="{43C6E25A-0667-1EA8-9221-73743F2B4634}"/>
              </a:ext>
            </a:extLst>
          </p:cNvPr>
          <p:cNvSpPr txBox="1">
            <a:spLocks noChangeArrowheads="1"/>
          </p:cNvSpPr>
          <p:nvPr/>
        </p:nvSpPr>
        <p:spPr bwMode="auto">
          <a:xfrm>
            <a:off x="4114800" y="6553200"/>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4122F2B-3854-F195-3E81-E52A602D3605}"/>
              </a:ext>
            </a:extLst>
          </p:cNvPr>
          <p:cNvSpPr>
            <a:spLocks noGrp="1"/>
          </p:cNvSpPr>
          <p:nvPr>
            <p:ph type="title"/>
          </p:nvPr>
        </p:nvSpPr>
        <p:spPr>
          <a:xfrm>
            <a:off x="4343400" y="685800"/>
            <a:ext cx="3048000" cy="731838"/>
          </a:xfrm>
          <a:solidFill>
            <a:srgbClr val="00B0F0"/>
          </a:solidFill>
        </p:spPr>
        <p:txBody>
          <a:bodyPr>
            <a:normAutofit fontScale="90000"/>
          </a:bodyPr>
          <a:lstStyle/>
          <a:p>
            <a:pPr>
              <a:defRPr/>
            </a:pPr>
            <a:r>
              <a:rPr lang="en-US" b="1" dirty="0">
                <a:latin typeface="Arial" panose="020B0604020202020204" pitchFamily="34" charset="0"/>
                <a:cs typeface="Arial" panose="020B0604020202020204" pitchFamily="34" charset="0"/>
              </a:rPr>
              <a:t>Types of Data</a:t>
            </a:r>
            <a:endParaRPr lang="en-US" dirty="0">
              <a:latin typeface="Arial" panose="020B0604020202020204" pitchFamily="34" charset="0"/>
              <a:cs typeface="Arial" panose="020B0604020202020204" pitchFamily="34" charset="0"/>
            </a:endParaRPr>
          </a:p>
        </p:txBody>
      </p:sp>
      <p:sp>
        <p:nvSpPr>
          <p:cNvPr id="46083" name="TextBox 3">
            <a:extLst>
              <a:ext uri="{FF2B5EF4-FFF2-40B4-BE49-F238E27FC236}">
                <a16:creationId xmlns:a16="http://schemas.microsoft.com/office/drawing/2014/main" id="{E5E405DB-6828-3EAC-F827-5DA448C384CD}"/>
              </a:ext>
            </a:extLst>
          </p:cNvPr>
          <p:cNvSpPr txBox="1">
            <a:spLocks noChangeArrowheads="1"/>
          </p:cNvSpPr>
          <p:nvPr/>
        </p:nvSpPr>
        <p:spPr bwMode="auto">
          <a:xfrm>
            <a:off x="2438401" y="2286000"/>
            <a:ext cx="3032125" cy="5842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3200">
                <a:latin typeface="Arial" panose="020B0604020202020204" pitchFamily="34" charset="0"/>
                <a:cs typeface="Arial" panose="020B0604020202020204" pitchFamily="34" charset="0"/>
              </a:rPr>
              <a:t>Qualitative data</a:t>
            </a:r>
          </a:p>
        </p:txBody>
      </p:sp>
      <p:sp>
        <p:nvSpPr>
          <p:cNvPr id="46084" name="TextBox 4">
            <a:extLst>
              <a:ext uri="{FF2B5EF4-FFF2-40B4-BE49-F238E27FC236}">
                <a16:creationId xmlns:a16="http://schemas.microsoft.com/office/drawing/2014/main" id="{52BBDD74-5351-20D9-6D54-FA489067254A}"/>
              </a:ext>
            </a:extLst>
          </p:cNvPr>
          <p:cNvSpPr txBox="1">
            <a:spLocks noChangeArrowheads="1"/>
          </p:cNvSpPr>
          <p:nvPr/>
        </p:nvSpPr>
        <p:spPr bwMode="auto">
          <a:xfrm>
            <a:off x="6796088" y="2286000"/>
            <a:ext cx="3281362" cy="5842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3200">
                <a:latin typeface="Arial" panose="020B0604020202020204" pitchFamily="34" charset="0"/>
                <a:cs typeface="Arial" panose="020B0604020202020204" pitchFamily="34" charset="0"/>
              </a:rPr>
              <a:t>Quantitative data</a:t>
            </a:r>
          </a:p>
        </p:txBody>
      </p:sp>
      <p:cxnSp>
        <p:nvCxnSpPr>
          <p:cNvPr id="6" name="Straight Connector 5">
            <a:extLst>
              <a:ext uri="{FF2B5EF4-FFF2-40B4-BE49-F238E27FC236}">
                <a16:creationId xmlns:a16="http://schemas.microsoft.com/office/drawing/2014/main" id="{974A2AA6-1BB0-C961-543A-2D8B75C48275}"/>
              </a:ext>
            </a:extLst>
          </p:cNvPr>
          <p:cNvCxnSpPr/>
          <p:nvPr/>
        </p:nvCxnSpPr>
        <p:spPr>
          <a:xfrm>
            <a:off x="3733800" y="1905000"/>
            <a:ext cx="464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A316649-092D-4F71-4F10-B548A38A44EA}"/>
              </a:ext>
            </a:extLst>
          </p:cNvPr>
          <p:cNvCxnSpPr>
            <a:endCxn id="3" idx="2"/>
          </p:cNvCxnSpPr>
          <p:nvPr/>
        </p:nvCxnSpPr>
        <p:spPr>
          <a:xfrm flipV="1">
            <a:off x="5867400" y="1417638"/>
            <a:ext cx="0" cy="487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D621021-60F7-AC69-C821-B03387C89A27}"/>
              </a:ext>
            </a:extLst>
          </p:cNvPr>
          <p:cNvCxnSpPr/>
          <p:nvPr/>
        </p:nvCxnSpPr>
        <p:spPr>
          <a:xfrm>
            <a:off x="8382000" y="1905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86FA8F-26E8-F1C6-70C0-C10552E0BC6B}"/>
              </a:ext>
            </a:extLst>
          </p:cNvPr>
          <p:cNvCxnSpPr/>
          <p:nvPr/>
        </p:nvCxnSpPr>
        <p:spPr>
          <a:xfrm>
            <a:off x="3733800" y="19050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6089" name="TextBox 9">
            <a:extLst>
              <a:ext uri="{FF2B5EF4-FFF2-40B4-BE49-F238E27FC236}">
                <a16:creationId xmlns:a16="http://schemas.microsoft.com/office/drawing/2014/main" id="{EFE0CCA5-90B2-E60E-38C2-05B6C47BB1FC}"/>
              </a:ext>
            </a:extLst>
          </p:cNvPr>
          <p:cNvSpPr txBox="1">
            <a:spLocks noChangeArrowheads="1"/>
          </p:cNvSpPr>
          <p:nvPr/>
        </p:nvSpPr>
        <p:spPr bwMode="auto">
          <a:xfrm>
            <a:off x="2306638" y="2946400"/>
            <a:ext cx="297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400">
                <a:latin typeface="Arial" panose="020B0604020202020204" pitchFamily="34" charset="0"/>
                <a:cs typeface="Arial" panose="020B0604020202020204" pitchFamily="34" charset="0"/>
              </a:rPr>
              <a:t>Qualitative data are numerically  non measureable.</a:t>
            </a:r>
          </a:p>
        </p:txBody>
      </p:sp>
      <p:sp>
        <p:nvSpPr>
          <p:cNvPr id="46090" name="Rectangle 10">
            <a:extLst>
              <a:ext uri="{FF2B5EF4-FFF2-40B4-BE49-F238E27FC236}">
                <a16:creationId xmlns:a16="http://schemas.microsoft.com/office/drawing/2014/main" id="{7B76C385-305B-77EB-D72C-DF554ACB01B8}"/>
              </a:ext>
            </a:extLst>
          </p:cNvPr>
          <p:cNvSpPr>
            <a:spLocks noChangeArrowheads="1"/>
          </p:cNvSpPr>
          <p:nvPr/>
        </p:nvSpPr>
        <p:spPr bwMode="auto">
          <a:xfrm>
            <a:off x="6810376" y="2906714"/>
            <a:ext cx="385762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en-US" sz="2800">
                <a:latin typeface="Arial" panose="020B0604020202020204" pitchFamily="34" charset="0"/>
                <a:cs typeface="Arial" panose="020B0604020202020204" pitchFamily="34" charset="0"/>
              </a:rPr>
              <a:t>Quantitative data can be measure numerically.</a:t>
            </a:r>
          </a:p>
        </p:txBody>
      </p:sp>
      <p:pic>
        <p:nvPicPr>
          <p:cNvPr id="46091" name="Picture 4" descr="Types of Data">
            <a:extLst>
              <a:ext uri="{FF2B5EF4-FFF2-40B4-BE49-F238E27FC236}">
                <a16:creationId xmlns:a16="http://schemas.microsoft.com/office/drawing/2014/main" id="{C20133C8-815C-5363-9E1B-A7769E2E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984625"/>
            <a:ext cx="350520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2" name="Slide Number Placeholder 3">
            <a:extLst>
              <a:ext uri="{FF2B5EF4-FFF2-40B4-BE49-F238E27FC236}">
                <a16:creationId xmlns:a16="http://schemas.microsoft.com/office/drawing/2014/main" id="{9C86748C-30CD-6F16-4F06-865467883F77}"/>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916F5048-18C4-40CC-A0E2-11B66D2D62A7}" type="slidenum">
              <a:rPr lang="en-US" altLang="en-US">
                <a:latin typeface="Arial" panose="020B0604020202020204" pitchFamily="34" charset="0"/>
                <a:cs typeface="Arial" panose="020B0604020202020204" pitchFamily="34" charset="0"/>
              </a:rPr>
              <a:pPr/>
              <a:t>8</a:t>
            </a:fld>
            <a:endParaRPr lang="en-US" altLang="en-US">
              <a:latin typeface="Arial" panose="020B0604020202020204" pitchFamily="34" charset="0"/>
              <a:cs typeface="Arial" panose="020B0604020202020204" pitchFamily="34" charset="0"/>
            </a:endParaRPr>
          </a:p>
        </p:txBody>
      </p:sp>
      <p:sp>
        <p:nvSpPr>
          <p:cNvPr id="46093" name="Rectangle 3">
            <a:extLst>
              <a:ext uri="{FF2B5EF4-FFF2-40B4-BE49-F238E27FC236}">
                <a16:creationId xmlns:a16="http://schemas.microsoft.com/office/drawing/2014/main" id="{22DE3625-9F3C-5108-E764-8644BEA1805E}"/>
              </a:ext>
            </a:extLst>
          </p:cNvPr>
          <p:cNvSpPr txBox="1">
            <a:spLocks noChangeArrowheads="1"/>
          </p:cNvSpPr>
          <p:nvPr/>
        </p:nvSpPr>
        <p:spPr bwMode="auto">
          <a:xfrm>
            <a:off x="3992563" y="6535738"/>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9E897-209F-12BC-D42E-AF0EE8787C2A}"/>
              </a:ext>
            </a:extLst>
          </p:cNvPr>
          <p:cNvSpPr txBox="1"/>
          <p:nvPr/>
        </p:nvSpPr>
        <p:spPr>
          <a:xfrm>
            <a:off x="1981200" y="5200650"/>
            <a:ext cx="2133600" cy="1200150"/>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ctr">
              <a:defRPr/>
            </a:pPr>
            <a:r>
              <a:rPr lang="en-US" u="sng" dirty="0"/>
              <a:t>3 Properties</a:t>
            </a:r>
          </a:p>
          <a:p>
            <a:pPr marL="285750" indent="-285750">
              <a:buFontTx/>
              <a:buChar char="-"/>
              <a:defRPr/>
            </a:pPr>
            <a:r>
              <a:rPr lang="en-US" dirty="0"/>
              <a:t>Comparative</a:t>
            </a:r>
          </a:p>
          <a:p>
            <a:pPr marL="285750" indent="-285750">
              <a:buFontTx/>
              <a:buChar char="-"/>
              <a:defRPr/>
            </a:pPr>
            <a:r>
              <a:rPr lang="en-US" dirty="0"/>
              <a:t>Additive</a:t>
            </a:r>
          </a:p>
          <a:p>
            <a:pPr marL="285750" indent="-285750">
              <a:buFontTx/>
              <a:buChar char="-"/>
              <a:defRPr/>
            </a:pPr>
            <a:r>
              <a:rPr lang="en-US" dirty="0"/>
              <a:t>Multiplicative</a:t>
            </a:r>
          </a:p>
        </p:txBody>
      </p:sp>
      <p:sp>
        <p:nvSpPr>
          <p:cNvPr id="47107" name="Rectangle 2">
            <a:extLst>
              <a:ext uri="{FF2B5EF4-FFF2-40B4-BE49-F238E27FC236}">
                <a16:creationId xmlns:a16="http://schemas.microsoft.com/office/drawing/2014/main" id="{90C5F5C1-5877-821B-C2EC-524D2A762D95}"/>
              </a:ext>
            </a:extLst>
          </p:cNvPr>
          <p:cNvSpPr>
            <a:spLocks noGrp="1" noChangeArrowheads="1"/>
          </p:cNvSpPr>
          <p:nvPr>
            <p:ph type="title"/>
          </p:nvPr>
        </p:nvSpPr>
        <p:spPr>
          <a:xfrm>
            <a:off x="2057400" y="304800"/>
            <a:ext cx="8077200" cy="1143000"/>
          </a:xfrm>
        </p:spPr>
        <p:txBody>
          <a:bodyPr/>
          <a:lstStyle/>
          <a:p>
            <a:r>
              <a:rPr lang="en-US" altLang="en-US" b="1">
                <a:solidFill>
                  <a:srgbClr val="0000FF"/>
                </a:solidFill>
                <a:latin typeface="Arial" panose="020B0604020202020204" pitchFamily="34" charset="0"/>
                <a:cs typeface="Arial" panose="020B0604020202020204" pitchFamily="34" charset="0"/>
              </a:rPr>
              <a:t>Measurement Levels of data</a:t>
            </a:r>
          </a:p>
        </p:txBody>
      </p:sp>
      <p:sp>
        <p:nvSpPr>
          <p:cNvPr id="6" name="Rectangle 3">
            <a:extLst>
              <a:ext uri="{FF2B5EF4-FFF2-40B4-BE49-F238E27FC236}">
                <a16:creationId xmlns:a16="http://schemas.microsoft.com/office/drawing/2014/main" id="{1B172C1C-003A-C293-6D06-FC4935747E03}"/>
              </a:ext>
            </a:extLst>
          </p:cNvPr>
          <p:cNvSpPr txBox="1">
            <a:spLocks noChangeArrowheads="1"/>
          </p:cNvSpPr>
          <p:nvPr/>
        </p:nvSpPr>
        <p:spPr>
          <a:xfrm>
            <a:off x="1905000" y="1527176"/>
            <a:ext cx="8458200" cy="35020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800" dirty="0">
                <a:latin typeface="Arial" panose="020B0604020202020204" pitchFamily="34" charset="0"/>
                <a:cs typeface="Arial" panose="020B0604020202020204" pitchFamily="34" charset="0"/>
              </a:rPr>
              <a:t>There are typically four levels of measurement that are defined: </a:t>
            </a:r>
          </a:p>
          <a:p>
            <a:pPr>
              <a:defRPr/>
            </a:pPr>
            <a:r>
              <a:rPr lang="en-US" sz="2800" dirty="0">
                <a:latin typeface="Arial" panose="020B0604020202020204" pitchFamily="34" charset="0"/>
                <a:cs typeface="Arial" panose="020B0604020202020204" pitchFamily="34" charset="0"/>
              </a:rPr>
              <a:t>Nominal</a:t>
            </a:r>
          </a:p>
          <a:p>
            <a:pPr>
              <a:defRPr/>
            </a:pPr>
            <a:r>
              <a:rPr lang="en-US" sz="2800" dirty="0">
                <a:latin typeface="Arial" panose="020B0604020202020204" pitchFamily="34" charset="0"/>
                <a:cs typeface="Arial" panose="020B0604020202020204" pitchFamily="34" charset="0"/>
              </a:rPr>
              <a:t>Ordinal</a:t>
            </a:r>
          </a:p>
          <a:p>
            <a:pPr>
              <a:defRPr/>
            </a:pPr>
            <a:r>
              <a:rPr lang="en-US" sz="2800" dirty="0">
                <a:latin typeface="Arial" panose="020B0604020202020204" pitchFamily="34" charset="0"/>
                <a:cs typeface="Arial" panose="020B0604020202020204" pitchFamily="34" charset="0"/>
              </a:rPr>
              <a:t>Interval (Scale in SPSS)</a:t>
            </a:r>
          </a:p>
          <a:p>
            <a:pPr>
              <a:defRPr/>
            </a:pPr>
            <a:r>
              <a:rPr lang="en-US" sz="2800" dirty="0">
                <a:latin typeface="Arial" panose="020B0604020202020204" pitchFamily="34" charset="0"/>
                <a:cs typeface="Arial" panose="020B0604020202020204" pitchFamily="34" charset="0"/>
              </a:rPr>
              <a:t>Ratio (Scale in SPSS)</a:t>
            </a:r>
          </a:p>
          <a:p>
            <a:pPr>
              <a:buFontTx/>
              <a:buNone/>
              <a:defRPr/>
            </a:pPr>
            <a:endParaRPr lang="en-US" sz="2800" dirty="0">
              <a:latin typeface="Arial" panose="020B0604020202020204" pitchFamily="34" charset="0"/>
              <a:cs typeface="Arial" panose="020B0604020202020204" pitchFamily="34" charset="0"/>
            </a:endParaRPr>
          </a:p>
        </p:txBody>
      </p:sp>
      <p:pic>
        <p:nvPicPr>
          <p:cNvPr id="47109" name="Picture 6" descr="https://www.socialresearchmethods.net/kb/Assets/images/measlev2.gif">
            <a:extLst>
              <a:ext uri="{FF2B5EF4-FFF2-40B4-BE49-F238E27FC236}">
                <a16:creationId xmlns:a16="http://schemas.microsoft.com/office/drawing/2014/main" id="{E5EE14F8-3FD4-1287-E744-54706C7FC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276" y="2743201"/>
            <a:ext cx="567372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Slide Number Placeholder 3">
            <a:extLst>
              <a:ext uri="{FF2B5EF4-FFF2-40B4-BE49-F238E27FC236}">
                <a16:creationId xmlns:a16="http://schemas.microsoft.com/office/drawing/2014/main" id="{08A8F22F-1EFA-A93A-C49E-78C643328BEC}"/>
              </a:ext>
            </a:extLst>
          </p:cNvPr>
          <p:cNvSpPr>
            <a:spLocks noGrp="1" noChangeArrowheads="1"/>
          </p:cNvSpPr>
          <p:nvPr>
            <p:ph type="sldNum" sz="quarter" idx="12"/>
          </p:nvPr>
        </p:nvSpPr>
        <p:spPr bwMode="auto">
          <a:xfrm>
            <a:off x="9372600" y="6416675"/>
            <a:ext cx="1155700" cy="35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7D3A265-5BB2-4D5D-A4AA-68FEF8E8A1D0}" type="slidenum">
              <a:rPr lang="en-US" altLang="en-US">
                <a:latin typeface="Arial" panose="020B0604020202020204" pitchFamily="34" charset="0"/>
                <a:cs typeface="Arial" panose="020B0604020202020204" pitchFamily="34" charset="0"/>
              </a:rPr>
              <a:pPr/>
              <a:t>9</a:t>
            </a:fld>
            <a:endParaRPr lang="en-US" altLang="en-US">
              <a:latin typeface="Arial" panose="020B0604020202020204" pitchFamily="34" charset="0"/>
              <a:cs typeface="Arial" panose="020B0604020202020204" pitchFamily="34" charset="0"/>
            </a:endParaRPr>
          </a:p>
        </p:txBody>
      </p:sp>
      <p:sp>
        <p:nvSpPr>
          <p:cNvPr id="47111" name="Rectangle 3">
            <a:extLst>
              <a:ext uri="{FF2B5EF4-FFF2-40B4-BE49-F238E27FC236}">
                <a16:creationId xmlns:a16="http://schemas.microsoft.com/office/drawing/2014/main" id="{E3AD3CEB-6B15-96EA-AFE1-EA02B04243E7}"/>
              </a:ext>
            </a:extLst>
          </p:cNvPr>
          <p:cNvSpPr txBox="1">
            <a:spLocks noChangeArrowheads="1"/>
          </p:cNvSpPr>
          <p:nvPr/>
        </p:nvSpPr>
        <p:spPr bwMode="auto">
          <a:xfrm>
            <a:off x="3886200" y="6545263"/>
            <a:ext cx="472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spcBef>
                <a:spcPts val="1000"/>
              </a:spcBef>
              <a:buClr>
                <a:schemeClr val="accent1"/>
              </a:buClr>
            </a:pPr>
            <a:r>
              <a:rPr lang="en-US" altLang="en-US" sz="1200">
                <a:solidFill>
                  <a:srgbClr val="404040"/>
                </a:solidFill>
                <a:latin typeface="Baskerville Old Face" panose="02020602080505020303" pitchFamily="18" charset="0"/>
              </a:rPr>
              <a:t>Dr. Soe Win ,</a:t>
            </a:r>
            <a:r>
              <a:rPr lang="en-US" altLang="en-US" sz="1200">
                <a:solidFill>
                  <a:srgbClr val="404040"/>
                </a:solidFill>
              </a:rPr>
              <a:t>Permanent Secretary (Ministry of Education)</a:t>
            </a:r>
          </a:p>
        </p:txBody>
      </p:sp>
    </p:spTree>
  </p:cSld>
  <p:clrMapOvr>
    <a:masterClrMapping/>
  </p:clrMapOv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341</TotalTime>
  <Words>1412</Words>
  <Application>Microsoft Office PowerPoint</Application>
  <PresentationFormat>Widescreen</PresentationFormat>
  <Paragraphs>118</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Baskerville Old Face</vt:lpstr>
      <vt:lpstr>Calibri</vt:lpstr>
      <vt:lpstr>Century Gothic</vt:lpstr>
      <vt:lpstr>Lato</vt:lpstr>
      <vt:lpstr>Times New Roman</vt:lpstr>
      <vt:lpstr>Trebuchet MS</vt:lpstr>
      <vt:lpstr>Wingdings 3</vt:lpstr>
      <vt:lpstr>Facet</vt:lpstr>
      <vt:lpstr>DATA PROCESSING AND DATA MANIPULATION </vt:lpstr>
      <vt:lpstr>Data and Information</vt:lpstr>
      <vt:lpstr>Data Information Knowledge Wisdom (DIKW) </vt:lpstr>
      <vt:lpstr>KEY DIFFERENCE </vt:lpstr>
      <vt:lpstr>KEY DIFFERENCE</vt:lpstr>
      <vt:lpstr>PowerPoint Presentation</vt:lpstr>
      <vt:lpstr>Sources of Data</vt:lpstr>
      <vt:lpstr>Types of Data</vt:lpstr>
      <vt:lpstr>Measurement Levels of data</vt:lpstr>
      <vt:lpstr>The Nature of Data</vt:lpstr>
      <vt:lpstr>PowerPoint Presentation</vt:lpstr>
      <vt:lpstr>Data Processing </vt:lpstr>
      <vt:lpstr>six main steps in the data processing cycle: </vt:lpstr>
      <vt:lpstr>Step 2: Preparation </vt:lpstr>
      <vt:lpstr>PowerPoint Presentation</vt:lpstr>
      <vt:lpstr>Step 4: Processing </vt:lpstr>
      <vt:lpstr>PowerPoint Presentation</vt:lpstr>
      <vt:lpstr>Step 6: Storage </vt:lpstr>
      <vt:lpstr>What is data manipulation? </vt:lpstr>
      <vt:lpstr>Data Manipulation</vt:lpstr>
      <vt:lpstr>Why is data manipulation important? </vt:lpstr>
      <vt:lpstr>What is the role of data manipulation in data analysis? </vt:lpstr>
      <vt:lpstr>How does data manipulation contribute to data visualization? </vt:lpstr>
      <vt:lpstr>Data Manipulation Help in Identifying Outliers </vt:lpstr>
      <vt:lpstr>What is the difference between data manipulation and 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dc:title>
  <dc:creator>DELL</dc:creator>
  <cp:lastModifiedBy>DELL</cp:lastModifiedBy>
  <cp:revision>8</cp:revision>
  <dcterms:created xsi:type="dcterms:W3CDTF">2024-10-16T13:11:40Z</dcterms:created>
  <dcterms:modified xsi:type="dcterms:W3CDTF">2024-10-22T09:20:18Z</dcterms:modified>
</cp:coreProperties>
</file>