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3"/>
  </p:notesMasterIdLst>
  <p:handoutMasterIdLst>
    <p:handoutMasterId r:id="rId24"/>
  </p:handoutMasterIdLst>
  <p:sldIdLst>
    <p:sldId id="256" r:id="rId5"/>
    <p:sldId id="301" r:id="rId6"/>
    <p:sldId id="307" r:id="rId7"/>
    <p:sldId id="317" r:id="rId8"/>
    <p:sldId id="318" r:id="rId9"/>
    <p:sldId id="308" r:id="rId10"/>
    <p:sldId id="309" r:id="rId11"/>
    <p:sldId id="319" r:id="rId12"/>
    <p:sldId id="312" r:id="rId13"/>
    <p:sldId id="303" r:id="rId14"/>
    <p:sldId id="313" r:id="rId15"/>
    <p:sldId id="310" r:id="rId16"/>
    <p:sldId id="304" r:id="rId17"/>
    <p:sldId id="311" r:id="rId18"/>
    <p:sldId id="305" r:id="rId19"/>
    <p:sldId id="314" r:id="rId20"/>
    <p:sldId id="315" r:id="rId21"/>
    <p:sldId id="316" r:id="rId22"/>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400"/>
    <a:srgbClr val="3F3F3F"/>
    <a:srgbClr val="222222"/>
    <a:srgbClr val="646464"/>
    <a:srgbClr val="808080"/>
    <a:srgbClr val="C8C8C8"/>
    <a:srgbClr val="00EB00"/>
    <a:srgbClr val="FFFF00"/>
    <a:srgbClr val="CC00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00" autoAdjust="0"/>
    <p:restoredTop sz="92330" autoAdjust="0"/>
  </p:normalViewPr>
  <p:slideViewPr>
    <p:cSldViewPr>
      <p:cViewPr>
        <p:scale>
          <a:sx n="100" d="100"/>
          <a:sy n="100" d="100"/>
        </p:scale>
        <p:origin x="-516" y="576"/>
      </p:cViewPr>
      <p:guideLst>
        <p:guide orient="horz" pos="4020"/>
        <p:guide orient="horz" pos="4178"/>
        <p:guide orient="horz" pos="504"/>
        <p:guide orient="horz" pos="2455"/>
        <p:guide orient="horz" pos="1049"/>
        <p:guide orient="horz" pos="2614"/>
        <p:guide pos="204"/>
        <p:guide pos="2880"/>
        <p:guide pos="5545"/>
      </p:guideLst>
    </p:cSldViewPr>
  </p:slideViewPr>
  <p:outlineViewPr>
    <p:cViewPr>
      <p:scale>
        <a:sx n="33" d="100"/>
        <a:sy n="33" d="100"/>
      </p:scale>
      <p:origin x="0" y="18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2" d="100"/>
          <a:sy n="62" d="100"/>
        </p:scale>
        <p:origin x="-3330" y="-78"/>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2918830" cy="493316"/>
          </a:xfrm>
          <a:prstGeom prst="rect">
            <a:avLst/>
          </a:prstGeom>
        </p:spPr>
        <p:txBody>
          <a:bodyPr vert="horz" lIns="92242" tIns="46121" rIns="92242" bIns="46121" rtlCol="0"/>
          <a:lstStyle>
            <a:lvl1pPr algn="l">
              <a:defRPr sz="1200"/>
            </a:lvl1pPr>
          </a:lstStyle>
          <a:p>
            <a:endParaRPr lang="en-GB" dirty="0"/>
          </a:p>
        </p:txBody>
      </p:sp>
      <p:sp>
        <p:nvSpPr>
          <p:cNvPr id="3" name="Date Placeholder 2"/>
          <p:cNvSpPr>
            <a:spLocks noGrp="1"/>
          </p:cNvSpPr>
          <p:nvPr>
            <p:ph type="dt" sz="quarter" idx="1"/>
          </p:nvPr>
        </p:nvSpPr>
        <p:spPr>
          <a:xfrm>
            <a:off x="3815377" y="1"/>
            <a:ext cx="2918830" cy="493316"/>
          </a:xfrm>
          <a:prstGeom prst="rect">
            <a:avLst/>
          </a:prstGeom>
        </p:spPr>
        <p:txBody>
          <a:bodyPr vert="horz" lIns="92242" tIns="46121" rIns="92242" bIns="46121" rtlCol="0"/>
          <a:lstStyle>
            <a:lvl1pPr algn="r">
              <a:defRPr sz="1200"/>
            </a:lvl1pPr>
          </a:lstStyle>
          <a:p>
            <a:fld id="{4CBF74CB-7565-487F-A8E2-6136C8DF6185}" type="datetimeFigureOut">
              <a:rPr lang="en-GB" smtClean="0"/>
              <a:pPr/>
              <a:t>08/08/2013</a:t>
            </a:fld>
            <a:endParaRPr lang="en-GB" dirty="0"/>
          </a:p>
        </p:txBody>
      </p:sp>
      <p:sp>
        <p:nvSpPr>
          <p:cNvPr id="4" name="Footer Placeholder 3"/>
          <p:cNvSpPr>
            <a:spLocks noGrp="1"/>
          </p:cNvSpPr>
          <p:nvPr>
            <p:ph type="ftr" sz="quarter" idx="2"/>
          </p:nvPr>
        </p:nvSpPr>
        <p:spPr>
          <a:xfrm>
            <a:off x="3" y="9371286"/>
            <a:ext cx="2918830" cy="493316"/>
          </a:xfrm>
          <a:prstGeom prst="rect">
            <a:avLst/>
          </a:prstGeom>
        </p:spPr>
        <p:txBody>
          <a:bodyPr vert="horz" lIns="92242" tIns="46121" rIns="92242" bIns="46121"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15377" y="9371286"/>
            <a:ext cx="2918830" cy="493316"/>
          </a:xfrm>
          <a:prstGeom prst="rect">
            <a:avLst/>
          </a:prstGeom>
        </p:spPr>
        <p:txBody>
          <a:bodyPr vert="horz" lIns="92242" tIns="46121" rIns="92242" bIns="46121" rtlCol="0" anchor="b"/>
          <a:lstStyle>
            <a:lvl1pPr algn="r">
              <a:defRPr sz="1200"/>
            </a:lvl1pPr>
          </a:lstStyle>
          <a:p>
            <a:fld id="{0107A544-BC10-4D97-AB3A-6FD6E1EC834F}" type="slidenum">
              <a:rPr lang="en-GB" smtClean="0"/>
              <a:pPr/>
              <a:t>‹#›</a:t>
            </a:fld>
            <a:endParaRPr lang="en-GB" dirty="0"/>
          </a:p>
        </p:txBody>
      </p:sp>
    </p:spTree>
    <p:extLst>
      <p:ext uri="{BB962C8B-B14F-4D97-AF65-F5344CB8AC3E}">
        <p14:creationId xmlns:p14="http://schemas.microsoft.com/office/powerpoint/2010/main" val="1478141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2918830" cy="493316"/>
          </a:xfrm>
          <a:prstGeom prst="rect">
            <a:avLst/>
          </a:prstGeom>
        </p:spPr>
        <p:txBody>
          <a:bodyPr vert="horz" lIns="92242" tIns="46121" rIns="92242" bIns="46121" rtlCol="0"/>
          <a:lstStyle>
            <a:lvl1pPr algn="l">
              <a:defRPr sz="1200"/>
            </a:lvl1pPr>
          </a:lstStyle>
          <a:p>
            <a:endParaRPr lang="en-GB" dirty="0"/>
          </a:p>
        </p:txBody>
      </p:sp>
      <p:sp>
        <p:nvSpPr>
          <p:cNvPr id="3" name="Date Placeholder 2"/>
          <p:cNvSpPr>
            <a:spLocks noGrp="1"/>
          </p:cNvSpPr>
          <p:nvPr>
            <p:ph type="dt" idx="1"/>
          </p:nvPr>
        </p:nvSpPr>
        <p:spPr>
          <a:xfrm>
            <a:off x="3815377" y="1"/>
            <a:ext cx="2918830" cy="493316"/>
          </a:xfrm>
          <a:prstGeom prst="rect">
            <a:avLst/>
          </a:prstGeom>
        </p:spPr>
        <p:txBody>
          <a:bodyPr vert="horz" lIns="92242" tIns="46121" rIns="92242" bIns="46121" rtlCol="0"/>
          <a:lstStyle>
            <a:lvl1pPr algn="r">
              <a:defRPr sz="1200"/>
            </a:lvl1pPr>
          </a:lstStyle>
          <a:p>
            <a:fld id="{B2C92D19-C93C-4A09-96EE-3776CEB45BCB}" type="datetimeFigureOut">
              <a:rPr lang="en-GB" smtClean="0"/>
              <a:pPr/>
              <a:t>08/08/2013</a:t>
            </a:fld>
            <a:endParaRPr lang="en-GB" dirty="0"/>
          </a:p>
        </p:txBody>
      </p:sp>
      <p:sp>
        <p:nvSpPr>
          <p:cNvPr id="4" name="Slide Image Placeholder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2242" tIns="46121" rIns="92242" bIns="46121" rtlCol="0" anchor="ctr"/>
          <a:lstStyle/>
          <a:p>
            <a:endParaRPr lang="en-GB" dirty="0"/>
          </a:p>
        </p:txBody>
      </p:sp>
      <p:sp>
        <p:nvSpPr>
          <p:cNvPr id="5" name="Notes Placeholder 4"/>
          <p:cNvSpPr>
            <a:spLocks noGrp="1"/>
          </p:cNvSpPr>
          <p:nvPr>
            <p:ph type="body" sz="quarter" idx="3"/>
          </p:nvPr>
        </p:nvSpPr>
        <p:spPr>
          <a:xfrm>
            <a:off x="673577" y="4686501"/>
            <a:ext cx="5388610" cy="4439841"/>
          </a:xfrm>
          <a:prstGeom prst="rect">
            <a:avLst/>
          </a:prstGeom>
        </p:spPr>
        <p:txBody>
          <a:bodyPr vert="horz" lIns="92242" tIns="46121" rIns="92242" bIns="4612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3" y="9371286"/>
            <a:ext cx="2918830" cy="493316"/>
          </a:xfrm>
          <a:prstGeom prst="rect">
            <a:avLst/>
          </a:prstGeom>
        </p:spPr>
        <p:txBody>
          <a:bodyPr vert="horz" lIns="92242" tIns="46121" rIns="92242" bIns="46121"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15377" y="9371286"/>
            <a:ext cx="2918830" cy="493316"/>
          </a:xfrm>
          <a:prstGeom prst="rect">
            <a:avLst/>
          </a:prstGeom>
        </p:spPr>
        <p:txBody>
          <a:bodyPr vert="horz" lIns="92242" tIns="46121" rIns="92242" bIns="46121" rtlCol="0" anchor="b"/>
          <a:lstStyle>
            <a:lvl1pPr algn="r">
              <a:defRPr sz="1200"/>
            </a:lvl1pPr>
          </a:lstStyle>
          <a:p>
            <a:fld id="{481BF961-E886-4215-ADD4-ABA669645D9C}" type="slidenum">
              <a:rPr lang="en-GB" smtClean="0"/>
              <a:pPr/>
              <a:t>‹#›</a:t>
            </a:fld>
            <a:endParaRPr lang="en-GB" dirty="0"/>
          </a:p>
        </p:txBody>
      </p:sp>
    </p:spTree>
    <p:extLst>
      <p:ext uri="{BB962C8B-B14F-4D97-AF65-F5344CB8AC3E}">
        <p14:creationId xmlns:p14="http://schemas.microsoft.com/office/powerpoint/2010/main" val="77835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17E2D8E-1F60-4150-87A8-DA47CC3FDE08}" type="slidenum">
              <a:rPr lang="en-GB">
                <a:solidFill>
                  <a:prstClr val="black"/>
                </a:solidFill>
              </a:rPr>
              <a:pPr/>
              <a:t>3</a:t>
            </a:fld>
            <a:endParaRPr lang="en-GB">
              <a:solidFill>
                <a:prstClr val="black"/>
              </a:solidFill>
            </a:endParaRPr>
          </a:p>
        </p:txBody>
      </p:sp>
      <p:sp>
        <p:nvSpPr>
          <p:cNvPr id="18434" name="Rectangle 2"/>
          <p:cNvSpPr>
            <a:spLocks noGrp="1" noRot="1" noChangeAspect="1" noChangeArrowheads="1" noTextEdit="1"/>
          </p:cNvSpPr>
          <p:nvPr>
            <p:ph type="sldImg"/>
          </p:nvPr>
        </p:nvSpPr>
        <p:spPr bwMode="auto">
          <a:xfrm>
            <a:off x="904875" y="741363"/>
            <a:ext cx="4930775" cy="3698875"/>
          </a:xfrm>
          <a:noFill/>
          <a:ln>
            <a:solidFill>
              <a:srgbClr val="000000"/>
            </a:solidFill>
            <a:miter lim="800000"/>
            <a:headEnd/>
            <a:tailEnd/>
          </a:ln>
        </p:spPr>
      </p:sp>
      <p:sp>
        <p:nvSpPr>
          <p:cNvPr id="18435" name="Rectangle 3"/>
          <p:cNvSpPr>
            <a:spLocks noGrp="1" noChangeArrowheads="1"/>
          </p:cNvSpPr>
          <p:nvPr>
            <p:ph type="body" idx="1"/>
          </p:nvPr>
        </p:nvSpPr>
        <p:spPr bwMode="auto">
          <a:xfrm>
            <a:off x="896938" y="4683125"/>
            <a:ext cx="4941887" cy="4441825"/>
          </a:xfrm>
          <a:noFill/>
        </p:spPr>
        <p:txBody>
          <a:bodyPr wrap="square" numCol="1" anchor="t" anchorCtr="0" compatLnSpc="1">
            <a:prstTxWarp prst="textNoShape">
              <a:avLst/>
            </a:prstTxWarp>
          </a:bodyPr>
          <a:lstStyle/>
          <a:p>
            <a:pPr>
              <a:spcBef>
                <a:spcPct val="0"/>
              </a:spcBef>
            </a:pP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17E2D8E-1F60-4150-87A8-DA47CC3FDE08}" type="slidenum">
              <a:rPr lang="en-GB">
                <a:solidFill>
                  <a:prstClr val="black"/>
                </a:solidFill>
              </a:rPr>
              <a:pPr/>
              <a:t>4</a:t>
            </a:fld>
            <a:endParaRPr lang="en-GB">
              <a:solidFill>
                <a:prstClr val="black"/>
              </a:solidFill>
            </a:endParaRPr>
          </a:p>
        </p:txBody>
      </p:sp>
      <p:sp>
        <p:nvSpPr>
          <p:cNvPr id="18434" name="Rectangle 2"/>
          <p:cNvSpPr>
            <a:spLocks noGrp="1" noRot="1" noChangeAspect="1" noChangeArrowheads="1" noTextEdit="1"/>
          </p:cNvSpPr>
          <p:nvPr>
            <p:ph type="sldImg"/>
          </p:nvPr>
        </p:nvSpPr>
        <p:spPr bwMode="auto">
          <a:xfrm>
            <a:off x="904875" y="741363"/>
            <a:ext cx="4930775" cy="3698875"/>
          </a:xfrm>
          <a:noFill/>
          <a:ln>
            <a:solidFill>
              <a:srgbClr val="000000"/>
            </a:solidFill>
            <a:miter lim="800000"/>
            <a:headEnd/>
            <a:tailEnd/>
          </a:ln>
        </p:spPr>
      </p:sp>
      <p:sp>
        <p:nvSpPr>
          <p:cNvPr id="18435" name="Rectangle 3"/>
          <p:cNvSpPr>
            <a:spLocks noGrp="1" noChangeArrowheads="1"/>
          </p:cNvSpPr>
          <p:nvPr>
            <p:ph type="body" idx="1"/>
          </p:nvPr>
        </p:nvSpPr>
        <p:spPr bwMode="auto">
          <a:xfrm>
            <a:off x="896938" y="4683125"/>
            <a:ext cx="4941887" cy="4441825"/>
          </a:xfrm>
          <a:noFill/>
        </p:spPr>
        <p:txBody>
          <a:bodyPr wrap="square" numCol="1" anchor="t" anchorCtr="0" compatLnSpc="1">
            <a:prstTxWarp prst="textNoShape">
              <a:avLst/>
            </a:prstTxWarp>
          </a:bodyPr>
          <a:lstStyle/>
          <a:p>
            <a:pPr>
              <a:spcBef>
                <a:spcPct val="0"/>
              </a:spcBef>
            </a:pP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17E2D8E-1F60-4150-87A8-DA47CC3FDE08}" type="slidenum">
              <a:rPr lang="en-GB">
                <a:solidFill>
                  <a:prstClr val="black"/>
                </a:solidFill>
              </a:rPr>
              <a:pPr/>
              <a:t>5</a:t>
            </a:fld>
            <a:endParaRPr lang="en-GB">
              <a:solidFill>
                <a:prstClr val="black"/>
              </a:solidFill>
            </a:endParaRPr>
          </a:p>
        </p:txBody>
      </p:sp>
      <p:sp>
        <p:nvSpPr>
          <p:cNvPr id="18434" name="Rectangle 2"/>
          <p:cNvSpPr>
            <a:spLocks noGrp="1" noRot="1" noChangeAspect="1" noChangeArrowheads="1" noTextEdit="1"/>
          </p:cNvSpPr>
          <p:nvPr>
            <p:ph type="sldImg"/>
          </p:nvPr>
        </p:nvSpPr>
        <p:spPr bwMode="auto">
          <a:xfrm>
            <a:off x="904875" y="741363"/>
            <a:ext cx="4930775" cy="3698875"/>
          </a:xfrm>
          <a:noFill/>
          <a:ln>
            <a:solidFill>
              <a:srgbClr val="000000"/>
            </a:solidFill>
            <a:miter lim="800000"/>
            <a:headEnd/>
            <a:tailEnd/>
          </a:ln>
        </p:spPr>
      </p:sp>
      <p:sp>
        <p:nvSpPr>
          <p:cNvPr id="18435" name="Rectangle 3"/>
          <p:cNvSpPr>
            <a:spLocks noGrp="1" noChangeArrowheads="1"/>
          </p:cNvSpPr>
          <p:nvPr>
            <p:ph type="body" idx="1"/>
          </p:nvPr>
        </p:nvSpPr>
        <p:spPr bwMode="auto">
          <a:xfrm>
            <a:off x="896938" y="4683125"/>
            <a:ext cx="4941887" cy="4441825"/>
          </a:xfrm>
          <a:noFill/>
        </p:spPr>
        <p:txBody>
          <a:bodyPr wrap="square" numCol="1" anchor="t" anchorCtr="0" compatLnSpc="1">
            <a:prstTxWarp prst="textNoShape">
              <a:avLst/>
            </a:prstTxWarp>
          </a:bodyPr>
          <a:lstStyle/>
          <a:p>
            <a:pPr>
              <a:spcBef>
                <a:spcPct val="0"/>
              </a:spcBef>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17E2D8E-1F60-4150-87A8-DA47CC3FDE08}" type="slidenum">
              <a:rPr lang="en-GB">
                <a:solidFill>
                  <a:prstClr val="black"/>
                </a:solidFill>
              </a:rPr>
              <a:pPr/>
              <a:t>6</a:t>
            </a:fld>
            <a:endParaRPr lang="en-GB">
              <a:solidFill>
                <a:prstClr val="black"/>
              </a:solidFill>
            </a:endParaRPr>
          </a:p>
        </p:txBody>
      </p:sp>
      <p:sp>
        <p:nvSpPr>
          <p:cNvPr id="18434" name="Rectangle 2"/>
          <p:cNvSpPr>
            <a:spLocks noGrp="1" noRot="1" noChangeAspect="1" noChangeArrowheads="1" noTextEdit="1"/>
          </p:cNvSpPr>
          <p:nvPr>
            <p:ph type="sldImg"/>
          </p:nvPr>
        </p:nvSpPr>
        <p:spPr bwMode="auto">
          <a:xfrm>
            <a:off x="904875" y="741363"/>
            <a:ext cx="4930775" cy="3698875"/>
          </a:xfrm>
          <a:noFill/>
          <a:ln>
            <a:solidFill>
              <a:srgbClr val="000000"/>
            </a:solidFill>
            <a:miter lim="800000"/>
            <a:headEnd/>
            <a:tailEnd/>
          </a:ln>
        </p:spPr>
      </p:sp>
      <p:sp>
        <p:nvSpPr>
          <p:cNvPr id="18435" name="Rectangle 3"/>
          <p:cNvSpPr>
            <a:spLocks noGrp="1" noChangeArrowheads="1"/>
          </p:cNvSpPr>
          <p:nvPr>
            <p:ph type="body" idx="1"/>
          </p:nvPr>
        </p:nvSpPr>
        <p:spPr bwMode="auto">
          <a:xfrm>
            <a:off x="896938" y="4683125"/>
            <a:ext cx="4941887" cy="4441825"/>
          </a:xfrm>
          <a:noFill/>
        </p:spPr>
        <p:txBody>
          <a:bodyPr wrap="square" numCol="1" anchor="t" anchorCtr="0" compatLnSpc="1">
            <a:prstTxWarp prst="textNoShape">
              <a:avLst/>
            </a:prstTxWarp>
          </a:bodyPr>
          <a:lstStyle/>
          <a:p>
            <a:pPr>
              <a:spcBef>
                <a:spcPct val="0"/>
              </a:spcBef>
            </a:pP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17E2D8E-1F60-4150-87A8-DA47CC3FDE08}" type="slidenum">
              <a:rPr lang="en-GB">
                <a:solidFill>
                  <a:prstClr val="black"/>
                </a:solidFill>
              </a:rPr>
              <a:pPr/>
              <a:t>7</a:t>
            </a:fld>
            <a:endParaRPr lang="en-GB">
              <a:solidFill>
                <a:prstClr val="black"/>
              </a:solidFill>
            </a:endParaRPr>
          </a:p>
        </p:txBody>
      </p:sp>
      <p:sp>
        <p:nvSpPr>
          <p:cNvPr id="18434" name="Rectangle 2"/>
          <p:cNvSpPr>
            <a:spLocks noGrp="1" noRot="1" noChangeAspect="1" noChangeArrowheads="1" noTextEdit="1"/>
          </p:cNvSpPr>
          <p:nvPr>
            <p:ph type="sldImg"/>
          </p:nvPr>
        </p:nvSpPr>
        <p:spPr bwMode="auto">
          <a:xfrm>
            <a:off x="904875" y="741363"/>
            <a:ext cx="4930775" cy="3698875"/>
          </a:xfrm>
          <a:noFill/>
          <a:ln>
            <a:solidFill>
              <a:srgbClr val="000000"/>
            </a:solidFill>
            <a:miter lim="800000"/>
            <a:headEnd/>
            <a:tailEnd/>
          </a:ln>
        </p:spPr>
      </p:sp>
      <p:sp>
        <p:nvSpPr>
          <p:cNvPr id="18435" name="Rectangle 3"/>
          <p:cNvSpPr>
            <a:spLocks noGrp="1" noChangeArrowheads="1"/>
          </p:cNvSpPr>
          <p:nvPr>
            <p:ph type="body" idx="1"/>
          </p:nvPr>
        </p:nvSpPr>
        <p:spPr bwMode="auto">
          <a:xfrm>
            <a:off x="896938" y="4683125"/>
            <a:ext cx="4941887" cy="4441825"/>
          </a:xfrm>
          <a:noFill/>
        </p:spPr>
        <p:txBody>
          <a:bodyPr wrap="square" numCol="1" anchor="t" anchorCtr="0" compatLnSpc="1">
            <a:prstTxWarp prst="textNoShape">
              <a:avLst/>
            </a:prstTxWarp>
          </a:bodyPr>
          <a:lstStyle/>
          <a:p>
            <a:pPr>
              <a:spcBef>
                <a:spcPct val="0"/>
              </a:spcBef>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17E2D8E-1F60-4150-87A8-DA47CC3FDE08}" type="slidenum">
              <a:rPr lang="en-GB">
                <a:solidFill>
                  <a:prstClr val="black"/>
                </a:solidFill>
              </a:rPr>
              <a:pPr/>
              <a:t>8</a:t>
            </a:fld>
            <a:endParaRPr lang="en-GB">
              <a:solidFill>
                <a:prstClr val="black"/>
              </a:solidFill>
            </a:endParaRPr>
          </a:p>
        </p:txBody>
      </p:sp>
      <p:sp>
        <p:nvSpPr>
          <p:cNvPr id="18434" name="Rectangle 2"/>
          <p:cNvSpPr>
            <a:spLocks noGrp="1" noRot="1" noChangeAspect="1" noChangeArrowheads="1" noTextEdit="1"/>
          </p:cNvSpPr>
          <p:nvPr>
            <p:ph type="sldImg"/>
          </p:nvPr>
        </p:nvSpPr>
        <p:spPr bwMode="auto">
          <a:xfrm>
            <a:off x="904875" y="741363"/>
            <a:ext cx="4930775" cy="3698875"/>
          </a:xfrm>
          <a:noFill/>
          <a:ln>
            <a:solidFill>
              <a:srgbClr val="000000"/>
            </a:solidFill>
            <a:miter lim="800000"/>
            <a:headEnd/>
            <a:tailEnd/>
          </a:ln>
        </p:spPr>
      </p:sp>
      <p:sp>
        <p:nvSpPr>
          <p:cNvPr id="18435" name="Rectangle 3"/>
          <p:cNvSpPr>
            <a:spLocks noGrp="1" noChangeArrowheads="1"/>
          </p:cNvSpPr>
          <p:nvPr>
            <p:ph type="body" idx="1"/>
          </p:nvPr>
        </p:nvSpPr>
        <p:spPr bwMode="auto">
          <a:xfrm>
            <a:off x="896938" y="4683125"/>
            <a:ext cx="4941887" cy="4441825"/>
          </a:xfrm>
          <a:noFill/>
        </p:spPr>
        <p:txBody>
          <a:bodyPr wrap="square" numCol="1" anchor="t" anchorCtr="0" compatLnSpc="1">
            <a:prstTxWarp prst="textNoShape">
              <a:avLst/>
            </a:prstTxWarp>
          </a:bodyPr>
          <a:lstStyle/>
          <a:p>
            <a:pPr>
              <a:spcBef>
                <a:spcPct val="0"/>
              </a:spcBef>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17E2D8E-1F60-4150-87A8-DA47CC3FDE08}" type="slidenum">
              <a:rPr lang="en-GB">
                <a:solidFill>
                  <a:prstClr val="black"/>
                </a:solidFill>
              </a:rPr>
              <a:pPr/>
              <a:t>17</a:t>
            </a:fld>
            <a:endParaRPr lang="en-GB">
              <a:solidFill>
                <a:prstClr val="black"/>
              </a:solidFill>
            </a:endParaRPr>
          </a:p>
        </p:txBody>
      </p:sp>
      <p:sp>
        <p:nvSpPr>
          <p:cNvPr id="18434" name="Rectangle 2"/>
          <p:cNvSpPr>
            <a:spLocks noGrp="1" noRot="1" noChangeAspect="1" noChangeArrowheads="1" noTextEdit="1"/>
          </p:cNvSpPr>
          <p:nvPr>
            <p:ph type="sldImg"/>
          </p:nvPr>
        </p:nvSpPr>
        <p:spPr bwMode="auto">
          <a:xfrm>
            <a:off x="904875" y="741363"/>
            <a:ext cx="4930775" cy="3698875"/>
          </a:xfrm>
          <a:noFill/>
          <a:ln>
            <a:solidFill>
              <a:srgbClr val="000000"/>
            </a:solidFill>
            <a:miter lim="800000"/>
            <a:headEnd/>
            <a:tailEnd/>
          </a:ln>
        </p:spPr>
      </p:sp>
      <p:sp>
        <p:nvSpPr>
          <p:cNvPr id="18435" name="Rectangle 3"/>
          <p:cNvSpPr>
            <a:spLocks noGrp="1" noChangeArrowheads="1"/>
          </p:cNvSpPr>
          <p:nvPr>
            <p:ph type="body" idx="1"/>
          </p:nvPr>
        </p:nvSpPr>
        <p:spPr bwMode="auto">
          <a:xfrm>
            <a:off x="896938" y="4683125"/>
            <a:ext cx="4941887" cy="4441825"/>
          </a:xfrm>
          <a:noFill/>
        </p:spPr>
        <p:txBody>
          <a:bodyPr wrap="square" numCol="1" anchor="t" anchorCtr="0" compatLnSpc="1">
            <a:prstTxWarp prst="textNoShape">
              <a:avLst/>
            </a:prstTxWarp>
          </a:bodyPr>
          <a:lstStyle/>
          <a:p>
            <a:pPr>
              <a:spcBef>
                <a:spcPct val="0"/>
              </a:spcBef>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148"/>
            <a:ext cx="9144000"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bwMode="gray">
          <a:xfrm>
            <a:off x="647564" y="482811"/>
            <a:ext cx="4747630" cy="1794061"/>
          </a:xfrm>
        </p:spPr>
        <p:txBody>
          <a:bodyPr rIns="0" anchor="t"/>
          <a:lstStyle>
            <a:lvl1pPr>
              <a:lnSpc>
                <a:spcPts val="4400"/>
              </a:lnSpc>
              <a:defRPr sz="4000" b="1" spc="-40" baseline="0">
                <a:solidFill>
                  <a:schemeClr val="bg1"/>
                </a:solidFill>
              </a:defRPr>
            </a:lvl1pPr>
          </a:lstStyle>
          <a:p>
            <a:r>
              <a:rPr lang="en-US" noProof="0" smtClean="0"/>
              <a:t>Master title</a:t>
            </a:r>
            <a:endParaRPr lang="en-US" noProof="0"/>
          </a:p>
        </p:txBody>
      </p:sp>
      <p:sp>
        <p:nvSpPr>
          <p:cNvPr id="6" name="Text Placeholder 5"/>
          <p:cNvSpPr>
            <a:spLocks noGrp="1"/>
          </p:cNvSpPr>
          <p:nvPr>
            <p:ph type="body" sz="quarter" idx="13" hasCustomPrompt="1"/>
          </p:nvPr>
        </p:nvSpPr>
        <p:spPr bwMode="gray">
          <a:xfrm>
            <a:off x="683568" y="2538424"/>
            <a:ext cx="2894400" cy="216000"/>
          </a:xfrm>
        </p:spPr>
        <p:txBody>
          <a:bodyPr>
            <a:noAutofit/>
          </a:bodyPr>
          <a:lstStyle>
            <a:lvl1pPr marL="0" indent="0">
              <a:buNone/>
              <a:defRPr sz="1400" b="0" cap="none" baseline="0">
                <a:ln>
                  <a:noFill/>
                </a:ln>
                <a:solidFill>
                  <a:schemeClr val="bg2"/>
                </a:solidFill>
              </a:defRPr>
            </a:lvl1pPr>
          </a:lstStyle>
          <a:p>
            <a:pPr lvl="0"/>
            <a:r>
              <a:rPr lang="en-US" noProof="0" smtClean="0"/>
              <a:t>Presenter’s name</a:t>
            </a:r>
            <a:endParaRPr lang="en-US" noProof="0"/>
          </a:p>
        </p:txBody>
      </p:sp>
      <p:sp>
        <p:nvSpPr>
          <p:cNvPr id="11" name="Picture Placeholder 3"/>
          <p:cNvSpPr>
            <a:spLocks noGrp="1"/>
          </p:cNvSpPr>
          <p:nvPr>
            <p:ph type="pic" sz="quarter" idx="14"/>
          </p:nvPr>
        </p:nvSpPr>
        <p:spPr>
          <a:xfrm>
            <a:off x="-1" y="3438000"/>
            <a:ext cx="9144001" cy="3420000"/>
          </a:xfrm>
        </p:spPr>
        <p:txBody>
          <a:bodyPr/>
          <a:lstStyle>
            <a:lvl1pPr marL="0" indent="0">
              <a:buNone/>
              <a:defRPr>
                <a:solidFill>
                  <a:schemeClr val="bg2"/>
                </a:solidFill>
              </a:defRPr>
            </a:lvl1pPr>
          </a:lstStyle>
          <a:p>
            <a:r>
              <a:rPr lang="en-US" noProof="0" smtClean="0"/>
              <a:t>Click icon to add picture</a:t>
            </a:r>
            <a:endParaRPr lang="en-US" noProof="0"/>
          </a:p>
        </p:txBody>
      </p:sp>
      <p:sp>
        <p:nvSpPr>
          <p:cNvPr id="4" name="Text Placeholder 3"/>
          <p:cNvSpPr>
            <a:spLocks noGrp="1"/>
          </p:cNvSpPr>
          <p:nvPr>
            <p:ph type="body" sz="quarter" idx="15" hasCustomPrompt="1"/>
          </p:nvPr>
        </p:nvSpPr>
        <p:spPr bwMode="gray">
          <a:xfrm>
            <a:off x="684213" y="2780928"/>
            <a:ext cx="2894400" cy="216000"/>
          </a:xfrm>
          <a:noFill/>
          <a:ln>
            <a:noFill/>
          </a:ln>
        </p:spPr>
        <p:txBody>
          <a:bodyPr>
            <a:noAutofit/>
          </a:bodyPr>
          <a:lstStyle>
            <a:lvl1pPr marL="0" indent="0">
              <a:buNone/>
              <a:defRPr sz="1400" b="0">
                <a:ln>
                  <a:noFill/>
                </a:ln>
                <a:solidFill>
                  <a:schemeClr val="bg1"/>
                </a:solidFill>
              </a:defRPr>
            </a:lvl1pPr>
          </a:lstStyle>
          <a:p>
            <a:pPr lvl="0"/>
            <a:r>
              <a:rPr lang="en-US" noProof="0" smtClean="0"/>
              <a:t>Date</a:t>
            </a:r>
            <a:endParaRPr lang="en-US" noProof="0"/>
          </a:p>
        </p:txBody>
      </p:sp>
    </p:spTree>
    <p:extLst>
      <p:ext uri="{BB962C8B-B14F-4D97-AF65-F5344CB8AC3E}">
        <p14:creationId xmlns:p14="http://schemas.microsoft.com/office/powerpoint/2010/main" val="27076086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tx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bwMode="gray">
          <a:xfrm>
            <a:off x="672028" y="1110532"/>
            <a:ext cx="3791960" cy="1524626"/>
          </a:xfrm>
        </p:spPr>
        <p:txBody>
          <a:bodyPr lIns="0" tIns="0" rIns="0" bIns="0" anchor="t"/>
          <a:lstStyle>
            <a:lvl1pPr>
              <a:lnSpc>
                <a:spcPts val="4400"/>
              </a:lnSpc>
              <a:defRPr sz="4000" b="1" spc="-80" baseline="0"/>
            </a:lvl1pPr>
          </a:lstStyle>
          <a:p>
            <a:r>
              <a:rPr lang="en-US" noProof="0" smtClean="0"/>
              <a:t>Contact us!</a:t>
            </a:r>
            <a:endParaRPr lang="en-US" noProof="0"/>
          </a:p>
        </p:txBody>
      </p:sp>
      <p:sp>
        <p:nvSpPr>
          <p:cNvPr id="11" name="Picture Placeholder 3"/>
          <p:cNvSpPr>
            <a:spLocks noGrp="1"/>
          </p:cNvSpPr>
          <p:nvPr>
            <p:ph type="pic" sz="quarter" idx="14"/>
          </p:nvPr>
        </p:nvSpPr>
        <p:spPr>
          <a:xfrm>
            <a:off x="-5301" y="3438000"/>
            <a:ext cx="9144000" cy="3420000"/>
          </a:xfrm>
        </p:spPr>
        <p:txBody>
          <a:bodyPr/>
          <a:lstStyle>
            <a:lvl1pPr marL="0" indent="0">
              <a:buNone/>
              <a:defRPr>
                <a:solidFill>
                  <a:schemeClr val="bg2"/>
                </a:solidFill>
              </a:defRPr>
            </a:lvl1pPr>
          </a:lstStyle>
          <a:p>
            <a:r>
              <a:rPr lang="en-US" noProof="0" smtClean="0"/>
              <a:t>Click icon to add picture</a:t>
            </a:r>
            <a:endParaRPr lang="en-US" noProof="0"/>
          </a:p>
        </p:txBody>
      </p:sp>
      <p:sp>
        <p:nvSpPr>
          <p:cNvPr id="13" name="Text Placeholder 7"/>
          <p:cNvSpPr>
            <a:spLocks noGrp="1"/>
          </p:cNvSpPr>
          <p:nvPr>
            <p:ph type="body" sz="quarter" idx="15" hasCustomPrompt="1"/>
          </p:nvPr>
        </p:nvSpPr>
        <p:spPr bwMode="gray">
          <a:xfrm>
            <a:off x="5321815" y="1530026"/>
            <a:ext cx="3487004" cy="710842"/>
          </a:xfrm>
        </p:spPr>
        <p:txBody>
          <a:bodyPr>
            <a:normAutofit/>
          </a:bodyPr>
          <a:lstStyle>
            <a:lvl1pPr marL="0" indent="0">
              <a:lnSpc>
                <a:spcPct val="100000"/>
              </a:lnSpc>
              <a:spcBef>
                <a:spcPts val="0"/>
              </a:spcBef>
              <a:buNone/>
              <a:defRPr sz="1400" b="1" i="0" cap="none" spc="-30" baseline="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smtClean="0"/>
              <a:t>www.elektrobit.com</a:t>
            </a:r>
          </a:p>
          <a:p>
            <a:pPr lvl="0"/>
            <a:r>
              <a:rPr lang="en-US" noProof="0" smtClean="0"/>
              <a:t>firstname.lastname@elektrobit.com</a:t>
            </a:r>
          </a:p>
        </p:txBody>
      </p:sp>
    </p:spTree>
    <p:extLst>
      <p:ext uri="{BB962C8B-B14F-4D97-AF65-F5344CB8AC3E}">
        <p14:creationId xmlns:p14="http://schemas.microsoft.com/office/powerpoint/2010/main" val="1586575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9"/>
          <p:cNvSpPr>
            <a:spLocks noGrp="1"/>
          </p:cNvSpPr>
          <p:nvPr>
            <p:ph type="title" hasCustomPrompt="1"/>
          </p:nvPr>
        </p:nvSpPr>
        <p:spPr bwMode="gray"/>
        <p:txBody>
          <a:bodyPr/>
          <a:lstStyle/>
          <a:p>
            <a:r>
              <a:rPr lang="en-US" noProof="0" smtClean="0"/>
              <a:t>Click to add presentation title</a:t>
            </a:r>
            <a:endParaRPr lang="en-US" noProof="0"/>
          </a:p>
        </p:txBody>
      </p:sp>
      <p:sp>
        <p:nvSpPr>
          <p:cNvPr id="12" name="Text Placeholder 11"/>
          <p:cNvSpPr>
            <a:spLocks noGrp="1"/>
          </p:cNvSpPr>
          <p:nvPr>
            <p:ph type="body" sz="quarter" idx="13" hasCustomPrompt="1"/>
          </p:nvPr>
        </p:nvSpPr>
        <p:spPr>
          <a:xfrm>
            <a:off x="323850" y="792000"/>
            <a:ext cx="8460000" cy="576263"/>
          </a:xfrm>
        </p:spPr>
        <p:txBody>
          <a:bodyPr anchor="b">
            <a:normAutofit/>
          </a:bodyPr>
          <a:lstStyle>
            <a:lvl1pPr marL="0" indent="0">
              <a:spcBef>
                <a:spcPts val="0"/>
              </a:spcBef>
              <a:buNone/>
              <a:defRPr sz="3200">
                <a:solidFill>
                  <a:schemeClr val="accent1"/>
                </a:solidFill>
                <a:latin typeface="+mj-lt"/>
              </a:defRPr>
            </a:lvl1pPr>
          </a:lstStyle>
          <a:p>
            <a:pPr lvl="0"/>
            <a:r>
              <a:rPr lang="en-US" noProof="0" smtClean="0"/>
              <a:t>Click to add heading</a:t>
            </a:r>
            <a:endParaRPr lang="en-US" noProof="0"/>
          </a:p>
        </p:txBody>
      </p:sp>
      <p:sp>
        <p:nvSpPr>
          <p:cNvPr id="16" name="Content Placeholder 15"/>
          <p:cNvSpPr>
            <a:spLocks noGrp="1"/>
          </p:cNvSpPr>
          <p:nvPr>
            <p:ph sz="quarter" idx="14"/>
          </p:nvPr>
        </p:nvSpPr>
        <p:spPr>
          <a:xfrm>
            <a:off x="323850" y="1656000"/>
            <a:ext cx="8460000" cy="4716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5"/>
          </p:nvPr>
        </p:nvSpPr>
        <p:spPr/>
        <p:txBody>
          <a:bodyPr/>
          <a:lstStyle/>
          <a:p>
            <a:r>
              <a:rPr lang="en-US" noProof="0" smtClean="0"/>
              <a:t>© Elektrobit (EB), 2013 / Confidential</a:t>
            </a:r>
            <a:endParaRPr lang="en-US" noProof="0"/>
          </a:p>
        </p:txBody>
      </p:sp>
      <p:sp>
        <p:nvSpPr>
          <p:cNvPr id="5" name="Slide Number Placeholder 4"/>
          <p:cNvSpPr>
            <a:spLocks noGrp="1"/>
          </p:cNvSpPr>
          <p:nvPr>
            <p:ph type="sldNum" sz="quarter" idx="16"/>
          </p:nvPr>
        </p:nvSpPr>
        <p:spPr/>
        <p:txBody>
          <a:bodyPr/>
          <a:lstStyle/>
          <a:p>
            <a:fld id="{878C6D27-6E64-48A1-8AF4-19901344D507}" type="slidenum">
              <a:rPr lang="en-US" noProof="0" smtClean="0"/>
              <a:pPr/>
              <a:t>‹#›</a:t>
            </a:fld>
            <a:endParaRPr lang="en-US" noProof="0"/>
          </a:p>
        </p:txBody>
      </p:sp>
    </p:spTree>
    <p:extLst>
      <p:ext uri="{BB962C8B-B14F-4D97-AF65-F5344CB8AC3E}">
        <p14:creationId xmlns:p14="http://schemas.microsoft.com/office/powerpoint/2010/main" val="41766245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noProof="0" dirty="0" smtClean="0"/>
              <a:t>Click to add presentation title</a:t>
            </a:r>
            <a:endParaRPr lang="en-US" dirty="0"/>
          </a:p>
        </p:txBody>
      </p:sp>
      <p:sp>
        <p:nvSpPr>
          <p:cNvPr id="22" name="Text Placeholder 21"/>
          <p:cNvSpPr>
            <a:spLocks noGrp="1"/>
          </p:cNvSpPr>
          <p:nvPr>
            <p:ph type="body" sz="quarter" idx="20" hasCustomPrompt="1"/>
          </p:nvPr>
        </p:nvSpPr>
        <p:spPr>
          <a:xfrm>
            <a:off x="323850" y="792000"/>
            <a:ext cx="8460000" cy="576000"/>
          </a:xfrm>
        </p:spPr>
        <p:txBody>
          <a:bodyPr anchor="b">
            <a:normAutofit/>
          </a:bodyPr>
          <a:lstStyle>
            <a:lvl1pPr marL="0" indent="0">
              <a:spcBef>
                <a:spcPts val="0"/>
              </a:spcBef>
              <a:buNone/>
              <a:defRPr sz="3200">
                <a:solidFill>
                  <a:schemeClr val="accent1"/>
                </a:solidFill>
                <a:latin typeface="+mj-lt"/>
              </a:defRPr>
            </a:lvl1pPr>
          </a:lstStyle>
          <a:p>
            <a:pPr lvl="0"/>
            <a:r>
              <a:rPr lang="en-US" dirty="0" smtClean="0"/>
              <a:t>Click to add heading</a:t>
            </a:r>
            <a:endParaRPr lang="en-US" dirty="0"/>
          </a:p>
        </p:txBody>
      </p:sp>
      <p:sp>
        <p:nvSpPr>
          <p:cNvPr id="5" name="Footer Placeholder 4"/>
          <p:cNvSpPr>
            <a:spLocks noGrp="1"/>
          </p:cNvSpPr>
          <p:nvPr>
            <p:ph type="ftr" sz="quarter" idx="21"/>
          </p:nvPr>
        </p:nvSpPr>
        <p:spPr/>
        <p:txBody>
          <a:bodyPr/>
          <a:lstStyle/>
          <a:p>
            <a:r>
              <a:rPr lang="en-US" smtClean="0"/>
              <a:t>© Elektrobit (EB), 2013 / Confidential</a:t>
            </a:r>
            <a:endParaRPr lang="en-US" dirty="0"/>
          </a:p>
        </p:txBody>
      </p:sp>
      <p:sp>
        <p:nvSpPr>
          <p:cNvPr id="6" name="Slide Number Placeholder 5"/>
          <p:cNvSpPr>
            <a:spLocks noGrp="1"/>
          </p:cNvSpPr>
          <p:nvPr>
            <p:ph type="sldNum" sz="quarter" idx="22"/>
          </p:nvPr>
        </p:nvSpPr>
        <p:spPr/>
        <p:txBody>
          <a:bodyPr/>
          <a:lstStyle/>
          <a:p>
            <a:fld id="{878C6D27-6E64-48A1-8AF4-19901344D507}" type="slidenum">
              <a:rPr lang="en-US" noProof="0" smtClean="0"/>
              <a:pPr/>
              <a:t>‹#›</a:t>
            </a:fld>
            <a:endParaRPr lang="en-US" noProof="0" dirty="0"/>
          </a:p>
        </p:txBody>
      </p:sp>
      <p:sp>
        <p:nvSpPr>
          <p:cNvPr id="8" name="Content Placeholder 7"/>
          <p:cNvSpPr>
            <a:spLocks noGrp="1"/>
          </p:cNvSpPr>
          <p:nvPr>
            <p:ph sz="quarter" idx="23"/>
          </p:nvPr>
        </p:nvSpPr>
        <p:spPr>
          <a:xfrm>
            <a:off x="4716000" y="1656000"/>
            <a:ext cx="4068000" cy="4716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24"/>
          </p:nvPr>
        </p:nvSpPr>
        <p:spPr>
          <a:xfrm>
            <a:off x="323849" y="1656000"/>
            <a:ext cx="4068000" cy="4716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03818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photos / graphs right">
    <p:bg>
      <p:bgPr>
        <a:solidFill>
          <a:schemeClr val="bg2"/>
        </a:solidFill>
        <a:effectLst/>
      </p:bgPr>
    </p:bg>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324000" y="792000"/>
            <a:ext cx="8460000" cy="576000"/>
          </a:xfrm>
        </p:spPr>
        <p:txBody>
          <a:bodyPr anchor="b">
            <a:normAutofit/>
          </a:bodyPr>
          <a:lstStyle>
            <a:lvl1pPr marL="0" indent="0">
              <a:lnSpc>
                <a:spcPct val="100000"/>
              </a:lnSpc>
              <a:spcBef>
                <a:spcPts val="0"/>
              </a:spcBef>
              <a:buNone/>
              <a:defRPr sz="3200" cap="none" spc="0" baseline="0">
                <a:ln>
                  <a:noFill/>
                </a:ln>
                <a:solidFill>
                  <a:schemeClr val="accent1"/>
                </a:solidFill>
                <a:latin typeface="+mj-lt"/>
              </a:defRPr>
            </a:lvl1pPr>
            <a:lvl9pPr marL="900000" indent="0">
              <a:buNone/>
              <a:defRPr/>
            </a:lvl9pPr>
          </a:lstStyle>
          <a:p>
            <a:pPr lvl="0"/>
            <a:r>
              <a:rPr lang="en-US" noProof="0" dirty="0" smtClean="0"/>
              <a:t>Click to add heading</a:t>
            </a:r>
            <a:endParaRPr lang="en-US" noProof="0" dirty="0"/>
          </a:p>
        </p:txBody>
      </p:sp>
      <p:sp>
        <p:nvSpPr>
          <p:cNvPr id="10" name="Content Placeholder 9"/>
          <p:cNvSpPr>
            <a:spLocks noGrp="1"/>
          </p:cNvSpPr>
          <p:nvPr>
            <p:ph sz="quarter" idx="27" hasCustomPrompt="1"/>
          </p:nvPr>
        </p:nvSpPr>
        <p:spPr>
          <a:xfrm>
            <a:off x="5508000" y="1656000"/>
            <a:ext cx="3276000" cy="2232000"/>
          </a:xfrm>
        </p:spPr>
        <p:txBody>
          <a:bodyPr/>
          <a:lstStyle>
            <a:lvl1pPr marL="0" indent="0">
              <a:buNone/>
              <a:defRPr baseline="0"/>
            </a:lvl1pPr>
          </a:lstStyle>
          <a:p>
            <a:pPr lvl="0"/>
            <a:r>
              <a:rPr lang="en-US" smtClean="0"/>
              <a:t>Click icon to add picture / graph</a:t>
            </a:r>
            <a:endParaRPr lang="en-US" dirty="0"/>
          </a:p>
        </p:txBody>
      </p:sp>
      <p:sp>
        <p:nvSpPr>
          <p:cNvPr id="14" name="Content Placeholder 13"/>
          <p:cNvSpPr>
            <a:spLocks noGrp="1"/>
          </p:cNvSpPr>
          <p:nvPr>
            <p:ph sz="quarter" idx="30" hasCustomPrompt="1"/>
          </p:nvPr>
        </p:nvSpPr>
        <p:spPr>
          <a:xfrm>
            <a:off x="5508000" y="4140000"/>
            <a:ext cx="3276600" cy="2232000"/>
          </a:xfrm>
        </p:spPr>
        <p:txBody>
          <a:bodyPr/>
          <a:lstStyle>
            <a:lvl1pPr marL="0" indent="0">
              <a:buNone/>
              <a:defRPr/>
            </a:lvl1pPr>
          </a:lstStyle>
          <a:p>
            <a:pPr lvl="0"/>
            <a:r>
              <a:rPr lang="en-US" smtClean="0"/>
              <a:t>Click icon to add picture / graph</a:t>
            </a:r>
            <a:endParaRPr lang="en-US" dirty="0"/>
          </a:p>
        </p:txBody>
      </p:sp>
      <p:sp>
        <p:nvSpPr>
          <p:cNvPr id="16" name="Text Placeholder 15"/>
          <p:cNvSpPr>
            <a:spLocks noGrp="1"/>
          </p:cNvSpPr>
          <p:nvPr>
            <p:ph type="body" sz="quarter" idx="31"/>
          </p:nvPr>
        </p:nvSpPr>
        <p:spPr>
          <a:xfrm>
            <a:off x="323849" y="1656000"/>
            <a:ext cx="4392613" cy="4716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itle 16"/>
          <p:cNvSpPr>
            <a:spLocks noGrp="1"/>
          </p:cNvSpPr>
          <p:nvPr>
            <p:ph type="title" hasCustomPrompt="1"/>
          </p:nvPr>
        </p:nvSpPr>
        <p:spPr bwMode="gray"/>
        <p:txBody>
          <a:bodyPr/>
          <a:lstStyle/>
          <a:p>
            <a:r>
              <a:rPr lang="en-US" dirty="0" smtClean="0"/>
              <a:t>Click to add presentation title</a:t>
            </a:r>
            <a:endParaRPr lang="en-US" dirty="0"/>
          </a:p>
        </p:txBody>
      </p:sp>
      <p:sp>
        <p:nvSpPr>
          <p:cNvPr id="2" name="Footer Placeholder 1"/>
          <p:cNvSpPr>
            <a:spLocks noGrp="1"/>
          </p:cNvSpPr>
          <p:nvPr>
            <p:ph type="ftr" sz="quarter" idx="32"/>
          </p:nvPr>
        </p:nvSpPr>
        <p:spPr/>
        <p:txBody>
          <a:bodyPr/>
          <a:lstStyle/>
          <a:p>
            <a:r>
              <a:rPr lang="en-US" smtClean="0"/>
              <a:t>© Elektrobit (EB), 2013 / Confidential</a:t>
            </a:r>
            <a:endParaRPr lang="en-US" dirty="0"/>
          </a:p>
        </p:txBody>
      </p:sp>
      <p:sp>
        <p:nvSpPr>
          <p:cNvPr id="4" name="Slide Number Placeholder 3"/>
          <p:cNvSpPr>
            <a:spLocks noGrp="1"/>
          </p:cNvSpPr>
          <p:nvPr>
            <p:ph type="sldNum" sz="quarter" idx="33"/>
          </p:nvPr>
        </p:nvSpPr>
        <p:spPr/>
        <p:txBody>
          <a:bodyPr/>
          <a:lstStyle/>
          <a:p>
            <a:fld id="{878C6D27-6E64-48A1-8AF4-19901344D507}" type="slidenum">
              <a:rPr lang="en-US" noProof="0" smtClean="0"/>
              <a:pPr/>
              <a:t>‹#›</a:t>
            </a:fld>
            <a:endParaRPr lang="en-US" noProof="0" dirty="0"/>
          </a:p>
        </p:txBody>
      </p:sp>
    </p:spTree>
    <p:extLst>
      <p:ext uri="{BB962C8B-B14F-4D97-AF65-F5344CB8AC3E}">
        <p14:creationId xmlns:p14="http://schemas.microsoft.com/office/powerpoint/2010/main" val="9050347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photos / graphs bottom">
    <p:bg>
      <p:bgPr>
        <a:solidFill>
          <a:schemeClr val="bg2"/>
        </a:solidFill>
        <a:effectLst/>
      </p:bgPr>
    </p:bg>
    <p:spTree>
      <p:nvGrpSpPr>
        <p:cNvPr id="1" name=""/>
        <p:cNvGrpSpPr/>
        <p:nvPr/>
      </p:nvGrpSpPr>
      <p:grpSpPr>
        <a:xfrm>
          <a:off x="0" y="0"/>
          <a:ext cx="0" cy="0"/>
          <a:chOff x="0" y="0"/>
          <a:chExt cx="0" cy="0"/>
        </a:xfrm>
      </p:grpSpPr>
      <p:sp>
        <p:nvSpPr>
          <p:cNvPr id="13" name="Text Placeholder 13"/>
          <p:cNvSpPr>
            <a:spLocks noGrp="1"/>
          </p:cNvSpPr>
          <p:nvPr>
            <p:ph type="body" sz="quarter" idx="13" hasCustomPrompt="1"/>
          </p:nvPr>
        </p:nvSpPr>
        <p:spPr>
          <a:xfrm>
            <a:off x="324000" y="792000"/>
            <a:ext cx="8460000" cy="576000"/>
          </a:xfrm>
        </p:spPr>
        <p:txBody>
          <a:bodyPr anchor="b">
            <a:normAutofit/>
          </a:bodyPr>
          <a:lstStyle>
            <a:lvl1pPr marL="0" indent="0">
              <a:lnSpc>
                <a:spcPct val="100000"/>
              </a:lnSpc>
              <a:spcBef>
                <a:spcPts val="0"/>
              </a:spcBef>
              <a:buNone/>
              <a:defRPr sz="3200" cap="none" spc="0" baseline="0">
                <a:solidFill>
                  <a:schemeClr val="accent1"/>
                </a:solidFill>
                <a:latin typeface="+mj-lt"/>
              </a:defRPr>
            </a:lvl1pPr>
          </a:lstStyle>
          <a:p>
            <a:pPr lvl="0"/>
            <a:r>
              <a:rPr lang="en-US" noProof="0" dirty="0" smtClean="0"/>
              <a:t>Click to add heading</a:t>
            </a:r>
          </a:p>
        </p:txBody>
      </p:sp>
      <p:sp>
        <p:nvSpPr>
          <p:cNvPr id="2" name="Title 1"/>
          <p:cNvSpPr>
            <a:spLocks noGrp="1"/>
          </p:cNvSpPr>
          <p:nvPr>
            <p:ph type="title" hasCustomPrompt="1"/>
          </p:nvPr>
        </p:nvSpPr>
        <p:spPr bwMode="gray"/>
        <p:txBody>
          <a:bodyPr/>
          <a:lstStyle/>
          <a:p>
            <a:r>
              <a:rPr lang="en-US" noProof="0" dirty="0" smtClean="0"/>
              <a:t>Click to add presentation title</a:t>
            </a:r>
            <a:endParaRPr lang="en-US" dirty="0"/>
          </a:p>
        </p:txBody>
      </p:sp>
      <p:sp>
        <p:nvSpPr>
          <p:cNvPr id="6" name="Content Placeholder 5"/>
          <p:cNvSpPr>
            <a:spLocks noGrp="1"/>
          </p:cNvSpPr>
          <p:nvPr>
            <p:ph sz="quarter" idx="28" hasCustomPrompt="1"/>
          </p:nvPr>
        </p:nvSpPr>
        <p:spPr>
          <a:xfrm>
            <a:off x="-1" y="3897313"/>
            <a:ext cx="4500563" cy="2484000"/>
          </a:xfrm>
        </p:spPr>
        <p:txBody>
          <a:bodyPr/>
          <a:lstStyle>
            <a:lvl1pPr marL="0" indent="0">
              <a:buNone/>
              <a:defRPr/>
            </a:lvl1pPr>
          </a:lstStyle>
          <a:p>
            <a:pPr lvl="0"/>
            <a:r>
              <a:rPr lang="en-US" smtClean="0"/>
              <a:t>Click icon to add picture / graph</a:t>
            </a:r>
            <a:endParaRPr lang="en-US" dirty="0"/>
          </a:p>
        </p:txBody>
      </p:sp>
      <p:sp>
        <p:nvSpPr>
          <p:cNvPr id="18" name="Text Placeholder 17"/>
          <p:cNvSpPr>
            <a:spLocks noGrp="1"/>
          </p:cNvSpPr>
          <p:nvPr>
            <p:ph type="body" sz="quarter" idx="34"/>
          </p:nvPr>
        </p:nvSpPr>
        <p:spPr>
          <a:xfrm>
            <a:off x="323850" y="1656000"/>
            <a:ext cx="4103688" cy="1908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Text Placeholder 20"/>
          <p:cNvSpPr>
            <a:spLocks noGrp="1"/>
          </p:cNvSpPr>
          <p:nvPr>
            <p:ph type="body" sz="quarter" idx="35"/>
          </p:nvPr>
        </p:nvSpPr>
        <p:spPr>
          <a:xfrm>
            <a:off x="4716463" y="1656000"/>
            <a:ext cx="4067537" cy="1908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Content Placeholder 22"/>
          <p:cNvSpPr>
            <a:spLocks noGrp="1"/>
          </p:cNvSpPr>
          <p:nvPr>
            <p:ph sz="quarter" idx="36" hasCustomPrompt="1"/>
          </p:nvPr>
        </p:nvSpPr>
        <p:spPr>
          <a:xfrm>
            <a:off x="4644008" y="3897313"/>
            <a:ext cx="4499992" cy="2484437"/>
          </a:xfrm>
        </p:spPr>
        <p:txBody>
          <a:bodyPr/>
          <a:lstStyle>
            <a:lvl1pPr marL="0" indent="0">
              <a:buNone/>
              <a:defRPr baseline="0"/>
            </a:lvl1pPr>
          </a:lstStyle>
          <a:p>
            <a:pPr lvl="0"/>
            <a:r>
              <a:rPr lang="en-US" dirty="0" smtClean="0"/>
              <a:t>Click icon to add picture / graph</a:t>
            </a:r>
          </a:p>
        </p:txBody>
      </p:sp>
      <p:sp>
        <p:nvSpPr>
          <p:cNvPr id="5" name="Footer Placeholder 4"/>
          <p:cNvSpPr>
            <a:spLocks noGrp="1"/>
          </p:cNvSpPr>
          <p:nvPr>
            <p:ph type="ftr" sz="quarter" idx="37"/>
          </p:nvPr>
        </p:nvSpPr>
        <p:spPr/>
        <p:txBody>
          <a:bodyPr/>
          <a:lstStyle/>
          <a:p>
            <a:r>
              <a:rPr lang="en-US" smtClean="0"/>
              <a:t>© Elektrobit (EB), 2013 / Confidential</a:t>
            </a:r>
            <a:endParaRPr lang="en-US" dirty="0"/>
          </a:p>
        </p:txBody>
      </p:sp>
      <p:sp>
        <p:nvSpPr>
          <p:cNvPr id="7" name="Slide Number Placeholder 6"/>
          <p:cNvSpPr>
            <a:spLocks noGrp="1"/>
          </p:cNvSpPr>
          <p:nvPr>
            <p:ph type="sldNum" sz="quarter" idx="38"/>
          </p:nvPr>
        </p:nvSpPr>
        <p:spPr/>
        <p:txBody>
          <a:bodyPr/>
          <a:lstStyle/>
          <a:p>
            <a:fld id="{878C6D27-6E64-48A1-8AF4-19901344D507}" type="slidenum">
              <a:rPr lang="en-US" noProof="0" smtClean="0"/>
              <a:pPr/>
              <a:t>‹#›</a:t>
            </a:fld>
            <a:endParaRPr lang="en-US" noProof="0" dirty="0"/>
          </a:p>
        </p:txBody>
      </p:sp>
    </p:spTree>
    <p:extLst>
      <p:ext uri="{BB962C8B-B14F-4D97-AF65-F5344CB8AC3E}">
        <p14:creationId xmlns:p14="http://schemas.microsoft.com/office/powerpoint/2010/main" val="48281546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2" name="Suorakulmio 1"/>
          <p:cNvSpPr/>
          <p:nvPr userDrawn="1"/>
        </p:nvSpPr>
        <p:spPr bwMode="white">
          <a:xfrm>
            <a:off x="321848" y="1340768"/>
            <a:ext cx="8570632" cy="360040"/>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pc="0" noProof="0"/>
          </a:p>
        </p:txBody>
      </p:sp>
      <p:cxnSp>
        <p:nvCxnSpPr>
          <p:cNvPr id="17" name="Straight Connector 16"/>
          <p:cNvCxnSpPr/>
          <p:nvPr userDrawn="1"/>
        </p:nvCxnSpPr>
        <p:spPr>
          <a:xfrm>
            <a:off x="321848" y="5428672"/>
            <a:ext cx="846124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Text Placeholder 13"/>
          <p:cNvSpPr>
            <a:spLocks noGrp="1"/>
          </p:cNvSpPr>
          <p:nvPr>
            <p:ph type="body" sz="quarter" idx="18" hasCustomPrompt="1"/>
          </p:nvPr>
        </p:nvSpPr>
        <p:spPr>
          <a:xfrm>
            <a:off x="324000" y="5004000"/>
            <a:ext cx="8460000" cy="324000"/>
          </a:xfrm>
        </p:spPr>
        <p:txBody>
          <a:bodyPr anchor="b">
            <a:normAutofit/>
          </a:bodyPr>
          <a:lstStyle>
            <a:lvl1pPr marL="0" indent="0">
              <a:lnSpc>
                <a:spcPct val="100000"/>
              </a:lnSpc>
              <a:spcBef>
                <a:spcPts val="0"/>
              </a:spcBef>
              <a:buNone/>
              <a:defRPr sz="2000" cap="none" spc="0" baseline="0">
                <a:solidFill>
                  <a:schemeClr val="accent1"/>
                </a:solidFill>
                <a:latin typeface="+mj-lt"/>
              </a:defRPr>
            </a:lvl1pPr>
          </a:lstStyle>
          <a:p>
            <a:pPr lvl="0"/>
            <a:r>
              <a:rPr lang="en-US" noProof="0" smtClean="0"/>
              <a:t>Slide with full width picture</a:t>
            </a:r>
          </a:p>
        </p:txBody>
      </p:sp>
      <p:sp>
        <p:nvSpPr>
          <p:cNvPr id="3" name="Text Placeholder 2"/>
          <p:cNvSpPr>
            <a:spLocks noGrp="1"/>
          </p:cNvSpPr>
          <p:nvPr>
            <p:ph type="body" sz="quarter" idx="19" hasCustomPrompt="1"/>
          </p:nvPr>
        </p:nvSpPr>
        <p:spPr>
          <a:xfrm>
            <a:off x="324000" y="5565254"/>
            <a:ext cx="8460000" cy="576263"/>
          </a:xfrm>
        </p:spPr>
        <p:txBody>
          <a:bodyPr>
            <a:noAutofit/>
          </a:bodyPr>
          <a:lstStyle>
            <a:lvl1pPr marL="0" indent="0">
              <a:lnSpc>
                <a:spcPct val="100000"/>
              </a:lnSpc>
              <a:spcBef>
                <a:spcPts val="0"/>
              </a:spcBef>
              <a:buNone/>
              <a:defRPr sz="1800" b="0" cap="none" spc="0" baseline="0">
                <a:ln>
                  <a:noFill/>
                </a:ln>
                <a:solidFill>
                  <a:schemeClr val="tx2"/>
                </a:solidFill>
              </a:defRPr>
            </a:lvl1pPr>
            <a:lvl2pPr>
              <a:lnSpc>
                <a:spcPts val="1740"/>
              </a:lnSpc>
              <a:spcBef>
                <a:spcPts val="200"/>
              </a:spcBef>
              <a:defRPr sz="1450" cap="none" baseline="0"/>
            </a:lvl2pPr>
            <a:lvl3pPr>
              <a:lnSpc>
                <a:spcPts val="1740"/>
              </a:lnSpc>
              <a:spcBef>
                <a:spcPts val="200"/>
              </a:spcBef>
              <a:defRPr sz="1450" cap="none" baseline="0"/>
            </a:lvl3pPr>
            <a:lvl4pPr>
              <a:lnSpc>
                <a:spcPts val="1740"/>
              </a:lnSpc>
              <a:spcBef>
                <a:spcPts val="200"/>
              </a:spcBef>
              <a:defRPr sz="1450" cap="none" baseline="0"/>
            </a:lvl4pPr>
            <a:lvl5pPr>
              <a:lnSpc>
                <a:spcPts val="1740"/>
              </a:lnSpc>
              <a:spcBef>
                <a:spcPts val="200"/>
              </a:spcBef>
              <a:defRPr sz="1450" cap="none" baseline="0"/>
            </a:lvl5pPr>
          </a:lstStyle>
          <a:p>
            <a:pPr lvl="0"/>
            <a:r>
              <a:rPr lang="en-US" noProof="0" smtClean="0"/>
              <a:t>Body text</a:t>
            </a:r>
          </a:p>
        </p:txBody>
      </p:sp>
      <p:sp>
        <p:nvSpPr>
          <p:cNvPr id="4" name="Title 3"/>
          <p:cNvSpPr>
            <a:spLocks noGrp="1"/>
          </p:cNvSpPr>
          <p:nvPr>
            <p:ph type="title" hasCustomPrompt="1"/>
          </p:nvPr>
        </p:nvSpPr>
        <p:spPr bwMode="gray"/>
        <p:txBody>
          <a:bodyPr/>
          <a:lstStyle/>
          <a:p>
            <a:r>
              <a:rPr lang="en-US" noProof="0" smtClean="0"/>
              <a:t>Click to add presentation title</a:t>
            </a:r>
            <a:endParaRPr lang="en-US" noProof="0"/>
          </a:p>
        </p:txBody>
      </p:sp>
      <p:sp>
        <p:nvSpPr>
          <p:cNvPr id="6" name="Footer Placeholder 5"/>
          <p:cNvSpPr>
            <a:spLocks noGrp="1"/>
          </p:cNvSpPr>
          <p:nvPr>
            <p:ph type="ftr" sz="quarter" idx="25"/>
          </p:nvPr>
        </p:nvSpPr>
        <p:spPr/>
        <p:txBody>
          <a:bodyPr/>
          <a:lstStyle/>
          <a:p>
            <a:r>
              <a:rPr lang="en-US" noProof="0" smtClean="0"/>
              <a:t>© Elektrobit (EB), 2013 / Confidential</a:t>
            </a:r>
            <a:endParaRPr lang="en-US" noProof="0"/>
          </a:p>
        </p:txBody>
      </p:sp>
      <p:sp>
        <p:nvSpPr>
          <p:cNvPr id="9" name="Slide Number Placeholder 8"/>
          <p:cNvSpPr>
            <a:spLocks noGrp="1"/>
          </p:cNvSpPr>
          <p:nvPr>
            <p:ph type="sldNum" sz="quarter" idx="26"/>
          </p:nvPr>
        </p:nvSpPr>
        <p:spPr/>
        <p:txBody>
          <a:bodyPr/>
          <a:lstStyle/>
          <a:p>
            <a:fld id="{878C6D27-6E64-48A1-8AF4-19901344D507}" type="slidenum">
              <a:rPr lang="en-US" noProof="0" smtClean="0"/>
              <a:pPr/>
              <a:t>‹#›</a:t>
            </a:fld>
            <a:endParaRPr lang="en-US" noProof="0"/>
          </a:p>
        </p:txBody>
      </p:sp>
      <p:sp>
        <p:nvSpPr>
          <p:cNvPr id="10" name="Content Placeholder 7"/>
          <p:cNvSpPr>
            <a:spLocks noGrp="1"/>
          </p:cNvSpPr>
          <p:nvPr>
            <p:ph sz="quarter" idx="24" hasCustomPrompt="1"/>
          </p:nvPr>
        </p:nvSpPr>
        <p:spPr>
          <a:xfrm>
            <a:off x="0" y="584200"/>
            <a:ext cx="9144000" cy="4321175"/>
          </a:xfrm>
        </p:spPr>
        <p:txBody>
          <a:bodyPr/>
          <a:lstStyle>
            <a:lvl1pPr marL="0" indent="0">
              <a:buNone/>
              <a:defRPr baseline="0"/>
            </a:lvl1pPr>
          </a:lstStyle>
          <a:p>
            <a:pPr lvl="0"/>
            <a:r>
              <a:rPr lang="en-US" noProof="0" smtClean="0"/>
              <a:t>Click icon to add picture</a:t>
            </a:r>
          </a:p>
        </p:txBody>
      </p:sp>
    </p:spTree>
    <p:extLst>
      <p:ext uri="{BB962C8B-B14F-4D97-AF65-F5344CB8AC3E}">
        <p14:creationId xmlns:p14="http://schemas.microsoft.com/office/powerpoint/2010/main" val="28218675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ph with Caption">
    <p:bg>
      <p:bgPr>
        <a:solidFill>
          <a:schemeClr val="bg1"/>
        </a:solidFill>
        <a:effectLst/>
      </p:bgPr>
    </p:bg>
    <p:spTree>
      <p:nvGrpSpPr>
        <p:cNvPr id="1" name=""/>
        <p:cNvGrpSpPr/>
        <p:nvPr/>
      </p:nvGrpSpPr>
      <p:grpSpPr>
        <a:xfrm>
          <a:off x="0" y="0"/>
          <a:ext cx="0" cy="0"/>
          <a:chOff x="0" y="0"/>
          <a:chExt cx="0" cy="0"/>
        </a:xfrm>
      </p:grpSpPr>
      <p:sp>
        <p:nvSpPr>
          <p:cNvPr id="2" name="Suorakulmio 1"/>
          <p:cNvSpPr/>
          <p:nvPr userDrawn="1"/>
        </p:nvSpPr>
        <p:spPr bwMode="white">
          <a:xfrm>
            <a:off x="321848" y="1340768"/>
            <a:ext cx="8570632" cy="360040"/>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pc="0" noProof="0"/>
          </a:p>
        </p:txBody>
      </p:sp>
      <p:cxnSp>
        <p:nvCxnSpPr>
          <p:cNvPr id="17" name="Straight Connector 16"/>
          <p:cNvCxnSpPr/>
          <p:nvPr userDrawn="1"/>
        </p:nvCxnSpPr>
        <p:spPr>
          <a:xfrm>
            <a:off x="321848" y="5428672"/>
            <a:ext cx="846124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Text Placeholder 13"/>
          <p:cNvSpPr>
            <a:spLocks noGrp="1"/>
          </p:cNvSpPr>
          <p:nvPr>
            <p:ph type="body" sz="quarter" idx="18" hasCustomPrompt="1"/>
          </p:nvPr>
        </p:nvSpPr>
        <p:spPr>
          <a:xfrm>
            <a:off x="324000" y="5004000"/>
            <a:ext cx="8460000" cy="324000"/>
          </a:xfrm>
        </p:spPr>
        <p:txBody>
          <a:bodyPr anchor="b">
            <a:normAutofit/>
          </a:bodyPr>
          <a:lstStyle>
            <a:lvl1pPr marL="0" indent="0">
              <a:lnSpc>
                <a:spcPct val="100000"/>
              </a:lnSpc>
              <a:spcBef>
                <a:spcPts val="0"/>
              </a:spcBef>
              <a:buNone/>
              <a:defRPr sz="2000" cap="none" spc="0" baseline="0">
                <a:solidFill>
                  <a:schemeClr val="accent1"/>
                </a:solidFill>
                <a:latin typeface="+mj-lt"/>
              </a:defRPr>
            </a:lvl1pPr>
          </a:lstStyle>
          <a:p>
            <a:pPr lvl="0"/>
            <a:r>
              <a:rPr lang="en-US" noProof="0" smtClean="0"/>
              <a:t>Slide with large graph</a:t>
            </a:r>
          </a:p>
        </p:txBody>
      </p:sp>
      <p:sp>
        <p:nvSpPr>
          <p:cNvPr id="3" name="Text Placeholder 2"/>
          <p:cNvSpPr>
            <a:spLocks noGrp="1"/>
          </p:cNvSpPr>
          <p:nvPr>
            <p:ph type="body" sz="quarter" idx="19" hasCustomPrompt="1"/>
          </p:nvPr>
        </p:nvSpPr>
        <p:spPr>
          <a:xfrm>
            <a:off x="324000" y="5565254"/>
            <a:ext cx="8460000" cy="576263"/>
          </a:xfrm>
        </p:spPr>
        <p:txBody>
          <a:bodyPr>
            <a:noAutofit/>
          </a:bodyPr>
          <a:lstStyle>
            <a:lvl1pPr marL="0" indent="0">
              <a:lnSpc>
                <a:spcPct val="100000"/>
              </a:lnSpc>
              <a:spcBef>
                <a:spcPts val="0"/>
              </a:spcBef>
              <a:buNone/>
              <a:defRPr sz="1800" b="0" cap="none" spc="0" baseline="0">
                <a:ln>
                  <a:noFill/>
                </a:ln>
                <a:solidFill>
                  <a:schemeClr val="tx2"/>
                </a:solidFill>
              </a:defRPr>
            </a:lvl1pPr>
            <a:lvl2pPr>
              <a:lnSpc>
                <a:spcPts val="1740"/>
              </a:lnSpc>
              <a:spcBef>
                <a:spcPts val="200"/>
              </a:spcBef>
              <a:defRPr sz="1450" cap="none" baseline="0"/>
            </a:lvl2pPr>
            <a:lvl3pPr>
              <a:lnSpc>
                <a:spcPts val="1740"/>
              </a:lnSpc>
              <a:spcBef>
                <a:spcPts val="200"/>
              </a:spcBef>
              <a:defRPr sz="1450" cap="none" baseline="0"/>
            </a:lvl3pPr>
            <a:lvl4pPr>
              <a:lnSpc>
                <a:spcPts val="1740"/>
              </a:lnSpc>
              <a:spcBef>
                <a:spcPts val="200"/>
              </a:spcBef>
              <a:defRPr sz="1450" cap="none" baseline="0"/>
            </a:lvl4pPr>
            <a:lvl5pPr>
              <a:lnSpc>
                <a:spcPts val="1740"/>
              </a:lnSpc>
              <a:spcBef>
                <a:spcPts val="200"/>
              </a:spcBef>
              <a:defRPr sz="1450" cap="none" baseline="0"/>
            </a:lvl5pPr>
          </a:lstStyle>
          <a:p>
            <a:pPr lvl="0"/>
            <a:r>
              <a:rPr lang="en-US" noProof="0" smtClean="0"/>
              <a:t>Body text</a:t>
            </a:r>
          </a:p>
        </p:txBody>
      </p:sp>
      <p:sp>
        <p:nvSpPr>
          <p:cNvPr id="4" name="Title 3"/>
          <p:cNvSpPr>
            <a:spLocks noGrp="1"/>
          </p:cNvSpPr>
          <p:nvPr>
            <p:ph type="title" hasCustomPrompt="1"/>
          </p:nvPr>
        </p:nvSpPr>
        <p:spPr bwMode="gray"/>
        <p:txBody>
          <a:bodyPr/>
          <a:lstStyle/>
          <a:p>
            <a:r>
              <a:rPr lang="en-US" noProof="0" smtClean="0"/>
              <a:t>Click to add presentation title</a:t>
            </a:r>
            <a:endParaRPr lang="en-US" noProof="0"/>
          </a:p>
        </p:txBody>
      </p:sp>
      <p:sp>
        <p:nvSpPr>
          <p:cNvPr id="5" name="Footer Placeholder 4"/>
          <p:cNvSpPr>
            <a:spLocks noGrp="1"/>
          </p:cNvSpPr>
          <p:nvPr>
            <p:ph type="ftr" sz="quarter" idx="26"/>
          </p:nvPr>
        </p:nvSpPr>
        <p:spPr/>
        <p:txBody>
          <a:bodyPr/>
          <a:lstStyle/>
          <a:p>
            <a:r>
              <a:rPr lang="en-US" noProof="0" smtClean="0"/>
              <a:t>© Elektrobit (EB), 2013 / Confidential</a:t>
            </a:r>
            <a:endParaRPr lang="en-US" noProof="0"/>
          </a:p>
        </p:txBody>
      </p:sp>
      <p:sp>
        <p:nvSpPr>
          <p:cNvPr id="8" name="Slide Number Placeholder 7"/>
          <p:cNvSpPr>
            <a:spLocks noGrp="1"/>
          </p:cNvSpPr>
          <p:nvPr>
            <p:ph type="sldNum" sz="quarter" idx="27"/>
          </p:nvPr>
        </p:nvSpPr>
        <p:spPr/>
        <p:txBody>
          <a:bodyPr/>
          <a:lstStyle/>
          <a:p>
            <a:fld id="{878C6D27-6E64-48A1-8AF4-19901344D507}" type="slidenum">
              <a:rPr lang="en-US" noProof="0" smtClean="0"/>
              <a:pPr/>
              <a:t>‹#›</a:t>
            </a:fld>
            <a:endParaRPr lang="en-US" noProof="0"/>
          </a:p>
        </p:txBody>
      </p:sp>
      <p:sp>
        <p:nvSpPr>
          <p:cNvPr id="10" name="Content Placeholder 8"/>
          <p:cNvSpPr>
            <a:spLocks noGrp="1"/>
          </p:cNvSpPr>
          <p:nvPr>
            <p:ph sz="quarter" idx="25" hasCustomPrompt="1"/>
          </p:nvPr>
        </p:nvSpPr>
        <p:spPr>
          <a:xfrm>
            <a:off x="322263" y="792000"/>
            <a:ext cx="8460000" cy="4113375"/>
          </a:xfrm>
        </p:spPr>
        <p:txBody>
          <a:bodyPr/>
          <a:lstStyle>
            <a:lvl1pPr marL="0" indent="0">
              <a:buNone/>
              <a:defRPr/>
            </a:lvl1pPr>
          </a:lstStyle>
          <a:p>
            <a:pPr lvl="0"/>
            <a:r>
              <a:rPr lang="en-US" noProof="0" smtClean="0"/>
              <a:t>Click icon to add graph</a:t>
            </a:r>
            <a:endParaRPr lang="en-US" noProof="0"/>
          </a:p>
        </p:txBody>
      </p:sp>
    </p:spTree>
    <p:extLst>
      <p:ext uri="{BB962C8B-B14F-4D97-AF65-F5344CB8AC3E}">
        <p14:creationId xmlns:p14="http://schemas.microsoft.com/office/powerpoint/2010/main" val="2251409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heading">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bwMode="gray"/>
        <p:txBody>
          <a:bodyPr/>
          <a:lstStyle/>
          <a:p>
            <a:r>
              <a:rPr lang="en-US" noProof="0" smtClean="0"/>
              <a:t>Click to add presentation title</a:t>
            </a:r>
            <a:endParaRPr lang="en-US" noProof="0"/>
          </a:p>
        </p:txBody>
      </p:sp>
      <p:sp>
        <p:nvSpPr>
          <p:cNvPr id="6" name="Text Placeholder 5"/>
          <p:cNvSpPr>
            <a:spLocks noGrp="1"/>
          </p:cNvSpPr>
          <p:nvPr>
            <p:ph type="body" sz="quarter" idx="24" hasCustomPrompt="1"/>
          </p:nvPr>
        </p:nvSpPr>
        <p:spPr>
          <a:xfrm>
            <a:off x="322263" y="792000"/>
            <a:ext cx="8460000" cy="576263"/>
          </a:xfrm>
        </p:spPr>
        <p:txBody>
          <a:bodyPr anchor="b">
            <a:normAutofit/>
          </a:bodyPr>
          <a:lstStyle>
            <a:lvl1pPr marL="0" indent="0">
              <a:spcBef>
                <a:spcPts val="0"/>
              </a:spcBef>
              <a:buNone/>
              <a:defRPr sz="3200">
                <a:solidFill>
                  <a:schemeClr val="accent1"/>
                </a:solidFill>
                <a:latin typeface="+mj-lt"/>
              </a:defRPr>
            </a:lvl1pPr>
          </a:lstStyle>
          <a:p>
            <a:pPr lvl="0"/>
            <a:r>
              <a:rPr lang="en-US" noProof="0" smtClean="0"/>
              <a:t>Click to add heading</a:t>
            </a:r>
          </a:p>
        </p:txBody>
      </p:sp>
      <p:sp>
        <p:nvSpPr>
          <p:cNvPr id="3" name="Footer Placeholder 2"/>
          <p:cNvSpPr>
            <a:spLocks noGrp="1"/>
          </p:cNvSpPr>
          <p:nvPr>
            <p:ph type="ftr" sz="quarter" idx="25"/>
          </p:nvPr>
        </p:nvSpPr>
        <p:spPr/>
        <p:txBody>
          <a:bodyPr/>
          <a:lstStyle/>
          <a:p>
            <a:r>
              <a:rPr lang="en-US" noProof="0" smtClean="0"/>
              <a:t>© Elektrobit (EB), 2013 / Confidential</a:t>
            </a:r>
            <a:endParaRPr lang="en-US" noProof="0"/>
          </a:p>
        </p:txBody>
      </p:sp>
      <p:sp>
        <p:nvSpPr>
          <p:cNvPr id="9" name="Slide Number Placeholder 8"/>
          <p:cNvSpPr>
            <a:spLocks noGrp="1"/>
          </p:cNvSpPr>
          <p:nvPr>
            <p:ph type="sldNum" sz="quarter" idx="26"/>
          </p:nvPr>
        </p:nvSpPr>
        <p:spPr/>
        <p:txBody>
          <a:bodyPr/>
          <a:lstStyle/>
          <a:p>
            <a:fld id="{878C6D27-6E64-48A1-8AF4-19901344D507}" type="slidenum">
              <a:rPr lang="en-US" noProof="0" smtClean="0"/>
              <a:pPr/>
              <a:t>‹#›</a:t>
            </a:fld>
            <a:endParaRPr lang="en-US" noProof="0"/>
          </a:p>
        </p:txBody>
      </p:sp>
    </p:spTree>
    <p:extLst>
      <p:ext uri="{BB962C8B-B14F-4D97-AF65-F5344CB8AC3E}">
        <p14:creationId xmlns:p14="http://schemas.microsoft.com/office/powerpoint/2010/main" val="333277201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bwMode="gray"/>
        <p:txBody>
          <a:bodyPr/>
          <a:lstStyle/>
          <a:p>
            <a:r>
              <a:rPr lang="en-US" noProof="0" smtClean="0"/>
              <a:t>Click to add presentation title</a:t>
            </a:r>
            <a:endParaRPr lang="en-US" noProof="0"/>
          </a:p>
        </p:txBody>
      </p:sp>
      <p:sp>
        <p:nvSpPr>
          <p:cNvPr id="3" name="Footer Placeholder 2"/>
          <p:cNvSpPr>
            <a:spLocks noGrp="1"/>
          </p:cNvSpPr>
          <p:nvPr>
            <p:ph type="ftr" sz="quarter" idx="25"/>
          </p:nvPr>
        </p:nvSpPr>
        <p:spPr/>
        <p:txBody>
          <a:bodyPr/>
          <a:lstStyle/>
          <a:p>
            <a:r>
              <a:rPr lang="en-US" noProof="0" smtClean="0"/>
              <a:t>© Elektrobit (EB), 2013 / Confidential</a:t>
            </a:r>
            <a:endParaRPr lang="en-US" noProof="0"/>
          </a:p>
        </p:txBody>
      </p:sp>
      <p:sp>
        <p:nvSpPr>
          <p:cNvPr id="9" name="Slide Number Placeholder 8"/>
          <p:cNvSpPr>
            <a:spLocks noGrp="1"/>
          </p:cNvSpPr>
          <p:nvPr>
            <p:ph type="sldNum" sz="quarter" idx="26"/>
          </p:nvPr>
        </p:nvSpPr>
        <p:spPr/>
        <p:txBody>
          <a:bodyPr/>
          <a:lstStyle/>
          <a:p>
            <a:fld id="{878C6D27-6E64-48A1-8AF4-19901344D507}" type="slidenum">
              <a:rPr lang="en-US" noProof="0" smtClean="0"/>
              <a:pPr/>
              <a:t>‹#›</a:t>
            </a:fld>
            <a:endParaRPr lang="en-US" noProof="0"/>
          </a:p>
        </p:txBody>
      </p:sp>
      <p:sp>
        <p:nvSpPr>
          <p:cNvPr id="10" name="Rectangle 9"/>
          <p:cNvSpPr/>
          <p:nvPr userDrawn="1"/>
        </p:nvSpPr>
        <p:spPr>
          <a:xfrm>
            <a:off x="323850" y="1340768"/>
            <a:ext cx="8568630" cy="216024"/>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4998513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Kuva 7" descr="normipalkki.gif"/>
          <p:cNvPicPr>
            <a:picLocks noChangeAspect="1"/>
          </p:cNvPicPr>
          <p:nvPr/>
        </p:nvPicPr>
        <p:blipFill>
          <a:blip r:embed="rId12" cstate="print"/>
          <a:stretch>
            <a:fillRect/>
          </a:stretch>
        </p:blipFill>
        <p:spPr>
          <a:xfrm>
            <a:off x="0" y="0"/>
            <a:ext cx="9144000" cy="607071"/>
          </a:xfrm>
          <a:prstGeom prst="rect">
            <a:avLst/>
          </a:prstGeom>
        </p:spPr>
      </p:pic>
      <p:sp>
        <p:nvSpPr>
          <p:cNvPr id="6" name="Slide Number Placeholder 5"/>
          <p:cNvSpPr>
            <a:spLocks noGrp="1"/>
          </p:cNvSpPr>
          <p:nvPr>
            <p:ph type="sldNum" sz="quarter" idx="4"/>
          </p:nvPr>
        </p:nvSpPr>
        <p:spPr>
          <a:xfrm>
            <a:off x="7668472" y="6480000"/>
            <a:ext cx="1152000" cy="216000"/>
          </a:xfrm>
          <a:prstGeom prst="rect">
            <a:avLst/>
          </a:prstGeom>
        </p:spPr>
        <p:txBody>
          <a:bodyPr vert="horz" lIns="0" tIns="0" rIns="18000" bIns="0" rtlCol="0" anchor="ctr"/>
          <a:lstStyle>
            <a:lvl1pPr algn="r">
              <a:defRPr sz="950">
                <a:solidFill>
                  <a:schemeClr val="accent1"/>
                </a:solidFill>
              </a:defRPr>
            </a:lvl1pPr>
          </a:lstStyle>
          <a:p>
            <a:fld id="{878C6D27-6E64-48A1-8AF4-19901344D507}" type="slidenum">
              <a:rPr lang="en-US" noProof="0" smtClean="0"/>
              <a:pPr/>
              <a:t>‹#›</a:t>
            </a:fld>
            <a:endParaRPr lang="en-US" noProof="0"/>
          </a:p>
        </p:txBody>
      </p:sp>
      <p:sp>
        <p:nvSpPr>
          <p:cNvPr id="2" name="Title Placeholder 1"/>
          <p:cNvSpPr>
            <a:spLocks noGrp="1"/>
          </p:cNvSpPr>
          <p:nvPr>
            <p:ph type="title"/>
          </p:nvPr>
        </p:nvSpPr>
        <p:spPr bwMode="gray">
          <a:xfrm>
            <a:off x="324000" y="72000"/>
            <a:ext cx="7668852" cy="504000"/>
          </a:xfrm>
          <a:prstGeom prst="rect">
            <a:avLst/>
          </a:prstGeom>
        </p:spPr>
        <p:txBody>
          <a:bodyPr vert="horz" lIns="0" tIns="0" rIns="0" bIns="0" rtlCol="0" anchor="ctr">
            <a:noAutofit/>
          </a:bodyPr>
          <a:lstStyle/>
          <a:p>
            <a:r>
              <a:rPr lang="en-US" noProof="0" smtClean="0"/>
              <a:t>Click to add presentation title</a:t>
            </a:r>
            <a:endParaRPr lang="en-US" noProof="0"/>
          </a:p>
        </p:txBody>
      </p:sp>
      <p:cxnSp>
        <p:nvCxnSpPr>
          <p:cNvPr id="14" name="Straight Connector 13"/>
          <p:cNvCxnSpPr/>
          <p:nvPr/>
        </p:nvCxnSpPr>
        <p:spPr>
          <a:xfrm>
            <a:off x="324000" y="1440000"/>
            <a:ext cx="846124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idx="1"/>
          </p:nvPr>
        </p:nvSpPr>
        <p:spPr>
          <a:xfrm>
            <a:off x="324000" y="1656000"/>
            <a:ext cx="8460000" cy="4716000"/>
          </a:xfrm>
          <a:prstGeom prst="rect">
            <a:avLst/>
          </a:prstGeom>
        </p:spPr>
        <p:txBody>
          <a:bodyPr vert="horz" lIns="0" tIns="0" rIns="0" bIns="0" rtlCol="0">
            <a:norm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 level</a:t>
            </a:r>
          </a:p>
          <a:p>
            <a:pPr lvl="8"/>
            <a:r>
              <a:rPr lang="en-US" dirty="0" smtClean="0"/>
              <a:t>Ninth level</a:t>
            </a:r>
          </a:p>
        </p:txBody>
      </p:sp>
      <p:sp>
        <p:nvSpPr>
          <p:cNvPr id="3" name="Footer Placeholder 2"/>
          <p:cNvSpPr>
            <a:spLocks noGrp="1"/>
          </p:cNvSpPr>
          <p:nvPr>
            <p:ph type="ftr" sz="quarter" idx="3"/>
          </p:nvPr>
        </p:nvSpPr>
        <p:spPr>
          <a:xfrm>
            <a:off x="324000" y="6480000"/>
            <a:ext cx="2916000" cy="216000"/>
          </a:xfrm>
          <a:prstGeom prst="rect">
            <a:avLst/>
          </a:prstGeom>
        </p:spPr>
        <p:txBody>
          <a:bodyPr vert="horz" lIns="0" tIns="0" rIns="0" bIns="0" rtlCol="0" anchor="ctr"/>
          <a:lstStyle>
            <a:lvl1pPr algn="l">
              <a:defRPr lang="en-US" sz="950">
                <a:solidFill>
                  <a:schemeClr val="accent1"/>
                </a:solidFill>
              </a:defRPr>
            </a:lvl1pPr>
          </a:lstStyle>
          <a:p>
            <a:r>
              <a:rPr lang="en-US" noProof="0" smtClean="0"/>
              <a:t>© Elektrobit (EB), 2013 / Confidential</a:t>
            </a:r>
            <a:endParaRPr lang="en-US" noProof="0"/>
          </a:p>
        </p:txBody>
      </p:sp>
    </p:spTree>
    <p:extLst>
      <p:ext uri="{BB962C8B-B14F-4D97-AF65-F5344CB8AC3E}">
        <p14:creationId xmlns:p14="http://schemas.microsoft.com/office/powerpoint/2010/main" val="1245273404"/>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52" r:id="rId3"/>
    <p:sldLayoutId id="2147483661" r:id="rId4"/>
    <p:sldLayoutId id="2147483663" r:id="rId5"/>
    <p:sldLayoutId id="2147483666" r:id="rId6"/>
    <p:sldLayoutId id="2147483672" r:id="rId7"/>
    <p:sldLayoutId id="2147483675" r:id="rId8"/>
    <p:sldLayoutId id="2147483673" r:id="rId9"/>
    <p:sldLayoutId id="2147483668" r:id="rId10"/>
  </p:sldLayoutIdLst>
  <p:timing>
    <p:tnLst>
      <p:par>
        <p:cTn id="1" dur="indefinite" restart="never" nodeType="tmRoot"/>
      </p:par>
    </p:tnLst>
  </p:timing>
  <p:hf hdr="0" dt="0"/>
  <p:txStyles>
    <p:titleStyle>
      <a:lvl1pPr algn="l" defTabSz="914400" rtl="0" eaLnBrk="1" latinLnBrk="0" hangingPunct="1">
        <a:spcBef>
          <a:spcPct val="0"/>
        </a:spcBef>
        <a:buNone/>
        <a:defRPr sz="1600" kern="1200">
          <a:solidFill>
            <a:schemeClr val="bg1"/>
          </a:solidFill>
          <a:latin typeface="+mj-lt"/>
          <a:ea typeface="+mj-ea"/>
          <a:cs typeface="+mj-cs"/>
        </a:defRPr>
      </a:lvl1pPr>
    </p:titleStyle>
    <p:bodyStyle>
      <a:lvl1pPr marL="216000" indent="-216000" algn="l" defTabSz="914400" rtl="0" eaLnBrk="1" latinLnBrk="0" hangingPunct="1">
        <a:lnSpc>
          <a:spcPct val="100000"/>
        </a:lnSpc>
        <a:spcBef>
          <a:spcPts val="600"/>
        </a:spcBef>
        <a:spcAft>
          <a:spcPts val="0"/>
        </a:spcAft>
        <a:buClr>
          <a:schemeClr val="tx2"/>
        </a:buClr>
        <a:buSzPct val="100000"/>
        <a:buFont typeface="Arial" pitchFamily="34" charset="0"/>
        <a:buChar char="•"/>
        <a:defRPr sz="2000" b="0" kern="1200" cap="none" spc="0" baseline="0">
          <a:ln>
            <a:noFill/>
          </a:ln>
          <a:solidFill>
            <a:schemeClr val="tx2"/>
          </a:solidFill>
          <a:latin typeface="+mn-lt"/>
          <a:ea typeface="+mn-ea"/>
          <a:cs typeface="+mn-cs"/>
        </a:defRPr>
      </a:lvl1pPr>
      <a:lvl2pPr marL="432000" indent="-216000" algn="l" defTabSz="914400" rtl="0" eaLnBrk="1" latinLnBrk="0" hangingPunct="1">
        <a:lnSpc>
          <a:spcPct val="100000"/>
        </a:lnSpc>
        <a:spcBef>
          <a:spcPts val="600"/>
        </a:spcBef>
        <a:buClr>
          <a:schemeClr val="tx2"/>
        </a:buClr>
        <a:buSzPct val="100000"/>
        <a:buFont typeface="Calibri" pitchFamily="34" charset="0"/>
        <a:buChar char="‒"/>
        <a:tabLst/>
        <a:defRPr sz="1800" b="0" kern="1200" spc="0" baseline="0">
          <a:ln>
            <a:noFill/>
          </a:ln>
          <a:solidFill>
            <a:schemeClr val="tx2"/>
          </a:solidFill>
          <a:latin typeface="+mn-lt"/>
          <a:ea typeface="+mn-ea"/>
          <a:cs typeface="+mn-cs"/>
        </a:defRPr>
      </a:lvl2pPr>
      <a:lvl3pPr marL="648000" indent="-216000" algn="l" defTabSz="914400" rtl="0" eaLnBrk="1" latinLnBrk="0" hangingPunct="1">
        <a:lnSpc>
          <a:spcPct val="100000"/>
        </a:lnSpc>
        <a:spcBef>
          <a:spcPts val="600"/>
        </a:spcBef>
        <a:buClr>
          <a:schemeClr val="tx2"/>
        </a:buClr>
        <a:buSzPct val="100000"/>
        <a:buFont typeface="Arial" pitchFamily="34" charset="0"/>
        <a:buChar char="•"/>
        <a:tabLst/>
        <a:defRPr lang="en-US" sz="1600" b="0" kern="1200" cap="none" spc="0" baseline="0" noProof="0" dirty="0" smtClean="0">
          <a:ln>
            <a:noFill/>
          </a:ln>
          <a:solidFill>
            <a:schemeClr val="tx2"/>
          </a:solidFill>
          <a:latin typeface="+mn-lt"/>
          <a:ea typeface="+mn-ea"/>
          <a:cs typeface="+mn-cs"/>
        </a:defRPr>
      </a:lvl3pPr>
      <a:lvl4pPr marL="864000" indent="-216000" algn="l" defTabSz="914400" rtl="0" eaLnBrk="1" latinLnBrk="0" hangingPunct="1">
        <a:lnSpc>
          <a:spcPct val="100000"/>
        </a:lnSpc>
        <a:spcBef>
          <a:spcPts val="600"/>
        </a:spcBef>
        <a:buClr>
          <a:schemeClr val="tx2"/>
        </a:buClr>
        <a:buSzPct val="100000"/>
        <a:buFont typeface="Calibri" pitchFamily="34" charset="0"/>
        <a:buChar char="‒"/>
        <a:tabLst/>
        <a:defRPr lang="en-US" sz="1600" b="0" kern="1200" spc="0" baseline="0" noProof="0" dirty="0" smtClean="0">
          <a:ln>
            <a:noFill/>
          </a:ln>
          <a:solidFill>
            <a:schemeClr val="tx2"/>
          </a:solidFill>
          <a:latin typeface="+mn-lt"/>
          <a:ea typeface="+mn-ea"/>
          <a:cs typeface="+mn-cs"/>
        </a:defRPr>
      </a:lvl4pPr>
      <a:lvl5pPr marL="1080000" indent="-216000" algn="l" defTabSz="914400" rtl="0" eaLnBrk="1" latinLnBrk="0" hangingPunct="1">
        <a:lnSpc>
          <a:spcPct val="100000"/>
        </a:lnSpc>
        <a:spcBef>
          <a:spcPts val="600"/>
        </a:spcBef>
        <a:buClr>
          <a:schemeClr val="tx2"/>
        </a:buClr>
        <a:buSzPct val="100000"/>
        <a:buFont typeface="Calibri" pitchFamily="34" charset="0"/>
        <a:buChar char="‒"/>
        <a:defRPr sz="1600" b="0" kern="1200" spc="0" baseline="0">
          <a:ln>
            <a:noFill/>
          </a:ln>
          <a:solidFill>
            <a:schemeClr val="tx2"/>
          </a:solidFill>
          <a:latin typeface="+mn-lt"/>
          <a:ea typeface="+mn-ea"/>
          <a:cs typeface="+mn-cs"/>
        </a:defRPr>
      </a:lvl5pPr>
      <a:lvl6pPr marL="1296000" indent="-215900" algn="l" defTabSz="914400" rtl="0" eaLnBrk="1" latinLnBrk="0" hangingPunct="1">
        <a:lnSpc>
          <a:spcPct val="100000"/>
        </a:lnSpc>
        <a:spcBef>
          <a:spcPts val="600"/>
        </a:spcBef>
        <a:buSzPct val="100000"/>
        <a:buFont typeface="Calibri" pitchFamily="34" charset="0"/>
        <a:buChar char="‒"/>
        <a:defRPr lang="en-US" sz="1600" b="0" kern="1200" spc="0" baseline="0" dirty="0" smtClean="0">
          <a:ln>
            <a:noFill/>
          </a:ln>
          <a:solidFill>
            <a:schemeClr val="tx2"/>
          </a:solidFill>
          <a:latin typeface="+mn-lt"/>
          <a:ea typeface="+mn-ea"/>
          <a:cs typeface="+mn-cs"/>
        </a:defRPr>
      </a:lvl6pPr>
      <a:lvl7pPr marL="1512000" indent="-216000" algn="l" defTabSz="914400" rtl="0" eaLnBrk="1" latinLnBrk="0" hangingPunct="1">
        <a:lnSpc>
          <a:spcPct val="100000"/>
        </a:lnSpc>
        <a:spcBef>
          <a:spcPts val="600"/>
        </a:spcBef>
        <a:buSzPct val="100000"/>
        <a:buFont typeface="Calibri" pitchFamily="34" charset="0"/>
        <a:buChar char="‒"/>
        <a:defRPr sz="1600" b="0" kern="1200" spc="0" baseline="0">
          <a:ln>
            <a:noFill/>
          </a:ln>
          <a:solidFill>
            <a:schemeClr val="tx2"/>
          </a:solidFill>
          <a:latin typeface="+mn-lt"/>
          <a:ea typeface="+mn-ea"/>
          <a:cs typeface="+mn-cs"/>
        </a:defRPr>
      </a:lvl7pPr>
      <a:lvl8pPr marL="1728000" indent="-216000" algn="l" defTabSz="914400" rtl="0" eaLnBrk="1" latinLnBrk="0" hangingPunct="1">
        <a:lnSpc>
          <a:spcPct val="100000"/>
        </a:lnSpc>
        <a:spcBef>
          <a:spcPts val="600"/>
        </a:spcBef>
        <a:buSzPct val="100000"/>
        <a:buFont typeface="Calibri" pitchFamily="34" charset="0"/>
        <a:buChar char="‒"/>
        <a:defRPr sz="1600" b="0" kern="1200" spc="0" baseline="0">
          <a:ln>
            <a:noFill/>
          </a:ln>
          <a:solidFill>
            <a:schemeClr val="tx2"/>
          </a:solidFill>
          <a:latin typeface="+mn-lt"/>
          <a:ea typeface="+mn-ea"/>
          <a:cs typeface="+mn-cs"/>
        </a:defRPr>
      </a:lvl8pPr>
      <a:lvl9pPr marL="1944000" indent="-216000" algn="l" defTabSz="914400" rtl="0" eaLnBrk="1" latinLnBrk="0" hangingPunct="1">
        <a:lnSpc>
          <a:spcPct val="100000"/>
        </a:lnSpc>
        <a:spcBef>
          <a:spcPts val="600"/>
        </a:spcBef>
        <a:buFont typeface="Calibri" pitchFamily="34" charset="0"/>
        <a:buChar char="‒"/>
        <a:defRPr sz="1600" kern="1200" spc="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download.intel.com/newsroom/kits/atom/z2760/pdfs/Intel-Atom-Processor_Z2760-BusinessTablets_ProductBrief.pdf" TargetMode="External"/><Relationship Id="rId2" Type="http://schemas.openxmlformats.org/officeDocument/2006/relationships/hyperlink" Target="http://home.mcafee.com/store/mobile-securit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prlog.org/11652365-nvidia-selects-trusted-logic-security-solution-to-secure-vas-on-tegra-powered-super-phones-tablet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qualcomm.com/solutions/multimedia/security" TargetMode="External"/><Relationship Id="rId2" Type="http://schemas.openxmlformats.org/officeDocument/2006/relationships/hyperlink" Target="https://developer.qualcomm.com/sites/default/files/snapdragon-s4-product-overview.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www.trusted-labs.com/" TargetMode="External"/><Relationship Id="rId3" Type="http://schemas.openxmlformats.org/officeDocument/2006/relationships/hyperlink" Target="http://www.discretix.com/Products-Solutions/Mobile-Security-Complete-Mobile-Phone-Security-w/-Mobile-DRM.html" TargetMode="External"/><Relationship Id="rId7" Type="http://schemas.openxmlformats.org/officeDocument/2006/relationships/hyperlink" Target="http://www.samsung.com/global/business/mobile/solution/security/samsung-knox#con01"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hyperlink" Target="https://www.lookout.com/android-security" TargetMode="External"/><Relationship Id="rId5" Type="http://schemas.openxmlformats.org/officeDocument/2006/relationships/hyperlink" Target="http://www.insidesecure.com/eng/Products/Secure-Solutions/VaultIC-overview" TargetMode="External"/><Relationship Id="rId4" Type="http://schemas.openxmlformats.org/officeDocument/2006/relationships/hyperlink" Target="http://www.cryptophone.de/" TargetMode="External"/><Relationship Id="rId9" Type="http://schemas.openxmlformats.org/officeDocument/2006/relationships/hyperlink" Target="http://www.windriver.com/announces/android-solution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564" y="692696"/>
            <a:ext cx="5652628" cy="1584176"/>
          </a:xfrm>
        </p:spPr>
        <p:txBody>
          <a:bodyPr/>
          <a:lstStyle/>
          <a:p>
            <a:r>
              <a:rPr lang="en-US" dirty="0" smtClean="0"/>
              <a:t>Platform Security Study</a:t>
            </a:r>
            <a:br>
              <a:rPr lang="en-US" dirty="0" smtClean="0"/>
            </a:br>
            <a:r>
              <a:rPr lang="en-US" dirty="0" smtClean="0"/>
              <a:t>Wireless Solutions</a:t>
            </a:r>
            <a:endParaRPr lang="en-US" dirty="0"/>
          </a:p>
        </p:txBody>
      </p:sp>
      <p:sp>
        <p:nvSpPr>
          <p:cNvPr id="4" name="Text Placeholder 3"/>
          <p:cNvSpPr>
            <a:spLocks noGrp="1"/>
          </p:cNvSpPr>
          <p:nvPr>
            <p:ph type="body" sz="quarter" idx="13"/>
          </p:nvPr>
        </p:nvSpPr>
        <p:spPr>
          <a:xfrm>
            <a:off x="683568" y="2564904"/>
            <a:ext cx="2894400" cy="216000"/>
          </a:xfrm>
        </p:spPr>
        <p:txBody>
          <a:bodyPr/>
          <a:lstStyle/>
          <a:p>
            <a:r>
              <a:rPr lang="en-US" dirty="0" smtClean="0"/>
              <a:t>Rami Juvonen</a:t>
            </a:r>
            <a:endParaRPr lang="en-US" dirty="0"/>
          </a:p>
        </p:txBody>
      </p:sp>
      <p:sp>
        <p:nvSpPr>
          <p:cNvPr id="8" name="Text Placeholder 7"/>
          <p:cNvSpPr>
            <a:spLocks noGrp="1"/>
          </p:cNvSpPr>
          <p:nvPr>
            <p:ph type="body" sz="quarter" idx="15"/>
          </p:nvPr>
        </p:nvSpPr>
        <p:spPr/>
        <p:txBody>
          <a:bodyPr/>
          <a:lstStyle/>
          <a:p>
            <a:r>
              <a:rPr lang="en-US" dirty="0" smtClean="0"/>
              <a:t>24.7.2013</a:t>
            </a:r>
            <a:endParaRPr lang="en-US" dirty="0"/>
          </a:p>
        </p:txBody>
      </p:sp>
    </p:spTree>
    <p:extLst>
      <p:ext uri="{BB962C8B-B14F-4D97-AF65-F5344CB8AC3E}">
        <p14:creationId xmlns:p14="http://schemas.microsoft.com/office/powerpoint/2010/main" val="3054403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Security Study</a:t>
            </a:r>
          </a:p>
        </p:txBody>
      </p:sp>
      <p:sp>
        <p:nvSpPr>
          <p:cNvPr id="3" name="Text Placeholder 2"/>
          <p:cNvSpPr>
            <a:spLocks noGrp="1"/>
          </p:cNvSpPr>
          <p:nvPr>
            <p:ph type="body" sz="quarter" idx="13"/>
          </p:nvPr>
        </p:nvSpPr>
        <p:spPr/>
        <p:txBody>
          <a:bodyPr/>
          <a:lstStyle/>
          <a:p>
            <a:r>
              <a:rPr lang="en-US" dirty="0" smtClean="0"/>
              <a:t>Platform Security Chipset Comparison</a:t>
            </a:r>
            <a:endParaRPr lang="en-US" dirty="0"/>
          </a:p>
        </p:txBody>
      </p:sp>
      <p:sp>
        <p:nvSpPr>
          <p:cNvPr id="5" name="Footer Placeholder 4"/>
          <p:cNvSpPr>
            <a:spLocks noGrp="1"/>
          </p:cNvSpPr>
          <p:nvPr>
            <p:ph type="ftr" sz="quarter" idx="15"/>
          </p:nvPr>
        </p:nvSpPr>
        <p:spPr/>
        <p:txBody>
          <a:bodyPr/>
          <a:lstStyle/>
          <a:p>
            <a:r>
              <a:rPr lang="en-US" noProof="0" smtClean="0"/>
              <a:t>© Elektrobit (EB), 2013 / Confidential</a:t>
            </a:r>
            <a:endParaRPr lang="en-US" noProof="0"/>
          </a:p>
        </p:txBody>
      </p:sp>
      <p:sp>
        <p:nvSpPr>
          <p:cNvPr id="6" name="Slide Number Placeholder 5"/>
          <p:cNvSpPr>
            <a:spLocks noGrp="1"/>
          </p:cNvSpPr>
          <p:nvPr>
            <p:ph type="sldNum" sz="quarter" idx="16"/>
          </p:nvPr>
        </p:nvSpPr>
        <p:spPr/>
        <p:txBody>
          <a:bodyPr/>
          <a:lstStyle/>
          <a:p>
            <a:fld id="{878C6D27-6E64-48A1-8AF4-19901344D507}" type="slidenum">
              <a:rPr lang="en-US" noProof="0" smtClean="0"/>
              <a:pPr/>
              <a:t>10</a:t>
            </a:fld>
            <a:endParaRPr lang="en-US" noProof="0"/>
          </a:p>
        </p:txBody>
      </p:sp>
      <p:graphicFrame>
        <p:nvGraphicFramePr>
          <p:cNvPr id="7" name="Table 6"/>
          <p:cNvGraphicFramePr>
            <a:graphicFrameLocks noGrp="1"/>
          </p:cNvGraphicFramePr>
          <p:nvPr>
            <p:extLst>
              <p:ext uri="{D42A27DB-BD31-4B8C-83A1-F6EECF244321}">
                <p14:modId xmlns:p14="http://schemas.microsoft.com/office/powerpoint/2010/main" val="2072971619"/>
              </p:ext>
            </p:extLst>
          </p:nvPr>
        </p:nvGraphicFramePr>
        <p:xfrm>
          <a:off x="467544" y="1556792"/>
          <a:ext cx="8136904" cy="4861560"/>
        </p:xfrm>
        <a:graphic>
          <a:graphicData uri="http://schemas.openxmlformats.org/drawingml/2006/table">
            <a:tbl>
              <a:tblPr firstRow="1" bandRow="1">
                <a:tableStyleId>{21E4AEA4-8DFA-4A89-87EB-49C32662AFE0}</a:tableStyleId>
              </a:tblPr>
              <a:tblGrid>
                <a:gridCol w="1584176"/>
                <a:gridCol w="1440160"/>
                <a:gridCol w="1080120"/>
                <a:gridCol w="792088"/>
                <a:gridCol w="1656184"/>
                <a:gridCol w="1584176"/>
              </a:tblGrid>
              <a:tr h="370840">
                <a:tc>
                  <a:txBody>
                    <a:bodyPr/>
                    <a:lstStyle/>
                    <a:p>
                      <a:endParaRPr lang="en-US" dirty="0"/>
                    </a:p>
                  </a:txBody>
                  <a:tcPr/>
                </a:tc>
                <a:tc>
                  <a:txBody>
                    <a:bodyPr/>
                    <a:lstStyle/>
                    <a:p>
                      <a:r>
                        <a:rPr lang="en-US" dirty="0" smtClean="0"/>
                        <a:t>TI</a:t>
                      </a:r>
                      <a:r>
                        <a:rPr lang="en-US" baseline="0" dirty="0" smtClean="0"/>
                        <a:t> OMAP (4)</a:t>
                      </a:r>
                      <a:endParaRPr lang="en-US" dirty="0"/>
                    </a:p>
                  </a:txBody>
                  <a:tcPr/>
                </a:tc>
                <a:tc>
                  <a:txBody>
                    <a:bodyPr/>
                    <a:lstStyle/>
                    <a:p>
                      <a:r>
                        <a:rPr lang="en-US" dirty="0" err="1" smtClean="0"/>
                        <a:t>Renesas</a:t>
                      </a:r>
                      <a:endParaRPr lang="en-US" dirty="0"/>
                    </a:p>
                  </a:txBody>
                  <a:tcPr/>
                </a:tc>
                <a:tc>
                  <a:txBody>
                    <a:bodyPr/>
                    <a:lstStyle/>
                    <a:p>
                      <a:r>
                        <a:rPr lang="en-US" dirty="0" smtClean="0"/>
                        <a:t>Intel</a:t>
                      </a:r>
                      <a:endParaRPr lang="en-US" dirty="0"/>
                    </a:p>
                  </a:txBody>
                  <a:tcPr/>
                </a:tc>
                <a:tc>
                  <a:txBody>
                    <a:bodyPr/>
                    <a:lstStyle/>
                    <a:p>
                      <a:r>
                        <a:rPr lang="en-US" dirty="0" err="1" smtClean="0"/>
                        <a:t>Nvidia</a:t>
                      </a:r>
                      <a:endParaRPr lang="en-US" dirty="0"/>
                    </a:p>
                  </a:txBody>
                  <a:tcPr/>
                </a:tc>
                <a:tc>
                  <a:txBody>
                    <a:bodyPr/>
                    <a:lstStyle/>
                    <a:p>
                      <a:r>
                        <a:rPr lang="en-US" dirty="0" smtClean="0"/>
                        <a:t>Qualcomm</a:t>
                      </a:r>
                      <a:endParaRPr lang="en-US" dirty="0"/>
                    </a:p>
                  </a:txBody>
                  <a:tcPr/>
                </a:tc>
              </a:tr>
              <a:tr h="370840">
                <a:tc>
                  <a:txBody>
                    <a:bodyPr/>
                    <a:lstStyle/>
                    <a:p>
                      <a:r>
                        <a:rPr lang="en-US" dirty="0" smtClean="0"/>
                        <a:t>Secure</a:t>
                      </a:r>
                      <a:r>
                        <a:rPr lang="en-US" baseline="0" dirty="0" smtClean="0"/>
                        <a:t> boot</a:t>
                      </a:r>
                    </a:p>
                  </a:txBody>
                  <a:tcPr/>
                </a:tc>
                <a:tc>
                  <a:txBody>
                    <a:bodyPr/>
                    <a:lstStyle/>
                    <a:p>
                      <a:pPr algn="ctr"/>
                      <a:r>
                        <a:rPr lang="en-US" dirty="0" smtClean="0"/>
                        <a:t>X</a:t>
                      </a:r>
                      <a:endParaRPr lang="en-US" dirty="0"/>
                    </a:p>
                  </a:txBody>
                  <a:tcPr/>
                </a:tc>
                <a:tc>
                  <a:txBody>
                    <a:bodyPr/>
                    <a:lstStyle/>
                    <a:p>
                      <a:pPr algn="ctr"/>
                      <a:r>
                        <a:rPr lang="en-US" dirty="0" smtClean="0"/>
                        <a:t>?</a:t>
                      </a:r>
                      <a:endParaRPr lang="en-US" dirty="0"/>
                    </a:p>
                  </a:txBody>
                  <a:tcPr/>
                </a:tc>
                <a:tc>
                  <a:txBody>
                    <a:bodyPr/>
                    <a:lstStyle/>
                    <a:p>
                      <a:pPr algn="ctr"/>
                      <a:r>
                        <a:rPr lang="en-US" dirty="0" smtClean="0"/>
                        <a:t>X</a:t>
                      </a:r>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r>
              <a:tr h="370840">
                <a:tc>
                  <a:txBody>
                    <a:bodyPr/>
                    <a:lstStyle/>
                    <a:p>
                      <a:r>
                        <a:rPr lang="en-US" dirty="0" smtClean="0"/>
                        <a:t>Secure</a:t>
                      </a:r>
                      <a:r>
                        <a:rPr lang="en-US" baseline="0" dirty="0" smtClean="0"/>
                        <a:t> storage</a:t>
                      </a:r>
                      <a:endParaRPr lang="en-US" dirty="0"/>
                    </a:p>
                  </a:txBody>
                  <a:tcPr/>
                </a:tc>
                <a:tc>
                  <a:txBody>
                    <a:bodyPr/>
                    <a:lstStyle/>
                    <a:p>
                      <a:pPr algn="ctr"/>
                      <a:r>
                        <a:rPr lang="en-US" dirty="0" smtClean="0"/>
                        <a:t>X</a:t>
                      </a:r>
                      <a:endParaRPr lang="en-US" dirty="0"/>
                    </a:p>
                  </a:txBody>
                  <a:tcPr/>
                </a:tc>
                <a:tc>
                  <a:txBody>
                    <a:bodyPr/>
                    <a:lstStyle/>
                    <a:p>
                      <a:pPr algn="ctr"/>
                      <a:r>
                        <a:rPr lang="en-US" dirty="0" smtClean="0"/>
                        <a:t>?</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r>
              <a:tr h="370840">
                <a:tc>
                  <a:txBody>
                    <a:bodyPr/>
                    <a:lstStyle/>
                    <a:p>
                      <a:r>
                        <a:rPr lang="en-US" dirty="0" smtClean="0"/>
                        <a:t>Secure execution</a:t>
                      </a:r>
                      <a:endParaRPr lang="en-US" dirty="0"/>
                    </a:p>
                  </a:txBody>
                  <a:tcPr/>
                </a:tc>
                <a:tc>
                  <a:txBody>
                    <a:bodyPr/>
                    <a:lstStyle/>
                    <a:p>
                      <a:pPr algn="ctr"/>
                      <a:r>
                        <a:rPr lang="en-US" dirty="0" smtClean="0"/>
                        <a:t>X</a:t>
                      </a:r>
                      <a:endParaRPr lang="en-US" dirty="0"/>
                    </a:p>
                  </a:txBody>
                  <a:tcPr/>
                </a:tc>
                <a:tc>
                  <a:txBody>
                    <a:bodyPr/>
                    <a:lstStyle/>
                    <a:p>
                      <a:pPr algn="ctr"/>
                      <a:r>
                        <a:rPr lang="en-US" dirty="0" smtClean="0"/>
                        <a:t>?</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r>
              <a:tr h="370840">
                <a:tc>
                  <a:txBody>
                    <a:bodyPr/>
                    <a:lstStyle/>
                    <a:p>
                      <a:r>
                        <a:rPr lang="en-US" dirty="0" smtClean="0"/>
                        <a:t>Cryptographic</a:t>
                      </a:r>
                      <a:r>
                        <a:rPr lang="en-US" baseline="0" dirty="0" smtClean="0"/>
                        <a:t> accelerators</a:t>
                      </a:r>
                      <a:endParaRPr lang="en-US" dirty="0"/>
                    </a:p>
                  </a:txBody>
                  <a:tcPr/>
                </a:tc>
                <a:tc>
                  <a:txBody>
                    <a:bodyPr/>
                    <a:lstStyle/>
                    <a:p>
                      <a:pPr algn="ctr"/>
                      <a:r>
                        <a:rPr lang="en-US" dirty="0" smtClean="0"/>
                        <a:t>X</a:t>
                      </a:r>
                      <a:endParaRPr lang="en-US" dirty="0"/>
                    </a:p>
                  </a:txBody>
                  <a:tcPr/>
                </a:tc>
                <a:tc>
                  <a:txBody>
                    <a:bodyPr/>
                    <a:lstStyle/>
                    <a:p>
                      <a:pPr algn="ctr"/>
                      <a:r>
                        <a:rPr lang="en-US" dirty="0" smtClean="0"/>
                        <a:t>?</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r>
              <a:tr h="370840">
                <a:tc>
                  <a:txBody>
                    <a:bodyPr/>
                    <a:lstStyle/>
                    <a:p>
                      <a:r>
                        <a:rPr lang="en-US" dirty="0" smtClean="0"/>
                        <a:t>Secure</a:t>
                      </a:r>
                      <a:r>
                        <a:rPr lang="en-US" baseline="0" dirty="0" smtClean="0"/>
                        <a:t> Interfaces</a:t>
                      </a:r>
                      <a:endParaRPr lang="en-US" dirty="0"/>
                    </a:p>
                  </a:txBody>
                  <a:tcPr/>
                </a:tc>
                <a:tc>
                  <a:txBody>
                    <a:bodyPr/>
                    <a:lstStyle/>
                    <a:p>
                      <a:pPr algn="ctr"/>
                      <a:r>
                        <a:rPr lang="en-US" dirty="0" smtClean="0"/>
                        <a:t>X</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r h="370840">
                <a:tc>
                  <a:txBody>
                    <a:bodyPr/>
                    <a:lstStyle/>
                    <a:p>
                      <a:r>
                        <a:rPr lang="en-US" dirty="0" smtClean="0"/>
                        <a:t>Possibility</a:t>
                      </a:r>
                      <a:r>
                        <a:rPr lang="en-US" baseline="0" dirty="0" smtClean="0"/>
                        <a:t> </a:t>
                      </a:r>
                      <a:r>
                        <a:rPr lang="en-US" dirty="0" smtClean="0"/>
                        <a:t> to add secure</a:t>
                      </a:r>
                      <a:r>
                        <a:rPr lang="en-US" baseline="0" dirty="0" smtClean="0"/>
                        <a:t> client apps on the fly</a:t>
                      </a:r>
                    </a:p>
                  </a:txBody>
                  <a:tcPr/>
                </a:tc>
                <a:tc>
                  <a:txBody>
                    <a:bodyPr/>
                    <a:lstStyle/>
                    <a:p>
                      <a:pPr algn="ctr"/>
                      <a:r>
                        <a:rPr lang="en-US" dirty="0" smtClean="0"/>
                        <a:t>X</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X</a:t>
                      </a:r>
                      <a:endParaRPr lang="en-US" dirty="0"/>
                    </a:p>
                  </a:txBody>
                  <a:tcPr/>
                </a:tc>
                <a:tc>
                  <a:txBody>
                    <a:bodyPr/>
                    <a:lstStyle/>
                    <a:p>
                      <a:pPr algn="ctr"/>
                      <a:r>
                        <a:rPr lang="en-US" dirty="0" smtClean="0"/>
                        <a:t>?</a:t>
                      </a:r>
                      <a:endParaRPr lang="en-US" dirty="0"/>
                    </a:p>
                  </a:txBody>
                  <a:tcPr/>
                </a:tc>
              </a:tr>
              <a:tr h="370840">
                <a:tc>
                  <a:txBody>
                    <a:bodyPr/>
                    <a:lstStyle/>
                    <a:p>
                      <a:r>
                        <a:rPr lang="en-US" dirty="0" smtClean="0"/>
                        <a:t>Maturity</a:t>
                      </a:r>
                      <a:endParaRPr lang="en-US" dirty="0"/>
                    </a:p>
                  </a:txBody>
                  <a:tcPr/>
                </a:tc>
                <a:tc>
                  <a:txBody>
                    <a:bodyPr/>
                    <a:lstStyle/>
                    <a:p>
                      <a:pPr algn="ctr"/>
                      <a:r>
                        <a:rPr lang="en-US" dirty="0" smtClean="0"/>
                        <a:t>Good</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p>
                    <a:p>
                      <a:endParaRPr lang="en-US" dirty="0"/>
                    </a:p>
                  </a:txBody>
                  <a:tcPr/>
                </a:tc>
                <a:tc>
                  <a:txBody>
                    <a:bodyPr/>
                    <a:lstStyle/>
                    <a:p>
                      <a:pPr algn="ctr"/>
                      <a:r>
                        <a:rPr lang="en-US" dirty="0" smtClean="0"/>
                        <a:t>Probably</a:t>
                      </a:r>
                      <a:r>
                        <a:rPr lang="en-US" baseline="0" dirty="0" smtClean="0"/>
                        <a:t> </a:t>
                      </a:r>
                      <a:r>
                        <a:rPr lang="en-US" dirty="0" smtClean="0"/>
                        <a:t>good</a:t>
                      </a:r>
                    </a:p>
                    <a:p>
                      <a:endParaRPr lang="en-US" dirty="0"/>
                    </a:p>
                  </a:txBody>
                  <a:tcPr/>
                </a:tc>
                <a:tc>
                  <a:txBody>
                    <a:bodyPr/>
                    <a:lstStyle/>
                    <a:p>
                      <a:pPr algn="ctr"/>
                      <a:r>
                        <a:rPr lang="en-US" dirty="0" smtClean="0"/>
                        <a:t>Probably good</a:t>
                      </a:r>
                      <a:endParaRPr lang="en-US" dirty="0"/>
                    </a:p>
                  </a:txBody>
                  <a:tcPr/>
                </a:tc>
              </a:tr>
            </a:tbl>
          </a:graphicData>
        </a:graphic>
      </p:graphicFrame>
    </p:spTree>
    <p:extLst>
      <p:ext uri="{BB962C8B-B14F-4D97-AF65-F5344CB8AC3E}">
        <p14:creationId xmlns:p14="http://schemas.microsoft.com/office/powerpoint/2010/main" val="1092824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Security Study</a:t>
            </a:r>
          </a:p>
        </p:txBody>
      </p:sp>
      <p:sp>
        <p:nvSpPr>
          <p:cNvPr id="3" name="Text Placeholder 2"/>
          <p:cNvSpPr>
            <a:spLocks noGrp="1"/>
          </p:cNvSpPr>
          <p:nvPr>
            <p:ph type="body" sz="quarter" idx="13"/>
          </p:nvPr>
        </p:nvSpPr>
        <p:spPr/>
        <p:txBody>
          <a:bodyPr/>
          <a:lstStyle/>
          <a:p>
            <a:r>
              <a:rPr lang="en-US" dirty="0" smtClean="0"/>
              <a:t>TI OMAP</a:t>
            </a:r>
            <a:endParaRPr lang="en-US" dirty="0"/>
          </a:p>
        </p:txBody>
      </p:sp>
      <p:sp>
        <p:nvSpPr>
          <p:cNvPr id="4" name="Content Placeholder 3"/>
          <p:cNvSpPr>
            <a:spLocks noGrp="1"/>
          </p:cNvSpPr>
          <p:nvPr>
            <p:ph sz="quarter" idx="14"/>
          </p:nvPr>
        </p:nvSpPr>
        <p:spPr/>
        <p:txBody>
          <a:bodyPr/>
          <a:lstStyle/>
          <a:p>
            <a:r>
              <a:rPr lang="en-US" dirty="0" smtClean="0"/>
              <a:t>TI OMAP 5 maturity seems poor and OMAP product family is reaching its end-of-life after OMAP 5. Therefore, it is not an applicable choice for EB SDP but OMAP 4 security is presented in this study as an example. </a:t>
            </a:r>
          </a:p>
          <a:p>
            <a:r>
              <a:rPr lang="en-US" dirty="0" smtClean="0"/>
              <a:t>OMAP 4 is ARM based </a:t>
            </a:r>
            <a:r>
              <a:rPr lang="en-US" dirty="0" err="1" smtClean="0"/>
              <a:t>SoC</a:t>
            </a:r>
            <a:r>
              <a:rPr lang="en-US" dirty="0" smtClean="0"/>
              <a:t> and therefore embeds ARM </a:t>
            </a:r>
            <a:r>
              <a:rPr lang="en-US" dirty="0" err="1" smtClean="0"/>
              <a:t>TrustZone</a:t>
            </a:r>
            <a:r>
              <a:rPr lang="en-US" dirty="0" smtClean="0"/>
              <a:t>. Security framework is called M-Shield and it complies with Trusted Foundations security specifications. M-Shield is applied on top of ARM </a:t>
            </a:r>
            <a:r>
              <a:rPr lang="en-US" dirty="0" err="1" smtClean="0"/>
              <a:t>TrustZone</a:t>
            </a:r>
            <a:r>
              <a:rPr lang="en-US" dirty="0" smtClean="0"/>
              <a:t>. </a:t>
            </a:r>
          </a:p>
          <a:p>
            <a:r>
              <a:rPr lang="en-US" dirty="0" smtClean="0"/>
              <a:t>M-Shield provides complete platform security solution with Trusted Execution Environment (secure storage &amp; execution), cryptographic accelerators, secure boot, possibility to secure debug interfaces etc. </a:t>
            </a:r>
          </a:p>
          <a:p>
            <a:r>
              <a:rPr lang="en-US" dirty="0" smtClean="0"/>
              <a:t>EB has access to full M-Shield development kit and the necessary documentation. Documentation is very thorough and solution seems mature &amp; stable. </a:t>
            </a:r>
            <a:endParaRPr lang="en-US" dirty="0"/>
          </a:p>
        </p:txBody>
      </p:sp>
      <p:sp>
        <p:nvSpPr>
          <p:cNvPr id="5" name="Footer Placeholder 4"/>
          <p:cNvSpPr>
            <a:spLocks noGrp="1"/>
          </p:cNvSpPr>
          <p:nvPr>
            <p:ph type="ftr" sz="quarter" idx="15"/>
          </p:nvPr>
        </p:nvSpPr>
        <p:spPr/>
        <p:txBody>
          <a:bodyPr/>
          <a:lstStyle/>
          <a:p>
            <a:r>
              <a:rPr lang="en-US" noProof="0" smtClean="0"/>
              <a:t>© Elektrobit (EB), 2013 / Confidential</a:t>
            </a:r>
            <a:endParaRPr lang="en-US" noProof="0"/>
          </a:p>
        </p:txBody>
      </p:sp>
      <p:sp>
        <p:nvSpPr>
          <p:cNvPr id="6" name="Slide Number Placeholder 5"/>
          <p:cNvSpPr>
            <a:spLocks noGrp="1"/>
          </p:cNvSpPr>
          <p:nvPr>
            <p:ph type="sldNum" sz="quarter" idx="16"/>
          </p:nvPr>
        </p:nvSpPr>
        <p:spPr/>
        <p:txBody>
          <a:bodyPr/>
          <a:lstStyle/>
          <a:p>
            <a:fld id="{878C6D27-6E64-48A1-8AF4-19901344D507}" type="slidenum">
              <a:rPr lang="en-US" noProof="0" smtClean="0"/>
              <a:pPr/>
              <a:t>11</a:t>
            </a:fld>
            <a:endParaRPr lang="en-US" noProof="0"/>
          </a:p>
        </p:txBody>
      </p:sp>
    </p:spTree>
    <p:extLst>
      <p:ext uri="{BB962C8B-B14F-4D97-AF65-F5344CB8AC3E}">
        <p14:creationId xmlns:p14="http://schemas.microsoft.com/office/powerpoint/2010/main" val="4144492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Security Study</a:t>
            </a:r>
          </a:p>
        </p:txBody>
      </p:sp>
      <p:sp>
        <p:nvSpPr>
          <p:cNvPr id="3" name="Text Placeholder 2"/>
          <p:cNvSpPr>
            <a:spLocks noGrp="1"/>
          </p:cNvSpPr>
          <p:nvPr>
            <p:ph type="body" sz="quarter" idx="13"/>
          </p:nvPr>
        </p:nvSpPr>
        <p:spPr/>
        <p:txBody>
          <a:bodyPr/>
          <a:lstStyle/>
          <a:p>
            <a:r>
              <a:rPr lang="en-US" dirty="0" err="1" smtClean="0"/>
              <a:t>Renesas</a:t>
            </a:r>
            <a:r>
              <a:rPr lang="en-US" dirty="0" smtClean="0"/>
              <a:t> EOS</a:t>
            </a:r>
            <a:endParaRPr lang="en-US" dirty="0"/>
          </a:p>
        </p:txBody>
      </p:sp>
      <p:sp>
        <p:nvSpPr>
          <p:cNvPr id="4" name="Content Placeholder 3"/>
          <p:cNvSpPr>
            <a:spLocks noGrp="1"/>
          </p:cNvSpPr>
          <p:nvPr>
            <p:ph sz="quarter" idx="14"/>
          </p:nvPr>
        </p:nvSpPr>
        <p:spPr/>
        <p:txBody>
          <a:bodyPr/>
          <a:lstStyle/>
          <a:p>
            <a:r>
              <a:rPr lang="en-US" dirty="0" smtClean="0"/>
              <a:t>No information about </a:t>
            </a:r>
            <a:r>
              <a:rPr lang="en-US" dirty="0" err="1" smtClean="0"/>
              <a:t>Renesas</a:t>
            </a:r>
            <a:r>
              <a:rPr lang="en-US" dirty="0" smtClean="0"/>
              <a:t> mobile </a:t>
            </a:r>
            <a:r>
              <a:rPr lang="en-US" dirty="0" err="1" smtClean="0"/>
              <a:t>SoCs</a:t>
            </a:r>
            <a:r>
              <a:rPr lang="en-US" dirty="0" smtClean="0"/>
              <a:t> security framework could not be found. </a:t>
            </a:r>
          </a:p>
          <a:p>
            <a:r>
              <a:rPr lang="en-US" dirty="0" err="1" smtClean="0"/>
              <a:t>Renesas</a:t>
            </a:r>
            <a:r>
              <a:rPr lang="en-US" dirty="0" smtClean="0"/>
              <a:t> has dedicated security chips in their product catalog and also security enablers in their automotive </a:t>
            </a:r>
            <a:r>
              <a:rPr lang="en-US" dirty="0" err="1" smtClean="0"/>
              <a:t>SoCs</a:t>
            </a:r>
            <a:r>
              <a:rPr lang="en-US" dirty="0" smtClean="0"/>
              <a:t>. </a:t>
            </a:r>
          </a:p>
          <a:p>
            <a:r>
              <a:rPr lang="en-US" dirty="0" err="1" smtClean="0"/>
              <a:t>Renesas</a:t>
            </a:r>
            <a:r>
              <a:rPr lang="en-US" dirty="0" smtClean="0"/>
              <a:t> EOS platform includes ARM processors, so ARM </a:t>
            </a:r>
            <a:r>
              <a:rPr lang="en-US" dirty="0" err="1" smtClean="0"/>
              <a:t>Trustzone</a:t>
            </a:r>
            <a:r>
              <a:rPr lang="en-US" dirty="0" smtClean="0"/>
              <a:t> based security SW framework is expected.</a:t>
            </a:r>
          </a:p>
          <a:p>
            <a:r>
              <a:rPr lang="en-US" dirty="0" smtClean="0"/>
              <a:t>More discussion with </a:t>
            </a:r>
            <a:r>
              <a:rPr lang="en-US" dirty="0" err="1" smtClean="0"/>
              <a:t>Renesas</a:t>
            </a:r>
            <a:r>
              <a:rPr lang="en-US" dirty="0" smtClean="0"/>
              <a:t> needed to get information about their security framework and its maturity. </a:t>
            </a:r>
          </a:p>
        </p:txBody>
      </p:sp>
      <p:sp>
        <p:nvSpPr>
          <p:cNvPr id="5" name="Footer Placeholder 4"/>
          <p:cNvSpPr>
            <a:spLocks noGrp="1"/>
          </p:cNvSpPr>
          <p:nvPr>
            <p:ph type="ftr" sz="quarter" idx="15"/>
          </p:nvPr>
        </p:nvSpPr>
        <p:spPr/>
        <p:txBody>
          <a:bodyPr/>
          <a:lstStyle/>
          <a:p>
            <a:r>
              <a:rPr lang="en-US" noProof="0" smtClean="0"/>
              <a:t>© Elektrobit (EB), 2013 / Confidential</a:t>
            </a:r>
            <a:endParaRPr lang="en-US" noProof="0"/>
          </a:p>
        </p:txBody>
      </p:sp>
      <p:sp>
        <p:nvSpPr>
          <p:cNvPr id="6" name="Slide Number Placeholder 5"/>
          <p:cNvSpPr>
            <a:spLocks noGrp="1"/>
          </p:cNvSpPr>
          <p:nvPr>
            <p:ph type="sldNum" sz="quarter" idx="16"/>
          </p:nvPr>
        </p:nvSpPr>
        <p:spPr/>
        <p:txBody>
          <a:bodyPr/>
          <a:lstStyle/>
          <a:p>
            <a:fld id="{878C6D27-6E64-48A1-8AF4-19901344D507}" type="slidenum">
              <a:rPr lang="en-US" noProof="0" smtClean="0"/>
              <a:pPr/>
              <a:t>12</a:t>
            </a:fld>
            <a:endParaRPr lang="en-US" noProof="0"/>
          </a:p>
        </p:txBody>
      </p:sp>
    </p:spTree>
    <p:extLst>
      <p:ext uri="{BB962C8B-B14F-4D97-AF65-F5344CB8AC3E}">
        <p14:creationId xmlns:p14="http://schemas.microsoft.com/office/powerpoint/2010/main" val="864053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Security Study</a:t>
            </a:r>
          </a:p>
        </p:txBody>
      </p:sp>
      <p:sp>
        <p:nvSpPr>
          <p:cNvPr id="3" name="Text Placeholder 2"/>
          <p:cNvSpPr>
            <a:spLocks noGrp="1"/>
          </p:cNvSpPr>
          <p:nvPr>
            <p:ph type="body" sz="quarter" idx="13"/>
          </p:nvPr>
        </p:nvSpPr>
        <p:spPr/>
        <p:txBody>
          <a:bodyPr/>
          <a:lstStyle/>
          <a:p>
            <a:r>
              <a:rPr lang="en-US" dirty="0" smtClean="0"/>
              <a:t>Intel (Atom Merrifield </a:t>
            </a:r>
            <a:r>
              <a:rPr lang="en-US" dirty="0" err="1" smtClean="0"/>
              <a:t>Cloverfield</a:t>
            </a:r>
            <a:r>
              <a:rPr lang="en-US" dirty="0" smtClean="0"/>
              <a:t>+ </a:t>
            </a:r>
            <a:r>
              <a:rPr lang="en-US" dirty="0" err="1" smtClean="0"/>
              <a:t>SoC</a:t>
            </a:r>
            <a:r>
              <a:rPr lang="en-US" dirty="0" smtClean="0"/>
              <a:t>)</a:t>
            </a:r>
            <a:endParaRPr lang="en-US" dirty="0"/>
          </a:p>
        </p:txBody>
      </p:sp>
      <p:sp>
        <p:nvSpPr>
          <p:cNvPr id="4" name="Content Placeholder 3"/>
          <p:cNvSpPr>
            <a:spLocks noGrp="1"/>
          </p:cNvSpPr>
          <p:nvPr>
            <p:ph sz="quarter" idx="14"/>
          </p:nvPr>
        </p:nvSpPr>
        <p:spPr/>
        <p:txBody>
          <a:bodyPr>
            <a:normAutofit fontScale="92500" lnSpcReduction="20000"/>
          </a:bodyPr>
          <a:lstStyle/>
          <a:p>
            <a:r>
              <a:rPr lang="en-US" dirty="0" smtClean="0"/>
              <a:t>No direct public information about Intel’s Atom Merrifield </a:t>
            </a:r>
            <a:r>
              <a:rPr lang="en-US" dirty="0" err="1" smtClean="0"/>
              <a:t>SoC</a:t>
            </a:r>
            <a:r>
              <a:rPr lang="en-US" dirty="0" smtClean="0"/>
              <a:t> security framework was found. </a:t>
            </a:r>
          </a:p>
          <a:p>
            <a:r>
              <a:rPr lang="en-US" dirty="0" smtClean="0"/>
              <a:t>Intel acquired McAfee at 2010. They offer McAfee Mobile Security as their application level security solution. </a:t>
            </a:r>
            <a:r>
              <a:rPr lang="en-US" dirty="0">
                <a:hlinkClick r:id="rId2"/>
              </a:rPr>
              <a:t>http://</a:t>
            </a:r>
            <a:r>
              <a:rPr lang="en-US" dirty="0" smtClean="0">
                <a:hlinkClick r:id="rId2"/>
              </a:rPr>
              <a:t>home.mcafee.com/store/mobile-security</a:t>
            </a:r>
            <a:endParaRPr lang="en-US" dirty="0" smtClean="0"/>
          </a:p>
          <a:p>
            <a:r>
              <a:rPr lang="en-US" dirty="0" smtClean="0"/>
              <a:t>Intel has stated that Atom Z2760 </a:t>
            </a:r>
            <a:r>
              <a:rPr lang="en-US" dirty="0" err="1" smtClean="0"/>
              <a:t>Cloverfield</a:t>
            </a:r>
            <a:r>
              <a:rPr lang="en-US" dirty="0" smtClean="0"/>
              <a:t> </a:t>
            </a:r>
            <a:r>
              <a:rPr lang="en-US" dirty="0" err="1" smtClean="0"/>
              <a:t>SoC</a:t>
            </a:r>
            <a:r>
              <a:rPr lang="en-US" dirty="0" smtClean="0"/>
              <a:t> supports Intel PTT (Platform Trust Technology). </a:t>
            </a:r>
            <a:r>
              <a:rPr lang="en-US" dirty="0">
                <a:hlinkClick r:id="rId3"/>
              </a:rPr>
              <a:t>http://download.intel.com/newsroom/kits/atom/z2760/pdfs/Intel-Atom-Processor_Z2760-BusinessTablets_ProductBrief.pdf</a:t>
            </a:r>
            <a:endParaRPr lang="en-US" dirty="0" smtClean="0"/>
          </a:p>
          <a:p>
            <a:r>
              <a:rPr lang="en-US" dirty="0" smtClean="0"/>
              <a:t>After internal discussions at EB, current understanding is that Intel has a platform security framework comparable to TI’s M-shield solution. This means that Intel can provide secure booting, trusted execution environment etc. However, the maturity seems far from complete and some features are probably not fully implemented &amp; verified yet. Also it seems that not much effort has been put to documentation at this point. Intel may also have open issues on what security features are/will be offered to their customers and what parts of framework are fully closed having Intel access only. </a:t>
            </a:r>
          </a:p>
          <a:p>
            <a:r>
              <a:rPr lang="en-US" dirty="0" smtClean="0"/>
              <a:t>More discussions with security NDA are probably needed to get further up-to-date information. </a:t>
            </a:r>
          </a:p>
          <a:p>
            <a:endParaRPr lang="en-US" dirty="0"/>
          </a:p>
        </p:txBody>
      </p:sp>
      <p:sp>
        <p:nvSpPr>
          <p:cNvPr id="5" name="Footer Placeholder 4"/>
          <p:cNvSpPr>
            <a:spLocks noGrp="1"/>
          </p:cNvSpPr>
          <p:nvPr>
            <p:ph type="ftr" sz="quarter" idx="15"/>
          </p:nvPr>
        </p:nvSpPr>
        <p:spPr/>
        <p:txBody>
          <a:bodyPr/>
          <a:lstStyle/>
          <a:p>
            <a:r>
              <a:rPr lang="en-US" noProof="0" smtClean="0"/>
              <a:t>© Elektrobit (EB), 2013 / Confidential</a:t>
            </a:r>
            <a:endParaRPr lang="en-US" noProof="0"/>
          </a:p>
        </p:txBody>
      </p:sp>
      <p:sp>
        <p:nvSpPr>
          <p:cNvPr id="6" name="Slide Number Placeholder 5"/>
          <p:cNvSpPr>
            <a:spLocks noGrp="1"/>
          </p:cNvSpPr>
          <p:nvPr>
            <p:ph type="sldNum" sz="quarter" idx="16"/>
          </p:nvPr>
        </p:nvSpPr>
        <p:spPr/>
        <p:txBody>
          <a:bodyPr/>
          <a:lstStyle/>
          <a:p>
            <a:fld id="{878C6D27-6E64-48A1-8AF4-19901344D507}" type="slidenum">
              <a:rPr lang="en-US" noProof="0" smtClean="0"/>
              <a:pPr/>
              <a:t>13</a:t>
            </a:fld>
            <a:endParaRPr lang="en-US" noProof="0"/>
          </a:p>
        </p:txBody>
      </p:sp>
    </p:spTree>
    <p:extLst>
      <p:ext uri="{BB962C8B-B14F-4D97-AF65-F5344CB8AC3E}">
        <p14:creationId xmlns:p14="http://schemas.microsoft.com/office/powerpoint/2010/main" val="1307692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Security Study</a:t>
            </a:r>
          </a:p>
        </p:txBody>
      </p:sp>
      <p:sp>
        <p:nvSpPr>
          <p:cNvPr id="3" name="Text Placeholder 2"/>
          <p:cNvSpPr>
            <a:spLocks noGrp="1"/>
          </p:cNvSpPr>
          <p:nvPr>
            <p:ph type="body" sz="quarter" idx="13"/>
          </p:nvPr>
        </p:nvSpPr>
        <p:spPr/>
        <p:txBody>
          <a:bodyPr/>
          <a:lstStyle/>
          <a:p>
            <a:r>
              <a:rPr lang="en-US" dirty="0" err="1" smtClean="0"/>
              <a:t>Nvidia</a:t>
            </a:r>
            <a:endParaRPr lang="en-US" dirty="0"/>
          </a:p>
        </p:txBody>
      </p:sp>
      <p:sp>
        <p:nvSpPr>
          <p:cNvPr id="4" name="Content Placeholder 3"/>
          <p:cNvSpPr>
            <a:spLocks noGrp="1"/>
          </p:cNvSpPr>
          <p:nvPr>
            <p:ph sz="quarter" idx="14"/>
          </p:nvPr>
        </p:nvSpPr>
        <p:spPr/>
        <p:txBody>
          <a:bodyPr/>
          <a:lstStyle/>
          <a:p>
            <a:r>
              <a:rPr lang="en-US" dirty="0" err="1" smtClean="0"/>
              <a:t>Nvidia</a:t>
            </a:r>
            <a:r>
              <a:rPr lang="en-US" dirty="0" smtClean="0"/>
              <a:t> </a:t>
            </a:r>
            <a:r>
              <a:rPr lang="en-US" dirty="0" err="1" smtClean="0"/>
              <a:t>Tegra</a:t>
            </a:r>
            <a:r>
              <a:rPr lang="en-US" dirty="0" smtClean="0"/>
              <a:t> has ARM </a:t>
            </a:r>
            <a:r>
              <a:rPr lang="en-US" dirty="0" err="1" smtClean="0"/>
              <a:t>Trustzone</a:t>
            </a:r>
            <a:r>
              <a:rPr lang="en-US" dirty="0" smtClean="0"/>
              <a:t> support. </a:t>
            </a:r>
          </a:p>
          <a:p>
            <a:r>
              <a:rPr lang="en-US" dirty="0" err="1" smtClean="0"/>
              <a:t>Nvidia</a:t>
            </a:r>
            <a:r>
              <a:rPr lang="en-US" dirty="0" smtClean="0"/>
              <a:t> has partnered with Trusted Logic to </a:t>
            </a:r>
            <a:r>
              <a:rPr lang="en-US" dirty="0"/>
              <a:t>p</a:t>
            </a:r>
            <a:r>
              <a:rPr lang="en-US" dirty="0" smtClean="0"/>
              <a:t>rovide Trusted Foundations security solution. </a:t>
            </a:r>
            <a:r>
              <a:rPr lang="en-US" dirty="0">
                <a:hlinkClick r:id="rId2"/>
              </a:rPr>
              <a:t>http://</a:t>
            </a:r>
            <a:r>
              <a:rPr lang="en-US" dirty="0" smtClean="0">
                <a:hlinkClick r:id="rId2"/>
              </a:rPr>
              <a:t>www.prlog.org/11652365-nvidia-selects-trusted-logic-security-solution-to-secure-vas-on-tegra-powered-super-phones-tablets.html</a:t>
            </a:r>
            <a:endParaRPr lang="en-US" dirty="0" smtClean="0"/>
          </a:p>
          <a:p>
            <a:r>
              <a:rPr lang="en-US" dirty="0" smtClean="0"/>
              <a:t>Trusted Foundation solution includes Trusted Execution Environment which covers secure storage and secure execution functionalities. Also Trusted Show DRM suite is included. </a:t>
            </a:r>
          </a:p>
          <a:p>
            <a:r>
              <a:rPr lang="en-US" dirty="0" err="1" smtClean="0"/>
              <a:t>Nvidia</a:t>
            </a:r>
            <a:r>
              <a:rPr lang="en-US" dirty="0" smtClean="0"/>
              <a:t> </a:t>
            </a:r>
            <a:r>
              <a:rPr lang="en-US" dirty="0" err="1" smtClean="0"/>
              <a:t>Tegra</a:t>
            </a:r>
            <a:r>
              <a:rPr lang="en-US" dirty="0" smtClean="0"/>
              <a:t> also provides methods for secure boot. </a:t>
            </a:r>
          </a:p>
        </p:txBody>
      </p:sp>
      <p:sp>
        <p:nvSpPr>
          <p:cNvPr id="5" name="Footer Placeholder 4"/>
          <p:cNvSpPr>
            <a:spLocks noGrp="1"/>
          </p:cNvSpPr>
          <p:nvPr>
            <p:ph type="ftr" sz="quarter" idx="15"/>
          </p:nvPr>
        </p:nvSpPr>
        <p:spPr/>
        <p:txBody>
          <a:bodyPr/>
          <a:lstStyle/>
          <a:p>
            <a:r>
              <a:rPr lang="en-US" noProof="0" smtClean="0"/>
              <a:t>© Elektrobit (EB), 2013 / Confidential</a:t>
            </a:r>
            <a:endParaRPr lang="en-US" noProof="0"/>
          </a:p>
        </p:txBody>
      </p:sp>
      <p:sp>
        <p:nvSpPr>
          <p:cNvPr id="6" name="Slide Number Placeholder 5"/>
          <p:cNvSpPr>
            <a:spLocks noGrp="1"/>
          </p:cNvSpPr>
          <p:nvPr>
            <p:ph type="sldNum" sz="quarter" idx="16"/>
          </p:nvPr>
        </p:nvSpPr>
        <p:spPr/>
        <p:txBody>
          <a:bodyPr/>
          <a:lstStyle/>
          <a:p>
            <a:fld id="{878C6D27-6E64-48A1-8AF4-19901344D507}" type="slidenum">
              <a:rPr lang="en-US" noProof="0" smtClean="0"/>
              <a:pPr/>
              <a:t>14</a:t>
            </a:fld>
            <a:endParaRPr lang="en-US" noProof="0"/>
          </a:p>
        </p:txBody>
      </p:sp>
    </p:spTree>
    <p:extLst>
      <p:ext uri="{BB962C8B-B14F-4D97-AF65-F5344CB8AC3E}">
        <p14:creationId xmlns:p14="http://schemas.microsoft.com/office/powerpoint/2010/main" val="325830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Security Study</a:t>
            </a:r>
          </a:p>
        </p:txBody>
      </p:sp>
      <p:sp>
        <p:nvSpPr>
          <p:cNvPr id="3" name="Text Placeholder 2"/>
          <p:cNvSpPr>
            <a:spLocks noGrp="1"/>
          </p:cNvSpPr>
          <p:nvPr>
            <p:ph type="body" sz="quarter" idx="13"/>
          </p:nvPr>
        </p:nvSpPr>
        <p:spPr/>
        <p:txBody>
          <a:bodyPr/>
          <a:lstStyle/>
          <a:p>
            <a:r>
              <a:rPr lang="en-US" dirty="0" smtClean="0"/>
              <a:t>Qualcomm Snapdragon</a:t>
            </a:r>
            <a:endParaRPr lang="en-US" dirty="0"/>
          </a:p>
        </p:txBody>
      </p:sp>
      <p:sp>
        <p:nvSpPr>
          <p:cNvPr id="4" name="Content Placeholder 3"/>
          <p:cNvSpPr>
            <a:spLocks noGrp="1"/>
          </p:cNvSpPr>
          <p:nvPr>
            <p:ph sz="quarter" idx="14"/>
          </p:nvPr>
        </p:nvSpPr>
        <p:spPr/>
        <p:txBody>
          <a:bodyPr/>
          <a:lstStyle/>
          <a:p>
            <a:r>
              <a:rPr lang="en-US" dirty="0" smtClean="0"/>
              <a:t>Snapdragon is “ARM compatible” </a:t>
            </a:r>
            <a:r>
              <a:rPr lang="en-US" dirty="0" err="1" smtClean="0"/>
              <a:t>SoC.</a:t>
            </a:r>
            <a:r>
              <a:rPr lang="en-US" dirty="0" smtClean="0"/>
              <a:t> For example, Snapdragon 600/800 (Krait 300/400  CPU) is ARMv7-A compatible. </a:t>
            </a:r>
          </a:p>
          <a:p>
            <a:r>
              <a:rPr lang="en-US" dirty="0" smtClean="0"/>
              <a:t>Qualcomm has security framework comparable to TI’s M-shield solution. </a:t>
            </a:r>
            <a:r>
              <a:rPr lang="en-US" dirty="0">
                <a:hlinkClick r:id="rId2"/>
              </a:rPr>
              <a:t>https://</a:t>
            </a:r>
            <a:r>
              <a:rPr lang="en-US" dirty="0" smtClean="0">
                <a:hlinkClick r:id="rId2"/>
              </a:rPr>
              <a:t>developer.qualcomm.com/sites/default/files/snapdragon-s4-product-overview.pdf</a:t>
            </a:r>
            <a:endParaRPr lang="en-US" dirty="0" smtClean="0"/>
          </a:p>
          <a:p>
            <a:r>
              <a:rPr lang="en-US" dirty="0" smtClean="0"/>
              <a:t>The solution is also referred as </a:t>
            </a:r>
            <a:r>
              <a:rPr lang="en-US" dirty="0" err="1" smtClean="0"/>
              <a:t>SecureMSM</a:t>
            </a:r>
            <a:r>
              <a:rPr lang="en-US" dirty="0" smtClean="0"/>
              <a:t>. </a:t>
            </a:r>
            <a:r>
              <a:rPr lang="en-US" dirty="0">
                <a:hlinkClick r:id="rId3"/>
              </a:rPr>
              <a:t>http://</a:t>
            </a:r>
            <a:r>
              <a:rPr lang="en-US" dirty="0" smtClean="0">
                <a:hlinkClick r:id="rId3"/>
              </a:rPr>
              <a:t>www.qualcomm.com/solutions/multimedia/security</a:t>
            </a:r>
            <a:endParaRPr lang="en-US" dirty="0" smtClean="0"/>
          </a:p>
          <a:p>
            <a:r>
              <a:rPr lang="en-US" dirty="0" smtClean="0"/>
              <a:t>High security of Qualcomm chipsets is expected because its used on wide variety on Android devices and it’s also the only chipset used in Windows Phone devices. Windows Phone is designed to be much more secure/closed and less access rights are given to client apps than in Android. </a:t>
            </a:r>
          </a:p>
        </p:txBody>
      </p:sp>
      <p:sp>
        <p:nvSpPr>
          <p:cNvPr id="5" name="Footer Placeholder 4"/>
          <p:cNvSpPr>
            <a:spLocks noGrp="1"/>
          </p:cNvSpPr>
          <p:nvPr>
            <p:ph type="ftr" sz="quarter" idx="15"/>
          </p:nvPr>
        </p:nvSpPr>
        <p:spPr/>
        <p:txBody>
          <a:bodyPr/>
          <a:lstStyle/>
          <a:p>
            <a:r>
              <a:rPr lang="en-US" noProof="0" smtClean="0"/>
              <a:t>© Elektrobit (EB), 2013 / Confidential</a:t>
            </a:r>
            <a:endParaRPr lang="en-US" noProof="0"/>
          </a:p>
        </p:txBody>
      </p:sp>
      <p:sp>
        <p:nvSpPr>
          <p:cNvPr id="6" name="Slide Number Placeholder 5"/>
          <p:cNvSpPr>
            <a:spLocks noGrp="1"/>
          </p:cNvSpPr>
          <p:nvPr>
            <p:ph type="sldNum" sz="quarter" idx="16"/>
          </p:nvPr>
        </p:nvSpPr>
        <p:spPr/>
        <p:txBody>
          <a:bodyPr/>
          <a:lstStyle/>
          <a:p>
            <a:fld id="{878C6D27-6E64-48A1-8AF4-19901344D507}" type="slidenum">
              <a:rPr lang="en-US" noProof="0" smtClean="0"/>
              <a:pPr/>
              <a:t>15</a:t>
            </a:fld>
            <a:endParaRPr lang="en-US" noProof="0"/>
          </a:p>
        </p:txBody>
      </p:sp>
    </p:spTree>
    <p:extLst>
      <p:ext uri="{BB962C8B-B14F-4D97-AF65-F5344CB8AC3E}">
        <p14:creationId xmlns:p14="http://schemas.microsoft.com/office/powerpoint/2010/main" val="4107060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Security Study</a:t>
            </a:r>
          </a:p>
        </p:txBody>
      </p:sp>
      <p:sp>
        <p:nvSpPr>
          <p:cNvPr id="3" name="Text Placeholder 2"/>
          <p:cNvSpPr>
            <a:spLocks noGrp="1"/>
          </p:cNvSpPr>
          <p:nvPr>
            <p:ph type="body" sz="quarter" idx="13"/>
          </p:nvPr>
        </p:nvSpPr>
        <p:spPr/>
        <p:txBody>
          <a:bodyPr/>
          <a:lstStyle/>
          <a:p>
            <a:r>
              <a:rPr lang="en-US" dirty="0" smtClean="0"/>
              <a:t>3</a:t>
            </a:r>
            <a:r>
              <a:rPr lang="en-US" baseline="30000" dirty="0" smtClean="0"/>
              <a:t>rd</a:t>
            </a:r>
            <a:r>
              <a:rPr lang="en-US" dirty="0" smtClean="0"/>
              <a:t> Party Offerings</a:t>
            </a:r>
            <a:endParaRPr lang="en-US" dirty="0"/>
          </a:p>
        </p:txBody>
      </p:sp>
      <p:sp>
        <p:nvSpPr>
          <p:cNvPr id="4" name="Content Placeholder 3"/>
          <p:cNvSpPr>
            <a:spLocks noGrp="1"/>
          </p:cNvSpPr>
          <p:nvPr>
            <p:ph sz="quarter" idx="14"/>
          </p:nvPr>
        </p:nvSpPr>
        <p:spPr/>
        <p:txBody>
          <a:bodyPr/>
          <a:lstStyle/>
          <a:p>
            <a:r>
              <a:rPr lang="en-US" dirty="0" smtClean="0"/>
              <a:t>Security seems like a new rising trend in mobile world, mainly because of the insecure nature of standard Android OS and some solutions where security has been easily breached. Therefore, there is a growing amount of companies providing either platform or application level security solutions for Android based devices. </a:t>
            </a:r>
          </a:p>
          <a:p>
            <a:r>
              <a:rPr lang="en-US" dirty="0" smtClean="0"/>
              <a:t>The following slide lists some of the these companies and their product along with summary of key features (Solution name is a hyperlink for product website). </a:t>
            </a:r>
            <a:endParaRPr lang="en-US" dirty="0"/>
          </a:p>
        </p:txBody>
      </p:sp>
      <p:sp>
        <p:nvSpPr>
          <p:cNvPr id="5" name="Footer Placeholder 4"/>
          <p:cNvSpPr>
            <a:spLocks noGrp="1"/>
          </p:cNvSpPr>
          <p:nvPr>
            <p:ph type="ftr" sz="quarter" idx="15"/>
          </p:nvPr>
        </p:nvSpPr>
        <p:spPr/>
        <p:txBody>
          <a:bodyPr/>
          <a:lstStyle/>
          <a:p>
            <a:r>
              <a:rPr lang="en-US" noProof="0" smtClean="0"/>
              <a:t>© Elektrobit (EB), 2013 / Confidential</a:t>
            </a:r>
            <a:endParaRPr lang="en-US" noProof="0"/>
          </a:p>
        </p:txBody>
      </p:sp>
      <p:sp>
        <p:nvSpPr>
          <p:cNvPr id="6" name="Slide Number Placeholder 5"/>
          <p:cNvSpPr>
            <a:spLocks noGrp="1"/>
          </p:cNvSpPr>
          <p:nvPr>
            <p:ph type="sldNum" sz="quarter" idx="16"/>
          </p:nvPr>
        </p:nvSpPr>
        <p:spPr/>
        <p:txBody>
          <a:bodyPr/>
          <a:lstStyle/>
          <a:p>
            <a:fld id="{878C6D27-6E64-48A1-8AF4-19901344D507}" type="slidenum">
              <a:rPr lang="en-US" noProof="0" smtClean="0"/>
              <a:pPr/>
              <a:t>16</a:t>
            </a:fld>
            <a:endParaRPr lang="en-US" noProof="0"/>
          </a:p>
        </p:txBody>
      </p:sp>
    </p:spTree>
    <p:extLst>
      <p:ext uri="{BB962C8B-B14F-4D97-AF65-F5344CB8AC3E}">
        <p14:creationId xmlns:p14="http://schemas.microsoft.com/office/powerpoint/2010/main" val="4027704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993" name="Group 161"/>
          <p:cNvGraphicFramePr>
            <a:graphicFrameLocks noGrp="1"/>
          </p:cNvGraphicFramePr>
          <p:nvPr>
            <p:extLst>
              <p:ext uri="{D42A27DB-BD31-4B8C-83A1-F6EECF244321}">
                <p14:modId xmlns:p14="http://schemas.microsoft.com/office/powerpoint/2010/main" val="390860900"/>
              </p:ext>
            </p:extLst>
          </p:nvPr>
        </p:nvGraphicFramePr>
        <p:xfrm>
          <a:off x="246063" y="1628775"/>
          <a:ext cx="8502401" cy="3604023"/>
        </p:xfrm>
        <a:graphic>
          <a:graphicData uri="http://schemas.openxmlformats.org/drawingml/2006/table">
            <a:tbl>
              <a:tblPr/>
              <a:tblGrid>
                <a:gridCol w="797545"/>
                <a:gridCol w="936104"/>
                <a:gridCol w="1152128"/>
                <a:gridCol w="5616624"/>
              </a:tblGrid>
              <a:tr h="64809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Company</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Solution</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solid"/>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Level (platform/application)</a:t>
                      </a:r>
                    </a:p>
                  </a:txBody>
                  <a:tcPr marL="0" marR="0" marT="46800" marB="46800" anchor="ctr" horzOverflow="overflow">
                    <a:lnL w="12700" cap="flat" cmpd="sng" algn="ctr">
                      <a:solidFill>
                        <a:srgbClr val="ADA085"/>
                      </a:solidFill>
                      <a:prstDash val="solid"/>
                      <a:round/>
                      <a:headEnd type="none" w="med" len="med"/>
                      <a:tailEnd type="none" w="med" len="med"/>
                    </a:lnL>
                    <a:lnR w="12700" cap="flat" cmpd="sng" algn="ctr">
                      <a:solidFill>
                        <a:srgbClr val="ADA085"/>
                      </a:solidFill>
                      <a:prstDash val="solid"/>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Summary</a:t>
                      </a:r>
                    </a:p>
                  </a:txBody>
                  <a:tcPr marL="0" marR="0" marT="46800" marB="46800" anchor="ctr" horzOverflow="overflow">
                    <a:lnL w="12700" cap="flat" cmpd="sng" algn="ctr">
                      <a:solidFill>
                        <a:srgbClr val="ADA085"/>
                      </a:solidFill>
                      <a:prstDash val="solid"/>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r>
              <a:tr h="411163">
                <a:tc>
                  <a:txBody>
                    <a:bodyPr/>
                    <a:lstStyle/>
                    <a:p>
                      <a:pPr algn="ctr"/>
                      <a:r>
                        <a:rPr lang="en-US" sz="1100" dirty="0" err="1" smtClean="0">
                          <a:latin typeface="+mn-lt"/>
                        </a:rPr>
                        <a:t>Discretix</a:t>
                      </a:r>
                      <a:endParaRPr lang="en-US" sz="11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100" dirty="0" smtClean="0">
                          <a:latin typeface="+mn-lt"/>
                          <a:hlinkClick r:id="rId3"/>
                        </a:rPr>
                        <a:t>CryptoCell</a:t>
                      </a:r>
                      <a:endParaRPr lang="en-US" sz="11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100" dirty="0" smtClean="0">
                          <a:latin typeface="+mn-lt"/>
                        </a:rPr>
                        <a:t>platform</a:t>
                      </a:r>
                      <a:endParaRPr lang="en-US" sz="11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r>
                        <a:rPr lang="en-US" sz="1100" dirty="0" smtClean="0">
                          <a:latin typeface="+mn-lt"/>
                        </a:rPr>
                        <a:t>Complete platform security solution for Android, can be integrated  to wide range of </a:t>
                      </a:r>
                      <a:r>
                        <a:rPr lang="en-US" sz="1100" dirty="0" err="1" smtClean="0">
                          <a:latin typeface="+mn-lt"/>
                        </a:rPr>
                        <a:t>SoCs</a:t>
                      </a:r>
                      <a:endParaRPr lang="en-US" sz="11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r>
              <a:tr h="411163">
                <a:tc>
                  <a:txBody>
                    <a:bodyPr/>
                    <a:lstStyle/>
                    <a:p>
                      <a:pPr algn="ctr"/>
                      <a:r>
                        <a:rPr lang="en-US" sz="1100" dirty="0" smtClean="0">
                          <a:latin typeface="+mn-lt"/>
                        </a:rPr>
                        <a:t>GSMK</a:t>
                      </a:r>
                      <a:endParaRPr lang="en-US" sz="11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100" dirty="0" smtClean="0">
                          <a:latin typeface="+mn-lt"/>
                          <a:hlinkClick r:id="rId4"/>
                        </a:rPr>
                        <a:t>Cryptophone</a:t>
                      </a:r>
                      <a:endParaRPr lang="en-US" sz="11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100" dirty="0" smtClean="0">
                          <a:latin typeface="+mn-lt"/>
                        </a:rPr>
                        <a:t>both</a:t>
                      </a:r>
                      <a:endParaRPr lang="en-US" sz="11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r>
                        <a:rPr lang="en-US" sz="1100" dirty="0" smtClean="0">
                          <a:latin typeface="+mn-lt"/>
                        </a:rPr>
                        <a:t>Secure</a:t>
                      </a:r>
                      <a:r>
                        <a:rPr lang="en-US" sz="1100" baseline="0" dirty="0" smtClean="0">
                          <a:latin typeface="+mn-lt"/>
                        </a:rPr>
                        <a:t> networking, encrypted voice call, secure storage, sells their own Android phone products and shares source code</a:t>
                      </a:r>
                      <a:endParaRPr lang="en-US" sz="11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r>
              <a:tr h="411163">
                <a:tc>
                  <a:txBody>
                    <a:bodyPr/>
                    <a:lstStyle/>
                    <a:p>
                      <a:pPr algn="ctr"/>
                      <a:r>
                        <a:rPr lang="en-US" sz="1100" dirty="0" smtClean="0">
                          <a:latin typeface="+mn-lt"/>
                        </a:rPr>
                        <a:t>Inside Secure</a:t>
                      </a:r>
                      <a:endParaRPr lang="en-US" sz="11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100" dirty="0" smtClean="0">
                          <a:latin typeface="+mn-lt"/>
                          <a:hlinkClick r:id="rId5"/>
                        </a:rPr>
                        <a:t>VaultIC </a:t>
                      </a:r>
                      <a:r>
                        <a:rPr lang="en-US" sz="1100" dirty="0" smtClean="0">
                          <a:latin typeface="+mn-lt"/>
                        </a:rPr>
                        <a:t>etc. </a:t>
                      </a:r>
                      <a:endParaRPr lang="en-US" sz="11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100" dirty="0" smtClean="0">
                          <a:latin typeface="+mn-lt"/>
                        </a:rPr>
                        <a:t>both</a:t>
                      </a:r>
                      <a:endParaRPr lang="en-US" sz="11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r>
                        <a:rPr lang="en-US" sz="1100" dirty="0" smtClean="0">
                          <a:latin typeface="+mn-lt"/>
                        </a:rPr>
                        <a:t>Solutions for authentication,</a:t>
                      </a:r>
                      <a:r>
                        <a:rPr lang="en-US" sz="1100" baseline="0" dirty="0" smtClean="0">
                          <a:latin typeface="+mn-lt"/>
                        </a:rPr>
                        <a:t> NFC,  network security, Android encryption</a:t>
                      </a:r>
                      <a:endParaRPr lang="en-US" sz="11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r>
              <a:tr h="411163">
                <a:tc>
                  <a:txBody>
                    <a:bodyPr/>
                    <a:lstStyle/>
                    <a:p>
                      <a:pPr algn="ctr"/>
                      <a:r>
                        <a:rPr lang="en-US" sz="1100" dirty="0" smtClean="0">
                          <a:latin typeface="+mn-lt"/>
                        </a:rPr>
                        <a:t>Lookout</a:t>
                      </a:r>
                      <a:endParaRPr lang="en-US" sz="11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100" dirty="0" smtClean="0">
                          <a:latin typeface="+mn-lt"/>
                          <a:hlinkClick r:id="rId6"/>
                        </a:rPr>
                        <a:t>Lookout</a:t>
                      </a:r>
                      <a:endParaRPr lang="en-US" sz="11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100" dirty="0" smtClean="0">
                          <a:latin typeface="+mn-lt"/>
                        </a:rPr>
                        <a:t>application</a:t>
                      </a:r>
                      <a:endParaRPr lang="en-US" sz="11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r>
                        <a:rPr lang="en-US" sz="1100" dirty="0" smtClean="0">
                          <a:latin typeface="+mn-lt"/>
                        </a:rPr>
                        <a:t>Example of antivirus app for Android,</a:t>
                      </a:r>
                      <a:r>
                        <a:rPr lang="en-US" sz="1100" baseline="0" dirty="0" smtClean="0">
                          <a:latin typeface="+mn-lt"/>
                        </a:rPr>
                        <a:t> provides remote management of phone</a:t>
                      </a:r>
                      <a:endParaRPr lang="en-US" sz="11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r>
              <a:tr h="411163">
                <a:tc>
                  <a:txBody>
                    <a:bodyPr/>
                    <a:lstStyle/>
                    <a:p>
                      <a:pPr algn="ctr"/>
                      <a:r>
                        <a:rPr lang="en-US" sz="1100" dirty="0" smtClean="0">
                          <a:latin typeface="+mn-lt"/>
                        </a:rPr>
                        <a:t>Samsung</a:t>
                      </a:r>
                      <a:endParaRPr lang="en-US" sz="11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100" dirty="0" smtClean="0">
                          <a:latin typeface="+mn-lt"/>
                          <a:hlinkClick r:id="rId7"/>
                        </a:rPr>
                        <a:t>KNOX</a:t>
                      </a:r>
                      <a:endParaRPr lang="en-US" sz="11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100" dirty="0" smtClean="0">
                          <a:latin typeface="+mn-lt"/>
                        </a:rPr>
                        <a:t>both</a:t>
                      </a:r>
                      <a:endParaRPr lang="en-US" sz="11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100" dirty="0" smtClean="0">
                          <a:latin typeface="+mn-lt"/>
                        </a:rPr>
                        <a:t>ARM </a:t>
                      </a:r>
                      <a:r>
                        <a:rPr lang="en-US" sz="1100" dirty="0" err="1" smtClean="0">
                          <a:latin typeface="+mn-lt"/>
                        </a:rPr>
                        <a:t>TrustZone</a:t>
                      </a:r>
                      <a:r>
                        <a:rPr lang="en-US" sz="1100" baseline="0" dirty="0" smtClean="0">
                          <a:latin typeface="+mn-lt"/>
                        </a:rPr>
                        <a:t> based secure boot, encrypted data storage for applications, secure networking, remote DM</a:t>
                      </a:r>
                      <a:endParaRPr lang="en-US" sz="11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r>
              <a:tr h="409575">
                <a:tc>
                  <a:txBody>
                    <a:bodyPr/>
                    <a:lstStyle/>
                    <a:p>
                      <a:pPr algn="ctr"/>
                      <a:r>
                        <a:rPr lang="en-US" sz="1100" dirty="0" smtClean="0">
                          <a:latin typeface="+mn-lt"/>
                        </a:rPr>
                        <a:t>Trusted Labs</a:t>
                      </a:r>
                      <a:endParaRPr lang="en-US" sz="11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100" dirty="0" smtClean="0">
                          <a:latin typeface="+mn-lt"/>
                          <a:hlinkClick r:id="rId8"/>
                        </a:rPr>
                        <a:t>consulting</a:t>
                      </a:r>
                      <a:endParaRPr lang="en-US" sz="11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100" dirty="0" smtClean="0">
                          <a:latin typeface="+mn-lt"/>
                        </a:rPr>
                        <a:t>platform</a:t>
                      </a:r>
                      <a:endParaRPr lang="en-US" sz="11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latin typeface="+mn-lt"/>
                        </a:rPr>
                        <a:t>Mainly consulting on security issues,</a:t>
                      </a:r>
                      <a:r>
                        <a:rPr lang="en-US" sz="1100" baseline="0" dirty="0" smtClean="0">
                          <a:latin typeface="+mn-lt"/>
                        </a:rPr>
                        <a:t> can help with passing certifications such as FIPS140-2, Common Criteria etc. </a:t>
                      </a:r>
                      <a:endParaRPr lang="en-US" sz="11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r>
              <a:tr h="409575">
                <a:tc>
                  <a:txBody>
                    <a:bodyPr/>
                    <a:lstStyle/>
                    <a:p>
                      <a:pPr algn="ctr"/>
                      <a:r>
                        <a:rPr lang="en-US" sz="1100" dirty="0" smtClean="0">
                          <a:latin typeface="+mn-lt"/>
                        </a:rPr>
                        <a:t>Wind River</a:t>
                      </a:r>
                      <a:endParaRPr lang="en-US" sz="11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100" dirty="0" smtClean="0">
                          <a:latin typeface="+mn-lt"/>
                          <a:hlinkClick r:id="rId9"/>
                        </a:rPr>
                        <a:t>many</a:t>
                      </a:r>
                      <a:endParaRPr lang="en-US" sz="11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100" dirty="0" smtClean="0">
                          <a:latin typeface="+mn-lt"/>
                        </a:rPr>
                        <a:t>platform</a:t>
                      </a:r>
                      <a:endParaRPr lang="en-US" sz="11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r>
                        <a:rPr lang="en-US" sz="1100" dirty="0" smtClean="0">
                          <a:latin typeface="+mn-lt"/>
                        </a:rPr>
                        <a:t>Policy and security extensions on Android, secure boot chain, secure</a:t>
                      </a:r>
                      <a:r>
                        <a:rPr lang="en-US" sz="1100" baseline="0" dirty="0" smtClean="0">
                          <a:latin typeface="+mn-lt"/>
                        </a:rPr>
                        <a:t> isolation</a:t>
                      </a:r>
                      <a:endParaRPr lang="en-US" sz="11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r>
            </a:tbl>
          </a:graphicData>
        </a:graphic>
      </p:graphicFrame>
      <p:sp>
        <p:nvSpPr>
          <p:cNvPr id="120897" name="Rectangle 65"/>
          <p:cNvSpPr>
            <a:spLocks noChangeArrowheads="1"/>
          </p:cNvSpPr>
          <p:nvPr/>
        </p:nvSpPr>
        <p:spPr bwMode="gray">
          <a:xfrm>
            <a:off x="1293813" y="249238"/>
            <a:ext cx="6535737" cy="168275"/>
          </a:xfrm>
          <a:prstGeom prst="rect">
            <a:avLst/>
          </a:prstGeom>
          <a:noFill/>
          <a:ln>
            <a:noFill/>
          </a:ln>
          <a:effectLst>
            <a:outerShdw blurRad="76200" algn="ctr" rotWithShape="0">
              <a:srgbClr val="808080"/>
            </a:outerShdw>
          </a:effectLst>
          <a:extLst/>
        </p:spPr>
        <p:txBody>
          <a:bodyPr lIns="0" tIns="0" rIns="0" bIns="0" anchor="ctr">
            <a:spAutoFit/>
          </a:bodyPr>
          <a:lstStyle/>
          <a:p>
            <a:pPr>
              <a:defRPr/>
            </a:pPr>
            <a:endParaRPr lang="en-US" sz="1100" b="1">
              <a:solidFill>
                <a:srgbClr val="FFFFFF"/>
              </a:solidFill>
              <a:ea typeface="儷黑 Pro" pitchFamily="-108" charset="-120"/>
            </a:endParaRPr>
          </a:p>
        </p:txBody>
      </p:sp>
      <p:sp>
        <p:nvSpPr>
          <p:cNvPr id="17473" name="Rectangle 66"/>
          <p:cNvSpPr>
            <a:spLocks noChangeArrowheads="1"/>
          </p:cNvSpPr>
          <p:nvPr/>
        </p:nvSpPr>
        <p:spPr bwMode="gray">
          <a:xfrm>
            <a:off x="2387600" y="434975"/>
            <a:ext cx="5451475" cy="395288"/>
          </a:xfrm>
          <a:prstGeom prst="rect">
            <a:avLst/>
          </a:prstGeom>
          <a:noFill/>
          <a:ln w="9525">
            <a:noFill/>
            <a:miter lim="800000"/>
            <a:headEnd/>
            <a:tailEnd/>
          </a:ln>
        </p:spPr>
        <p:txBody>
          <a:bodyPr lIns="18000" tIns="46038" rIns="18000" bIns="46038" anchor="ctr"/>
          <a:lstStyle/>
          <a:p>
            <a:pPr fontAlgn="base">
              <a:spcBef>
                <a:spcPct val="0"/>
              </a:spcBef>
              <a:spcAft>
                <a:spcPct val="0"/>
              </a:spcAft>
            </a:pPr>
            <a:endParaRPr lang="en-US" sz="3200">
              <a:solidFill>
                <a:srgbClr val="3F3F3F"/>
              </a:solidFill>
            </a:endParaRPr>
          </a:p>
        </p:txBody>
      </p:sp>
      <p:sp>
        <p:nvSpPr>
          <p:cNvPr id="2" name="Text Placeholder 1"/>
          <p:cNvSpPr>
            <a:spLocks noGrp="1"/>
          </p:cNvSpPr>
          <p:nvPr>
            <p:ph type="body" sz="quarter" idx="24"/>
          </p:nvPr>
        </p:nvSpPr>
        <p:spPr>
          <a:xfrm>
            <a:off x="331788" y="676275"/>
            <a:ext cx="8459787" cy="576263"/>
          </a:xfrm>
        </p:spPr>
        <p:txBody>
          <a:bodyPr>
            <a:normAutofit/>
          </a:bodyPr>
          <a:lstStyle/>
          <a:p>
            <a:pPr fontAlgn="auto">
              <a:spcAft>
                <a:spcPts val="0"/>
              </a:spcAft>
              <a:buFont typeface="Arial" pitchFamily="34" charset="0"/>
              <a:buNone/>
              <a:defRPr/>
            </a:pPr>
            <a:r>
              <a:rPr lang="en-GB" dirty="0" smtClean="0"/>
              <a:t>3</a:t>
            </a:r>
            <a:r>
              <a:rPr lang="en-GB" baseline="30000" dirty="0" smtClean="0"/>
              <a:t>rd</a:t>
            </a:r>
            <a:r>
              <a:rPr lang="en-GB" dirty="0" smtClean="0"/>
              <a:t> Party Offerings – Company/Solution Listing</a:t>
            </a:r>
            <a:endParaRPr lang="en-US" dirty="0"/>
          </a:p>
        </p:txBody>
      </p:sp>
      <p:sp>
        <p:nvSpPr>
          <p:cNvPr id="17475" name="Title 2"/>
          <p:cNvSpPr>
            <a:spLocks noGrp="1"/>
          </p:cNvSpPr>
          <p:nvPr>
            <p:ph type="title"/>
          </p:nvPr>
        </p:nvSpPr>
        <p:spPr/>
        <p:txBody>
          <a:bodyPr/>
          <a:lstStyle/>
          <a:p>
            <a:r>
              <a:rPr lang="en-US" dirty="0"/>
              <a:t>Platform Security Study</a:t>
            </a:r>
            <a:endParaRPr lang="en-US" dirty="0" smtClean="0"/>
          </a:p>
        </p:txBody>
      </p:sp>
      <p:sp>
        <p:nvSpPr>
          <p:cNvPr id="9" name="Footer Placeholder 4"/>
          <p:cNvSpPr>
            <a:spLocks noGrp="1"/>
          </p:cNvSpPr>
          <p:nvPr>
            <p:ph type="ftr" sz="quarter" idx="25"/>
          </p:nvPr>
        </p:nvSpPr>
        <p:spPr/>
        <p:txBody>
          <a:bodyPr/>
          <a:lstStyle/>
          <a:p>
            <a:pPr>
              <a:defRPr/>
            </a:pPr>
            <a:r>
              <a:rPr sz="1050" dirty="0">
                <a:solidFill>
                  <a:srgbClr val="646464"/>
                </a:solidFill>
              </a:rPr>
              <a:t>© </a:t>
            </a:r>
            <a:r>
              <a:rPr sz="1050" dirty="0" err="1">
                <a:solidFill>
                  <a:srgbClr val="646464"/>
                </a:solidFill>
              </a:rPr>
              <a:t>Elektrobit</a:t>
            </a:r>
            <a:r>
              <a:rPr sz="1050" dirty="0">
                <a:solidFill>
                  <a:srgbClr val="646464"/>
                </a:solidFill>
              </a:rPr>
              <a:t> (EB), 2013 / Confidential</a:t>
            </a:r>
          </a:p>
        </p:txBody>
      </p:sp>
    </p:spTree>
    <p:extLst>
      <p:ext uri="{BB962C8B-B14F-4D97-AF65-F5344CB8AC3E}">
        <p14:creationId xmlns:p14="http://schemas.microsoft.com/office/powerpoint/2010/main" val="63729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Security Study</a:t>
            </a:r>
          </a:p>
        </p:txBody>
      </p:sp>
      <p:sp>
        <p:nvSpPr>
          <p:cNvPr id="3" name="Text Placeholder 2"/>
          <p:cNvSpPr>
            <a:spLocks noGrp="1"/>
          </p:cNvSpPr>
          <p:nvPr>
            <p:ph type="body" sz="quarter" idx="24"/>
          </p:nvPr>
        </p:nvSpPr>
        <p:spPr/>
        <p:txBody>
          <a:bodyPr/>
          <a:lstStyle/>
          <a:p>
            <a:r>
              <a:rPr lang="en-US" dirty="0" smtClean="0"/>
              <a:t>Conclusion</a:t>
            </a:r>
            <a:endParaRPr lang="en-US" dirty="0"/>
          </a:p>
        </p:txBody>
      </p:sp>
      <p:sp>
        <p:nvSpPr>
          <p:cNvPr id="4" name="Footer Placeholder 3"/>
          <p:cNvSpPr>
            <a:spLocks noGrp="1"/>
          </p:cNvSpPr>
          <p:nvPr>
            <p:ph type="ftr" sz="quarter" idx="25"/>
          </p:nvPr>
        </p:nvSpPr>
        <p:spPr/>
        <p:txBody>
          <a:bodyPr/>
          <a:lstStyle/>
          <a:p>
            <a:r>
              <a:rPr lang="en-US" noProof="0" smtClean="0"/>
              <a:t>© Elektrobit (EB), 2013 / Confidential</a:t>
            </a:r>
            <a:endParaRPr lang="en-US" noProof="0"/>
          </a:p>
        </p:txBody>
      </p:sp>
      <p:sp>
        <p:nvSpPr>
          <p:cNvPr id="5" name="Slide Number Placeholder 4"/>
          <p:cNvSpPr>
            <a:spLocks noGrp="1"/>
          </p:cNvSpPr>
          <p:nvPr>
            <p:ph type="sldNum" sz="quarter" idx="26"/>
          </p:nvPr>
        </p:nvSpPr>
        <p:spPr/>
        <p:txBody>
          <a:bodyPr/>
          <a:lstStyle/>
          <a:p>
            <a:fld id="{878C6D27-6E64-48A1-8AF4-19901344D507}" type="slidenum">
              <a:rPr lang="en-US" noProof="0" smtClean="0"/>
              <a:pPr/>
              <a:t>18</a:t>
            </a:fld>
            <a:endParaRPr lang="en-US" noProof="0"/>
          </a:p>
        </p:txBody>
      </p:sp>
      <p:sp>
        <p:nvSpPr>
          <p:cNvPr id="6" name="Rectangle 5"/>
          <p:cNvSpPr/>
          <p:nvPr/>
        </p:nvSpPr>
        <p:spPr>
          <a:xfrm>
            <a:off x="323528" y="1484784"/>
            <a:ext cx="8424936" cy="4247317"/>
          </a:xfrm>
          <a:prstGeom prst="rect">
            <a:avLst/>
          </a:prstGeom>
        </p:spPr>
        <p:txBody>
          <a:bodyPr wrap="square">
            <a:spAutoFit/>
          </a:bodyPr>
          <a:lstStyle/>
          <a:p>
            <a:pPr marL="285750" indent="-285750">
              <a:buFontTx/>
              <a:buChar char="-"/>
            </a:pPr>
            <a:r>
              <a:rPr lang="en-US" dirty="0" smtClean="0"/>
              <a:t>Purely from security point of view, using current knowledge, the preferred choice for EB SDP chipset is </a:t>
            </a:r>
            <a:r>
              <a:rPr lang="en-US" dirty="0" err="1" smtClean="0"/>
              <a:t>Nvidia</a:t>
            </a:r>
            <a:r>
              <a:rPr lang="en-US" dirty="0" smtClean="0"/>
              <a:t> </a:t>
            </a:r>
            <a:r>
              <a:rPr lang="en-US" dirty="0" err="1" smtClean="0"/>
              <a:t>Tegra</a:t>
            </a:r>
            <a:r>
              <a:rPr lang="en-US" dirty="0" smtClean="0"/>
              <a:t>. It is expected to support similar Trusted Foundations API as TI’s M-Shield solution. Qualcomm also seems like a decent choice. This conclusion may change if/when more information about security solutions of the vendors is gathered. </a:t>
            </a:r>
          </a:p>
          <a:p>
            <a:pPr marL="285750" indent="-285750">
              <a:buFontTx/>
              <a:buChar char="-"/>
            </a:pPr>
            <a:r>
              <a:rPr lang="en-US" dirty="0" smtClean="0"/>
              <a:t>It is also possible to select some other ARM </a:t>
            </a:r>
            <a:r>
              <a:rPr lang="en-US" dirty="0" err="1" smtClean="0"/>
              <a:t>SoC</a:t>
            </a:r>
            <a:r>
              <a:rPr lang="en-US" dirty="0" smtClean="0"/>
              <a:t> (having ARM </a:t>
            </a:r>
            <a:r>
              <a:rPr lang="en-US" dirty="0" err="1" smtClean="0"/>
              <a:t>TrustZone</a:t>
            </a:r>
            <a:r>
              <a:rPr lang="en-US" dirty="0" smtClean="0"/>
              <a:t>) without the security framework and integrate the security SW stack from 3</a:t>
            </a:r>
            <a:r>
              <a:rPr lang="en-US" baseline="30000" dirty="0" smtClean="0"/>
              <a:t>rd</a:t>
            </a:r>
            <a:r>
              <a:rPr lang="en-US" dirty="0" smtClean="0"/>
              <a:t> party vendor (such as </a:t>
            </a:r>
            <a:r>
              <a:rPr lang="en-US" dirty="0" err="1" smtClean="0"/>
              <a:t>Discretix</a:t>
            </a:r>
            <a:r>
              <a:rPr lang="en-US" dirty="0" smtClean="0"/>
              <a:t>). However, it is recommended to go with vendor who can provide both, the security framework and the chipset itself. This is to prevent various shortcomings in the security SW integration phase. </a:t>
            </a:r>
          </a:p>
          <a:p>
            <a:pPr marL="285750" indent="-285750">
              <a:buFontTx/>
              <a:buChar char="-"/>
            </a:pPr>
            <a:r>
              <a:rPr lang="en-US" dirty="0" smtClean="0"/>
              <a:t>After chipset selection phase, more analysis is needed to find possible partners related to the selected security features on top of platform security. The 3</a:t>
            </a:r>
            <a:r>
              <a:rPr lang="en-US" baseline="30000" dirty="0" smtClean="0"/>
              <a:t>rd</a:t>
            </a:r>
            <a:r>
              <a:rPr lang="en-US" dirty="0" smtClean="0"/>
              <a:t> party offerings and Additional/Application requirements listed in this document can be used as a starting point for that work. </a:t>
            </a:r>
          </a:p>
          <a:p>
            <a:pPr marL="285750" indent="-285750">
              <a:buFontTx/>
              <a:buChar char="-"/>
            </a:pPr>
            <a:endParaRPr lang="en-US" dirty="0"/>
          </a:p>
        </p:txBody>
      </p:sp>
    </p:spTree>
    <p:extLst>
      <p:ext uri="{BB962C8B-B14F-4D97-AF65-F5344CB8AC3E}">
        <p14:creationId xmlns:p14="http://schemas.microsoft.com/office/powerpoint/2010/main" val="3494885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Security Study</a:t>
            </a:r>
            <a:endParaRPr lang="en-US" dirty="0"/>
          </a:p>
        </p:txBody>
      </p:sp>
      <p:sp>
        <p:nvSpPr>
          <p:cNvPr id="3" name="Text Placeholder 2"/>
          <p:cNvSpPr>
            <a:spLocks noGrp="1"/>
          </p:cNvSpPr>
          <p:nvPr>
            <p:ph type="body" sz="quarter" idx="13"/>
          </p:nvPr>
        </p:nvSpPr>
        <p:spPr/>
        <p:txBody>
          <a:bodyPr/>
          <a:lstStyle/>
          <a:p>
            <a:r>
              <a:rPr lang="en-US" dirty="0" smtClean="0"/>
              <a:t>Introduction</a:t>
            </a:r>
            <a:endParaRPr lang="en-US" dirty="0"/>
          </a:p>
        </p:txBody>
      </p:sp>
      <p:sp>
        <p:nvSpPr>
          <p:cNvPr id="4" name="Content Placeholder 3"/>
          <p:cNvSpPr>
            <a:spLocks noGrp="1"/>
          </p:cNvSpPr>
          <p:nvPr>
            <p:ph sz="quarter" idx="14"/>
          </p:nvPr>
        </p:nvSpPr>
        <p:spPr/>
        <p:txBody>
          <a:bodyPr/>
          <a:lstStyle/>
          <a:p>
            <a:r>
              <a:rPr lang="en-US" dirty="0" smtClean="0"/>
              <a:t>This study serves the following purposes:</a:t>
            </a:r>
          </a:p>
          <a:p>
            <a:pPr lvl="1"/>
            <a:r>
              <a:rPr lang="en-US" dirty="0" smtClean="0"/>
              <a:t>To identify possible customer security needs for EB SDP</a:t>
            </a:r>
          </a:p>
          <a:p>
            <a:pPr lvl="1"/>
            <a:r>
              <a:rPr lang="en-US" dirty="0" smtClean="0"/>
              <a:t>To compare available chipsets from security point of view</a:t>
            </a:r>
          </a:p>
          <a:p>
            <a:pPr lvl="1"/>
            <a:r>
              <a:rPr lang="en-US" dirty="0" smtClean="0"/>
              <a:t>To introduce 3</a:t>
            </a:r>
            <a:r>
              <a:rPr lang="en-US" baseline="30000" dirty="0" smtClean="0"/>
              <a:t>rd</a:t>
            </a:r>
            <a:r>
              <a:rPr lang="en-US" dirty="0" smtClean="0"/>
              <a:t> party companies/solutions EB could collaborate with to strengthen SDP security offering</a:t>
            </a:r>
          </a:p>
          <a:p>
            <a:pPr lvl="1"/>
            <a:r>
              <a:rPr lang="en-US" dirty="0" smtClean="0"/>
              <a:t>To offer rough priorities and effort estimations to key security features in EB SDP offering </a:t>
            </a:r>
          </a:p>
          <a:p>
            <a:r>
              <a:rPr lang="en-US" dirty="0" smtClean="0"/>
              <a:t>This study is limited to chipsets that fulfill the key requirements for EB SDP:</a:t>
            </a:r>
          </a:p>
          <a:p>
            <a:pPr lvl="1"/>
            <a:r>
              <a:rPr lang="en-US" dirty="0" smtClean="0"/>
              <a:t>Enough processing power &amp; memory</a:t>
            </a:r>
          </a:p>
          <a:p>
            <a:pPr lvl="1"/>
            <a:r>
              <a:rPr lang="en-US" dirty="0" smtClean="0"/>
              <a:t>Long lifecycle/continuity</a:t>
            </a:r>
          </a:p>
          <a:p>
            <a:pPr lvl="1"/>
            <a:r>
              <a:rPr lang="en-US" dirty="0" smtClean="0"/>
              <a:t>Mature Android </a:t>
            </a:r>
            <a:r>
              <a:rPr lang="en-US" dirty="0" err="1" smtClean="0"/>
              <a:t>baseport</a:t>
            </a:r>
            <a:r>
              <a:rPr lang="en-US" dirty="0" smtClean="0"/>
              <a:t> available</a:t>
            </a:r>
          </a:p>
          <a:p>
            <a:pPr lvl="1"/>
            <a:r>
              <a:rPr lang="en-US" dirty="0" smtClean="0"/>
              <a:t>Etc. </a:t>
            </a:r>
          </a:p>
          <a:p>
            <a:endParaRPr lang="en-US" dirty="0"/>
          </a:p>
        </p:txBody>
      </p:sp>
      <p:sp>
        <p:nvSpPr>
          <p:cNvPr id="5" name="Footer Placeholder 4"/>
          <p:cNvSpPr>
            <a:spLocks noGrp="1"/>
          </p:cNvSpPr>
          <p:nvPr>
            <p:ph type="ftr" sz="quarter" idx="15"/>
          </p:nvPr>
        </p:nvSpPr>
        <p:spPr/>
        <p:txBody>
          <a:bodyPr/>
          <a:lstStyle/>
          <a:p>
            <a:r>
              <a:rPr lang="en-US" noProof="0" smtClean="0"/>
              <a:t>© Elektrobit (EB), 2013 / Confidential</a:t>
            </a:r>
            <a:endParaRPr lang="en-US" noProof="0"/>
          </a:p>
        </p:txBody>
      </p:sp>
      <p:sp>
        <p:nvSpPr>
          <p:cNvPr id="6" name="Slide Number Placeholder 5"/>
          <p:cNvSpPr>
            <a:spLocks noGrp="1"/>
          </p:cNvSpPr>
          <p:nvPr>
            <p:ph type="sldNum" sz="quarter" idx="16"/>
          </p:nvPr>
        </p:nvSpPr>
        <p:spPr/>
        <p:txBody>
          <a:bodyPr/>
          <a:lstStyle/>
          <a:p>
            <a:fld id="{878C6D27-6E64-48A1-8AF4-19901344D507}" type="slidenum">
              <a:rPr lang="en-US" noProof="0" smtClean="0"/>
              <a:pPr/>
              <a:t>2</a:t>
            </a:fld>
            <a:endParaRPr lang="en-US" noProof="0"/>
          </a:p>
        </p:txBody>
      </p:sp>
    </p:spTree>
    <p:extLst>
      <p:ext uri="{BB962C8B-B14F-4D97-AF65-F5344CB8AC3E}">
        <p14:creationId xmlns:p14="http://schemas.microsoft.com/office/powerpoint/2010/main" val="1816391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993" name="Group 161"/>
          <p:cNvGraphicFramePr>
            <a:graphicFrameLocks noGrp="1"/>
          </p:cNvGraphicFramePr>
          <p:nvPr>
            <p:extLst>
              <p:ext uri="{D42A27DB-BD31-4B8C-83A1-F6EECF244321}">
                <p14:modId xmlns:p14="http://schemas.microsoft.com/office/powerpoint/2010/main" val="753887553"/>
              </p:ext>
            </p:extLst>
          </p:nvPr>
        </p:nvGraphicFramePr>
        <p:xfrm>
          <a:off x="246063" y="1628775"/>
          <a:ext cx="8143055" cy="5214240"/>
        </p:xfrm>
        <a:graphic>
          <a:graphicData uri="http://schemas.openxmlformats.org/drawingml/2006/table">
            <a:tbl>
              <a:tblPr/>
              <a:tblGrid>
                <a:gridCol w="367023"/>
                <a:gridCol w="3450299"/>
                <a:gridCol w="508334"/>
                <a:gridCol w="1368433"/>
                <a:gridCol w="2448966"/>
              </a:tblGrid>
              <a:tr h="648097">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Key Requirement – Internal or external</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err="1" smtClean="0">
                          <a:ln>
                            <a:noFill/>
                          </a:ln>
                          <a:solidFill>
                            <a:schemeClr val="bg1"/>
                          </a:solidFill>
                          <a:effectLst/>
                          <a:latin typeface="+mn-lt"/>
                          <a:ea typeface="Arial Unicode MS" pitchFamily="34" charset="-128"/>
                          <a:cs typeface="Arial Unicode MS" pitchFamily="34" charset="-128"/>
                        </a:rPr>
                        <a:t>Prio</a:t>
                      </a:r>
                      <a:endPar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endParaRP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solid"/>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To be implemented by      Chipset / 3</a:t>
                      </a:r>
                      <a:r>
                        <a:rPr kumimoji="0" lang="en-US" sz="1200" b="1" i="0" u="none" strike="noStrike" cap="none" normalizeH="0" baseline="30000" noProof="0" dirty="0" smtClean="0">
                          <a:ln>
                            <a:noFill/>
                          </a:ln>
                          <a:solidFill>
                            <a:schemeClr val="bg1"/>
                          </a:solidFill>
                          <a:effectLst/>
                          <a:latin typeface="+mn-lt"/>
                          <a:ea typeface="Arial Unicode MS" pitchFamily="34" charset="-128"/>
                          <a:cs typeface="Arial Unicode MS" pitchFamily="34" charset="-128"/>
                        </a:rPr>
                        <a:t>rd</a:t>
                      </a:r>
                      <a:r>
                        <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 party / EB, size of work  (S,M,L)</a:t>
                      </a:r>
                    </a:p>
                  </a:txBody>
                  <a:tcPr marL="0" marR="0" marT="46800" marB="46800" anchor="ctr" horzOverflow="overflow">
                    <a:lnL w="12700" cap="flat" cmpd="sng" algn="ctr">
                      <a:solidFill>
                        <a:srgbClr val="ADA085"/>
                      </a:solidFill>
                      <a:prstDash val="solid"/>
                      <a:round/>
                      <a:headEnd type="none" w="med" len="med"/>
                      <a:tailEnd type="none" w="med" len="med"/>
                    </a:lnL>
                    <a:lnR w="12700" cap="flat" cmpd="sng" algn="ctr">
                      <a:solidFill>
                        <a:srgbClr val="ADA085"/>
                      </a:solidFill>
                      <a:prstDash val="solid"/>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Possible trigger for requirement – e.g. customer segment / what is value add</a:t>
                      </a:r>
                    </a:p>
                  </a:txBody>
                  <a:tcPr marL="0" marR="0" marT="46800" marB="46800" anchor="ctr" horzOverflow="overflow">
                    <a:lnL w="12700" cap="flat" cmpd="sng" algn="ctr">
                      <a:solidFill>
                        <a:srgbClr val="ADA085"/>
                      </a:solidFill>
                      <a:prstDash val="solid"/>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smtClean="0">
                          <a:ln>
                            <a:noFill/>
                          </a:ln>
                          <a:solidFill>
                            <a:schemeClr val="tx1"/>
                          </a:solidFill>
                          <a:effectLst/>
                          <a:latin typeface="+mn-lt"/>
                          <a:ea typeface="Arial Unicode MS" pitchFamily="34" charset="-128"/>
                          <a:cs typeface="Arial Unicode MS" pitchFamily="34" charset="-128"/>
                        </a:rPr>
                        <a:t>1</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lvl="0"/>
                      <a:r>
                        <a:rPr lang="en-US" sz="1200" dirty="0" smtClean="0">
                          <a:latin typeface="+mn-lt"/>
                        </a:rPr>
                        <a:t>Signed </a:t>
                      </a:r>
                      <a:r>
                        <a:rPr lang="en-US" sz="1200" dirty="0" err="1" smtClean="0">
                          <a:latin typeface="+mn-lt"/>
                        </a:rPr>
                        <a:t>bootloaders</a:t>
                      </a:r>
                      <a:r>
                        <a:rPr lang="en-US" sz="1200" dirty="0" smtClean="0">
                          <a:latin typeface="+mn-lt"/>
                        </a:rPr>
                        <a:t> that only load the trusted FW/OS</a:t>
                      </a: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200" dirty="0" smtClean="0">
                          <a:latin typeface="+mn-lt"/>
                          <a:cs typeface="Arial" pitchFamily="34" charset="0"/>
                        </a:rPr>
                        <a:t>1</a:t>
                      </a:r>
                      <a:endParaRPr lang="en-US" sz="1200" dirty="0">
                        <a:latin typeface="+mn-lt"/>
                        <a:cs typeface="Arial" pitchFamily="34" charset="0"/>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200" dirty="0" smtClean="0">
                          <a:latin typeface="+mn-lt"/>
                        </a:rPr>
                        <a:t>Chipset, L</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r>
                        <a:rPr lang="en-US" sz="1200" dirty="0" smtClean="0">
                          <a:latin typeface="+mn-lt"/>
                        </a:rPr>
                        <a:t>No unauthorized/malicious</a:t>
                      </a:r>
                      <a:r>
                        <a:rPr lang="en-US" sz="1200" baseline="0" dirty="0" smtClean="0">
                          <a:latin typeface="+mn-lt"/>
                        </a:rPr>
                        <a:t> FW can be booted on the device.</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2</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lvl="0"/>
                      <a:r>
                        <a:rPr lang="en-US" sz="1200" dirty="0" smtClean="0">
                          <a:latin typeface="+mn-lt"/>
                        </a:rPr>
                        <a:t>Tampering detection of the signed SW components</a:t>
                      </a: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200" dirty="0" smtClean="0">
                          <a:latin typeface="+mn-lt"/>
                        </a:rPr>
                        <a:t>1</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200" dirty="0" smtClean="0">
                          <a:latin typeface="+mn-lt"/>
                        </a:rPr>
                        <a:t>Chipset, L</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r>
                        <a:rPr lang="en-US" sz="1200" dirty="0" smtClean="0">
                          <a:latin typeface="+mn-lt"/>
                        </a:rPr>
                        <a:t>The key SW components of the platform cannot be replaced with malicious code.</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r>
              <a:tr h="409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3</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lvl="0"/>
                      <a:r>
                        <a:rPr lang="en-US" sz="1200" dirty="0" smtClean="0">
                          <a:latin typeface="+mn-lt"/>
                        </a:rPr>
                        <a:t>Trusted execution environment (secure storage area, secure memory area etc.)</a:t>
                      </a: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1</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Chipset, L</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r>
                        <a:rPr lang="en-US" sz="1200" dirty="0" smtClean="0">
                          <a:latin typeface="+mn-lt"/>
                        </a:rPr>
                        <a:t>Secure programs</a:t>
                      </a:r>
                      <a:r>
                        <a:rPr lang="en-US" sz="1200" baseline="0" dirty="0" smtClean="0">
                          <a:latin typeface="+mn-lt"/>
                        </a:rPr>
                        <a:t> can be executed in secure memory space, secure data can be stored in secure storage where no other programs can read it. </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r>
              <a:tr h="409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4</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lvl="0"/>
                      <a:r>
                        <a:rPr lang="en-US" sz="1200" dirty="0" smtClean="0">
                          <a:latin typeface="+mn-lt"/>
                        </a:rPr>
                        <a:t>Encryption for physical</a:t>
                      </a:r>
                      <a:r>
                        <a:rPr lang="en-US" sz="1200" baseline="0" dirty="0" smtClean="0">
                          <a:latin typeface="+mn-lt"/>
                        </a:rPr>
                        <a:t> storage/memory</a:t>
                      </a:r>
                      <a:endParaRPr lang="en-US" sz="1200" dirty="0" smtClean="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1</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EB, M</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r>
                        <a:rPr lang="en-US" sz="1200" dirty="0" smtClean="0">
                          <a:latin typeface="+mn-lt"/>
                        </a:rPr>
                        <a:t>The</a:t>
                      </a:r>
                      <a:r>
                        <a:rPr lang="en-US" sz="1200" baseline="0" dirty="0" smtClean="0">
                          <a:latin typeface="+mn-lt"/>
                        </a:rPr>
                        <a:t> data on the physical flash drive/memory is encrypted so even if it is read from outside, information cannot be extracted. </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r>
              <a:tr h="409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5</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lvl="0"/>
                      <a:r>
                        <a:rPr lang="en-US" sz="1200" dirty="0" smtClean="0">
                          <a:latin typeface="+mn-lt"/>
                        </a:rPr>
                        <a:t>Cryptographic accelerators to encrypt/decrypt data on the fly</a:t>
                      </a: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1</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Chipset, L</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r>
                        <a:rPr lang="en-US" sz="1200" dirty="0" smtClean="0">
                          <a:latin typeface="+mn-lt"/>
                        </a:rPr>
                        <a:t>Data can be driven through encryption</a:t>
                      </a:r>
                      <a:r>
                        <a:rPr lang="en-US" sz="1200" baseline="0" dirty="0" smtClean="0">
                          <a:latin typeface="+mn-lt"/>
                        </a:rPr>
                        <a:t> algorithm for example before sending over network. </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r>
              <a:tr h="409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6</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lvl="0"/>
                      <a:r>
                        <a:rPr lang="en-US" sz="1200" dirty="0" smtClean="0">
                          <a:latin typeface="+mn-lt"/>
                        </a:rPr>
                        <a:t>Limited access to device’s debug interfaces</a:t>
                      </a: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1</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EB,</a:t>
                      </a:r>
                      <a:r>
                        <a:rPr lang="en-US" sz="1200" baseline="0" dirty="0" smtClean="0">
                          <a:latin typeface="+mn-lt"/>
                        </a:rPr>
                        <a:t> M</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r>
                        <a:rPr lang="en-US" sz="1200" dirty="0" smtClean="0">
                          <a:latin typeface="+mn-lt"/>
                        </a:rPr>
                        <a:t>The end customers cannot access the debug interfaces of the device and</a:t>
                      </a:r>
                      <a:r>
                        <a:rPr lang="en-US" sz="1200" baseline="0" dirty="0" smtClean="0">
                          <a:latin typeface="+mn-lt"/>
                        </a:rPr>
                        <a:t> trace the OS/protocol stack or give any debugging commands. </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r>
            </a:tbl>
          </a:graphicData>
        </a:graphic>
      </p:graphicFrame>
      <p:sp>
        <p:nvSpPr>
          <p:cNvPr id="120897" name="Rectangle 65"/>
          <p:cNvSpPr>
            <a:spLocks noChangeArrowheads="1"/>
          </p:cNvSpPr>
          <p:nvPr/>
        </p:nvSpPr>
        <p:spPr bwMode="gray">
          <a:xfrm>
            <a:off x="1293813" y="249238"/>
            <a:ext cx="6535737" cy="168275"/>
          </a:xfrm>
          <a:prstGeom prst="rect">
            <a:avLst/>
          </a:prstGeom>
          <a:noFill/>
          <a:ln>
            <a:noFill/>
          </a:ln>
          <a:effectLst>
            <a:outerShdw blurRad="76200" algn="ctr" rotWithShape="0">
              <a:srgbClr val="808080"/>
            </a:outerShdw>
          </a:effectLst>
          <a:extLst/>
        </p:spPr>
        <p:txBody>
          <a:bodyPr lIns="0" tIns="0" rIns="0" bIns="0" anchor="ctr">
            <a:spAutoFit/>
          </a:bodyPr>
          <a:lstStyle/>
          <a:p>
            <a:pPr>
              <a:defRPr/>
            </a:pPr>
            <a:endParaRPr lang="en-US" sz="1100" b="1">
              <a:solidFill>
                <a:srgbClr val="FFFFFF"/>
              </a:solidFill>
              <a:ea typeface="儷黑 Pro" pitchFamily="-108" charset="-120"/>
            </a:endParaRPr>
          </a:p>
        </p:txBody>
      </p:sp>
      <p:sp>
        <p:nvSpPr>
          <p:cNvPr id="17473" name="Rectangle 66"/>
          <p:cNvSpPr>
            <a:spLocks noChangeArrowheads="1"/>
          </p:cNvSpPr>
          <p:nvPr/>
        </p:nvSpPr>
        <p:spPr bwMode="gray">
          <a:xfrm>
            <a:off x="2387600" y="434975"/>
            <a:ext cx="5451475" cy="395288"/>
          </a:xfrm>
          <a:prstGeom prst="rect">
            <a:avLst/>
          </a:prstGeom>
          <a:noFill/>
          <a:ln w="9525">
            <a:noFill/>
            <a:miter lim="800000"/>
            <a:headEnd/>
            <a:tailEnd/>
          </a:ln>
        </p:spPr>
        <p:txBody>
          <a:bodyPr lIns="18000" tIns="46038" rIns="18000" bIns="46038" anchor="ctr"/>
          <a:lstStyle/>
          <a:p>
            <a:pPr fontAlgn="base">
              <a:spcBef>
                <a:spcPct val="0"/>
              </a:spcBef>
              <a:spcAft>
                <a:spcPct val="0"/>
              </a:spcAft>
            </a:pPr>
            <a:endParaRPr lang="en-US" sz="3200">
              <a:solidFill>
                <a:srgbClr val="3F3F3F"/>
              </a:solidFill>
            </a:endParaRPr>
          </a:p>
        </p:txBody>
      </p:sp>
      <p:sp>
        <p:nvSpPr>
          <p:cNvPr id="2" name="Text Placeholder 1"/>
          <p:cNvSpPr>
            <a:spLocks noGrp="1"/>
          </p:cNvSpPr>
          <p:nvPr>
            <p:ph type="body" sz="quarter" idx="24"/>
          </p:nvPr>
        </p:nvSpPr>
        <p:spPr>
          <a:xfrm>
            <a:off x="331788" y="676275"/>
            <a:ext cx="8459787" cy="576263"/>
          </a:xfrm>
        </p:spPr>
        <p:txBody>
          <a:bodyPr>
            <a:normAutofit/>
          </a:bodyPr>
          <a:lstStyle/>
          <a:p>
            <a:pPr fontAlgn="auto">
              <a:spcAft>
                <a:spcPts val="0"/>
              </a:spcAft>
              <a:buFont typeface="Arial" pitchFamily="34" charset="0"/>
              <a:buNone/>
              <a:defRPr/>
            </a:pPr>
            <a:r>
              <a:rPr lang="en-GB" dirty="0" smtClean="0"/>
              <a:t>Secure </a:t>
            </a:r>
            <a:r>
              <a:rPr lang="en-GB" dirty="0"/>
              <a:t>P</a:t>
            </a:r>
            <a:r>
              <a:rPr lang="en-GB" dirty="0" smtClean="0"/>
              <a:t>latform Requirements</a:t>
            </a:r>
            <a:endParaRPr lang="en-US" dirty="0"/>
          </a:p>
        </p:txBody>
      </p:sp>
      <p:sp>
        <p:nvSpPr>
          <p:cNvPr id="17475" name="Title 2"/>
          <p:cNvSpPr>
            <a:spLocks noGrp="1"/>
          </p:cNvSpPr>
          <p:nvPr>
            <p:ph type="title"/>
          </p:nvPr>
        </p:nvSpPr>
        <p:spPr/>
        <p:txBody>
          <a:bodyPr/>
          <a:lstStyle/>
          <a:p>
            <a:r>
              <a:rPr lang="en-US" dirty="0"/>
              <a:t>Platform Security Study</a:t>
            </a:r>
            <a:endParaRPr lang="en-US" dirty="0" smtClean="0"/>
          </a:p>
        </p:txBody>
      </p:sp>
      <p:sp>
        <p:nvSpPr>
          <p:cNvPr id="9" name="Footer Placeholder 4"/>
          <p:cNvSpPr>
            <a:spLocks noGrp="1"/>
          </p:cNvSpPr>
          <p:nvPr>
            <p:ph type="ftr" sz="quarter" idx="25"/>
          </p:nvPr>
        </p:nvSpPr>
        <p:spPr/>
        <p:txBody>
          <a:bodyPr/>
          <a:lstStyle/>
          <a:p>
            <a:pPr>
              <a:defRPr/>
            </a:pPr>
            <a:r>
              <a:rPr sz="1050" dirty="0">
                <a:solidFill>
                  <a:srgbClr val="646464"/>
                </a:solidFill>
              </a:rPr>
              <a:t>© </a:t>
            </a:r>
            <a:r>
              <a:rPr sz="1050" dirty="0" err="1">
                <a:solidFill>
                  <a:srgbClr val="646464"/>
                </a:solidFill>
              </a:rPr>
              <a:t>Elektrobit</a:t>
            </a:r>
            <a:r>
              <a:rPr sz="1050" dirty="0">
                <a:solidFill>
                  <a:srgbClr val="646464"/>
                </a:solidFill>
              </a:rPr>
              <a:t> (EB), 2013 / Confidential</a:t>
            </a:r>
          </a:p>
        </p:txBody>
      </p:sp>
    </p:spTree>
    <p:extLst>
      <p:ext uri="{BB962C8B-B14F-4D97-AF65-F5344CB8AC3E}">
        <p14:creationId xmlns:p14="http://schemas.microsoft.com/office/powerpoint/2010/main" val="1332385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993" name="Group 161"/>
          <p:cNvGraphicFramePr>
            <a:graphicFrameLocks noGrp="1"/>
          </p:cNvGraphicFramePr>
          <p:nvPr>
            <p:extLst>
              <p:ext uri="{D42A27DB-BD31-4B8C-83A1-F6EECF244321}">
                <p14:modId xmlns:p14="http://schemas.microsoft.com/office/powerpoint/2010/main" val="1601937813"/>
              </p:ext>
            </p:extLst>
          </p:nvPr>
        </p:nvGraphicFramePr>
        <p:xfrm>
          <a:off x="246063" y="1628775"/>
          <a:ext cx="8143055" cy="4574160"/>
        </p:xfrm>
        <a:graphic>
          <a:graphicData uri="http://schemas.openxmlformats.org/drawingml/2006/table">
            <a:tbl>
              <a:tblPr/>
              <a:tblGrid>
                <a:gridCol w="367023"/>
                <a:gridCol w="3450299"/>
                <a:gridCol w="508334"/>
                <a:gridCol w="1368433"/>
                <a:gridCol w="2448966"/>
              </a:tblGrid>
              <a:tr h="648097">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Key Requirement – Internal or external</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err="1" smtClean="0">
                          <a:ln>
                            <a:noFill/>
                          </a:ln>
                          <a:solidFill>
                            <a:schemeClr val="bg1"/>
                          </a:solidFill>
                          <a:effectLst/>
                          <a:latin typeface="+mn-lt"/>
                          <a:ea typeface="Arial Unicode MS" pitchFamily="34" charset="-128"/>
                          <a:cs typeface="Arial Unicode MS" pitchFamily="34" charset="-128"/>
                        </a:rPr>
                        <a:t>Prio</a:t>
                      </a:r>
                      <a:endPar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endParaRP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solid"/>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To be implemented by      Chipset / 3</a:t>
                      </a:r>
                      <a:r>
                        <a:rPr kumimoji="0" lang="en-US" sz="1200" b="1" i="0" u="none" strike="noStrike" cap="none" normalizeH="0" baseline="30000" noProof="0" dirty="0" smtClean="0">
                          <a:ln>
                            <a:noFill/>
                          </a:ln>
                          <a:solidFill>
                            <a:schemeClr val="bg1"/>
                          </a:solidFill>
                          <a:effectLst/>
                          <a:latin typeface="+mn-lt"/>
                          <a:ea typeface="Arial Unicode MS" pitchFamily="34" charset="-128"/>
                          <a:cs typeface="Arial Unicode MS" pitchFamily="34" charset="-128"/>
                        </a:rPr>
                        <a:t>rd</a:t>
                      </a:r>
                      <a:r>
                        <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 party / EB, size of work  (S,M,L)</a:t>
                      </a:r>
                    </a:p>
                  </a:txBody>
                  <a:tcPr marL="0" marR="0" marT="46800" marB="46800" anchor="ctr" horzOverflow="overflow">
                    <a:lnL w="12700" cap="flat" cmpd="sng" algn="ctr">
                      <a:solidFill>
                        <a:srgbClr val="ADA085"/>
                      </a:solidFill>
                      <a:prstDash val="solid"/>
                      <a:round/>
                      <a:headEnd type="none" w="med" len="med"/>
                      <a:tailEnd type="none" w="med" len="med"/>
                    </a:lnL>
                    <a:lnR w="12700" cap="flat" cmpd="sng" algn="ctr">
                      <a:solidFill>
                        <a:srgbClr val="ADA085"/>
                      </a:solidFill>
                      <a:prstDash val="solid"/>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Possible trigger for requirement – e.g. customer segment / what is value add</a:t>
                      </a:r>
                    </a:p>
                  </a:txBody>
                  <a:tcPr marL="0" marR="0" marT="46800" marB="46800" anchor="ctr" horzOverflow="overflow">
                    <a:lnL w="12700" cap="flat" cmpd="sng" algn="ctr">
                      <a:solidFill>
                        <a:srgbClr val="ADA085"/>
                      </a:solidFill>
                      <a:prstDash val="solid"/>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r>
              <a:tr h="409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7</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lvl="0"/>
                      <a:r>
                        <a:rPr lang="en-US" sz="1200" dirty="0" smtClean="0">
                          <a:latin typeface="+mn-lt"/>
                        </a:rPr>
                        <a:t>Prevent device rooting</a:t>
                      </a: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1</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EB, L</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r>
                        <a:rPr lang="en-US" sz="1200" dirty="0" smtClean="0">
                          <a:latin typeface="+mn-lt"/>
                        </a:rPr>
                        <a:t>Most Android devices can be rooted (gives the user/application</a:t>
                      </a:r>
                      <a:r>
                        <a:rPr lang="en-US" sz="1200" baseline="0" dirty="0" smtClean="0">
                          <a:latin typeface="+mn-lt"/>
                        </a:rPr>
                        <a:t> rights to execute any commands). This must be prevented.  </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r>
              <a:tr h="409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8</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lvl="0"/>
                      <a:r>
                        <a:rPr lang="en-US" sz="1200" dirty="0" smtClean="0">
                          <a:latin typeface="+mn-lt"/>
                        </a:rPr>
                        <a:t>Cloning of the device prevented</a:t>
                      </a: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1</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EB, M</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r>
                        <a:rPr lang="en-US" sz="1200" dirty="0" smtClean="0">
                          <a:latin typeface="+mn-lt"/>
                        </a:rPr>
                        <a:t>Copying of the device must be nearly</a:t>
                      </a:r>
                      <a:r>
                        <a:rPr lang="en-US" sz="1200" baseline="0" dirty="0" smtClean="0">
                          <a:latin typeface="+mn-lt"/>
                        </a:rPr>
                        <a:t> impossible in order to prevent </a:t>
                      </a:r>
                      <a:r>
                        <a:rPr lang="en-US" sz="1200" baseline="0" dirty="0" err="1" smtClean="0">
                          <a:latin typeface="+mn-lt"/>
                        </a:rPr>
                        <a:t>identitity</a:t>
                      </a:r>
                      <a:r>
                        <a:rPr lang="en-US" sz="1200" baseline="0" dirty="0" smtClean="0">
                          <a:latin typeface="+mn-lt"/>
                        </a:rPr>
                        <a:t>/data thefts. </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r>
              <a:tr h="409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9</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lvl="0"/>
                      <a:r>
                        <a:rPr lang="en-US" sz="1200" dirty="0" smtClean="0">
                          <a:latin typeface="+mn-lt"/>
                        </a:rPr>
                        <a:t>Secure Manufacturing/Production</a:t>
                      </a:r>
                      <a:r>
                        <a:rPr lang="en-US" sz="1200" baseline="0" dirty="0" smtClean="0">
                          <a:latin typeface="+mn-lt"/>
                        </a:rPr>
                        <a:t> chain</a:t>
                      </a:r>
                      <a:endParaRPr lang="en-US" sz="1200" dirty="0" smtClean="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1</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EB, M</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r>
                        <a:rPr lang="en-US" sz="1200" dirty="0" smtClean="0">
                          <a:latin typeface="+mn-lt"/>
                        </a:rPr>
                        <a:t>If</a:t>
                      </a:r>
                      <a:r>
                        <a:rPr lang="en-US" sz="1200" baseline="0" dirty="0" smtClean="0">
                          <a:latin typeface="+mn-lt"/>
                        </a:rPr>
                        <a:t> customer wants, EB can handle all key management related to chip ordering &amp; device production. </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r>
              <a:tr h="409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10</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HW design making it very difficult to have intruder access to communication interfaces in laboratory conditions</a:t>
                      </a: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2</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EB, S</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r>
                        <a:rPr lang="en-US" sz="1200" dirty="0" smtClean="0">
                          <a:latin typeface="+mn-lt"/>
                        </a:rPr>
                        <a:t>No visible debug interface</a:t>
                      </a:r>
                      <a:r>
                        <a:rPr lang="en-US" sz="1200" baseline="0" dirty="0" smtClean="0">
                          <a:latin typeface="+mn-lt"/>
                        </a:rPr>
                        <a:t> headers</a:t>
                      </a:r>
                      <a:r>
                        <a:rPr lang="en-US" sz="1200" dirty="0" smtClean="0">
                          <a:latin typeface="+mn-lt"/>
                        </a:rPr>
                        <a:t>/</a:t>
                      </a:r>
                      <a:r>
                        <a:rPr lang="en-US" sz="1200" baseline="0" dirty="0" smtClean="0">
                          <a:latin typeface="+mn-lt"/>
                        </a:rPr>
                        <a:t>test pads (which would make device tracing easy) on the final version of the HW. </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r>
              <a:tr h="409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11</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Encrypted communication interfaces/protocols between peripherals when applicable</a:t>
                      </a: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2</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EB, M</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r>
                        <a:rPr lang="en-US" sz="1200" dirty="0" smtClean="0">
                          <a:latin typeface="+mn-lt"/>
                        </a:rPr>
                        <a:t>Even if some bus on the device is traced,</a:t>
                      </a:r>
                      <a:r>
                        <a:rPr lang="en-US" sz="1200" baseline="0" dirty="0" smtClean="0">
                          <a:latin typeface="+mn-lt"/>
                        </a:rPr>
                        <a:t> encrypted communication makes the reverse engineering difficult. </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r>
            </a:tbl>
          </a:graphicData>
        </a:graphic>
      </p:graphicFrame>
      <p:sp>
        <p:nvSpPr>
          <p:cNvPr id="120897" name="Rectangle 65"/>
          <p:cNvSpPr>
            <a:spLocks noChangeArrowheads="1"/>
          </p:cNvSpPr>
          <p:nvPr/>
        </p:nvSpPr>
        <p:spPr bwMode="gray">
          <a:xfrm>
            <a:off x="1293813" y="249238"/>
            <a:ext cx="6535737" cy="168275"/>
          </a:xfrm>
          <a:prstGeom prst="rect">
            <a:avLst/>
          </a:prstGeom>
          <a:noFill/>
          <a:ln>
            <a:noFill/>
          </a:ln>
          <a:effectLst>
            <a:outerShdw blurRad="76200" algn="ctr" rotWithShape="0">
              <a:srgbClr val="808080"/>
            </a:outerShdw>
          </a:effectLst>
          <a:extLst/>
        </p:spPr>
        <p:txBody>
          <a:bodyPr lIns="0" tIns="0" rIns="0" bIns="0" anchor="ctr">
            <a:spAutoFit/>
          </a:bodyPr>
          <a:lstStyle/>
          <a:p>
            <a:pPr>
              <a:defRPr/>
            </a:pPr>
            <a:endParaRPr lang="en-US" sz="1100" b="1">
              <a:solidFill>
                <a:srgbClr val="FFFFFF"/>
              </a:solidFill>
              <a:ea typeface="儷黑 Pro" pitchFamily="-108" charset="-120"/>
            </a:endParaRPr>
          </a:p>
        </p:txBody>
      </p:sp>
      <p:sp>
        <p:nvSpPr>
          <p:cNvPr id="17473" name="Rectangle 66"/>
          <p:cNvSpPr>
            <a:spLocks noChangeArrowheads="1"/>
          </p:cNvSpPr>
          <p:nvPr/>
        </p:nvSpPr>
        <p:spPr bwMode="gray">
          <a:xfrm>
            <a:off x="2387600" y="434975"/>
            <a:ext cx="5451475" cy="395288"/>
          </a:xfrm>
          <a:prstGeom prst="rect">
            <a:avLst/>
          </a:prstGeom>
          <a:noFill/>
          <a:ln w="9525">
            <a:noFill/>
            <a:miter lim="800000"/>
            <a:headEnd/>
            <a:tailEnd/>
          </a:ln>
        </p:spPr>
        <p:txBody>
          <a:bodyPr lIns="18000" tIns="46038" rIns="18000" bIns="46038" anchor="ctr"/>
          <a:lstStyle/>
          <a:p>
            <a:pPr fontAlgn="base">
              <a:spcBef>
                <a:spcPct val="0"/>
              </a:spcBef>
              <a:spcAft>
                <a:spcPct val="0"/>
              </a:spcAft>
            </a:pPr>
            <a:endParaRPr lang="en-US" sz="3200">
              <a:solidFill>
                <a:srgbClr val="3F3F3F"/>
              </a:solidFill>
            </a:endParaRPr>
          </a:p>
        </p:txBody>
      </p:sp>
      <p:sp>
        <p:nvSpPr>
          <p:cNvPr id="2" name="Text Placeholder 1"/>
          <p:cNvSpPr>
            <a:spLocks noGrp="1"/>
          </p:cNvSpPr>
          <p:nvPr>
            <p:ph type="body" sz="quarter" idx="24"/>
          </p:nvPr>
        </p:nvSpPr>
        <p:spPr>
          <a:xfrm>
            <a:off x="331788" y="676275"/>
            <a:ext cx="8459787" cy="576263"/>
          </a:xfrm>
        </p:spPr>
        <p:txBody>
          <a:bodyPr>
            <a:normAutofit/>
          </a:bodyPr>
          <a:lstStyle/>
          <a:p>
            <a:pPr fontAlgn="auto">
              <a:spcAft>
                <a:spcPts val="0"/>
              </a:spcAft>
              <a:buFont typeface="Arial" pitchFamily="34" charset="0"/>
              <a:buNone/>
              <a:defRPr/>
            </a:pPr>
            <a:r>
              <a:rPr lang="en-GB" dirty="0" smtClean="0"/>
              <a:t>Secure </a:t>
            </a:r>
            <a:r>
              <a:rPr lang="en-GB" dirty="0"/>
              <a:t>P</a:t>
            </a:r>
            <a:r>
              <a:rPr lang="en-GB" dirty="0" smtClean="0"/>
              <a:t>latform Requirements</a:t>
            </a:r>
            <a:endParaRPr lang="en-US" dirty="0"/>
          </a:p>
        </p:txBody>
      </p:sp>
      <p:sp>
        <p:nvSpPr>
          <p:cNvPr id="17475" name="Title 2"/>
          <p:cNvSpPr>
            <a:spLocks noGrp="1"/>
          </p:cNvSpPr>
          <p:nvPr>
            <p:ph type="title"/>
          </p:nvPr>
        </p:nvSpPr>
        <p:spPr/>
        <p:txBody>
          <a:bodyPr/>
          <a:lstStyle/>
          <a:p>
            <a:r>
              <a:rPr lang="en-US" dirty="0"/>
              <a:t>Platform Security Study</a:t>
            </a:r>
            <a:endParaRPr lang="en-US" dirty="0" smtClean="0"/>
          </a:p>
        </p:txBody>
      </p:sp>
      <p:sp>
        <p:nvSpPr>
          <p:cNvPr id="9" name="Footer Placeholder 4"/>
          <p:cNvSpPr>
            <a:spLocks noGrp="1"/>
          </p:cNvSpPr>
          <p:nvPr>
            <p:ph type="ftr" sz="quarter" idx="25"/>
          </p:nvPr>
        </p:nvSpPr>
        <p:spPr/>
        <p:txBody>
          <a:bodyPr/>
          <a:lstStyle/>
          <a:p>
            <a:pPr>
              <a:defRPr/>
            </a:pPr>
            <a:r>
              <a:rPr sz="1050" dirty="0">
                <a:solidFill>
                  <a:srgbClr val="646464"/>
                </a:solidFill>
              </a:rPr>
              <a:t>© </a:t>
            </a:r>
            <a:r>
              <a:rPr sz="1050" dirty="0" err="1">
                <a:solidFill>
                  <a:srgbClr val="646464"/>
                </a:solidFill>
              </a:rPr>
              <a:t>Elektrobit</a:t>
            </a:r>
            <a:r>
              <a:rPr sz="1050" dirty="0">
                <a:solidFill>
                  <a:srgbClr val="646464"/>
                </a:solidFill>
              </a:rPr>
              <a:t> (EB), 2013 / Confidential</a:t>
            </a:r>
          </a:p>
        </p:txBody>
      </p:sp>
    </p:spTree>
    <p:extLst>
      <p:ext uri="{BB962C8B-B14F-4D97-AF65-F5344CB8AC3E}">
        <p14:creationId xmlns:p14="http://schemas.microsoft.com/office/powerpoint/2010/main" val="4065176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993" name="Group 161"/>
          <p:cNvGraphicFramePr>
            <a:graphicFrameLocks noGrp="1"/>
          </p:cNvGraphicFramePr>
          <p:nvPr>
            <p:extLst>
              <p:ext uri="{D42A27DB-BD31-4B8C-83A1-F6EECF244321}">
                <p14:modId xmlns:p14="http://schemas.microsoft.com/office/powerpoint/2010/main" val="4286663669"/>
              </p:ext>
            </p:extLst>
          </p:nvPr>
        </p:nvGraphicFramePr>
        <p:xfrm>
          <a:off x="246063" y="1628775"/>
          <a:ext cx="8143055" cy="1922400"/>
        </p:xfrm>
        <a:graphic>
          <a:graphicData uri="http://schemas.openxmlformats.org/drawingml/2006/table">
            <a:tbl>
              <a:tblPr/>
              <a:tblGrid>
                <a:gridCol w="367023"/>
                <a:gridCol w="3450299"/>
                <a:gridCol w="508334"/>
                <a:gridCol w="1368433"/>
                <a:gridCol w="2448966"/>
              </a:tblGrid>
              <a:tr h="648097">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Key Requirement – Internal or external</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err="1" smtClean="0">
                          <a:ln>
                            <a:noFill/>
                          </a:ln>
                          <a:solidFill>
                            <a:schemeClr val="bg1"/>
                          </a:solidFill>
                          <a:effectLst/>
                          <a:latin typeface="+mn-lt"/>
                          <a:ea typeface="Arial Unicode MS" pitchFamily="34" charset="-128"/>
                          <a:cs typeface="Arial Unicode MS" pitchFamily="34" charset="-128"/>
                        </a:rPr>
                        <a:t>Prio</a:t>
                      </a:r>
                      <a:endPar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endParaRP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solid"/>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To be implemented by      Chipset / 3</a:t>
                      </a:r>
                      <a:r>
                        <a:rPr kumimoji="0" lang="en-US" sz="1200" b="1" i="0" u="none" strike="noStrike" cap="none" normalizeH="0" baseline="30000" noProof="0" dirty="0" smtClean="0">
                          <a:ln>
                            <a:noFill/>
                          </a:ln>
                          <a:solidFill>
                            <a:schemeClr val="bg1"/>
                          </a:solidFill>
                          <a:effectLst/>
                          <a:latin typeface="+mn-lt"/>
                          <a:ea typeface="Arial Unicode MS" pitchFamily="34" charset="-128"/>
                          <a:cs typeface="Arial Unicode MS" pitchFamily="34" charset="-128"/>
                        </a:rPr>
                        <a:t>rd</a:t>
                      </a:r>
                      <a:r>
                        <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 party / EB, size of work  (S,M,L)</a:t>
                      </a:r>
                    </a:p>
                  </a:txBody>
                  <a:tcPr marL="0" marR="0" marT="46800" marB="46800" anchor="ctr" horzOverflow="overflow">
                    <a:lnL w="12700" cap="flat" cmpd="sng" algn="ctr">
                      <a:solidFill>
                        <a:srgbClr val="ADA085"/>
                      </a:solidFill>
                      <a:prstDash val="solid"/>
                      <a:round/>
                      <a:headEnd type="none" w="med" len="med"/>
                      <a:tailEnd type="none" w="med" len="med"/>
                    </a:lnL>
                    <a:lnR w="12700" cap="flat" cmpd="sng" algn="ctr">
                      <a:solidFill>
                        <a:srgbClr val="ADA085"/>
                      </a:solidFill>
                      <a:prstDash val="solid"/>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Possible trigger for requirement – e.g. customer segment / what is value add</a:t>
                      </a:r>
                    </a:p>
                  </a:txBody>
                  <a:tcPr marL="0" marR="0" marT="46800" marB="46800" anchor="ctr" horzOverflow="overflow">
                    <a:lnL w="12700" cap="flat" cmpd="sng" algn="ctr">
                      <a:solidFill>
                        <a:srgbClr val="ADA085"/>
                      </a:solidFill>
                      <a:prstDash val="solid"/>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r>
              <a:tr h="409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12</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lvl="0"/>
                      <a:r>
                        <a:rPr lang="en-US" sz="1200" dirty="0" smtClean="0">
                          <a:latin typeface="+mn-lt"/>
                        </a:rPr>
                        <a:t>Physical tampering detection of device based on sensors</a:t>
                      </a: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3</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EB, M</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r>
                        <a:rPr lang="en-US" sz="1200" dirty="0" smtClean="0">
                          <a:latin typeface="+mn-lt"/>
                        </a:rPr>
                        <a:t>Possibility to find out if someone has tried to tamper</a:t>
                      </a:r>
                      <a:r>
                        <a:rPr lang="en-US" sz="1200" baseline="0" dirty="0" smtClean="0">
                          <a:latin typeface="+mn-lt"/>
                        </a:rPr>
                        <a:t> the device for unauthorized access. </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r>
              <a:tr h="409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13</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lvl="0"/>
                      <a:r>
                        <a:rPr lang="en-US" sz="1200" dirty="0" smtClean="0">
                          <a:latin typeface="+mn-lt"/>
                        </a:rPr>
                        <a:t>Possibility to encrypt voice/data path (support from network needed)</a:t>
                      </a: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3</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EB,</a:t>
                      </a:r>
                      <a:r>
                        <a:rPr lang="en-US" sz="1200" baseline="0" dirty="0" smtClean="0">
                          <a:latin typeface="+mn-lt"/>
                        </a:rPr>
                        <a:t> L</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r>
                        <a:rPr lang="en-US" sz="1200" dirty="0" smtClean="0">
                          <a:latin typeface="+mn-lt"/>
                        </a:rPr>
                        <a:t>Additional security besides common frequency hopping/ciphering</a:t>
                      </a:r>
                      <a:r>
                        <a:rPr lang="en-US" sz="1200" baseline="0" dirty="0" smtClean="0">
                          <a:latin typeface="+mn-lt"/>
                        </a:rPr>
                        <a:t>. </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r>
            </a:tbl>
          </a:graphicData>
        </a:graphic>
      </p:graphicFrame>
      <p:sp>
        <p:nvSpPr>
          <p:cNvPr id="120897" name="Rectangle 65"/>
          <p:cNvSpPr>
            <a:spLocks noChangeArrowheads="1"/>
          </p:cNvSpPr>
          <p:nvPr/>
        </p:nvSpPr>
        <p:spPr bwMode="gray">
          <a:xfrm>
            <a:off x="1293813" y="249238"/>
            <a:ext cx="6535737" cy="168275"/>
          </a:xfrm>
          <a:prstGeom prst="rect">
            <a:avLst/>
          </a:prstGeom>
          <a:noFill/>
          <a:ln>
            <a:noFill/>
          </a:ln>
          <a:effectLst>
            <a:outerShdw blurRad="76200" algn="ctr" rotWithShape="0">
              <a:srgbClr val="808080"/>
            </a:outerShdw>
          </a:effectLst>
          <a:extLst/>
        </p:spPr>
        <p:txBody>
          <a:bodyPr lIns="0" tIns="0" rIns="0" bIns="0" anchor="ctr">
            <a:spAutoFit/>
          </a:bodyPr>
          <a:lstStyle/>
          <a:p>
            <a:pPr>
              <a:defRPr/>
            </a:pPr>
            <a:endParaRPr lang="en-US" sz="1100" b="1">
              <a:solidFill>
                <a:srgbClr val="FFFFFF"/>
              </a:solidFill>
              <a:ea typeface="儷黑 Pro" pitchFamily="-108" charset="-120"/>
            </a:endParaRPr>
          </a:p>
        </p:txBody>
      </p:sp>
      <p:sp>
        <p:nvSpPr>
          <p:cNvPr id="17473" name="Rectangle 66"/>
          <p:cNvSpPr>
            <a:spLocks noChangeArrowheads="1"/>
          </p:cNvSpPr>
          <p:nvPr/>
        </p:nvSpPr>
        <p:spPr bwMode="gray">
          <a:xfrm>
            <a:off x="2387600" y="434975"/>
            <a:ext cx="5451475" cy="395288"/>
          </a:xfrm>
          <a:prstGeom prst="rect">
            <a:avLst/>
          </a:prstGeom>
          <a:noFill/>
          <a:ln w="9525">
            <a:noFill/>
            <a:miter lim="800000"/>
            <a:headEnd/>
            <a:tailEnd/>
          </a:ln>
        </p:spPr>
        <p:txBody>
          <a:bodyPr lIns="18000" tIns="46038" rIns="18000" bIns="46038" anchor="ctr"/>
          <a:lstStyle/>
          <a:p>
            <a:pPr fontAlgn="base">
              <a:spcBef>
                <a:spcPct val="0"/>
              </a:spcBef>
              <a:spcAft>
                <a:spcPct val="0"/>
              </a:spcAft>
            </a:pPr>
            <a:endParaRPr lang="en-US" sz="3200">
              <a:solidFill>
                <a:srgbClr val="3F3F3F"/>
              </a:solidFill>
            </a:endParaRPr>
          </a:p>
        </p:txBody>
      </p:sp>
      <p:sp>
        <p:nvSpPr>
          <p:cNvPr id="2" name="Text Placeholder 1"/>
          <p:cNvSpPr>
            <a:spLocks noGrp="1"/>
          </p:cNvSpPr>
          <p:nvPr>
            <p:ph type="body" sz="quarter" idx="24"/>
          </p:nvPr>
        </p:nvSpPr>
        <p:spPr>
          <a:xfrm>
            <a:off x="331788" y="676275"/>
            <a:ext cx="8459787" cy="576263"/>
          </a:xfrm>
        </p:spPr>
        <p:txBody>
          <a:bodyPr>
            <a:normAutofit/>
          </a:bodyPr>
          <a:lstStyle/>
          <a:p>
            <a:pPr fontAlgn="auto">
              <a:spcAft>
                <a:spcPts val="0"/>
              </a:spcAft>
              <a:buFont typeface="Arial" pitchFamily="34" charset="0"/>
              <a:buNone/>
              <a:defRPr/>
            </a:pPr>
            <a:r>
              <a:rPr lang="en-GB" dirty="0" smtClean="0"/>
              <a:t>Secure </a:t>
            </a:r>
            <a:r>
              <a:rPr lang="en-GB" dirty="0"/>
              <a:t>P</a:t>
            </a:r>
            <a:r>
              <a:rPr lang="en-GB" dirty="0" smtClean="0"/>
              <a:t>latform Requirements</a:t>
            </a:r>
            <a:endParaRPr lang="en-US" dirty="0"/>
          </a:p>
        </p:txBody>
      </p:sp>
      <p:sp>
        <p:nvSpPr>
          <p:cNvPr id="17475" name="Title 2"/>
          <p:cNvSpPr>
            <a:spLocks noGrp="1"/>
          </p:cNvSpPr>
          <p:nvPr>
            <p:ph type="title"/>
          </p:nvPr>
        </p:nvSpPr>
        <p:spPr/>
        <p:txBody>
          <a:bodyPr/>
          <a:lstStyle/>
          <a:p>
            <a:r>
              <a:rPr lang="en-US" dirty="0"/>
              <a:t>Platform Security Study</a:t>
            </a:r>
            <a:endParaRPr lang="en-US" dirty="0" smtClean="0"/>
          </a:p>
        </p:txBody>
      </p:sp>
      <p:sp>
        <p:nvSpPr>
          <p:cNvPr id="9" name="Footer Placeholder 4"/>
          <p:cNvSpPr>
            <a:spLocks noGrp="1"/>
          </p:cNvSpPr>
          <p:nvPr>
            <p:ph type="ftr" sz="quarter" idx="25"/>
          </p:nvPr>
        </p:nvSpPr>
        <p:spPr/>
        <p:txBody>
          <a:bodyPr/>
          <a:lstStyle/>
          <a:p>
            <a:pPr>
              <a:defRPr/>
            </a:pPr>
            <a:r>
              <a:rPr sz="1050" dirty="0">
                <a:solidFill>
                  <a:srgbClr val="646464"/>
                </a:solidFill>
              </a:rPr>
              <a:t>© </a:t>
            </a:r>
            <a:r>
              <a:rPr sz="1050" dirty="0" err="1">
                <a:solidFill>
                  <a:srgbClr val="646464"/>
                </a:solidFill>
              </a:rPr>
              <a:t>Elektrobit</a:t>
            </a:r>
            <a:r>
              <a:rPr sz="1050" dirty="0">
                <a:solidFill>
                  <a:srgbClr val="646464"/>
                </a:solidFill>
              </a:rPr>
              <a:t> (EB), 2013 / Confidential</a:t>
            </a:r>
          </a:p>
        </p:txBody>
      </p:sp>
    </p:spTree>
    <p:extLst>
      <p:ext uri="{BB962C8B-B14F-4D97-AF65-F5344CB8AC3E}">
        <p14:creationId xmlns:p14="http://schemas.microsoft.com/office/powerpoint/2010/main" val="3580341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993" name="Group 161"/>
          <p:cNvGraphicFramePr>
            <a:graphicFrameLocks noGrp="1"/>
          </p:cNvGraphicFramePr>
          <p:nvPr>
            <p:extLst>
              <p:ext uri="{D42A27DB-BD31-4B8C-83A1-F6EECF244321}">
                <p14:modId xmlns:p14="http://schemas.microsoft.com/office/powerpoint/2010/main" val="2530307960"/>
              </p:ext>
            </p:extLst>
          </p:nvPr>
        </p:nvGraphicFramePr>
        <p:xfrm>
          <a:off x="246063" y="1628775"/>
          <a:ext cx="8143055" cy="4482720"/>
        </p:xfrm>
        <a:graphic>
          <a:graphicData uri="http://schemas.openxmlformats.org/drawingml/2006/table">
            <a:tbl>
              <a:tblPr/>
              <a:tblGrid>
                <a:gridCol w="367023"/>
                <a:gridCol w="3450299"/>
                <a:gridCol w="508334"/>
                <a:gridCol w="1368433"/>
                <a:gridCol w="2448966"/>
              </a:tblGrid>
              <a:tr h="3651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Key Requirement – Internal or external</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err="1" smtClean="0">
                          <a:ln>
                            <a:noFill/>
                          </a:ln>
                          <a:solidFill>
                            <a:schemeClr val="bg1"/>
                          </a:solidFill>
                          <a:effectLst/>
                          <a:latin typeface="+mn-lt"/>
                          <a:ea typeface="Arial Unicode MS" pitchFamily="34" charset="-128"/>
                          <a:cs typeface="Arial Unicode MS" pitchFamily="34" charset="-128"/>
                        </a:rPr>
                        <a:t>Prio</a:t>
                      </a:r>
                      <a:endPar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endParaRP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solid"/>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To be implemented by      Chipset / 3</a:t>
                      </a:r>
                      <a:r>
                        <a:rPr kumimoji="0" lang="en-US" sz="1200" b="1" i="0" u="none" strike="noStrike" cap="none" normalizeH="0" baseline="30000" noProof="0" dirty="0" smtClean="0">
                          <a:ln>
                            <a:noFill/>
                          </a:ln>
                          <a:solidFill>
                            <a:schemeClr val="bg1"/>
                          </a:solidFill>
                          <a:effectLst/>
                          <a:latin typeface="+mn-lt"/>
                          <a:ea typeface="Arial Unicode MS" pitchFamily="34" charset="-128"/>
                          <a:cs typeface="Arial Unicode MS" pitchFamily="34" charset="-128"/>
                        </a:rPr>
                        <a:t>rd</a:t>
                      </a:r>
                      <a:r>
                        <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 party / EB, size of work  (S,M,L)</a:t>
                      </a:r>
                    </a:p>
                  </a:txBody>
                  <a:tcPr marL="0" marR="0" marT="46800" marB="46800" anchor="ctr" horzOverflow="overflow">
                    <a:lnL w="12700" cap="flat" cmpd="sng" algn="ctr">
                      <a:solidFill>
                        <a:srgbClr val="ADA085"/>
                      </a:solidFill>
                      <a:prstDash val="solid"/>
                      <a:round/>
                      <a:headEnd type="none" w="med" len="med"/>
                      <a:tailEnd type="none" w="med" len="med"/>
                    </a:lnL>
                    <a:lnR w="12700" cap="flat" cmpd="sng" algn="ctr">
                      <a:solidFill>
                        <a:srgbClr val="ADA085"/>
                      </a:solidFill>
                      <a:prstDash val="solid"/>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Possible trigger for requirement – e.g. customer segment / What is value add</a:t>
                      </a:r>
                    </a:p>
                  </a:txBody>
                  <a:tcPr marL="0" marR="0" marT="46800" marB="46800" anchor="ctr" horzOverflow="overflow">
                    <a:lnL w="12700" cap="flat" cmpd="sng" algn="ctr">
                      <a:solidFill>
                        <a:srgbClr val="ADA085"/>
                      </a:solidFill>
                      <a:prstDash val="solid"/>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1</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lvl="0"/>
                      <a:r>
                        <a:rPr lang="en-US" sz="1200" dirty="0" smtClean="0">
                          <a:latin typeface="+mn-lt"/>
                        </a:rPr>
                        <a:t>Prevent eavesdropping through device’s camera &amp; microphone</a:t>
                      </a: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200" dirty="0" smtClean="0">
                          <a:latin typeface="+mn-lt"/>
                        </a:rPr>
                        <a:t>1</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200" dirty="0" smtClean="0">
                          <a:latin typeface="+mn-lt"/>
                        </a:rPr>
                        <a:t>EB, M</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r>
                        <a:rPr lang="en-US" sz="1200" dirty="0" smtClean="0">
                          <a:latin typeface="+mn-lt"/>
                        </a:rPr>
                        <a:t>Spying</a:t>
                      </a:r>
                      <a:r>
                        <a:rPr lang="en-US" sz="1200" baseline="0" dirty="0" smtClean="0">
                          <a:latin typeface="+mn-lt"/>
                        </a:rPr>
                        <a:t> of user/organization is not possible using a malicious app that accesses camera/microphone. </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2</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lvl="0"/>
                      <a:r>
                        <a:rPr lang="en-US" sz="1200" dirty="0" smtClean="0">
                          <a:latin typeface="+mn-lt"/>
                        </a:rPr>
                        <a:t>Possibility to lock the device/wipe the data after too many unauthorized access attempts (also remotely)</a:t>
                      </a: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200" dirty="0" smtClean="0">
                          <a:latin typeface="+mn-lt"/>
                        </a:rPr>
                        <a:t>1</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200" dirty="0" smtClean="0">
                          <a:latin typeface="+mn-lt"/>
                        </a:rPr>
                        <a:t>EB/3</a:t>
                      </a:r>
                      <a:r>
                        <a:rPr lang="en-US" sz="1200" baseline="30000" dirty="0" smtClean="0">
                          <a:latin typeface="+mn-lt"/>
                        </a:rPr>
                        <a:t>rd</a:t>
                      </a:r>
                      <a:r>
                        <a:rPr lang="en-US" sz="1200" baseline="0" dirty="0" smtClean="0">
                          <a:latin typeface="+mn-lt"/>
                        </a:rPr>
                        <a:t> Party, M</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r>
                        <a:rPr lang="en-US" sz="1200" dirty="0" smtClean="0">
                          <a:latin typeface="+mn-lt"/>
                        </a:rPr>
                        <a:t>If</a:t>
                      </a:r>
                      <a:r>
                        <a:rPr lang="en-US" sz="1200" baseline="0" dirty="0" smtClean="0">
                          <a:latin typeface="+mn-lt"/>
                        </a:rPr>
                        <a:t> device is considered to be under constant threat by malicious access attempts, device can be locked or securely wiped so that data can’t be accessed. </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3</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Pre-installed</a:t>
                      </a:r>
                      <a:r>
                        <a:rPr lang="en-US" sz="1200" baseline="0" dirty="0" smtClean="0">
                          <a:latin typeface="+mn-lt"/>
                        </a:rPr>
                        <a:t> antivirus SW</a:t>
                      </a:r>
                      <a:endParaRPr lang="en-US" sz="1200" dirty="0" smtClean="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200" dirty="0" smtClean="0">
                          <a:latin typeface="+mn-lt"/>
                        </a:rPr>
                        <a:t>1</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200" dirty="0" smtClean="0">
                          <a:latin typeface="+mn-lt"/>
                        </a:rPr>
                        <a:t>3</a:t>
                      </a:r>
                      <a:r>
                        <a:rPr lang="en-US" sz="1200" baseline="30000" dirty="0" smtClean="0">
                          <a:latin typeface="+mn-lt"/>
                        </a:rPr>
                        <a:t>rd</a:t>
                      </a:r>
                      <a:r>
                        <a:rPr lang="en-US" sz="1200" dirty="0" smtClean="0">
                          <a:latin typeface="+mn-lt"/>
                        </a:rPr>
                        <a:t> Party, L</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r>
                        <a:rPr lang="en-US" sz="1200" dirty="0" smtClean="0">
                          <a:latin typeface="+mn-lt"/>
                        </a:rPr>
                        <a:t>Antivirus SW against Android viruses/spyware/malware.</a:t>
                      </a:r>
                      <a:r>
                        <a:rPr lang="en-US" sz="1200" baseline="0" dirty="0" smtClean="0">
                          <a:latin typeface="+mn-lt"/>
                        </a:rPr>
                        <a:t> </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4</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lvl="0"/>
                      <a:r>
                        <a:rPr lang="en-US" sz="1200" dirty="0" smtClean="0">
                          <a:latin typeface="+mn-lt"/>
                        </a:rPr>
                        <a:t>Possibility to limit the applications that can be installed/run on the device</a:t>
                      </a: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200" dirty="0" smtClean="0">
                          <a:latin typeface="+mn-lt"/>
                        </a:rPr>
                        <a:t>2</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200" dirty="0" smtClean="0">
                          <a:latin typeface="+mn-lt"/>
                        </a:rPr>
                        <a:t>EB, M</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r>
                        <a:rPr lang="en-US" sz="1200" dirty="0" smtClean="0">
                          <a:latin typeface="+mn-lt"/>
                        </a:rPr>
                        <a:t>Only certain set of customer-accepted</a:t>
                      </a:r>
                      <a:r>
                        <a:rPr lang="en-US" sz="1200" baseline="0" dirty="0" smtClean="0">
                          <a:latin typeface="+mn-lt"/>
                        </a:rPr>
                        <a:t> apps can be installed/run. </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5</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lvl="0"/>
                      <a:r>
                        <a:rPr lang="en-US" sz="1200" dirty="0" smtClean="0">
                          <a:latin typeface="+mn-lt"/>
                        </a:rPr>
                        <a:t>Possibility to limit the permissions that device allows for installed applications</a:t>
                      </a: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200" dirty="0" smtClean="0">
                          <a:latin typeface="+mn-lt"/>
                        </a:rPr>
                        <a:t>2</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200" dirty="0" smtClean="0">
                          <a:latin typeface="+mn-lt"/>
                        </a:rPr>
                        <a:t>EB, M</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r>
                        <a:rPr lang="en-US" sz="1200" dirty="0" smtClean="0">
                          <a:latin typeface="+mn-lt"/>
                        </a:rPr>
                        <a:t>Device</a:t>
                      </a:r>
                      <a:r>
                        <a:rPr lang="en-US" sz="1200" baseline="0" dirty="0" smtClean="0">
                          <a:latin typeface="+mn-lt"/>
                        </a:rPr>
                        <a:t> does not allow apps to execute unsafe functions. </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r>
              <a:tr h="409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6</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lvl="0"/>
                      <a:r>
                        <a:rPr lang="en-US" sz="1200" dirty="0" smtClean="0">
                          <a:latin typeface="+mn-lt"/>
                        </a:rPr>
                        <a:t>Prevent installing applications that are known threats</a:t>
                      </a: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2</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EB/3</a:t>
                      </a:r>
                      <a:r>
                        <a:rPr lang="en-US" sz="1200" baseline="30000" dirty="0" smtClean="0">
                          <a:latin typeface="+mn-lt"/>
                        </a:rPr>
                        <a:t>rd</a:t>
                      </a:r>
                      <a:r>
                        <a:rPr lang="en-US" sz="1200" dirty="0" smtClean="0">
                          <a:latin typeface="+mn-lt"/>
                        </a:rPr>
                        <a:t> party, M</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r>
                        <a:rPr lang="en-US" sz="1200" dirty="0" smtClean="0">
                          <a:latin typeface="+mn-lt"/>
                        </a:rPr>
                        <a:t>Blacklisting of apps that are known to be malicious and preventing installing of such apps. </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r>
            </a:tbl>
          </a:graphicData>
        </a:graphic>
      </p:graphicFrame>
      <p:sp>
        <p:nvSpPr>
          <p:cNvPr id="120897" name="Rectangle 65"/>
          <p:cNvSpPr>
            <a:spLocks noChangeArrowheads="1"/>
          </p:cNvSpPr>
          <p:nvPr/>
        </p:nvSpPr>
        <p:spPr bwMode="gray">
          <a:xfrm>
            <a:off x="1293813" y="249238"/>
            <a:ext cx="6535737" cy="168275"/>
          </a:xfrm>
          <a:prstGeom prst="rect">
            <a:avLst/>
          </a:prstGeom>
          <a:noFill/>
          <a:ln>
            <a:noFill/>
          </a:ln>
          <a:effectLst>
            <a:outerShdw blurRad="76200" algn="ctr" rotWithShape="0">
              <a:srgbClr val="808080"/>
            </a:outerShdw>
          </a:effectLst>
          <a:extLst/>
        </p:spPr>
        <p:txBody>
          <a:bodyPr lIns="0" tIns="0" rIns="0" bIns="0" anchor="ctr">
            <a:spAutoFit/>
          </a:bodyPr>
          <a:lstStyle/>
          <a:p>
            <a:pPr>
              <a:defRPr/>
            </a:pPr>
            <a:endParaRPr lang="en-US" sz="1100" b="1">
              <a:solidFill>
                <a:srgbClr val="FFFFFF"/>
              </a:solidFill>
              <a:ea typeface="儷黑 Pro" pitchFamily="-108" charset="-120"/>
            </a:endParaRPr>
          </a:p>
        </p:txBody>
      </p:sp>
      <p:sp>
        <p:nvSpPr>
          <p:cNvPr id="17473" name="Rectangle 66"/>
          <p:cNvSpPr>
            <a:spLocks noChangeArrowheads="1"/>
          </p:cNvSpPr>
          <p:nvPr/>
        </p:nvSpPr>
        <p:spPr bwMode="gray">
          <a:xfrm>
            <a:off x="2387600" y="434975"/>
            <a:ext cx="5451475" cy="395288"/>
          </a:xfrm>
          <a:prstGeom prst="rect">
            <a:avLst/>
          </a:prstGeom>
          <a:noFill/>
          <a:ln w="9525">
            <a:noFill/>
            <a:miter lim="800000"/>
            <a:headEnd/>
            <a:tailEnd/>
          </a:ln>
        </p:spPr>
        <p:txBody>
          <a:bodyPr lIns="18000" tIns="46038" rIns="18000" bIns="46038" anchor="ctr"/>
          <a:lstStyle/>
          <a:p>
            <a:pPr fontAlgn="base">
              <a:spcBef>
                <a:spcPct val="0"/>
              </a:spcBef>
              <a:spcAft>
                <a:spcPct val="0"/>
              </a:spcAft>
            </a:pPr>
            <a:endParaRPr lang="en-US" sz="3200">
              <a:solidFill>
                <a:srgbClr val="3F3F3F"/>
              </a:solidFill>
            </a:endParaRPr>
          </a:p>
        </p:txBody>
      </p:sp>
      <p:sp>
        <p:nvSpPr>
          <p:cNvPr id="2" name="Text Placeholder 1"/>
          <p:cNvSpPr>
            <a:spLocks noGrp="1"/>
          </p:cNvSpPr>
          <p:nvPr>
            <p:ph type="body" sz="quarter" idx="24"/>
          </p:nvPr>
        </p:nvSpPr>
        <p:spPr>
          <a:xfrm>
            <a:off x="331788" y="676275"/>
            <a:ext cx="8459787" cy="576263"/>
          </a:xfrm>
        </p:spPr>
        <p:txBody>
          <a:bodyPr>
            <a:normAutofit/>
          </a:bodyPr>
          <a:lstStyle/>
          <a:p>
            <a:pPr fontAlgn="auto">
              <a:spcAft>
                <a:spcPts val="0"/>
              </a:spcAft>
              <a:buFont typeface="Arial" pitchFamily="34" charset="0"/>
              <a:buNone/>
              <a:defRPr/>
            </a:pPr>
            <a:r>
              <a:rPr lang="en-GB" dirty="0" smtClean="0"/>
              <a:t>Additional/Application Requirements</a:t>
            </a:r>
            <a:endParaRPr lang="en-US" dirty="0"/>
          </a:p>
        </p:txBody>
      </p:sp>
      <p:sp>
        <p:nvSpPr>
          <p:cNvPr id="17475" name="Title 2"/>
          <p:cNvSpPr>
            <a:spLocks noGrp="1"/>
          </p:cNvSpPr>
          <p:nvPr>
            <p:ph type="title"/>
          </p:nvPr>
        </p:nvSpPr>
        <p:spPr/>
        <p:txBody>
          <a:bodyPr/>
          <a:lstStyle/>
          <a:p>
            <a:r>
              <a:rPr lang="en-US" dirty="0"/>
              <a:t>Platform Security Study</a:t>
            </a:r>
            <a:endParaRPr lang="en-US" dirty="0" smtClean="0"/>
          </a:p>
        </p:txBody>
      </p:sp>
      <p:sp>
        <p:nvSpPr>
          <p:cNvPr id="9" name="Footer Placeholder 4"/>
          <p:cNvSpPr>
            <a:spLocks noGrp="1"/>
          </p:cNvSpPr>
          <p:nvPr>
            <p:ph type="ftr" sz="quarter" idx="25"/>
          </p:nvPr>
        </p:nvSpPr>
        <p:spPr>
          <a:xfrm>
            <a:off x="324000" y="6525368"/>
            <a:ext cx="2916000" cy="216000"/>
          </a:xfrm>
        </p:spPr>
        <p:txBody>
          <a:bodyPr/>
          <a:lstStyle/>
          <a:p>
            <a:pPr>
              <a:defRPr/>
            </a:pPr>
            <a:r>
              <a:rPr sz="1050" dirty="0">
                <a:solidFill>
                  <a:srgbClr val="646464"/>
                </a:solidFill>
              </a:rPr>
              <a:t>© </a:t>
            </a:r>
            <a:r>
              <a:rPr sz="1050" dirty="0" err="1">
                <a:solidFill>
                  <a:srgbClr val="646464"/>
                </a:solidFill>
              </a:rPr>
              <a:t>Elektrobit</a:t>
            </a:r>
            <a:r>
              <a:rPr sz="1050" dirty="0">
                <a:solidFill>
                  <a:srgbClr val="646464"/>
                </a:solidFill>
              </a:rPr>
              <a:t> (EB), 2013 / Confidential</a:t>
            </a:r>
          </a:p>
        </p:txBody>
      </p:sp>
    </p:spTree>
    <p:extLst>
      <p:ext uri="{BB962C8B-B14F-4D97-AF65-F5344CB8AC3E}">
        <p14:creationId xmlns:p14="http://schemas.microsoft.com/office/powerpoint/2010/main" val="2031055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993" name="Group 161"/>
          <p:cNvGraphicFramePr>
            <a:graphicFrameLocks noGrp="1"/>
          </p:cNvGraphicFramePr>
          <p:nvPr>
            <p:extLst>
              <p:ext uri="{D42A27DB-BD31-4B8C-83A1-F6EECF244321}">
                <p14:modId xmlns:p14="http://schemas.microsoft.com/office/powerpoint/2010/main" val="608527476"/>
              </p:ext>
            </p:extLst>
          </p:nvPr>
        </p:nvGraphicFramePr>
        <p:xfrm>
          <a:off x="246063" y="1628775"/>
          <a:ext cx="8143055" cy="4391280"/>
        </p:xfrm>
        <a:graphic>
          <a:graphicData uri="http://schemas.openxmlformats.org/drawingml/2006/table">
            <a:tbl>
              <a:tblPr/>
              <a:tblGrid>
                <a:gridCol w="367023"/>
                <a:gridCol w="3450299"/>
                <a:gridCol w="508334"/>
                <a:gridCol w="1368433"/>
                <a:gridCol w="2448966"/>
              </a:tblGrid>
              <a:tr h="3651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Key Requirement – Internal or external</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err="1" smtClean="0">
                          <a:ln>
                            <a:noFill/>
                          </a:ln>
                          <a:solidFill>
                            <a:schemeClr val="bg1"/>
                          </a:solidFill>
                          <a:effectLst/>
                          <a:latin typeface="+mn-lt"/>
                          <a:ea typeface="Arial Unicode MS" pitchFamily="34" charset="-128"/>
                          <a:cs typeface="Arial Unicode MS" pitchFamily="34" charset="-128"/>
                        </a:rPr>
                        <a:t>Prio</a:t>
                      </a:r>
                      <a:endPar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endParaRP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solid"/>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To be implemented by      Chipset / 3</a:t>
                      </a:r>
                      <a:r>
                        <a:rPr kumimoji="0" lang="en-US" sz="1200" b="1" i="0" u="none" strike="noStrike" cap="none" normalizeH="0" baseline="30000" noProof="0" dirty="0" smtClean="0">
                          <a:ln>
                            <a:noFill/>
                          </a:ln>
                          <a:solidFill>
                            <a:schemeClr val="bg1"/>
                          </a:solidFill>
                          <a:effectLst/>
                          <a:latin typeface="+mn-lt"/>
                          <a:ea typeface="Arial Unicode MS" pitchFamily="34" charset="-128"/>
                          <a:cs typeface="Arial Unicode MS" pitchFamily="34" charset="-128"/>
                        </a:rPr>
                        <a:t>rd</a:t>
                      </a:r>
                      <a:r>
                        <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 party / EB, size of work  (S,M,L)</a:t>
                      </a:r>
                    </a:p>
                  </a:txBody>
                  <a:tcPr marL="0" marR="0" marT="46800" marB="46800" anchor="ctr" horzOverflow="overflow">
                    <a:lnL w="12700" cap="flat" cmpd="sng" algn="ctr">
                      <a:solidFill>
                        <a:srgbClr val="ADA085"/>
                      </a:solidFill>
                      <a:prstDash val="solid"/>
                      <a:round/>
                      <a:headEnd type="none" w="med" len="med"/>
                      <a:tailEnd type="none" w="med" len="med"/>
                    </a:lnL>
                    <a:lnR w="12700" cap="flat" cmpd="sng" algn="ctr">
                      <a:solidFill>
                        <a:srgbClr val="ADA085"/>
                      </a:solidFill>
                      <a:prstDash val="solid"/>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Possible trigger for requirement – e.g. customer segment / What is value add</a:t>
                      </a:r>
                    </a:p>
                  </a:txBody>
                  <a:tcPr marL="0" marR="0" marT="46800" marB="46800" anchor="ctr" horzOverflow="overflow">
                    <a:lnL w="12700" cap="flat" cmpd="sng" algn="ctr">
                      <a:solidFill>
                        <a:srgbClr val="ADA085"/>
                      </a:solidFill>
                      <a:prstDash val="solid"/>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7</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lvl="0"/>
                      <a:r>
                        <a:rPr lang="en-US" sz="1200" dirty="0" smtClean="0">
                          <a:latin typeface="+mn-lt"/>
                        </a:rPr>
                        <a:t>Strengthen the security of different user accounts and add different user roles</a:t>
                      </a: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200" dirty="0" smtClean="0">
                          <a:latin typeface="+mn-lt"/>
                        </a:rPr>
                        <a:t>2</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200" dirty="0" smtClean="0">
                          <a:latin typeface="+mn-lt"/>
                        </a:rPr>
                        <a:t>EB, L</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r>
                        <a:rPr lang="en-US" sz="1200" dirty="0" smtClean="0">
                          <a:latin typeface="+mn-lt"/>
                        </a:rPr>
                        <a:t>Most</a:t>
                      </a:r>
                      <a:r>
                        <a:rPr lang="en-US" sz="1200" baseline="0" dirty="0" smtClean="0">
                          <a:latin typeface="+mn-lt"/>
                        </a:rPr>
                        <a:t> recent Android versions have support for multiple user accounts. These should be isolated from each other as well as possible and create different user/levels roles if necessary. </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8</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lvl="0"/>
                      <a:r>
                        <a:rPr lang="en-US" sz="1200" dirty="0" smtClean="0">
                          <a:latin typeface="+mn-lt"/>
                        </a:rPr>
                        <a:t>Remote monitoring of the devices as a part of customer organization’s security policy</a:t>
                      </a: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200" dirty="0" smtClean="0">
                          <a:latin typeface="+mn-lt"/>
                        </a:rPr>
                        <a:t>2</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200" dirty="0" smtClean="0">
                          <a:latin typeface="+mn-lt"/>
                        </a:rPr>
                        <a:t>3</a:t>
                      </a:r>
                      <a:r>
                        <a:rPr lang="en-US" sz="1200" baseline="30000" dirty="0" smtClean="0">
                          <a:latin typeface="+mn-lt"/>
                        </a:rPr>
                        <a:t>rd</a:t>
                      </a:r>
                      <a:r>
                        <a:rPr lang="en-US" sz="1200" baseline="0" dirty="0" smtClean="0">
                          <a:latin typeface="+mn-lt"/>
                        </a:rPr>
                        <a:t> Party</a:t>
                      </a:r>
                      <a:r>
                        <a:rPr lang="en-US" sz="1200" dirty="0" smtClean="0">
                          <a:latin typeface="+mn-lt"/>
                        </a:rPr>
                        <a:t>, L</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Monitoring functions can be performed remotely to find out any malicious usage of the device</a:t>
                      </a:r>
                      <a:r>
                        <a:rPr lang="en-US" sz="1200" baseline="0" dirty="0" smtClean="0">
                          <a:latin typeface="+mn-lt"/>
                        </a:rPr>
                        <a:t>. </a:t>
                      </a:r>
                      <a:endParaRPr lang="en-US" sz="1200" dirty="0" smtClean="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9</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lvl="0"/>
                      <a:r>
                        <a:rPr lang="en-US" sz="1200" dirty="0" smtClean="0">
                          <a:latin typeface="+mn-lt"/>
                        </a:rPr>
                        <a:t>Remote management of the devices from customer’s IT department</a:t>
                      </a: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200" dirty="0" smtClean="0">
                          <a:latin typeface="+mn-lt"/>
                        </a:rPr>
                        <a:t>2</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200" dirty="0" smtClean="0">
                          <a:latin typeface="+mn-lt"/>
                        </a:rPr>
                        <a:t>3</a:t>
                      </a:r>
                      <a:r>
                        <a:rPr lang="en-US" sz="1200" baseline="30000" dirty="0" smtClean="0">
                          <a:latin typeface="+mn-lt"/>
                        </a:rPr>
                        <a:t>rd</a:t>
                      </a:r>
                      <a:r>
                        <a:rPr lang="en-US" sz="1200" dirty="0" smtClean="0">
                          <a:latin typeface="+mn-lt"/>
                        </a:rPr>
                        <a:t> Party, L</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r>
                        <a:rPr lang="en-US" sz="1200" dirty="0" smtClean="0">
                          <a:latin typeface="+mn-lt"/>
                        </a:rPr>
                        <a:t>Management functions can be performed remotely to prevent any malicious usage of the device</a:t>
                      </a:r>
                      <a:r>
                        <a:rPr lang="en-US" sz="1200" baseline="0" dirty="0" smtClean="0">
                          <a:latin typeface="+mn-lt"/>
                        </a:rPr>
                        <a:t>. </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10</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lvl="0"/>
                      <a:r>
                        <a:rPr lang="en-US" sz="1200" dirty="0" smtClean="0">
                          <a:latin typeface="+mn-lt"/>
                        </a:rPr>
                        <a:t>Secure applications to access customers network infrastructure/services</a:t>
                      </a: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200" dirty="0" smtClean="0">
                          <a:latin typeface="+mn-lt"/>
                        </a:rPr>
                        <a:t>2</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200" dirty="0" smtClean="0">
                          <a:latin typeface="+mn-lt"/>
                        </a:rPr>
                        <a:t>3</a:t>
                      </a:r>
                      <a:r>
                        <a:rPr lang="en-US" sz="1200" baseline="30000" dirty="0" smtClean="0">
                          <a:latin typeface="+mn-lt"/>
                        </a:rPr>
                        <a:t>rd</a:t>
                      </a:r>
                      <a:r>
                        <a:rPr lang="en-US" sz="1200" dirty="0" smtClean="0">
                          <a:latin typeface="+mn-lt"/>
                        </a:rPr>
                        <a:t> Party, L</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r>
                        <a:rPr lang="en-US" sz="1200" dirty="0" smtClean="0">
                          <a:latin typeface="+mn-lt"/>
                        </a:rPr>
                        <a:t>The user can have access to secure functions of his/her organization</a:t>
                      </a:r>
                      <a:r>
                        <a:rPr lang="en-US" sz="1200" baseline="0" dirty="0" smtClean="0">
                          <a:latin typeface="+mn-lt"/>
                        </a:rPr>
                        <a:t> by using the device. </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11</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lvl="0"/>
                      <a:r>
                        <a:rPr lang="en-US" sz="1200" dirty="0" smtClean="0">
                          <a:latin typeface="+mn-lt"/>
                        </a:rPr>
                        <a:t>Add more (secure) ways to identify users using sensors (for example, fingerprint matching)</a:t>
                      </a: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200" dirty="0" smtClean="0">
                          <a:latin typeface="+mn-lt"/>
                        </a:rPr>
                        <a:t>2</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pPr algn="ctr"/>
                      <a:r>
                        <a:rPr lang="en-US" sz="1200" dirty="0" smtClean="0">
                          <a:latin typeface="+mn-lt"/>
                        </a:rPr>
                        <a:t>EB, M</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c>
                  <a:txBody>
                    <a:bodyPr/>
                    <a:lstStyle/>
                    <a:p>
                      <a:r>
                        <a:rPr lang="en-US" sz="1200" dirty="0" smtClean="0">
                          <a:latin typeface="+mn-lt"/>
                        </a:rPr>
                        <a:t>Security</a:t>
                      </a:r>
                      <a:r>
                        <a:rPr lang="en-US" sz="1200" baseline="0" dirty="0" smtClean="0">
                          <a:latin typeface="+mn-lt"/>
                        </a:rPr>
                        <a:t> can be strengthened using various methods for log in. </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bg1"/>
                    </a:solidFill>
                  </a:tcPr>
                </a:tc>
              </a:tr>
            </a:tbl>
          </a:graphicData>
        </a:graphic>
      </p:graphicFrame>
      <p:sp>
        <p:nvSpPr>
          <p:cNvPr id="120897" name="Rectangle 65"/>
          <p:cNvSpPr>
            <a:spLocks noChangeArrowheads="1"/>
          </p:cNvSpPr>
          <p:nvPr/>
        </p:nvSpPr>
        <p:spPr bwMode="gray">
          <a:xfrm>
            <a:off x="1293813" y="249238"/>
            <a:ext cx="6535737" cy="168275"/>
          </a:xfrm>
          <a:prstGeom prst="rect">
            <a:avLst/>
          </a:prstGeom>
          <a:noFill/>
          <a:ln>
            <a:noFill/>
          </a:ln>
          <a:effectLst>
            <a:outerShdw blurRad="76200" algn="ctr" rotWithShape="0">
              <a:srgbClr val="808080"/>
            </a:outerShdw>
          </a:effectLst>
          <a:extLst/>
        </p:spPr>
        <p:txBody>
          <a:bodyPr lIns="0" tIns="0" rIns="0" bIns="0" anchor="ctr">
            <a:spAutoFit/>
          </a:bodyPr>
          <a:lstStyle/>
          <a:p>
            <a:pPr>
              <a:defRPr/>
            </a:pPr>
            <a:endParaRPr lang="en-US" sz="1100" b="1">
              <a:solidFill>
                <a:srgbClr val="FFFFFF"/>
              </a:solidFill>
              <a:ea typeface="儷黑 Pro" pitchFamily="-108" charset="-120"/>
            </a:endParaRPr>
          </a:p>
        </p:txBody>
      </p:sp>
      <p:sp>
        <p:nvSpPr>
          <p:cNvPr id="17473" name="Rectangle 66"/>
          <p:cNvSpPr>
            <a:spLocks noChangeArrowheads="1"/>
          </p:cNvSpPr>
          <p:nvPr/>
        </p:nvSpPr>
        <p:spPr bwMode="gray">
          <a:xfrm>
            <a:off x="2387600" y="434975"/>
            <a:ext cx="5451475" cy="395288"/>
          </a:xfrm>
          <a:prstGeom prst="rect">
            <a:avLst/>
          </a:prstGeom>
          <a:noFill/>
          <a:ln w="9525">
            <a:noFill/>
            <a:miter lim="800000"/>
            <a:headEnd/>
            <a:tailEnd/>
          </a:ln>
        </p:spPr>
        <p:txBody>
          <a:bodyPr lIns="18000" tIns="46038" rIns="18000" bIns="46038" anchor="ctr"/>
          <a:lstStyle/>
          <a:p>
            <a:pPr fontAlgn="base">
              <a:spcBef>
                <a:spcPct val="0"/>
              </a:spcBef>
              <a:spcAft>
                <a:spcPct val="0"/>
              </a:spcAft>
            </a:pPr>
            <a:endParaRPr lang="en-US" sz="3200">
              <a:solidFill>
                <a:srgbClr val="3F3F3F"/>
              </a:solidFill>
            </a:endParaRPr>
          </a:p>
        </p:txBody>
      </p:sp>
      <p:sp>
        <p:nvSpPr>
          <p:cNvPr id="2" name="Text Placeholder 1"/>
          <p:cNvSpPr>
            <a:spLocks noGrp="1"/>
          </p:cNvSpPr>
          <p:nvPr>
            <p:ph type="body" sz="quarter" idx="24"/>
          </p:nvPr>
        </p:nvSpPr>
        <p:spPr>
          <a:xfrm>
            <a:off x="331788" y="676275"/>
            <a:ext cx="8459787" cy="576263"/>
          </a:xfrm>
        </p:spPr>
        <p:txBody>
          <a:bodyPr>
            <a:normAutofit/>
          </a:bodyPr>
          <a:lstStyle/>
          <a:p>
            <a:pPr>
              <a:defRPr/>
            </a:pPr>
            <a:r>
              <a:rPr lang="en-GB" dirty="0"/>
              <a:t>Additional/Application Requirements</a:t>
            </a:r>
            <a:endParaRPr lang="en-US" dirty="0"/>
          </a:p>
        </p:txBody>
      </p:sp>
      <p:sp>
        <p:nvSpPr>
          <p:cNvPr id="17475" name="Title 2"/>
          <p:cNvSpPr>
            <a:spLocks noGrp="1"/>
          </p:cNvSpPr>
          <p:nvPr>
            <p:ph type="title"/>
          </p:nvPr>
        </p:nvSpPr>
        <p:spPr/>
        <p:txBody>
          <a:bodyPr/>
          <a:lstStyle/>
          <a:p>
            <a:r>
              <a:rPr lang="en-US" dirty="0"/>
              <a:t>Platform Security Study</a:t>
            </a:r>
            <a:endParaRPr lang="en-US" dirty="0" smtClean="0"/>
          </a:p>
        </p:txBody>
      </p:sp>
      <p:sp>
        <p:nvSpPr>
          <p:cNvPr id="9" name="Footer Placeholder 4"/>
          <p:cNvSpPr>
            <a:spLocks noGrp="1"/>
          </p:cNvSpPr>
          <p:nvPr>
            <p:ph type="ftr" sz="quarter" idx="25"/>
          </p:nvPr>
        </p:nvSpPr>
        <p:spPr>
          <a:xfrm>
            <a:off x="324000" y="6525368"/>
            <a:ext cx="2916000" cy="216000"/>
          </a:xfrm>
        </p:spPr>
        <p:txBody>
          <a:bodyPr/>
          <a:lstStyle/>
          <a:p>
            <a:pPr>
              <a:defRPr/>
            </a:pPr>
            <a:r>
              <a:rPr sz="1050" dirty="0">
                <a:solidFill>
                  <a:srgbClr val="646464"/>
                </a:solidFill>
              </a:rPr>
              <a:t>© </a:t>
            </a:r>
            <a:r>
              <a:rPr sz="1050" dirty="0" err="1">
                <a:solidFill>
                  <a:srgbClr val="646464"/>
                </a:solidFill>
              </a:rPr>
              <a:t>Elektrobit</a:t>
            </a:r>
            <a:r>
              <a:rPr sz="1050" dirty="0">
                <a:solidFill>
                  <a:srgbClr val="646464"/>
                </a:solidFill>
              </a:rPr>
              <a:t> (EB), 2013 / Confidential</a:t>
            </a:r>
          </a:p>
        </p:txBody>
      </p:sp>
    </p:spTree>
    <p:extLst>
      <p:ext uri="{BB962C8B-B14F-4D97-AF65-F5344CB8AC3E}">
        <p14:creationId xmlns:p14="http://schemas.microsoft.com/office/powerpoint/2010/main" val="2178156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993" name="Group 161"/>
          <p:cNvGraphicFramePr>
            <a:graphicFrameLocks noGrp="1"/>
          </p:cNvGraphicFramePr>
          <p:nvPr>
            <p:extLst>
              <p:ext uri="{D42A27DB-BD31-4B8C-83A1-F6EECF244321}">
                <p14:modId xmlns:p14="http://schemas.microsoft.com/office/powerpoint/2010/main" val="703725159"/>
              </p:ext>
            </p:extLst>
          </p:nvPr>
        </p:nvGraphicFramePr>
        <p:xfrm>
          <a:off x="246063" y="1628775"/>
          <a:ext cx="8143055" cy="2928240"/>
        </p:xfrm>
        <a:graphic>
          <a:graphicData uri="http://schemas.openxmlformats.org/drawingml/2006/table">
            <a:tbl>
              <a:tblPr/>
              <a:tblGrid>
                <a:gridCol w="367023"/>
                <a:gridCol w="3450299"/>
                <a:gridCol w="508334"/>
                <a:gridCol w="1368433"/>
                <a:gridCol w="2448966"/>
              </a:tblGrid>
              <a:tr h="3651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Key Requirement – Internal or external</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err="1" smtClean="0">
                          <a:ln>
                            <a:noFill/>
                          </a:ln>
                          <a:solidFill>
                            <a:schemeClr val="bg1"/>
                          </a:solidFill>
                          <a:effectLst/>
                          <a:latin typeface="+mn-lt"/>
                          <a:ea typeface="Arial Unicode MS" pitchFamily="34" charset="-128"/>
                          <a:cs typeface="Arial Unicode MS" pitchFamily="34" charset="-128"/>
                        </a:rPr>
                        <a:t>Prio</a:t>
                      </a:r>
                      <a:endPar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endParaRP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solid"/>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To be implemented by      Chipset / 3</a:t>
                      </a:r>
                      <a:r>
                        <a:rPr kumimoji="0" lang="en-US" sz="1200" b="1" i="0" u="none" strike="noStrike" cap="none" normalizeH="0" baseline="30000" noProof="0" dirty="0" smtClean="0">
                          <a:ln>
                            <a:noFill/>
                          </a:ln>
                          <a:solidFill>
                            <a:schemeClr val="bg1"/>
                          </a:solidFill>
                          <a:effectLst/>
                          <a:latin typeface="+mn-lt"/>
                          <a:ea typeface="Arial Unicode MS" pitchFamily="34" charset="-128"/>
                          <a:cs typeface="Arial Unicode MS" pitchFamily="34" charset="-128"/>
                        </a:rPr>
                        <a:t>rd</a:t>
                      </a:r>
                      <a:r>
                        <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 party / EB, size of work  (S,M,L)</a:t>
                      </a:r>
                    </a:p>
                  </a:txBody>
                  <a:tcPr marL="0" marR="0" marT="46800" marB="46800" anchor="ctr" horzOverflow="overflow">
                    <a:lnL w="12700" cap="flat" cmpd="sng" algn="ctr">
                      <a:solidFill>
                        <a:srgbClr val="ADA085"/>
                      </a:solidFill>
                      <a:prstDash val="solid"/>
                      <a:round/>
                      <a:headEnd type="none" w="med" len="med"/>
                      <a:tailEnd type="none" w="med" len="med"/>
                    </a:lnL>
                    <a:lnR w="12700" cap="flat" cmpd="sng" algn="ctr">
                      <a:solidFill>
                        <a:srgbClr val="ADA085"/>
                      </a:solidFill>
                      <a:prstDash val="solid"/>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bg1"/>
                          </a:solidFill>
                          <a:effectLst/>
                          <a:latin typeface="+mn-lt"/>
                          <a:ea typeface="Arial Unicode MS" pitchFamily="34" charset="-128"/>
                          <a:cs typeface="Arial Unicode MS" pitchFamily="34" charset="-128"/>
                        </a:rPr>
                        <a:t>Possible trigger for requirement – e.g. customer segment / What is value add</a:t>
                      </a:r>
                    </a:p>
                  </a:txBody>
                  <a:tcPr marL="0" marR="0" marT="46800" marB="46800" anchor="ctr" horzOverflow="overflow">
                    <a:lnL w="12700" cap="flat" cmpd="sng" algn="ctr">
                      <a:solidFill>
                        <a:srgbClr val="ADA085"/>
                      </a:solidFill>
                      <a:prstDash val="solid"/>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sm" len="sm"/>
                      <a:tailEnd type="none" w="sm" len="sm"/>
                    </a:lnB>
                    <a:lnTlToBr>
                      <a:noFill/>
                    </a:lnTlToBr>
                    <a:lnBlToTr>
                      <a:noFill/>
                    </a:lnBlToTr>
                    <a:solidFill>
                      <a:schemeClr val="tx2"/>
                    </a:solidFill>
                  </a:tcPr>
                </a:tc>
              </a:tr>
              <a:tr h="409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12</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lvl="0"/>
                      <a:r>
                        <a:rPr lang="en-US" sz="1200" dirty="0" smtClean="0">
                          <a:latin typeface="+mn-lt"/>
                        </a:rPr>
                        <a:t>Allowing/Disallowing certain services based on location</a:t>
                      </a: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3</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EB, M</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r>
                        <a:rPr lang="en-US" sz="1200" dirty="0" smtClean="0">
                          <a:latin typeface="+mn-lt"/>
                        </a:rPr>
                        <a:t>Device</a:t>
                      </a:r>
                      <a:r>
                        <a:rPr lang="en-US" sz="1200" baseline="0" dirty="0" smtClean="0">
                          <a:latin typeface="+mn-lt"/>
                        </a:rPr>
                        <a:t> can be operated in a defined way in different locations. For example, in some spaces voice calls or camera functions can be prevented for security reasons. </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sm" len="sm"/>
                      <a:tailEnd type="none" w="sm" len="sm"/>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r>
              <a:tr h="409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13</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NFC-based access control to access certain premises</a:t>
                      </a: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3</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EB/3</a:t>
                      </a:r>
                      <a:r>
                        <a:rPr lang="en-US" sz="1200" baseline="30000" dirty="0" smtClean="0">
                          <a:latin typeface="+mn-lt"/>
                        </a:rPr>
                        <a:t>rd</a:t>
                      </a:r>
                      <a:r>
                        <a:rPr lang="en-US" sz="1200" baseline="0" dirty="0" smtClean="0">
                          <a:latin typeface="+mn-lt"/>
                        </a:rPr>
                        <a:t> Party, M</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r>
                        <a:rPr lang="en-US" sz="1200" dirty="0" smtClean="0">
                          <a:latin typeface="+mn-lt"/>
                        </a:rPr>
                        <a:t>Device can be used as a token to enter through the </a:t>
                      </a:r>
                      <a:r>
                        <a:rPr lang="en-US" sz="1200" baseline="0" dirty="0" smtClean="0">
                          <a:latin typeface="+mn-lt"/>
                        </a:rPr>
                        <a:t>gate etc. </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r>
              <a:tr h="409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noProof="0" dirty="0" smtClean="0">
                          <a:ln>
                            <a:noFill/>
                          </a:ln>
                          <a:solidFill>
                            <a:schemeClr val="tx1"/>
                          </a:solidFill>
                          <a:effectLst/>
                          <a:latin typeface="+mn-lt"/>
                          <a:ea typeface="Arial Unicode MS" pitchFamily="34" charset="-128"/>
                          <a:cs typeface="Arial Unicode MS" pitchFamily="34" charset="-128"/>
                        </a:rPr>
                        <a:t>14</a:t>
                      </a:r>
                    </a:p>
                  </a:txBody>
                  <a:tcPr marL="0" marR="0" marT="46800" marB="46800" anchor="ctr" horzOverflow="overflow">
                    <a:lnL w="12700" cap="flat" cmpd="sng" algn="ctr">
                      <a:solidFill>
                        <a:srgbClr val="ADA085"/>
                      </a:solidFill>
                      <a:prstDash val="solid"/>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mn-lt"/>
                        </a:rPr>
                        <a:t>DRM for selected content</a:t>
                      </a: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3</a:t>
                      </a:r>
                      <a:endParaRPr lang="en-US" sz="1200" dirty="0">
                        <a:latin typeface="+mn-lt"/>
                      </a:endParaRPr>
                    </a:p>
                  </a:txBody>
                  <a:tcPr anchor="ctr" horzOverflow="overflow">
                    <a:lnL w="12700" cap="flat" cmpd="sng" algn="ctr">
                      <a:solidFill>
                        <a:srgbClr val="ADA085"/>
                      </a:solidFill>
                      <a:prstDash val="dot"/>
                      <a:round/>
                      <a:headEnd type="none" w="sm" len="sm"/>
                      <a:tailEnd type="none" w="sm" len="sm"/>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pPr algn="ctr"/>
                      <a:r>
                        <a:rPr lang="en-US" sz="1200" dirty="0" smtClean="0">
                          <a:latin typeface="+mn-lt"/>
                        </a:rPr>
                        <a:t>3</a:t>
                      </a:r>
                      <a:r>
                        <a:rPr lang="en-US" sz="1200" baseline="30000" dirty="0" smtClean="0">
                          <a:latin typeface="+mn-lt"/>
                        </a:rPr>
                        <a:t>rd</a:t>
                      </a:r>
                      <a:r>
                        <a:rPr lang="en-US" sz="1200" dirty="0" smtClean="0">
                          <a:latin typeface="+mn-lt"/>
                        </a:rPr>
                        <a:t> Party, M</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dot"/>
                      <a:round/>
                      <a:headEnd type="none" w="med" len="med"/>
                      <a:tailEnd type="none" w="med" len="med"/>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c>
                  <a:txBody>
                    <a:bodyPr/>
                    <a:lstStyle/>
                    <a:p>
                      <a:r>
                        <a:rPr lang="en-US" sz="1200" dirty="0" smtClean="0">
                          <a:latin typeface="+mn-lt"/>
                        </a:rPr>
                        <a:t>Some content may be limited to</a:t>
                      </a:r>
                      <a:r>
                        <a:rPr lang="en-US" sz="1200" baseline="0" dirty="0" smtClean="0">
                          <a:latin typeface="+mn-lt"/>
                        </a:rPr>
                        <a:t> be stored/used only on a specific device. </a:t>
                      </a:r>
                      <a:endParaRPr lang="en-US" sz="1200" dirty="0">
                        <a:latin typeface="+mn-lt"/>
                      </a:endParaRPr>
                    </a:p>
                  </a:txBody>
                  <a:tcPr anchor="ctr" horzOverflow="overflow">
                    <a:lnL w="12700" cap="flat" cmpd="sng" algn="ctr">
                      <a:solidFill>
                        <a:srgbClr val="ADA085"/>
                      </a:solidFill>
                      <a:prstDash val="dot"/>
                      <a:round/>
                      <a:headEnd type="none" w="med" len="med"/>
                      <a:tailEnd type="none" w="med" len="med"/>
                    </a:lnL>
                    <a:lnR w="12700" cap="flat" cmpd="sng" algn="ctr">
                      <a:solidFill>
                        <a:srgbClr val="ADA085"/>
                      </a:solidFill>
                      <a:prstDash val="solid"/>
                      <a:round/>
                      <a:headEnd type="none" w="sm" len="sm"/>
                      <a:tailEnd type="none" w="sm" len="sm"/>
                    </a:lnR>
                    <a:lnT w="12700" cap="flat" cmpd="sng" algn="ctr">
                      <a:solidFill>
                        <a:srgbClr val="ADA085"/>
                      </a:solidFill>
                      <a:prstDash val="solid"/>
                      <a:round/>
                      <a:headEnd type="none" w="med" len="med"/>
                      <a:tailEnd type="none" w="med" len="med"/>
                    </a:lnT>
                    <a:lnB w="12700" cap="flat" cmpd="sng" algn="ctr">
                      <a:solidFill>
                        <a:srgbClr val="ADA085"/>
                      </a:solidFill>
                      <a:prstDash val="solid"/>
                      <a:round/>
                      <a:headEnd type="none" w="med" len="med"/>
                      <a:tailEnd type="none" w="med" len="med"/>
                    </a:lnB>
                    <a:lnTlToBr>
                      <a:noFill/>
                    </a:lnTlToBr>
                    <a:lnBlToTr>
                      <a:noFill/>
                    </a:lnBlToTr>
                    <a:solidFill>
                      <a:schemeClr val="bg1"/>
                    </a:solidFill>
                  </a:tcPr>
                </a:tc>
              </a:tr>
            </a:tbl>
          </a:graphicData>
        </a:graphic>
      </p:graphicFrame>
      <p:sp>
        <p:nvSpPr>
          <p:cNvPr id="120897" name="Rectangle 65"/>
          <p:cNvSpPr>
            <a:spLocks noChangeArrowheads="1"/>
          </p:cNvSpPr>
          <p:nvPr/>
        </p:nvSpPr>
        <p:spPr bwMode="gray">
          <a:xfrm>
            <a:off x="1293813" y="249238"/>
            <a:ext cx="6535737" cy="168275"/>
          </a:xfrm>
          <a:prstGeom prst="rect">
            <a:avLst/>
          </a:prstGeom>
          <a:noFill/>
          <a:ln>
            <a:noFill/>
          </a:ln>
          <a:effectLst>
            <a:outerShdw blurRad="76200" algn="ctr" rotWithShape="0">
              <a:srgbClr val="808080"/>
            </a:outerShdw>
          </a:effectLst>
          <a:extLst/>
        </p:spPr>
        <p:txBody>
          <a:bodyPr lIns="0" tIns="0" rIns="0" bIns="0" anchor="ctr">
            <a:spAutoFit/>
          </a:bodyPr>
          <a:lstStyle/>
          <a:p>
            <a:pPr>
              <a:defRPr/>
            </a:pPr>
            <a:endParaRPr lang="en-US" sz="1100" b="1">
              <a:solidFill>
                <a:srgbClr val="FFFFFF"/>
              </a:solidFill>
              <a:ea typeface="儷黑 Pro" pitchFamily="-108" charset="-120"/>
            </a:endParaRPr>
          </a:p>
        </p:txBody>
      </p:sp>
      <p:sp>
        <p:nvSpPr>
          <p:cNvPr id="17473" name="Rectangle 66"/>
          <p:cNvSpPr>
            <a:spLocks noChangeArrowheads="1"/>
          </p:cNvSpPr>
          <p:nvPr/>
        </p:nvSpPr>
        <p:spPr bwMode="gray">
          <a:xfrm>
            <a:off x="2387600" y="434975"/>
            <a:ext cx="5451475" cy="395288"/>
          </a:xfrm>
          <a:prstGeom prst="rect">
            <a:avLst/>
          </a:prstGeom>
          <a:noFill/>
          <a:ln w="9525">
            <a:noFill/>
            <a:miter lim="800000"/>
            <a:headEnd/>
            <a:tailEnd/>
          </a:ln>
        </p:spPr>
        <p:txBody>
          <a:bodyPr lIns="18000" tIns="46038" rIns="18000" bIns="46038" anchor="ctr"/>
          <a:lstStyle/>
          <a:p>
            <a:pPr fontAlgn="base">
              <a:spcBef>
                <a:spcPct val="0"/>
              </a:spcBef>
              <a:spcAft>
                <a:spcPct val="0"/>
              </a:spcAft>
            </a:pPr>
            <a:endParaRPr lang="en-US" sz="3200">
              <a:solidFill>
                <a:srgbClr val="3F3F3F"/>
              </a:solidFill>
            </a:endParaRPr>
          </a:p>
        </p:txBody>
      </p:sp>
      <p:sp>
        <p:nvSpPr>
          <p:cNvPr id="2" name="Text Placeholder 1"/>
          <p:cNvSpPr>
            <a:spLocks noGrp="1"/>
          </p:cNvSpPr>
          <p:nvPr>
            <p:ph type="body" sz="quarter" idx="24"/>
          </p:nvPr>
        </p:nvSpPr>
        <p:spPr>
          <a:xfrm>
            <a:off x="331788" y="676275"/>
            <a:ext cx="8459787" cy="576263"/>
          </a:xfrm>
        </p:spPr>
        <p:txBody>
          <a:bodyPr>
            <a:normAutofit/>
          </a:bodyPr>
          <a:lstStyle/>
          <a:p>
            <a:pPr>
              <a:defRPr/>
            </a:pPr>
            <a:r>
              <a:rPr lang="en-GB" dirty="0"/>
              <a:t>Additional/Application Requirements</a:t>
            </a:r>
            <a:endParaRPr lang="en-US" dirty="0"/>
          </a:p>
        </p:txBody>
      </p:sp>
      <p:sp>
        <p:nvSpPr>
          <p:cNvPr id="17475" name="Title 2"/>
          <p:cNvSpPr>
            <a:spLocks noGrp="1"/>
          </p:cNvSpPr>
          <p:nvPr>
            <p:ph type="title"/>
          </p:nvPr>
        </p:nvSpPr>
        <p:spPr/>
        <p:txBody>
          <a:bodyPr/>
          <a:lstStyle/>
          <a:p>
            <a:r>
              <a:rPr lang="en-US" dirty="0"/>
              <a:t>Platform Security Study</a:t>
            </a:r>
            <a:endParaRPr lang="en-US" dirty="0" smtClean="0"/>
          </a:p>
        </p:txBody>
      </p:sp>
      <p:sp>
        <p:nvSpPr>
          <p:cNvPr id="9" name="Footer Placeholder 4"/>
          <p:cNvSpPr>
            <a:spLocks noGrp="1"/>
          </p:cNvSpPr>
          <p:nvPr>
            <p:ph type="ftr" sz="quarter" idx="25"/>
          </p:nvPr>
        </p:nvSpPr>
        <p:spPr>
          <a:xfrm>
            <a:off x="324000" y="6525368"/>
            <a:ext cx="2916000" cy="216000"/>
          </a:xfrm>
        </p:spPr>
        <p:txBody>
          <a:bodyPr/>
          <a:lstStyle/>
          <a:p>
            <a:pPr>
              <a:defRPr/>
            </a:pPr>
            <a:r>
              <a:rPr sz="1050" dirty="0">
                <a:solidFill>
                  <a:srgbClr val="646464"/>
                </a:solidFill>
              </a:rPr>
              <a:t>© </a:t>
            </a:r>
            <a:r>
              <a:rPr sz="1050" dirty="0" err="1">
                <a:solidFill>
                  <a:srgbClr val="646464"/>
                </a:solidFill>
              </a:rPr>
              <a:t>Elektrobit</a:t>
            </a:r>
            <a:r>
              <a:rPr sz="1050" dirty="0">
                <a:solidFill>
                  <a:srgbClr val="646464"/>
                </a:solidFill>
              </a:rPr>
              <a:t> (EB), 2013 / Confidential</a:t>
            </a:r>
          </a:p>
        </p:txBody>
      </p:sp>
    </p:spTree>
    <p:extLst>
      <p:ext uri="{BB962C8B-B14F-4D97-AF65-F5344CB8AC3E}">
        <p14:creationId xmlns:p14="http://schemas.microsoft.com/office/powerpoint/2010/main" val="1294634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Security Study</a:t>
            </a:r>
          </a:p>
        </p:txBody>
      </p:sp>
      <p:sp>
        <p:nvSpPr>
          <p:cNvPr id="3" name="Text Placeholder 2"/>
          <p:cNvSpPr>
            <a:spLocks noGrp="1"/>
          </p:cNvSpPr>
          <p:nvPr>
            <p:ph type="body" sz="quarter" idx="24"/>
          </p:nvPr>
        </p:nvSpPr>
        <p:spPr/>
        <p:txBody>
          <a:bodyPr/>
          <a:lstStyle/>
          <a:p>
            <a:r>
              <a:rPr lang="en-US" dirty="0" smtClean="0"/>
              <a:t>About Mobile chipsets security</a:t>
            </a:r>
            <a:endParaRPr lang="en-US" dirty="0"/>
          </a:p>
        </p:txBody>
      </p:sp>
      <p:sp>
        <p:nvSpPr>
          <p:cNvPr id="4" name="Footer Placeholder 3"/>
          <p:cNvSpPr>
            <a:spLocks noGrp="1"/>
          </p:cNvSpPr>
          <p:nvPr>
            <p:ph type="ftr" sz="quarter" idx="25"/>
          </p:nvPr>
        </p:nvSpPr>
        <p:spPr/>
        <p:txBody>
          <a:bodyPr/>
          <a:lstStyle/>
          <a:p>
            <a:r>
              <a:rPr lang="en-US" noProof="0" smtClean="0"/>
              <a:t>© Elektrobit (EB), 2013 / Confidential</a:t>
            </a:r>
            <a:endParaRPr lang="en-US" noProof="0"/>
          </a:p>
        </p:txBody>
      </p:sp>
      <p:sp>
        <p:nvSpPr>
          <p:cNvPr id="5" name="Slide Number Placeholder 4"/>
          <p:cNvSpPr>
            <a:spLocks noGrp="1"/>
          </p:cNvSpPr>
          <p:nvPr>
            <p:ph type="sldNum" sz="quarter" idx="26"/>
          </p:nvPr>
        </p:nvSpPr>
        <p:spPr/>
        <p:txBody>
          <a:bodyPr/>
          <a:lstStyle/>
          <a:p>
            <a:fld id="{878C6D27-6E64-48A1-8AF4-19901344D507}" type="slidenum">
              <a:rPr lang="en-US" noProof="0" smtClean="0"/>
              <a:pPr/>
              <a:t>9</a:t>
            </a:fld>
            <a:endParaRPr lang="en-US" noProof="0"/>
          </a:p>
        </p:txBody>
      </p:sp>
      <p:sp>
        <p:nvSpPr>
          <p:cNvPr id="7" name="Rectangle 6"/>
          <p:cNvSpPr/>
          <p:nvPr/>
        </p:nvSpPr>
        <p:spPr>
          <a:xfrm>
            <a:off x="323528" y="1628800"/>
            <a:ext cx="8352928" cy="1754326"/>
          </a:xfrm>
          <a:prstGeom prst="rect">
            <a:avLst/>
          </a:prstGeom>
        </p:spPr>
        <p:txBody>
          <a:bodyPr wrap="square">
            <a:spAutoFit/>
          </a:bodyPr>
          <a:lstStyle/>
          <a:p>
            <a:pPr marL="285750" indent="-285750">
              <a:buFontTx/>
              <a:buChar char="-"/>
            </a:pPr>
            <a:r>
              <a:rPr lang="en-US" dirty="0" smtClean="0"/>
              <a:t>Most mobile chipsets are ARM based. The general security solution for modern ARM processors is called ARM </a:t>
            </a:r>
            <a:r>
              <a:rPr lang="en-US" dirty="0" err="1" smtClean="0"/>
              <a:t>TrustZone</a:t>
            </a:r>
            <a:r>
              <a:rPr lang="en-US" dirty="0" smtClean="0"/>
              <a:t>. That includes the low level HW &amp; FW needed for platform security such as secure boot, secure storage etc. </a:t>
            </a:r>
          </a:p>
          <a:p>
            <a:pPr marL="285750" indent="-285750">
              <a:buFontTx/>
              <a:buChar char="-"/>
            </a:pPr>
            <a:r>
              <a:rPr lang="en-US" dirty="0" smtClean="0"/>
              <a:t>However, this is not enough for really enabling platform security on a device. Besides ARM </a:t>
            </a:r>
            <a:r>
              <a:rPr lang="en-US" dirty="0" err="1" smtClean="0"/>
              <a:t>TrustZone</a:t>
            </a:r>
            <a:r>
              <a:rPr lang="en-US" dirty="0" smtClean="0"/>
              <a:t> enabled </a:t>
            </a:r>
            <a:r>
              <a:rPr lang="en-US" dirty="0" err="1" smtClean="0"/>
              <a:t>SoC</a:t>
            </a:r>
            <a:r>
              <a:rPr lang="en-US" dirty="0" smtClean="0"/>
              <a:t>, also security SW framework is needed. The following figure presents a typical architecture:</a:t>
            </a:r>
            <a:endParaRPr lang="en-US" dirty="0"/>
          </a:p>
        </p:txBody>
      </p:sp>
      <p:pic>
        <p:nvPicPr>
          <p:cNvPr id="1026" name="Picture 2" descr="TrustZone Software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068960"/>
            <a:ext cx="4191000" cy="33528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23528" y="3501007"/>
            <a:ext cx="3240360" cy="2031325"/>
          </a:xfrm>
          <a:prstGeom prst="rect">
            <a:avLst/>
          </a:prstGeom>
        </p:spPr>
        <p:txBody>
          <a:bodyPr wrap="square">
            <a:spAutoFit/>
          </a:bodyPr>
          <a:lstStyle/>
          <a:p>
            <a:pPr marL="285750" indent="-285750">
              <a:buFontTx/>
              <a:buChar char="-"/>
            </a:pPr>
            <a:r>
              <a:rPr lang="en-US" dirty="0" smtClean="0"/>
              <a:t>Most chipset vendors provide their own security SW framework, usually based on public interface specifications but including some proprietary parts specific to that vendor only. </a:t>
            </a:r>
            <a:endParaRPr lang="en-US" dirty="0"/>
          </a:p>
        </p:txBody>
      </p:sp>
    </p:spTree>
    <p:extLst>
      <p:ext uri="{BB962C8B-B14F-4D97-AF65-F5344CB8AC3E}">
        <p14:creationId xmlns:p14="http://schemas.microsoft.com/office/powerpoint/2010/main" val="2943637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lank">
  <a:themeElements>
    <a:clrScheme name="EB 2012">
      <a:dk1>
        <a:srgbClr val="3F3F3F"/>
      </a:dk1>
      <a:lt1>
        <a:srgbClr val="FFFFFF"/>
      </a:lt1>
      <a:dk2>
        <a:srgbClr val="000000"/>
      </a:dk2>
      <a:lt2>
        <a:srgbClr val="FFFFFF"/>
      </a:lt2>
      <a:accent1>
        <a:srgbClr val="646464"/>
      </a:accent1>
      <a:accent2>
        <a:srgbClr val="00C400"/>
      </a:accent2>
      <a:accent3>
        <a:srgbClr val="C8C8C8"/>
      </a:accent3>
      <a:accent4>
        <a:srgbClr val="3399FF"/>
      </a:accent4>
      <a:accent5>
        <a:srgbClr val="808080"/>
      </a:accent5>
      <a:accent6>
        <a:srgbClr val="999900"/>
      </a:accent6>
      <a:hlink>
        <a:srgbClr val="00EB00"/>
      </a:hlink>
      <a:folHlink>
        <a:srgbClr val="CC0000"/>
      </a:folHlink>
    </a:clrScheme>
    <a:fontScheme name="EB Calibri">
      <a:majorFont>
        <a:latin typeface="Calibri"/>
        <a:ea typeface="Arial Unicode MS"/>
        <a:cs typeface="Arial Unicode MS"/>
      </a:majorFont>
      <a:minorFont>
        <a:latin typeface="Calibri"/>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chemeClr val="tx1"/>
            </a:gs>
            <a:gs pos="21000">
              <a:schemeClr val="accent1"/>
            </a:gs>
            <a:gs pos="53000">
              <a:schemeClr val="accent3"/>
            </a:gs>
          </a:gsLst>
          <a:lin ang="5400000" scaled="0"/>
        </a:gradFill>
        <a:ln w="9525">
          <a:solidFill>
            <a:schemeClr val="accent1"/>
          </a:solid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90594FEA0E114B9E0D3652F420A337" ma:contentTypeVersion="1" ma:contentTypeDescription="Create a new document." ma:contentTypeScope="" ma:versionID="0b3f08a6947fe2ede677eef8196f41f3">
  <xsd:schema xmlns:xsd="http://www.w3.org/2001/XMLSchema" xmlns:p="http://schemas.microsoft.com/office/2006/metadata/properties" xmlns:ns2="f59c894e-26fb-4781-ad95-9faf2b57b5bc" targetNamespace="http://schemas.microsoft.com/office/2006/metadata/properties" ma:root="true" ma:fieldsID="67148f41637f5f7df97ccd8a2a3489cc" ns2:_="">
    <xsd:import namespace="f59c894e-26fb-4781-ad95-9faf2b57b5bc"/>
    <xsd:element name="properties">
      <xsd:complexType>
        <xsd:sequence>
          <xsd:element name="documentManagement">
            <xsd:complexType>
              <xsd:all>
                <xsd:element ref="ns2:Document_x0020_Type" minOccurs="0"/>
              </xsd:all>
            </xsd:complexType>
          </xsd:element>
        </xsd:sequence>
      </xsd:complexType>
    </xsd:element>
  </xsd:schema>
  <xsd:schema xmlns:xsd="http://www.w3.org/2001/XMLSchema" xmlns:dms="http://schemas.microsoft.com/office/2006/documentManagement/types" targetNamespace="f59c894e-26fb-4781-ad95-9faf2b57b5bc" elementFormDefault="qualified">
    <xsd:import namespace="http://schemas.microsoft.com/office/2006/documentManagement/types"/>
    <xsd:element name="Document_x0020_Type" ma:index="8" nillable="true" ma:displayName="Document Type" ma:default="Agenda" ma:description="Select the Document Type" ma:format="Dropdown" ma:internalName="Document_x0020_Type">
      <xsd:simpleType>
        <xsd:restriction base="dms:Choice">
          <xsd:enumeration value="Agenda"/>
          <xsd:enumeration value="Minutes"/>
          <xsd:enumeration value="Presentation"/>
          <xsd:enumeration value="Information"/>
          <xsd:enumeration value="Templat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Document_x0020_Type xmlns="f59c894e-26fb-4781-ad95-9faf2b57b5bc">Agenda</Document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5FAEBA-567F-45AC-8D2A-06D9AEDEBE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9c894e-26fb-4781-ad95-9faf2b57b5bc"/>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93A53806-7B94-4EEF-B127-6B798A5D73BE}">
  <ds:schemaRefs>
    <ds:schemaRef ds:uri="http://schemas.microsoft.com/office/2006/metadata/properties"/>
    <ds:schemaRef ds:uri="http://purl.org/dc/elements/1.1/"/>
    <ds:schemaRef ds:uri="f59c894e-26fb-4781-ad95-9faf2b57b5bc"/>
    <ds:schemaRef ds:uri="http://schemas.microsoft.com/office/2006/documentManagement/types"/>
    <ds:schemaRef ds:uri="http://www.w3.org/XML/1998/namespace"/>
    <ds:schemaRef ds:uri="http://purl.org/dc/dcmitype/"/>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D9B954B2-9412-4991-B632-C4DB61A1CF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9271</TotalTime>
  <Words>2482</Words>
  <Application>Microsoft Office PowerPoint</Application>
  <PresentationFormat>On-screen Show (4:3)</PresentationFormat>
  <Paragraphs>348</Paragraphs>
  <Slides>18</Slides>
  <Notes>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Blank</vt:lpstr>
      <vt:lpstr>Platform Security Study Wireless Solutions</vt:lpstr>
      <vt:lpstr>Platform Security Study</vt:lpstr>
      <vt:lpstr>Platform Security Study</vt:lpstr>
      <vt:lpstr>Platform Security Study</vt:lpstr>
      <vt:lpstr>Platform Security Study</vt:lpstr>
      <vt:lpstr>Platform Security Study</vt:lpstr>
      <vt:lpstr>Platform Security Study</vt:lpstr>
      <vt:lpstr>Platform Security Study</vt:lpstr>
      <vt:lpstr>Platform Security Study</vt:lpstr>
      <vt:lpstr>Platform Security Study</vt:lpstr>
      <vt:lpstr>Platform Security Study</vt:lpstr>
      <vt:lpstr>Platform Security Study</vt:lpstr>
      <vt:lpstr>Platform Security Study</vt:lpstr>
      <vt:lpstr>Platform Security Study</vt:lpstr>
      <vt:lpstr>Platform Security Study</vt:lpstr>
      <vt:lpstr>Platform Security Study</vt:lpstr>
      <vt:lpstr>Platform Security Study</vt:lpstr>
      <vt:lpstr>Platform Security Study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Platform Security Study Wireless Solutions</dc:title>
  <dc:creator>Juvonen Rami</dc:creator>
  <cp:lastModifiedBy>Sami Toljamo</cp:lastModifiedBy>
  <cp:revision>369</cp:revision>
  <cp:lastPrinted>2012-07-04T05:45:15Z</cp:lastPrinted>
  <dcterms:created xsi:type="dcterms:W3CDTF">2013-02-10T18:22:18Z</dcterms:created>
  <dcterms:modified xsi:type="dcterms:W3CDTF">2013-08-08T17:03:58Z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
  </property>
  <property fmtid="{D5CDD505-2E9C-101B-9397-08002B2CF9AE}" pid="3" name="ContentTypeId">
    <vt:lpwstr>0x010100B090594FEA0E114B9E0D3652F420A337</vt:lpwstr>
  </property>
  <property fmtid="{D5CDD505-2E9C-101B-9397-08002B2CF9AE}" pid="4" name="Status">
    <vt:lpwstr>Draft</vt:lpwstr>
  </property>
  <property fmtid="{D5CDD505-2E9C-101B-9397-08002B2CF9AE}" pid="5" name="_AdHocReviewCycleID">
    <vt:i4>865352469</vt:i4>
  </property>
  <property fmtid="{D5CDD505-2E9C-101B-9397-08002B2CF9AE}" pid="6" name="_NewReviewCycle">
    <vt:lpwstr/>
  </property>
  <property fmtid="{D5CDD505-2E9C-101B-9397-08002B2CF9AE}" pid="7" name="_EmailSubject">
    <vt:lpwstr>EB Platform security</vt:lpwstr>
  </property>
  <property fmtid="{D5CDD505-2E9C-101B-9397-08002B2CF9AE}" pid="8" name="_AuthorEmail">
    <vt:lpwstr>Marko.Nivalainen@elektrobit.com</vt:lpwstr>
  </property>
  <property fmtid="{D5CDD505-2E9C-101B-9397-08002B2CF9AE}" pid="9" name="_AuthorEmailDisplayName">
    <vt:lpwstr>Nivalainen Marko</vt:lpwstr>
  </property>
  <property fmtid="{D5CDD505-2E9C-101B-9397-08002B2CF9AE}" pid="10" name="_PreviousAdHocReviewCycleID">
    <vt:i4>-1962246012</vt:i4>
  </property>
</Properties>
</file>