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4" r:id="rId4"/>
    <p:sldId id="259" r:id="rId5"/>
    <p:sldId id="260" r:id="rId6"/>
    <p:sldId id="261" r:id="rId7"/>
    <p:sldId id="268" r:id="rId8"/>
    <p:sldId id="262" r:id="rId9"/>
    <p:sldId id="263" r:id="rId10"/>
    <p:sldId id="265" r:id="rId11"/>
    <p:sldId id="266" r:id="rId12"/>
    <p:sldId id="276" r:id="rId13"/>
    <p:sldId id="275" r:id="rId14"/>
    <p:sldId id="277" r:id="rId15"/>
    <p:sldId id="267" r:id="rId16"/>
    <p:sldId id="269" r:id="rId17"/>
    <p:sldId id="270" r:id="rId18"/>
    <p:sldId id="271" r:id="rId19"/>
    <p:sldId id="272" r:id="rId20"/>
    <p:sldId id="273" r:id="rId21"/>
    <p:sldId id="274" r:id="rId2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57" autoAdjust="0"/>
  </p:normalViewPr>
  <p:slideViewPr>
    <p:cSldViewPr>
      <p:cViewPr varScale="1">
        <p:scale>
          <a:sx n="88" d="100"/>
          <a:sy n="88" d="100"/>
        </p:scale>
        <p:origin x="-229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73D1AA8F-32B4-4E7C-9B53-AF890B70E3E6}" type="datetimeFigureOut">
              <a:rPr lang="en-US" smtClean="0"/>
              <a:t>5/17/2014</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8099014-E766-4E26-B270-FDAB70240FCA}" type="slidenum">
              <a:rPr lang="en-US" smtClean="0"/>
              <a:t>‹#›</a:t>
            </a:fld>
            <a:endParaRPr lang="en-US"/>
          </a:p>
        </p:txBody>
      </p:sp>
    </p:spTree>
    <p:extLst>
      <p:ext uri="{BB962C8B-B14F-4D97-AF65-F5344CB8AC3E}">
        <p14:creationId xmlns:p14="http://schemas.microsoft.com/office/powerpoint/2010/main" val="402754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Client-side_script" TargetMode="External"/><Relationship Id="rId3" Type="http://schemas.openxmlformats.org/officeDocument/2006/relationships/hyperlink" Target="http://en.wikipedia.org/wiki/Code_injection" TargetMode="External"/><Relationship Id="rId7" Type="http://schemas.openxmlformats.org/officeDocument/2006/relationships/hyperlink" Target="http://en.wikipedia.org/wiki/Web_applic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Vulnerability_(computer_science)" TargetMode="External"/><Relationship Id="rId11" Type="http://schemas.openxmlformats.org/officeDocument/2006/relationships/hyperlink" Target="http://en.wikipedia.org/wiki/Same_origin_policy" TargetMode="External"/><Relationship Id="rId5" Type="http://schemas.openxmlformats.org/officeDocument/2006/relationships/hyperlink" Target="http://en.wikipedia.org/wiki/Computer_security" TargetMode="External"/><Relationship Id="rId10" Type="http://schemas.openxmlformats.org/officeDocument/2006/relationships/hyperlink" Target="http://en.wikipedia.org/wiki/Access_control" TargetMode="External"/><Relationship Id="rId4" Type="http://schemas.openxmlformats.org/officeDocument/2006/relationships/hyperlink" Target="http://en.wikipedia.org/wiki/Attack_(computing)" TargetMode="External"/><Relationship Id="rId9" Type="http://schemas.openxmlformats.org/officeDocument/2006/relationships/hyperlink" Target="http://en.wikipedia.org/wiki/Web_page"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en.wikipedia.org/wiki/Shell_account" TargetMode="External"/><Relationship Id="rId3" Type="http://schemas.openxmlformats.org/officeDocument/2006/relationships/hyperlink" Target="http://en.wikipedia.org/wiki/Patch_(computing)" TargetMode="External"/><Relationship Id="rId7" Type="http://schemas.openxmlformats.org/officeDocument/2006/relationships/hyperlink" Target="http://en.wikipedia.org/wiki/Web_server"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en.wikipedia.org/wiki/Grsecurity#cite_note-2" TargetMode="External"/><Relationship Id="rId5" Type="http://schemas.openxmlformats.org/officeDocument/2006/relationships/hyperlink" Target="http://en.wikipedia.org/wiki/Computer_security" TargetMode="External"/><Relationship Id="rId4" Type="http://schemas.openxmlformats.org/officeDocument/2006/relationships/hyperlink" Target="http://en.wikipedia.org/wiki/Linux_kerne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Cryptanalysis" TargetMode="External"/><Relationship Id="rId3" Type="http://schemas.openxmlformats.org/officeDocument/2006/relationships/hyperlink" Target="http://en.wikipedia.org/wiki/Cryptography" TargetMode="External"/><Relationship Id="rId7" Type="http://schemas.openxmlformats.org/officeDocument/2006/relationships/hyperlink" Target="http://en.wikipedia.org/wiki/Algorith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Brute_force_attack" TargetMode="External"/><Relationship Id="rId5" Type="http://schemas.openxmlformats.org/officeDocument/2006/relationships/hyperlink" Target="http://en.wikipedia.org/wiki/Cryptosystem" TargetMode="External"/><Relationship Id="rId10" Type="http://schemas.openxmlformats.org/officeDocument/2006/relationships/hyperlink" Target="http://en.wikipedia.org/wiki/Acoustic_cryptanalysis" TargetMode="External"/><Relationship Id="rId4" Type="http://schemas.openxmlformats.org/officeDocument/2006/relationships/hyperlink" Target="http://en.wikipedia.org/wiki/Implementation" TargetMode="External"/><Relationship Id="rId9" Type="http://schemas.openxmlformats.org/officeDocument/2006/relationships/hyperlink" Target="http://en.wikipedia.org/wiki/Electromagnetic_radia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a:t>
            </a:fld>
            <a:endParaRPr lang="en-US"/>
          </a:p>
        </p:txBody>
      </p:sp>
    </p:spTree>
    <p:extLst>
      <p:ext uri="{BB962C8B-B14F-4D97-AF65-F5344CB8AC3E}">
        <p14:creationId xmlns:p14="http://schemas.microsoft.com/office/powerpoint/2010/main" val="4291273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sz="1200" dirty="0" smtClean="0"/>
              <a:t>More TCP Attack example ; spoofing, MITM, sniffing and more</a:t>
            </a:r>
          </a:p>
          <a:p>
            <a:pPr marL="171450" indent="-171450">
              <a:buFont typeface="Arial" panose="020B0604020202020204" pitchFamily="34" charset="0"/>
              <a:buChar char="•"/>
            </a:pPr>
            <a:r>
              <a:rPr lang="en-US" altLang="en-US" sz="1200" dirty="0" err="1" smtClean="0"/>
              <a:t>SQLLi</a:t>
            </a:r>
            <a:r>
              <a:rPr lang="en-US" altLang="en-US" sz="1200" dirty="0" smtClean="0"/>
              <a:t> : </a:t>
            </a:r>
            <a:r>
              <a:rPr lang="en-US" sz="1200" b="1" i="0" kern="1200" dirty="0" smtClean="0">
                <a:solidFill>
                  <a:schemeClr val="tx1"/>
                </a:solidFill>
                <a:effectLst/>
                <a:latin typeface="+mn-lt"/>
                <a:ea typeface="+mn-ea"/>
                <a:cs typeface="+mn-cs"/>
              </a:rPr>
              <a:t>SQL injection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Code injection"/>
              </a:rPr>
              <a:t>code injection</a:t>
            </a:r>
            <a:r>
              <a:rPr lang="en-US" sz="1200" b="0" i="0" kern="1200" dirty="0" smtClean="0">
                <a:solidFill>
                  <a:schemeClr val="tx1"/>
                </a:solidFill>
                <a:effectLst/>
                <a:latin typeface="+mn-lt"/>
                <a:ea typeface="+mn-ea"/>
                <a:cs typeface="+mn-cs"/>
              </a:rPr>
              <a:t> technique, used to </a:t>
            </a:r>
            <a:r>
              <a:rPr lang="en-US" sz="1200" b="0" i="0" u="none" strike="noStrike" kern="1200" dirty="0" smtClean="0">
                <a:solidFill>
                  <a:schemeClr val="tx1"/>
                </a:solidFill>
                <a:effectLst/>
                <a:latin typeface="+mn-lt"/>
                <a:ea typeface="+mn-ea"/>
                <a:cs typeface="+mn-cs"/>
                <a:hlinkClick r:id="rId4" tooltip="Attack (computing)"/>
              </a:rPr>
              <a:t>attack</a:t>
            </a:r>
            <a:r>
              <a:rPr lang="en-US" sz="1200" b="0" i="0" kern="1200" dirty="0" smtClean="0">
                <a:solidFill>
                  <a:schemeClr val="tx1"/>
                </a:solidFill>
                <a:effectLst/>
                <a:latin typeface="+mn-lt"/>
                <a:ea typeface="+mn-ea"/>
                <a:cs typeface="+mn-cs"/>
              </a:rPr>
              <a:t> data-driven applications, in which malicious SQL statements are inserted into an entry field for execution.</a:t>
            </a:r>
          </a:p>
          <a:p>
            <a:pPr marL="171450" indent="-171450">
              <a:buFont typeface="Arial" panose="020B0604020202020204" pitchFamily="34" charset="0"/>
              <a:buChar char="•"/>
            </a:pPr>
            <a:r>
              <a:rPr lang="en-US" altLang="en-US" sz="1200" b="0" i="0" kern="1200" dirty="0" smtClean="0">
                <a:solidFill>
                  <a:schemeClr val="tx1"/>
                </a:solidFill>
                <a:effectLst/>
                <a:latin typeface="+mn-lt"/>
                <a:ea typeface="+mn-ea"/>
                <a:cs typeface="+mn-cs"/>
              </a:rPr>
              <a:t>XSS : </a:t>
            </a:r>
            <a:r>
              <a:rPr lang="en-US" sz="1200" b="1" i="0" kern="1200" dirty="0" smtClean="0">
                <a:solidFill>
                  <a:schemeClr val="tx1"/>
                </a:solidFill>
                <a:effectLst/>
                <a:latin typeface="+mn-lt"/>
                <a:ea typeface="+mn-ea"/>
                <a:cs typeface="+mn-cs"/>
              </a:rPr>
              <a:t>Cross-site scripting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XSS</a:t>
            </a:r>
            <a:r>
              <a:rPr lang="en-US" sz="1200" b="0" i="0" kern="1200" dirty="0" smtClean="0">
                <a:solidFill>
                  <a:schemeClr val="tx1"/>
                </a:solidFill>
                <a:effectLst/>
                <a:latin typeface="+mn-lt"/>
                <a:ea typeface="+mn-ea"/>
                <a:cs typeface="+mn-cs"/>
              </a:rPr>
              <a:t>) is a type of </a:t>
            </a:r>
            <a:r>
              <a:rPr lang="en-US" sz="1200" b="0" i="0" u="none" strike="noStrike" kern="1200" dirty="0" smtClean="0">
                <a:solidFill>
                  <a:schemeClr val="tx1"/>
                </a:solidFill>
                <a:effectLst/>
                <a:latin typeface="+mn-lt"/>
                <a:ea typeface="+mn-ea"/>
                <a:cs typeface="+mn-cs"/>
                <a:hlinkClick r:id="rId5" tooltip="Computer security"/>
              </a:rPr>
              <a:t>computer security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Vulnerability (computer science)"/>
              </a:rPr>
              <a:t>vulnerability</a:t>
            </a:r>
            <a:r>
              <a:rPr lang="en-US" sz="1200" b="0" i="0" kern="1200" dirty="0" smtClean="0">
                <a:solidFill>
                  <a:schemeClr val="tx1"/>
                </a:solidFill>
                <a:effectLst/>
                <a:latin typeface="+mn-lt"/>
                <a:ea typeface="+mn-ea"/>
                <a:cs typeface="+mn-cs"/>
              </a:rPr>
              <a:t> typically found in </a:t>
            </a:r>
            <a:r>
              <a:rPr lang="en-US" sz="1200" b="0" i="0" u="none" strike="noStrike" kern="1200" dirty="0" smtClean="0">
                <a:solidFill>
                  <a:schemeClr val="tx1"/>
                </a:solidFill>
                <a:effectLst/>
                <a:latin typeface="+mn-lt"/>
                <a:ea typeface="+mn-ea"/>
                <a:cs typeface="+mn-cs"/>
                <a:hlinkClick r:id="rId7" tooltip="Web application"/>
              </a:rPr>
              <a:t>Web applications</a:t>
            </a:r>
            <a:r>
              <a:rPr lang="en-US" sz="1200" b="0" i="0" kern="1200" dirty="0" smtClean="0">
                <a:solidFill>
                  <a:schemeClr val="tx1"/>
                </a:solidFill>
                <a:effectLst/>
                <a:latin typeface="+mn-lt"/>
                <a:ea typeface="+mn-ea"/>
                <a:cs typeface="+mn-cs"/>
              </a:rPr>
              <a:t>. XSS enables attackers to </a:t>
            </a:r>
            <a:r>
              <a:rPr lang="en-US" sz="1200" b="0" i="0" u="none" strike="noStrike" kern="1200" dirty="0" smtClean="0">
                <a:solidFill>
                  <a:schemeClr val="tx1"/>
                </a:solidFill>
                <a:effectLst/>
                <a:latin typeface="+mn-lt"/>
                <a:ea typeface="+mn-ea"/>
                <a:cs typeface="+mn-cs"/>
                <a:hlinkClick r:id="rId3" tooltip="Code injection"/>
              </a:rPr>
              <a:t>inject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tooltip="Client-side script"/>
              </a:rPr>
              <a:t>client-side script</a:t>
            </a:r>
            <a:r>
              <a:rPr lang="en-US" sz="1200" b="0" i="0" kern="1200" dirty="0" smtClean="0">
                <a:solidFill>
                  <a:schemeClr val="tx1"/>
                </a:solidFill>
                <a:effectLst/>
                <a:latin typeface="+mn-lt"/>
                <a:ea typeface="+mn-ea"/>
                <a:cs typeface="+mn-cs"/>
              </a:rPr>
              <a:t> into </a:t>
            </a:r>
            <a:r>
              <a:rPr lang="en-US" sz="1200" b="0" i="0" u="none" strike="noStrike" kern="1200" dirty="0" smtClean="0">
                <a:solidFill>
                  <a:schemeClr val="tx1"/>
                </a:solidFill>
                <a:effectLst/>
                <a:latin typeface="+mn-lt"/>
                <a:ea typeface="+mn-ea"/>
                <a:cs typeface="+mn-cs"/>
                <a:hlinkClick r:id="rId9" tooltip="Web page"/>
              </a:rPr>
              <a:t>Web pages</a:t>
            </a:r>
            <a:r>
              <a:rPr lang="en-US" sz="1200" b="0" i="0" kern="1200" dirty="0" smtClean="0">
                <a:solidFill>
                  <a:schemeClr val="tx1"/>
                </a:solidFill>
                <a:effectLst/>
                <a:latin typeface="+mn-lt"/>
                <a:ea typeface="+mn-ea"/>
                <a:cs typeface="+mn-cs"/>
              </a:rPr>
              <a:t> viewed by other users. A cross-site scripting vulnerability may be used by attackers to </a:t>
            </a:r>
            <a:r>
              <a:rPr lang="en-US" sz="1200" b="0" i="0" kern="1200" dirty="0" err="1" smtClean="0">
                <a:solidFill>
                  <a:schemeClr val="tx1"/>
                </a:solidFill>
                <a:effectLst/>
                <a:latin typeface="+mn-lt"/>
                <a:ea typeface="+mn-ea"/>
                <a:cs typeface="+mn-cs"/>
              </a:rPr>
              <a:t>bypass</a:t>
            </a:r>
            <a:r>
              <a:rPr lang="en-US" sz="1200" b="0" i="0" u="none" strike="noStrike" kern="1200" dirty="0" err="1" smtClean="0">
                <a:solidFill>
                  <a:schemeClr val="tx1"/>
                </a:solidFill>
                <a:effectLst/>
                <a:latin typeface="+mn-lt"/>
                <a:ea typeface="+mn-ea"/>
                <a:cs typeface="+mn-cs"/>
                <a:hlinkClick r:id="rId10" tooltip="Access control"/>
              </a:rPr>
              <a:t>access</a:t>
            </a:r>
            <a:r>
              <a:rPr lang="en-US" sz="1200" b="0" i="0" u="none" strike="noStrike" kern="1200" dirty="0" smtClean="0">
                <a:solidFill>
                  <a:schemeClr val="tx1"/>
                </a:solidFill>
                <a:effectLst/>
                <a:latin typeface="+mn-lt"/>
                <a:ea typeface="+mn-ea"/>
                <a:cs typeface="+mn-cs"/>
                <a:hlinkClick r:id="rId10" tooltip="Access control"/>
              </a:rPr>
              <a:t> controls</a:t>
            </a:r>
            <a:r>
              <a:rPr lang="en-US" sz="1200" b="0" i="0" kern="1200" dirty="0" smtClean="0">
                <a:solidFill>
                  <a:schemeClr val="tx1"/>
                </a:solidFill>
                <a:effectLst/>
                <a:latin typeface="+mn-lt"/>
                <a:ea typeface="+mn-ea"/>
                <a:cs typeface="+mn-cs"/>
              </a:rPr>
              <a:t> such as the </a:t>
            </a:r>
            <a:r>
              <a:rPr lang="en-US" sz="1200" b="0" i="0" u="none" strike="noStrike" kern="1200" dirty="0" smtClean="0">
                <a:solidFill>
                  <a:schemeClr val="tx1"/>
                </a:solidFill>
                <a:effectLst/>
                <a:latin typeface="+mn-lt"/>
                <a:ea typeface="+mn-ea"/>
                <a:cs typeface="+mn-cs"/>
                <a:hlinkClick r:id="rId11" tooltip="Same origin policy"/>
              </a:rPr>
              <a:t>same origin policy</a:t>
            </a:r>
            <a:r>
              <a:rPr lang="en-US" sz="1200" b="0" i="0" kern="1200" dirty="0" smtClean="0">
                <a:solidFill>
                  <a:schemeClr val="tx1"/>
                </a:solidFill>
                <a:effectLst/>
                <a:latin typeface="+mn-lt"/>
                <a:ea typeface="+mn-ea"/>
                <a:cs typeface="+mn-cs"/>
              </a:rPr>
              <a:t>.</a:t>
            </a:r>
            <a:endParaRPr lang="en-US" altLang="en-US" sz="120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10</a:t>
            </a:fld>
            <a:endParaRPr lang="en-US"/>
          </a:p>
        </p:txBody>
      </p:sp>
    </p:spTree>
    <p:extLst>
      <p:ext uri="{BB962C8B-B14F-4D97-AF65-F5344CB8AC3E}">
        <p14:creationId xmlns:p14="http://schemas.microsoft.com/office/powerpoint/2010/main" val="329168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err="1" smtClean="0">
                <a:solidFill>
                  <a:schemeClr val="tx1"/>
                </a:solidFill>
                <a:effectLst/>
                <a:latin typeface="+mn-lt"/>
                <a:ea typeface="+mn-ea"/>
                <a:cs typeface="+mn-cs"/>
              </a:rPr>
              <a:t>grsecurity</a:t>
            </a:r>
            <a:r>
              <a:rPr lang="en-US" sz="1200" b="0" i="0" kern="1200" dirty="0" smtClean="0">
                <a:solidFill>
                  <a:schemeClr val="tx1"/>
                </a:solidFill>
                <a:effectLst/>
                <a:latin typeface="+mn-lt"/>
                <a:ea typeface="+mn-ea"/>
                <a:cs typeface="+mn-cs"/>
              </a:rPr>
              <a:t> is a set of </a:t>
            </a:r>
            <a:r>
              <a:rPr lang="en-US" sz="1200" b="0" i="0" u="none" strike="noStrike" kern="1200" dirty="0" smtClean="0">
                <a:solidFill>
                  <a:schemeClr val="tx1"/>
                </a:solidFill>
                <a:effectLst/>
                <a:latin typeface="+mn-lt"/>
                <a:ea typeface="+mn-ea"/>
                <a:cs typeface="+mn-cs"/>
                <a:hlinkClick r:id="rId3" tooltip="Patch (computing)"/>
              </a:rPr>
              <a:t>patches</a:t>
            </a:r>
            <a:r>
              <a:rPr lang="en-US" sz="1200" b="0" i="0" kern="1200" dirty="0" smtClean="0">
                <a:solidFill>
                  <a:schemeClr val="tx1"/>
                </a:solidFill>
                <a:effectLst/>
                <a:latin typeface="+mn-lt"/>
                <a:ea typeface="+mn-ea"/>
                <a:cs typeface="+mn-cs"/>
              </a:rPr>
              <a:t> for the </a:t>
            </a:r>
            <a:r>
              <a:rPr lang="en-US" sz="1200" b="0" i="0" u="none" strike="noStrike" kern="1200" dirty="0" smtClean="0">
                <a:solidFill>
                  <a:schemeClr val="tx1"/>
                </a:solidFill>
                <a:effectLst/>
                <a:latin typeface="+mn-lt"/>
                <a:ea typeface="+mn-ea"/>
                <a:cs typeface="+mn-cs"/>
                <a:hlinkClick r:id="rId4" tooltip="Linux kernel"/>
              </a:rPr>
              <a:t>Linux kernel</a:t>
            </a:r>
            <a:r>
              <a:rPr lang="en-US" sz="1200" b="0" i="0" kern="1200" dirty="0" smtClean="0">
                <a:solidFill>
                  <a:schemeClr val="tx1"/>
                </a:solidFill>
                <a:effectLst/>
                <a:latin typeface="+mn-lt"/>
                <a:ea typeface="+mn-ea"/>
                <a:cs typeface="+mn-cs"/>
              </a:rPr>
              <a:t> which emphasizes </a:t>
            </a:r>
            <a:r>
              <a:rPr lang="en-US" sz="1200" b="0" i="0" u="none" strike="noStrike" kern="1200" dirty="0" smtClean="0">
                <a:solidFill>
                  <a:schemeClr val="tx1"/>
                </a:solidFill>
                <a:effectLst/>
                <a:latin typeface="+mn-lt"/>
                <a:ea typeface="+mn-ea"/>
                <a:cs typeface="+mn-cs"/>
                <a:hlinkClick r:id="rId5" tooltip="Computer security"/>
              </a:rPr>
              <a:t>security</a:t>
            </a:r>
            <a:r>
              <a:rPr lang="en-US" sz="1200" b="0" i="0" kern="1200" dirty="0" smtClean="0">
                <a:solidFill>
                  <a:schemeClr val="tx1"/>
                </a:solidFill>
                <a:effectLst/>
                <a:latin typeface="+mn-lt"/>
                <a:ea typeface="+mn-ea"/>
                <a:cs typeface="+mn-cs"/>
              </a:rPr>
              <a:t> enhancements.</a:t>
            </a:r>
            <a:r>
              <a:rPr lang="en-US" sz="1200" b="0" i="0" u="none" strike="noStrike" kern="1200" baseline="30000" dirty="0" smtClean="0">
                <a:solidFill>
                  <a:schemeClr val="tx1"/>
                </a:solidFill>
                <a:effectLst/>
                <a:latin typeface="+mn-lt"/>
                <a:ea typeface="+mn-ea"/>
                <a:cs typeface="+mn-cs"/>
                <a:hlinkClick r:id="rId6"/>
              </a:rPr>
              <a:t>[2]</a:t>
            </a:r>
            <a:r>
              <a:rPr lang="en-US" sz="1200" b="0" i="0" kern="1200" dirty="0" smtClean="0">
                <a:solidFill>
                  <a:schemeClr val="tx1"/>
                </a:solidFill>
                <a:effectLst/>
                <a:latin typeface="+mn-lt"/>
                <a:ea typeface="+mn-ea"/>
                <a:cs typeface="+mn-cs"/>
              </a:rPr>
              <a:t> It is typically used by computer systems which accept remote connections from untrusted locations, such as </a:t>
            </a:r>
            <a:r>
              <a:rPr lang="en-US" sz="1200" b="0" i="0" u="none" strike="noStrike" kern="1200" dirty="0" smtClean="0">
                <a:solidFill>
                  <a:schemeClr val="tx1"/>
                </a:solidFill>
                <a:effectLst/>
                <a:latin typeface="+mn-lt"/>
                <a:ea typeface="+mn-ea"/>
                <a:cs typeface="+mn-cs"/>
                <a:hlinkClick r:id="rId7" tooltip="Web server"/>
              </a:rPr>
              <a:t>web servers</a:t>
            </a:r>
            <a:r>
              <a:rPr lang="en-US" sz="1200" b="0" i="0" kern="1200" dirty="0" smtClean="0">
                <a:solidFill>
                  <a:schemeClr val="tx1"/>
                </a:solidFill>
                <a:effectLst/>
                <a:latin typeface="+mn-lt"/>
                <a:ea typeface="+mn-ea"/>
                <a:cs typeface="+mn-cs"/>
              </a:rPr>
              <a:t> and systems offering </a:t>
            </a:r>
            <a:r>
              <a:rPr lang="en-US" sz="1200" b="0" i="0" u="none" strike="noStrike" kern="1200" dirty="0" smtClean="0">
                <a:solidFill>
                  <a:schemeClr val="tx1"/>
                </a:solidFill>
                <a:effectLst/>
                <a:latin typeface="+mn-lt"/>
                <a:ea typeface="+mn-ea"/>
                <a:cs typeface="+mn-cs"/>
                <a:hlinkClick r:id="rId8" tooltip="Shell account"/>
              </a:rPr>
              <a:t>shell access</a:t>
            </a:r>
            <a:r>
              <a:rPr lang="en-US" sz="1200" b="0" i="0" kern="1200" dirty="0" smtClean="0">
                <a:solidFill>
                  <a:schemeClr val="tx1"/>
                </a:solidFill>
                <a:effectLst/>
                <a:latin typeface="+mn-lt"/>
                <a:ea typeface="+mn-ea"/>
                <a:cs typeface="+mn-cs"/>
              </a:rPr>
              <a:t> to its users.</a:t>
            </a: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11</a:t>
            </a:fld>
            <a:endParaRPr lang="en-US"/>
          </a:p>
        </p:txBody>
      </p:sp>
    </p:spTree>
    <p:extLst>
      <p:ext uri="{BB962C8B-B14F-4D97-AF65-F5344CB8AC3E}">
        <p14:creationId xmlns:p14="http://schemas.microsoft.com/office/powerpoint/2010/main" val="3115913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12</a:t>
            </a:fld>
            <a:endParaRPr lang="en-US"/>
          </a:p>
        </p:txBody>
      </p:sp>
    </p:spTree>
    <p:extLst>
      <p:ext uri="{BB962C8B-B14F-4D97-AF65-F5344CB8AC3E}">
        <p14:creationId xmlns:p14="http://schemas.microsoft.com/office/powerpoint/2010/main" val="375355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13</a:t>
            </a:fld>
            <a:endParaRPr lang="en-US"/>
          </a:p>
        </p:txBody>
      </p:sp>
    </p:spTree>
    <p:extLst>
      <p:ext uri="{BB962C8B-B14F-4D97-AF65-F5344CB8AC3E}">
        <p14:creationId xmlns:p14="http://schemas.microsoft.com/office/powerpoint/2010/main" val="207020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14</a:t>
            </a:fld>
            <a:endParaRPr lang="en-US"/>
          </a:p>
        </p:txBody>
      </p:sp>
    </p:spTree>
    <p:extLst>
      <p:ext uri="{BB962C8B-B14F-4D97-AF65-F5344CB8AC3E}">
        <p14:creationId xmlns:p14="http://schemas.microsoft.com/office/powerpoint/2010/main" val="1461809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15</a:t>
            </a:fld>
            <a:endParaRPr lang="en-US"/>
          </a:p>
        </p:txBody>
      </p:sp>
    </p:spTree>
    <p:extLst>
      <p:ext uri="{BB962C8B-B14F-4D97-AF65-F5344CB8AC3E}">
        <p14:creationId xmlns:p14="http://schemas.microsoft.com/office/powerpoint/2010/main" val="146636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Although highly secure, this approach suffers </a:t>
            </a:r>
            <a:r>
              <a:rPr lang="en-US" sz="1200" b="0" i="0" u="none" strike="noStrike" kern="1200" baseline="0" dirty="0" err="1" smtClean="0">
                <a:solidFill>
                  <a:schemeClr val="tx1"/>
                </a:solidFill>
                <a:latin typeface="+mn-lt"/>
                <a:ea typeface="+mn-ea"/>
                <a:cs typeface="+mn-cs"/>
              </a:rPr>
              <a:t>froma</a:t>
            </a:r>
            <a:r>
              <a:rPr lang="en-US" sz="1200" b="0" i="0" u="none" strike="noStrike" kern="1200" baseline="0" dirty="0" smtClean="0">
                <a:solidFill>
                  <a:schemeClr val="tx1"/>
                </a:solidFill>
                <a:latin typeface="+mn-lt"/>
                <a:ea typeface="+mn-ea"/>
                <a:cs typeface="+mn-cs"/>
              </a:rPr>
              <a:t> number of disadvantages, most notably high system cost and a lack of programmability. Specially designed </a:t>
            </a:r>
            <a:r>
              <a:rPr lang="en-US" sz="1200" b="0" i="0" u="none" strike="noStrike" kern="1200" baseline="0" dirty="0" err="1" smtClean="0">
                <a:solidFill>
                  <a:schemeClr val="tx1"/>
                </a:solidFill>
                <a:latin typeface="+mn-lt"/>
                <a:ea typeface="+mn-ea"/>
                <a:cs typeface="+mn-cs"/>
              </a:rPr>
              <a:t>SoCs</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16</a:t>
            </a:fld>
            <a:endParaRPr lang="en-US"/>
          </a:p>
        </p:txBody>
      </p:sp>
    </p:spTree>
    <p:extLst>
      <p:ext uri="{BB962C8B-B14F-4D97-AF65-F5344CB8AC3E}">
        <p14:creationId xmlns:p14="http://schemas.microsoft.com/office/powerpoint/2010/main" val="288193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17</a:t>
            </a:fld>
            <a:endParaRPr lang="en-US"/>
          </a:p>
        </p:txBody>
      </p:sp>
    </p:spTree>
    <p:extLst>
      <p:ext uri="{BB962C8B-B14F-4D97-AF65-F5344CB8AC3E}">
        <p14:creationId xmlns:p14="http://schemas.microsoft.com/office/powerpoint/2010/main" val="366629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18</a:t>
            </a:fld>
            <a:endParaRPr lang="en-US"/>
          </a:p>
        </p:txBody>
      </p:sp>
    </p:spTree>
    <p:extLst>
      <p:ext uri="{BB962C8B-B14F-4D97-AF65-F5344CB8AC3E}">
        <p14:creationId xmlns:p14="http://schemas.microsoft.com/office/powerpoint/2010/main" val="1373554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Conditional access to different busses. For example, only secure masters might be allowed access to certain peripherals. With this combination of</a:t>
            </a:r>
          </a:p>
          <a:p>
            <a:r>
              <a:rPr lang="en-US" sz="1200" b="0" i="0" u="none" strike="noStrike" kern="1200" baseline="0" dirty="0" smtClean="0">
                <a:solidFill>
                  <a:schemeClr val="tx1"/>
                </a:solidFill>
                <a:latin typeface="+mn-lt"/>
                <a:ea typeface="+mn-ea"/>
                <a:cs typeface="+mn-cs"/>
              </a:rPr>
              <a:t>bus and peripheral security features, a keyboard, for example, might be made secure, allowing access to  only legitimate secure software and preventing any malicious code from trapping keystrokes and stealing</a:t>
            </a:r>
          </a:p>
          <a:p>
            <a:r>
              <a:rPr lang="en-US" sz="1200" b="0" i="0" u="none" strike="noStrike" kern="1200" baseline="0" dirty="0" smtClean="0">
                <a:solidFill>
                  <a:schemeClr val="tx1"/>
                </a:solidFill>
                <a:latin typeface="+mn-lt"/>
                <a:ea typeface="+mn-ea"/>
                <a:cs typeface="+mn-cs"/>
              </a:rPr>
              <a:t>sensitive information.</a:t>
            </a: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19</a:t>
            </a:fld>
            <a:endParaRPr lang="en-US"/>
          </a:p>
        </p:txBody>
      </p:sp>
    </p:spTree>
    <p:extLst>
      <p:ext uri="{BB962C8B-B14F-4D97-AF65-F5344CB8AC3E}">
        <p14:creationId xmlns:p14="http://schemas.microsoft.com/office/powerpoint/2010/main" val="7927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2</a:t>
            </a:fld>
            <a:endParaRPr lang="en-US"/>
          </a:p>
        </p:txBody>
      </p:sp>
    </p:spTree>
    <p:extLst>
      <p:ext uri="{BB962C8B-B14F-4D97-AF65-F5344CB8AC3E}">
        <p14:creationId xmlns:p14="http://schemas.microsoft.com/office/powerpoint/2010/main" val="654536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Secure boot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ROM code checks the boot loader software has been signed by the OEM with the corresponding private key whose public counterpart is present in device in secure location.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OEM’s public key is location. The OEM’s public key is programmed into the device while manufacturing can not be erased afterwards. The boot loader and subsequent software are responsible for doing this similar job when they start invoking other software down the line. This scheme allows for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20</a:t>
            </a:fld>
            <a:endParaRPr lang="en-US"/>
          </a:p>
        </p:txBody>
      </p:sp>
    </p:spTree>
    <p:extLst>
      <p:ext uri="{BB962C8B-B14F-4D97-AF65-F5344CB8AC3E}">
        <p14:creationId xmlns:p14="http://schemas.microsoft.com/office/powerpoint/2010/main" val="2210371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21</a:t>
            </a:fld>
            <a:endParaRPr lang="en-US"/>
          </a:p>
        </p:txBody>
      </p:sp>
    </p:spTree>
    <p:extLst>
      <p:ext uri="{BB962C8B-B14F-4D97-AF65-F5344CB8AC3E}">
        <p14:creationId xmlns:p14="http://schemas.microsoft.com/office/powerpoint/2010/main" val="21112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3</a:t>
            </a:fld>
            <a:endParaRPr lang="en-US"/>
          </a:p>
        </p:txBody>
      </p:sp>
    </p:spTree>
    <p:extLst>
      <p:ext uri="{BB962C8B-B14F-4D97-AF65-F5344CB8AC3E}">
        <p14:creationId xmlns:p14="http://schemas.microsoft.com/office/powerpoint/2010/main" val="380092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Advent of interconnectedness of devices:  Internet of Things (</a:t>
            </a:r>
            <a:r>
              <a:rPr lang="en-US" sz="1200" b="0" i="0" u="none" strike="noStrike" kern="1200" baseline="0" dirty="0" err="1" smtClean="0">
                <a:solidFill>
                  <a:schemeClr val="tx1"/>
                </a:solidFill>
                <a:latin typeface="+mn-lt"/>
                <a:ea typeface="+mn-ea"/>
                <a:cs typeface="+mn-cs"/>
              </a:rPr>
              <a:t>IoT</a:t>
            </a:r>
            <a:r>
              <a:rPr lang="en-US" sz="1200" b="0" i="0" u="none" strike="noStrike" kern="1200" baseline="0" dirty="0" smtClean="0">
                <a:solidFill>
                  <a:schemeClr val="tx1"/>
                </a:solidFill>
                <a:latin typeface="+mn-lt"/>
                <a:ea typeface="+mn-ea"/>
                <a:cs typeface="+mn-cs"/>
              </a:rPr>
              <a:t>) in </a:t>
            </a:r>
            <a:r>
              <a:rPr lang="en-US" sz="1200" b="0" i="0" u="none" strike="noStrike" kern="1200" baseline="0" dirty="0" err="1" smtClean="0">
                <a:solidFill>
                  <a:schemeClr val="tx1"/>
                </a:solidFill>
                <a:latin typeface="+mn-lt"/>
                <a:ea typeface="+mn-ea"/>
                <a:cs typeface="+mn-cs"/>
              </a:rPr>
              <a:t>today’sworld</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isposing</a:t>
            </a:r>
            <a:r>
              <a:rPr lang="en-US" sz="1200" b="0" i="0" u="none" strike="noStrike" kern="1200" baseline="0" dirty="0" smtClean="0">
                <a:solidFill>
                  <a:schemeClr val="tx1"/>
                </a:solidFill>
                <a:latin typeface="+mn-lt"/>
                <a:ea typeface="+mn-ea"/>
                <a:cs typeface="+mn-cs"/>
              </a:rPr>
              <a:t> a bigger threat in embedded world. A compromised device in the network can have a cascading effect on whole network.</a:t>
            </a:r>
          </a:p>
          <a:p>
            <a:r>
              <a:rPr lang="en-US" sz="1200" b="0" i="0" u="none" strike="noStrike" kern="1200" baseline="0" dirty="0" smtClean="0">
                <a:solidFill>
                  <a:schemeClr val="tx1"/>
                </a:solidFill>
                <a:latin typeface="+mn-lt"/>
                <a:ea typeface="+mn-ea"/>
                <a:cs typeface="+mn-cs"/>
              </a:rPr>
              <a:t> Increased use of open source software by companies in an effort to bring down the software costs is turning out as breading grounds for hackers. </a:t>
            </a:r>
          </a:p>
          <a:p>
            <a:r>
              <a:rPr lang="en-US" sz="1200" b="0" i="0" u="none" strike="noStrike" kern="1200" baseline="0" dirty="0" smtClean="0">
                <a:solidFill>
                  <a:schemeClr val="tx1"/>
                </a:solidFill>
                <a:latin typeface="+mn-lt"/>
                <a:ea typeface="+mn-ea"/>
                <a:cs typeface="+mn-cs"/>
              </a:rPr>
              <a:t> Ever increasing use of microprocessors in day today life which has </a:t>
            </a:r>
            <a:r>
              <a:rPr lang="en-US" sz="1200" b="0" i="0" u="none" strike="noStrike" kern="1200" baseline="0" dirty="0" err="1" smtClean="0">
                <a:solidFill>
                  <a:schemeClr val="tx1"/>
                </a:solidFill>
                <a:latin typeface="+mn-lt"/>
                <a:ea typeface="+mn-ea"/>
                <a:cs typeface="+mn-cs"/>
              </a:rPr>
              <a:t>carriedthe</a:t>
            </a:r>
            <a:r>
              <a:rPr lang="en-US" sz="1200" b="0" i="0" u="none" strike="noStrike" kern="1200" baseline="0" dirty="0" smtClean="0">
                <a:solidFill>
                  <a:schemeClr val="tx1"/>
                </a:solidFill>
                <a:latin typeface="+mn-lt"/>
                <a:ea typeface="+mn-ea"/>
                <a:cs typeface="+mn-cs"/>
              </a:rPr>
              <a:t> risk of compromising on personal </a:t>
            </a:r>
            <a:r>
              <a:rPr lang="en-US" sz="1200" b="0" i="0" u="none" strike="noStrike" kern="1200" baseline="0" dirty="0" err="1" smtClean="0">
                <a:solidFill>
                  <a:schemeClr val="tx1"/>
                </a:solidFill>
                <a:latin typeface="+mn-lt"/>
                <a:ea typeface="+mn-ea"/>
                <a:cs typeface="+mn-cs"/>
              </a:rPr>
              <a:t>information,Forex</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washingmachines</a:t>
            </a:r>
            <a:r>
              <a:rPr lang="en-US" sz="1200" b="0" i="0" u="none" strike="noStrike" kern="1200" baseline="0" dirty="0" smtClean="0">
                <a:solidFill>
                  <a:schemeClr val="tx1"/>
                </a:solidFill>
                <a:latin typeface="+mn-lt"/>
                <a:ea typeface="+mn-ea"/>
                <a:cs typeface="+mn-cs"/>
              </a:rPr>
              <a:t>, cameras etc.</a:t>
            </a:r>
          </a:p>
          <a:p>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4</a:t>
            </a:fld>
            <a:endParaRPr lang="en-US"/>
          </a:p>
        </p:txBody>
      </p:sp>
    </p:spTree>
    <p:extLst>
      <p:ext uri="{BB962C8B-B14F-4D97-AF65-F5344CB8AC3E}">
        <p14:creationId xmlns:p14="http://schemas.microsoft.com/office/powerpoint/2010/main" val="281318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Greater computational demands, limited battery life, hardware capabilities &amp; low flexibility   pose challenges to implement fool proof security architecture. </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Side channel attacks:</a:t>
            </a:r>
            <a:r>
              <a:rPr lang="en-US" baseline="0" dirty="0" smtClean="0"/>
              <a:t>  </a:t>
            </a:r>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ryptography"/>
              </a:rPr>
              <a:t>cryptography</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side channel attack</a:t>
            </a:r>
            <a:r>
              <a:rPr lang="en-US" sz="1200" b="0" i="0" kern="1200" dirty="0" smtClean="0">
                <a:solidFill>
                  <a:schemeClr val="tx1"/>
                </a:solidFill>
                <a:effectLst/>
                <a:latin typeface="+mn-lt"/>
                <a:ea typeface="+mn-ea"/>
                <a:cs typeface="+mn-cs"/>
              </a:rPr>
              <a:t> is any attack based on information gained from the physical </a:t>
            </a:r>
            <a:r>
              <a:rPr lang="en-US" sz="1200" b="0" i="0" u="none" strike="noStrike" kern="1200" dirty="0" smtClean="0">
                <a:solidFill>
                  <a:schemeClr val="tx1"/>
                </a:solidFill>
                <a:effectLst/>
                <a:latin typeface="+mn-lt"/>
                <a:ea typeface="+mn-ea"/>
                <a:cs typeface="+mn-cs"/>
                <a:hlinkClick r:id="rId4" tooltip="Implementation"/>
              </a:rPr>
              <a:t>implementation</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hlinkClick r:id="rId5" tooltip="Cryptosystem"/>
              </a:rPr>
              <a:t>cryptosystem</a:t>
            </a:r>
            <a:r>
              <a:rPr lang="en-US" sz="1200" b="0" i="0" kern="1200" dirty="0" smtClean="0">
                <a:solidFill>
                  <a:schemeClr val="tx1"/>
                </a:solidFill>
                <a:effectLst/>
                <a:latin typeface="+mn-lt"/>
                <a:ea typeface="+mn-ea"/>
                <a:cs typeface="+mn-cs"/>
              </a:rPr>
              <a:t>, rather than </a:t>
            </a:r>
            <a:r>
              <a:rPr lang="en-US" sz="1200" b="0" i="0" u="none" strike="noStrike" kern="1200" dirty="0" smtClean="0">
                <a:solidFill>
                  <a:schemeClr val="tx1"/>
                </a:solidFill>
                <a:effectLst/>
                <a:latin typeface="+mn-lt"/>
                <a:ea typeface="+mn-ea"/>
                <a:cs typeface="+mn-cs"/>
                <a:hlinkClick r:id="rId6" tooltip="Brute force attack"/>
              </a:rPr>
              <a:t>brute force</a:t>
            </a:r>
            <a:r>
              <a:rPr lang="en-US" sz="1200" b="0" i="0" kern="1200" dirty="0" smtClean="0">
                <a:solidFill>
                  <a:schemeClr val="tx1"/>
                </a:solidFill>
                <a:effectLst/>
                <a:latin typeface="+mn-lt"/>
                <a:ea typeface="+mn-ea"/>
                <a:cs typeface="+mn-cs"/>
              </a:rPr>
              <a:t> or theoretical weaknesses in the </a:t>
            </a:r>
            <a:r>
              <a:rPr lang="en-US" sz="1200" b="0" i="0" u="none" strike="noStrike" kern="1200" dirty="0" smtClean="0">
                <a:solidFill>
                  <a:schemeClr val="tx1"/>
                </a:solidFill>
                <a:effectLst/>
                <a:latin typeface="+mn-lt"/>
                <a:ea typeface="+mn-ea"/>
                <a:cs typeface="+mn-cs"/>
                <a:hlinkClick r:id="rId7" tooltip="Algorithm"/>
              </a:rPr>
              <a:t>algorithms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compare</a:t>
            </a:r>
            <a:r>
              <a:rPr lang="en-US" sz="1200" b="0" i="0" u="none" strike="noStrike" kern="1200" dirty="0" err="1" smtClean="0">
                <a:solidFill>
                  <a:schemeClr val="tx1"/>
                </a:solidFill>
                <a:effectLst/>
                <a:latin typeface="+mn-lt"/>
                <a:ea typeface="+mn-ea"/>
                <a:cs typeface="+mn-cs"/>
                <a:hlinkClick r:id="rId8" tooltip="Cryptanalysis"/>
              </a:rPr>
              <a:t>cryptanalysis</a:t>
            </a:r>
            <a:r>
              <a:rPr lang="en-US" sz="1200" b="0" i="0" kern="1200" dirty="0" smtClean="0">
                <a:solidFill>
                  <a:schemeClr val="tx1"/>
                </a:solidFill>
                <a:effectLst/>
                <a:latin typeface="+mn-lt"/>
                <a:ea typeface="+mn-ea"/>
                <a:cs typeface="+mn-cs"/>
              </a:rPr>
              <a:t>). For example, timing information, power consumption, </a:t>
            </a:r>
            <a:r>
              <a:rPr lang="en-US" sz="1200" b="0" i="0" u="none" strike="noStrike" kern="1200" dirty="0" smtClean="0">
                <a:solidFill>
                  <a:schemeClr val="tx1"/>
                </a:solidFill>
                <a:effectLst/>
                <a:latin typeface="+mn-lt"/>
                <a:ea typeface="+mn-ea"/>
                <a:cs typeface="+mn-cs"/>
                <a:hlinkClick r:id="rId9" tooltip="Electromagnetic radiation"/>
              </a:rPr>
              <a:t>electromagnetic</a:t>
            </a:r>
            <a:r>
              <a:rPr lang="en-US" sz="1200" b="0" i="0" kern="1200" dirty="0" smtClean="0">
                <a:solidFill>
                  <a:schemeClr val="tx1"/>
                </a:solidFill>
                <a:effectLst/>
                <a:latin typeface="+mn-lt"/>
                <a:ea typeface="+mn-ea"/>
                <a:cs typeface="+mn-cs"/>
              </a:rPr>
              <a:t> leaks or even </a:t>
            </a:r>
            <a:r>
              <a:rPr lang="en-US" sz="1200" b="0" i="0" u="none" strike="noStrike" kern="1200" dirty="0" smtClean="0">
                <a:solidFill>
                  <a:schemeClr val="tx1"/>
                </a:solidFill>
                <a:effectLst/>
                <a:latin typeface="+mn-lt"/>
                <a:ea typeface="+mn-ea"/>
                <a:cs typeface="+mn-cs"/>
                <a:hlinkClick r:id="rId10" tooltip="Acoustic cryptanalysis"/>
              </a:rPr>
              <a:t>sound</a:t>
            </a:r>
            <a:r>
              <a:rPr lang="en-US" sz="1200" b="0" i="0" kern="1200" dirty="0" smtClean="0">
                <a:solidFill>
                  <a:schemeClr val="tx1"/>
                </a:solidFill>
                <a:effectLst/>
                <a:latin typeface="+mn-lt"/>
                <a:ea typeface="+mn-ea"/>
                <a:cs typeface="+mn-cs"/>
              </a:rPr>
              <a:t> can provide an extra source of information which can be exploited to break the system</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Greater computational demands, limited battery life, hardware capabilities &amp; low flexibility   pose challenges to implement fool proof security architecture. </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Cost and complexity of the system. For example, task of incorporating physical security mechanisms in a single-chip cryptographic module.</a:t>
            </a: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5</a:t>
            </a:fld>
            <a:endParaRPr lang="en-US"/>
          </a:p>
        </p:txBody>
      </p:sp>
    </p:spTree>
    <p:extLst>
      <p:ext uri="{BB962C8B-B14F-4D97-AF65-F5344CB8AC3E}">
        <p14:creationId xmlns:p14="http://schemas.microsoft.com/office/powerpoint/2010/main" val="27837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 Internet server which is well protected by firewalls has little to worry about from attacks, unlike for a wireless cellular base station deployed on user premises. Often also the value of the intellectual property (IP) in these devices makes them an enticing target for sophisticated attacks.</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Secure storage :Typical examples are service/device certificates, authentication keys, and passwords. Etc.</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Secure Communications: This includes authenticating communicating peers, ensuring confidentiality and integrity of communicated data, preventing repudiation of a communication transaction, and protecting the identity of communicating entities. Typical examples are secure bank transactions, PIN codes </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Running unauthorized software on embedded devices can be far more serious in other areas such as military and aerospace applications, where dangerous equipment and even state secrets can fall into unfriendly hands.</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6</a:t>
            </a:fld>
            <a:endParaRPr lang="en-US"/>
          </a:p>
        </p:txBody>
      </p:sp>
    </p:spTree>
    <p:extLst>
      <p:ext uri="{BB962C8B-B14F-4D97-AF65-F5344CB8AC3E}">
        <p14:creationId xmlns:p14="http://schemas.microsoft.com/office/powerpoint/2010/main" val="180060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99014-E766-4E26-B270-FDAB70240FCA}" type="slidenum">
              <a:rPr lang="en-US" smtClean="0"/>
              <a:t>7</a:t>
            </a:fld>
            <a:endParaRPr lang="en-US"/>
          </a:p>
        </p:txBody>
      </p:sp>
    </p:spTree>
    <p:extLst>
      <p:ext uri="{BB962C8B-B14F-4D97-AF65-F5344CB8AC3E}">
        <p14:creationId xmlns:p14="http://schemas.microsoft.com/office/powerpoint/2010/main" val="2844550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Devices executing secure operation : Typically  operations that fall under this category are  software authentication , user identify verification, decryption  &amp; encryption functionalities, accessing secure information , establishing secure communication channels etc..</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8</a:t>
            </a:fld>
            <a:endParaRPr lang="en-US"/>
          </a:p>
        </p:txBody>
      </p:sp>
    </p:spTree>
    <p:extLst>
      <p:ext uri="{BB962C8B-B14F-4D97-AF65-F5344CB8AC3E}">
        <p14:creationId xmlns:p14="http://schemas.microsoft.com/office/powerpoint/2010/main" val="64983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Creation of group accounts needs to be discouraged as they accountability is difficult to enforce. Files system access and permissions for executable partitions in particular </a:t>
            </a:r>
            <a:r>
              <a:rPr lang="en-US" sz="1200" b="0" i="0" u="none" strike="noStrike" kern="1200" baseline="0" dirty="0" err="1" smtClean="0">
                <a:solidFill>
                  <a:schemeClr val="tx1"/>
                </a:solidFill>
                <a:latin typeface="+mn-lt"/>
                <a:ea typeface="+mn-ea"/>
                <a:cs typeface="+mn-cs"/>
              </a:rPr>
              <a:t>needto</a:t>
            </a:r>
            <a:r>
              <a:rPr lang="en-US" sz="1200" b="0" i="0" u="none" strike="noStrike" kern="1200" baseline="0" dirty="0" smtClean="0">
                <a:solidFill>
                  <a:schemeClr val="tx1"/>
                </a:solidFill>
                <a:latin typeface="+mn-lt"/>
                <a:ea typeface="+mn-ea"/>
                <a:cs typeface="+mn-cs"/>
              </a:rPr>
              <a:t> be disabled to curtail unauthorized installations and thereafter executions.</a:t>
            </a:r>
          </a:p>
          <a:p>
            <a:r>
              <a:rPr lang="en-US" dirty="0" smtClean="0"/>
              <a:t>System services :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Security employed by system services is paramount and is more often the start point for initiating and executing secure operations.  </a:t>
            </a:r>
          </a:p>
          <a:p>
            <a:r>
              <a:rPr lang="en-US" sz="1200" b="0" i="0" u="none" strike="noStrike" kern="1200" baseline="0" dirty="0" smtClean="0">
                <a:solidFill>
                  <a:schemeClr val="tx1"/>
                </a:solidFill>
                <a:latin typeface="+mn-lt"/>
                <a:ea typeface="+mn-ea"/>
                <a:cs typeface="+mn-cs"/>
              </a:rPr>
              <a:t>It is often suggested to use operating system level provided authentication modules/schemes instead of employing application specific ones. </a:t>
            </a:r>
          </a:p>
          <a:p>
            <a:r>
              <a:rPr lang="en-US" sz="1200" b="0" i="0" u="none" strike="noStrike" kern="1200" baseline="0" dirty="0" smtClean="0">
                <a:solidFill>
                  <a:schemeClr val="tx1"/>
                </a:solidFill>
                <a:latin typeface="+mn-lt"/>
                <a:ea typeface="+mn-ea"/>
                <a:cs typeface="+mn-cs"/>
              </a:rPr>
              <a:t>Typical examples include </a:t>
            </a:r>
            <a:r>
              <a:rPr lang="en-US" sz="1200" b="0" i="0" u="none" strike="noStrike" kern="1200" baseline="0" dirty="0" err="1" smtClean="0">
                <a:solidFill>
                  <a:schemeClr val="tx1"/>
                </a:solidFill>
                <a:latin typeface="+mn-lt"/>
                <a:ea typeface="+mn-ea"/>
                <a:cs typeface="+mn-cs"/>
              </a:rPr>
              <a:t>secureshell</a:t>
            </a:r>
            <a:r>
              <a:rPr lang="en-US" sz="1200" b="0" i="0" u="none" strike="noStrike" kern="1200" baseline="0" dirty="0" smtClean="0">
                <a:solidFill>
                  <a:schemeClr val="tx1"/>
                </a:solidFill>
                <a:latin typeface="+mn-lt"/>
                <a:ea typeface="+mn-ea"/>
                <a:cs typeface="+mn-cs"/>
              </a:rPr>
              <a:t> services, PGP, </a:t>
            </a:r>
            <a:r>
              <a:rPr lang="en-US" sz="1200" b="0" i="0" u="none" strike="noStrike" kern="1200" baseline="0" dirty="0" err="1" smtClean="0">
                <a:solidFill>
                  <a:schemeClr val="tx1"/>
                </a:solidFill>
                <a:latin typeface="+mn-lt"/>
                <a:ea typeface="+mn-ea"/>
                <a:cs typeface="+mn-cs"/>
              </a:rPr>
              <a:t>DHCP,Web</a:t>
            </a:r>
            <a:r>
              <a:rPr lang="en-US" sz="1200" b="0" i="0" u="none" strike="noStrike" kern="1200" baseline="0" dirty="0" smtClean="0">
                <a:solidFill>
                  <a:schemeClr val="tx1"/>
                </a:solidFill>
                <a:latin typeface="+mn-lt"/>
                <a:ea typeface="+mn-ea"/>
                <a:cs typeface="+mn-cs"/>
              </a:rPr>
              <a:t> servers, file servers, DNS bindings, LDAP accesses, VPNs, authentication via PAM modules in Linux based systems, IPSEC protocols for secure communication. Etc.</a:t>
            </a:r>
          </a:p>
          <a:p>
            <a:endParaRPr lang="en-US" sz="1200" b="0" i="0" u="none" strike="noStrike" kern="1200" baseline="0" dirty="0" smtClean="0">
              <a:solidFill>
                <a:schemeClr val="tx1"/>
              </a:solidFill>
              <a:latin typeface="+mn-lt"/>
              <a:ea typeface="+mn-ea"/>
              <a:cs typeface="+mn-cs"/>
            </a:endParaRP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8099014-E766-4E26-B270-FDAB70240FCA}" type="slidenum">
              <a:rPr lang="en-US" smtClean="0"/>
              <a:t>9</a:t>
            </a:fld>
            <a:endParaRPr lang="en-US"/>
          </a:p>
        </p:txBody>
      </p:sp>
    </p:spTree>
    <p:extLst>
      <p:ext uri="{BB962C8B-B14F-4D97-AF65-F5344CB8AC3E}">
        <p14:creationId xmlns:p14="http://schemas.microsoft.com/office/powerpoint/2010/main" val="317802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02862C9-40F9-4050-991E-9800976823F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2862C9-40F9-4050-991E-9800976823F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02862C9-40F9-4050-991E-9800976823F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2862C9-40F9-4050-991E-9800976823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79FED0B-ED2F-4F52-8BE7-4C92569B16CE}" type="datetimeFigureOut">
              <a:rPr lang="en-US" smtClean="0"/>
              <a:t>5/17/2014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2862C9-40F9-4050-991E-9800976823F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79FED0B-ED2F-4F52-8BE7-4C92569B16CE}" type="datetimeFigureOut">
              <a:rPr lang="en-US" smtClean="0"/>
              <a:t>5/17/2014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02862C9-40F9-4050-991E-9800976823F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728" y="980728"/>
            <a:ext cx="7406640" cy="980870"/>
          </a:xfrm>
        </p:spPr>
        <p:txBody>
          <a:bodyPr>
            <a:normAutofit/>
          </a:bodyPr>
          <a:lstStyle/>
          <a:p>
            <a:pPr algn="ctr"/>
            <a:r>
              <a:rPr lang="en-US" sz="3600" dirty="0" smtClean="0"/>
              <a:t>Security in embedded systems</a:t>
            </a:r>
            <a:endParaRPr lang="en-US" sz="3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596" y="4149080"/>
            <a:ext cx="806608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594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fontScale="90000"/>
          </a:bodyPr>
          <a:lstStyle/>
          <a:p>
            <a:r>
              <a:rPr lang="en-US" dirty="0" smtClean="0"/>
              <a:t>Common Network Security Attacks</a:t>
            </a:r>
            <a:endParaRPr lang="en-US" dirty="0"/>
          </a:p>
        </p:txBody>
      </p:sp>
      <p:sp>
        <p:nvSpPr>
          <p:cNvPr id="3" name="Content Placeholder 2"/>
          <p:cNvSpPr>
            <a:spLocks noGrp="1"/>
          </p:cNvSpPr>
          <p:nvPr>
            <p:ph idx="1"/>
          </p:nvPr>
        </p:nvSpPr>
        <p:spPr>
          <a:xfrm>
            <a:off x="1259632" y="1052736"/>
            <a:ext cx="7674056" cy="5195664"/>
          </a:xfrm>
        </p:spPr>
        <p:txBody>
          <a:bodyPr>
            <a:normAutofit lnSpcReduction="10000"/>
          </a:bodyPr>
          <a:lstStyle/>
          <a:p>
            <a:r>
              <a:rPr lang="en-US" sz="2000" dirty="0" smtClean="0"/>
              <a:t>Dictionary attacks :  </a:t>
            </a:r>
          </a:p>
          <a:p>
            <a:pPr lvl="1"/>
            <a:r>
              <a:rPr lang="en-US" sz="1600" dirty="0" smtClean="0"/>
              <a:t>D</a:t>
            </a:r>
            <a:r>
              <a:rPr lang="id-ID" altLang="en-US" sz="1600" dirty="0" smtClean="0"/>
              <a:t>efeating </a:t>
            </a:r>
            <a:r>
              <a:rPr lang="id-ID" altLang="en-US" sz="1600" dirty="0"/>
              <a:t>a cipher or authentication mechanism by trying to determine its decryption key or passphrase by trying likely </a:t>
            </a:r>
            <a:r>
              <a:rPr lang="id-ID" altLang="en-US" sz="1600" dirty="0" smtClean="0"/>
              <a:t>possibilities,</a:t>
            </a:r>
            <a:r>
              <a:rPr lang="en-US" altLang="en-US" sz="1600" dirty="0" smtClean="0"/>
              <a:t>. For ex: </a:t>
            </a:r>
            <a:r>
              <a:rPr lang="id-ID" altLang="en-US" sz="1600" dirty="0" smtClean="0"/>
              <a:t>words </a:t>
            </a:r>
            <a:r>
              <a:rPr lang="id-ID" altLang="en-US" sz="1600" dirty="0"/>
              <a:t>in a dictionary</a:t>
            </a:r>
            <a:endParaRPr lang="en-US" sz="1600" dirty="0" smtClean="0"/>
          </a:p>
          <a:p>
            <a:r>
              <a:rPr lang="en-US" sz="2000" dirty="0" smtClean="0"/>
              <a:t>Denial of services :  </a:t>
            </a:r>
          </a:p>
          <a:p>
            <a:pPr lvl="1"/>
            <a:r>
              <a:rPr lang="en-US" sz="1600" dirty="0" smtClean="0"/>
              <a:t>O</a:t>
            </a:r>
            <a:r>
              <a:rPr lang="id-ID" altLang="en-US" sz="1600" dirty="0" smtClean="0"/>
              <a:t>verloading </a:t>
            </a:r>
            <a:r>
              <a:rPr lang="id-ID" altLang="en-US" sz="1600" dirty="0"/>
              <a:t>the server or network to make the service in the network unusable and </a:t>
            </a:r>
            <a:r>
              <a:rPr lang="id-ID" altLang="en-US" sz="1600" dirty="0" smtClean="0"/>
              <a:t>overflow</a:t>
            </a:r>
            <a:r>
              <a:rPr lang="en-US" altLang="en-US" sz="1600" dirty="0" smtClean="0"/>
              <a:t>.</a:t>
            </a:r>
            <a:endParaRPr lang="id-ID" altLang="en-US" sz="1600" dirty="0"/>
          </a:p>
          <a:p>
            <a:r>
              <a:rPr lang="en-US" sz="2000" dirty="0" smtClean="0"/>
              <a:t>TCP Attacks:</a:t>
            </a:r>
          </a:p>
          <a:p>
            <a:pPr lvl="1"/>
            <a:r>
              <a:rPr lang="en-US" sz="1600" dirty="0" smtClean="0"/>
              <a:t>Attacks</a:t>
            </a:r>
            <a:r>
              <a:rPr lang="en-US" altLang="en-US" sz="1600" dirty="0" smtClean="0"/>
              <a:t> </a:t>
            </a:r>
            <a:r>
              <a:rPr lang="en-US" altLang="en-US" sz="1600" dirty="0"/>
              <a:t>that involves intercepting a TCP session initiated between two machines in order to hijack </a:t>
            </a:r>
            <a:r>
              <a:rPr lang="en-US" altLang="en-US" sz="1600" dirty="0" smtClean="0"/>
              <a:t>it. Examples: Spoofing , MITM etc..</a:t>
            </a:r>
          </a:p>
          <a:p>
            <a:r>
              <a:rPr lang="en-US" sz="2000" dirty="0" smtClean="0"/>
              <a:t>Sniffing attack : </a:t>
            </a:r>
          </a:p>
          <a:p>
            <a:pPr lvl="1"/>
            <a:r>
              <a:rPr lang="en-US" sz="1600" dirty="0" smtClean="0"/>
              <a:t>C</a:t>
            </a:r>
            <a:r>
              <a:rPr lang="en-US" altLang="en-US" sz="1600" dirty="0" smtClean="0"/>
              <a:t>apturing </a:t>
            </a:r>
            <a:r>
              <a:rPr lang="en-US" altLang="en-US" sz="1600" dirty="0"/>
              <a:t>the contents of packets that </a:t>
            </a:r>
            <a:r>
              <a:rPr lang="en-US" altLang="en-US" sz="1600" dirty="0" smtClean="0"/>
              <a:t> </a:t>
            </a:r>
            <a:r>
              <a:rPr lang="en-US" altLang="en-US" sz="1600" dirty="0"/>
              <a:t>include passwords and other sensitive information that could later be used for compromising the </a:t>
            </a:r>
            <a:r>
              <a:rPr lang="en-US" altLang="en-US" sz="1600" dirty="0" smtClean="0"/>
              <a:t>device.</a:t>
            </a:r>
            <a:endParaRPr lang="en-US" sz="1600" dirty="0" smtClean="0"/>
          </a:p>
          <a:p>
            <a:r>
              <a:rPr lang="en-US" sz="2000" dirty="0" err="1" smtClean="0"/>
              <a:t>SQLi</a:t>
            </a:r>
            <a:r>
              <a:rPr lang="en-US" sz="2000" dirty="0" smtClean="0"/>
              <a:t> , Cross site scripting attacks:</a:t>
            </a:r>
          </a:p>
          <a:p>
            <a:pPr lvl="1"/>
            <a:r>
              <a:rPr lang="en-US" sz="1600" dirty="0" smtClean="0"/>
              <a:t>Code injection used to attack data driven applications by which malicious SQL statements.</a:t>
            </a:r>
          </a:p>
          <a:p>
            <a:pPr lvl="1"/>
            <a:r>
              <a:rPr lang="en-US" sz="1600" dirty="0" smtClean="0"/>
              <a:t>Cross site scripting enables attackers to inject client side script into webpage viewed by other users.</a:t>
            </a:r>
            <a:endParaRPr lang="en-US" sz="1600" dirty="0"/>
          </a:p>
        </p:txBody>
      </p:sp>
    </p:spTree>
    <p:extLst>
      <p:ext uri="{BB962C8B-B14F-4D97-AF65-F5344CB8AC3E}">
        <p14:creationId xmlns:p14="http://schemas.microsoft.com/office/powerpoint/2010/main" val="1446401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50106"/>
          </a:xfrm>
        </p:spPr>
        <p:txBody>
          <a:bodyPr>
            <a:normAutofit fontScale="90000"/>
          </a:bodyPr>
          <a:lstStyle/>
          <a:p>
            <a:pPr algn="ctr"/>
            <a:r>
              <a:rPr lang="en-US" dirty="0" smtClean="0"/>
              <a:t>Kernel (Linux) and system level security.</a:t>
            </a:r>
            <a:endParaRPr lang="en-US" dirty="0"/>
          </a:p>
        </p:txBody>
      </p:sp>
      <p:sp>
        <p:nvSpPr>
          <p:cNvPr id="3" name="Content Placeholder 2"/>
          <p:cNvSpPr>
            <a:spLocks noGrp="1"/>
          </p:cNvSpPr>
          <p:nvPr>
            <p:ph idx="1"/>
          </p:nvPr>
        </p:nvSpPr>
        <p:spPr>
          <a:xfrm>
            <a:off x="1187624" y="1052736"/>
            <a:ext cx="7746064" cy="5195664"/>
          </a:xfrm>
        </p:spPr>
        <p:txBody>
          <a:bodyPr>
            <a:normAutofit/>
          </a:bodyPr>
          <a:lstStyle/>
          <a:p>
            <a:r>
              <a:rPr lang="en-US" altLang="en-US" sz="2000" dirty="0" smtClean="0"/>
              <a:t>Kernel is the </a:t>
            </a:r>
            <a:r>
              <a:rPr lang="en-US" altLang="en-US" sz="2000" dirty="0"/>
              <a:t>heart of </a:t>
            </a:r>
            <a:r>
              <a:rPr lang="en-US" altLang="en-US" sz="2000" dirty="0" smtClean="0"/>
              <a:t>operating system,  Acts as a bridge to connect </a:t>
            </a:r>
            <a:r>
              <a:rPr lang="en-US" altLang="en-US" sz="2000" dirty="0"/>
              <a:t>hardware </a:t>
            </a:r>
            <a:r>
              <a:rPr lang="en-US" altLang="en-US" sz="2000" dirty="0" smtClean="0"/>
              <a:t>resources to user space applications. </a:t>
            </a:r>
          </a:p>
          <a:p>
            <a:r>
              <a:rPr lang="en-US" altLang="en-US" sz="2000" dirty="0" smtClean="0"/>
              <a:t>Linux  is made secure by patching the kernel which is open source. </a:t>
            </a:r>
          </a:p>
          <a:p>
            <a:r>
              <a:rPr lang="en-US" altLang="en-US" sz="2000" dirty="0" smtClean="0"/>
              <a:t>LIDS </a:t>
            </a:r>
            <a:r>
              <a:rPr lang="en-US" altLang="en-US" sz="2000" dirty="0"/>
              <a:t>– Linux Intrusion Detection </a:t>
            </a:r>
            <a:r>
              <a:rPr lang="en-US" altLang="en-US" sz="2000" dirty="0" smtClean="0"/>
              <a:t>System</a:t>
            </a:r>
          </a:p>
          <a:p>
            <a:pPr lvl="1">
              <a:buFont typeface="Wingdings" panose="05000000000000000000" pitchFamily="2" charset="2"/>
              <a:buChar char="v"/>
            </a:pPr>
            <a:r>
              <a:rPr lang="id-ID" altLang="en-US" sz="1600" dirty="0"/>
              <a:t>LIDS is a patch to the Linux kernel; it implements access control and a reference monitor. LIDS is configured with its two admin tools, lidsconf and lidsadm</a:t>
            </a:r>
            <a:r>
              <a:rPr lang="en-US" altLang="en-US" sz="1600" dirty="0"/>
              <a:t>.</a:t>
            </a:r>
          </a:p>
          <a:p>
            <a:pPr lvl="1">
              <a:buFont typeface="Wingdings" panose="05000000000000000000" pitchFamily="2" charset="2"/>
              <a:buChar char="v"/>
            </a:pPr>
            <a:r>
              <a:rPr lang="id-ID" altLang="en-US" sz="1600" dirty="0"/>
              <a:t>LIDS is a complete security model implementation for the Linux kernel</a:t>
            </a:r>
            <a:r>
              <a:rPr lang="en-US" altLang="en-US" sz="1600" dirty="0"/>
              <a:t>.</a:t>
            </a:r>
          </a:p>
          <a:p>
            <a:r>
              <a:rPr lang="en-US" altLang="en-US" sz="2000" dirty="0" err="1" smtClean="0"/>
              <a:t>GRSec</a:t>
            </a:r>
            <a:r>
              <a:rPr lang="en-US" altLang="en-US" sz="2000" dirty="0" smtClean="0"/>
              <a:t>(Greater Security)</a:t>
            </a:r>
          </a:p>
          <a:p>
            <a:pPr lvl="1">
              <a:buFont typeface="Wingdings" panose="05000000000000000000" pitchFamily="2" charset="2"/>
              <a:buChar char="v"/>
            </a:pPr>
            <a:r>
              <a:rPr lang="en-US" altLang="en-US" sz="1600" dirty="0" err="1" smtClean="0"/>
              <a:t>GRSecurity</a:t>
            </a:r>
            <a:r>
              <a:rPr lang="en-US" altLang="en-US" sz="1600" dirty="0" smtClean="0"/>
              <a:t> is set of patches for the Linux kernel which emphasizes security enhancements.  Used for role based access control and memory overflows.</a:t>
            </a:r>
          </a:p>
          <a:p>
            <a:pPr>
              <a:buFont typeface="Wingdings" panose="05000000000000000000" pitchFamily="2" charset="2"/>
              <a:buChar char="v"/>
            </a:pPr>
            <a:r>
              <a:rPr lang="en-US" altLang="en-US" sz="2000" dirty="0" smtClean="0"/>
              <a:t>SELinux (Security </a:t>
            </a:r>
            <a:r>
              <a:rPr lang="en-US" altLang="en-US" sz="2000" dirty="0"/>
              <a:t>Enhanced </a:t>
            </a:r>
            <a:r>
              <a:rPr lang="en-US" altLang="en-US" sz="2000" dirty="0" smtClean="0"/>
              <a:t>Linux ) : </a:t>
            </a:r>
          </a:p>
          <a:p>
            <a:pPr lvl="1">
              <a:buFont typeface="Wingdings" panose="05000000000000000000" pitchFamily="2" charset="2"/>
              <a:buChar char="v"/>
            </a:pPr>
            <a:r>
              <a:rPr lang="en-US" sz="1600" dirty="0" smtClean="0"/>
              <a:t>SELinux </a:t>
            </a:r>
            <a:r>
              <a:rPr lang="en-US" sz="1600" dirty="0"/>
              <a:t>is a set of kernel modifications and user-space tools that can be added to various Linux distributions. Its architecture strives to separate enforcement of security decisions from the security policy itself and streamlines the volume of software charged with security policy </a:t>
            </a:r>
            <a:r>
              <a:rPr lang="en-US" sz="1600" dirty="0" smtClean="0"/>
              <a:t>enforcement</a:t>
            </a:r>
            <a:endParaRPr lang="en-US" altLang="en-US" sz="1600" dirty="0"/>
          </a:p>
          <a:p>
            <a:pPr marL="334963" indent="-334963">
              <a:buClrTx/>
              <a:buFontTx/>
              <a:buNone/>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000" dirty="0" smtClean="0"/>
              <a:t>	</a:t>
            </a:r>
            <a:endParaRPr lang="en-US" sz="2000" dirty="0"/>
          </a:p>
        </p:txBody>
      </p:sp>
    </p:spTree>
    <p:extLst>
      <p:ext uri="{BB962C8B-B14F-4D97-AF65-F5344CB8AC3E}">
        <p14:creationId xmlns:p14="http://schemas.microsoft.com/office/powerpoint/2010/main" val="3859822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276872"/>
            <a:ext cx="7498080" cy="1872208"/>
          </a:xfrm>
        </p:spPr>
        <p:txBody>
          <a:bodyPr>
            <a:normAutofit/>
          </a:bodyPr>
          <a:lstStyle/>
          <a:p>
            <a:pPr algn="ctr"/>
            <a:r>
              <a:rPr lang="en-US" dirty="0" smtClean="0"/>
              <a:t>Software based security solutions</a:t>
            </a:r>
            <a:endParaRPr lang="en-US" dirty="0"/>
          </a:p>
        </p:txBody>
      </p:sp>
    </p:spTree>
    <p:extLst>
      <p:ext uri="{BB962C8B-B14F-4D97-AF65-F5344CB8AC3E}">
        <p14:creationId xmlns:p14="http://schemas.microsoft.com/office/powerpoint/2010/main" val="1930454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Solutions for software based attacks</a:t>
            </a:r>
            <a:endParaRPr lang="en-US" dirty="0"/>
          </a:p>
        </p:txBody>
      </p:sp>
      <p:sp>
        <p:nvSpPr>
          <p:cNvPr id="3" name="Content Placeholder 2"/>
          <p:cNvSpPr>
            <a:spLocks noGrp="1"/>
          </p:cNvSpPr>
          <p:nvPr>
            <p:ph idx="1"/>
          </p:nvPr>
        </p:nvSpPr>
        <p:spPr/>
        <p:txBody>
          <a:bodyPr>
            <a:normAutofit fontScale="92500"/>
          </a:bodyPr>
          <a:lstStyle/>
          <a:p>
            <a:r>
              <a:rPr lang="en-US" sz="2000" dirty="0"/>
              <a:t>Most of </a:t>
            </a:r>
            <a:r>
              <a:rPr lang="en-US" sz="2000" dirty="0" smtClean="0"/>
              <a:t>software based attacks </a:t>
            </a:r>
            <a:r>
              <a:rPr lang="en-US" sz="2000" dirty="0"/>
              <a:t>can be mitigated by effectively configuring the firewall and frequent monitoring the network traffic. </a:t>
            </a:r>
            <a:endParaRPr lang="en-US" sz="2000" dirty="0" smtClean="0"/>
          </a:p>
          <a:p>
            <a:r>
              <a:rPr lang="en-US" sz="2000" dirty="0" smtClean="0"/>
              <a:t>In </a:t>
            </a:r>
            <a:r>
              <a:rPr lang="en-US" sz="2000" dirty="0"/>
              <a:t>Linux world, range of tools like </a:t>
            </a:r>
            <a:r>
              <a:rPr lang="en-US" sz="2000" dirty="0" err="1"/>
              <a:t>nmap</a:t>
            </a:r>
            <a:r>
              <a:rPr lang="en-US" sz="2000" dirty="0"/>
              <a:t>, </a:t>
            </a:r>
            <a:r>
              <a:rPr lang="en-US" sz="2000" dirty="0" err="1"/>
              <a:t>netstat</a:t>
            </a:r>
            <a:r>
              <a:rPr lang="en-US" sz="2000" dirty="0"/>
              <a:t>, wire shark can be deployed to track and monitor the packets. Attacks like eavesdropping, MITM (Man In the Middle Attack) can be mitigated by establishing secure communication by employing IPSEC protocols</a:t>
            </a:r>
            <a:r>
              <a:rPr lang="en-US" sz="2000" dirty="0" smtClean="0"/>
              <a:t>.</a:t>
            </a:r>
          </a:p>
          <a:p>
            <a:r>
              <a:rPr lang="en-US" altLang="en-US" sz="2000" dirty="0" smtClean="0"/>
              <a:t>Usage of  Root account </a:t>
            </a:r>
            <a:r>
              <a:rPr lang="en-US" altLang="en-US" sz="2000" dirty="0"/>
              <a:t>as little as possible</a:t>
            </a:r>
          </a:p>
          <a:p>
            <a:pPr lvl="1"/>
            <a:r>
              <a:rPr lang="en-US" altLang="en-US" sz="2000" dirty="0" smtClean="0"/>
              <a:t>Apps </a:t>
            </a:r>
            <a:r>
              <a:rPr lang="en-US" altLang="en-US" sz="2000" dirty="0"/>
              <a:t>use other accounts, if possible</a:t>
            </a:r>
          </a:p>
          <a:p>
            <a:pPr lvl="1"/>
            <a:r>
              <a:rPr lang="en-US" altLang="en-US" sz="2000" dirty="0" smtClean="0"/>
              <a:t>Avoid running the device in Super user and Sudo privileges mode.</a:t>
            </a:r>
          </a:p>
          <a:p>
            <a:r>
              <a:rPr lang="en-US" sz="2000" dirty="0" smtClean="0"/>
              <a:t>Effective password restrictions.</a:t>
            </a:r>
          </a:p>
          <a:p>
            <a:pPr>
              <a:lnSpc>
                <a:spcPct val="90000"/>
              </a:lnSpc>
            </a:pPr>
            <a:r>
              <a:rPr lang="en-US" altLang="en-US" sz="2200" dirty="0"/>
              <a:t>Close all </a:t>
            </a:r>
            <a:r>
              <a:rPr lang="en-US" altLang="en-US" sz="2200" dirty="0" smtClean="0"/>
              <a:t>unneeded ports/applications (Use : </a:t>
            </a:r>
            <a:r>
              <a:rPr lang="en-US" altLang="en-US" sz="2200" dirty="0" err="1" smtClean="0"/>
              <a:t>netstat</a:t>
            </a:r>
            <a:r>
              <a:rPr lang="en-US" altLang="en-US" sz="2200" dirty="0" smtClean="0"/>
              <a:t> ,</a:t>
            </a:r>
            <a:r>
              <a:rPr lang="en-US" altLang="en-US" sz="2200" dirty="0" err="1" smtClean="0"/>
              <a:t>lsof</a:t>
            </a:r>
            <a:r>
              <a:rPr lang="en-US" altLang="en-US" sz="2200" dirty="0" smtClean="0"/>
              <a:t> etc..)</a:t>
            </a:r>
            <a:endParaRPr lang="en-US" altLang="en-US" sz="2200" dirty="0"/>
          </a:p>
          <a:p>
            <a:r>
              <a:rPr lang="en-US" sz="2000" dirty="0" smtClean="0"/>
              <a:t>User encrypted sessions (SSH, </a:t>
            </a:r>
            <a:r>
              <a:rPr lang="en-US" sz="2000" dirty="0" err="1" smtClean="0"/>
              <a:t>Scp</a:t>
            </a:r>
            <a:r>
              <a:rPr lang="en-US" sz="2000" dirty="0" smtClean="0"/>
              <a:t> , </a:t>
            </a:r>
            <a:r>
              <a:rPr lang="en-US" sz="2000" dirty="0" err="1" smtClean="0"/>
              <a:t>IPSec</a:t>
            </a:r>
            <a:r>
              <a:rPr lang="en-US" sz="2000" dirty="0" smtClean="0"/>
              <a:t>)</a:t>
            </a:r>
          </a:p>
          <a:p>
            <a:r>
              <a:rPr lang="en-US" sz="2000" dirty="0" smtClean="0"/>
              <a:t>Use </a:t>
            </a:r>
            <a:r>
              <a:rPr lang="en-US" sz="2000" dirty="0" err="1" smtClean="0"/>
              <a:t>intrution</a:t>
            </a:r>
            <a:r>
              <a:rPr lang="en-US" sz="2000" dirty="0" smtClean="0"/>
              <a:t> detection systems (Snort etc…) </a:t>
            </a:r>
            <a:endParaRPr lang="en-US" sz="2000" dirty="0"/>
          </a:p>
        </p:txBody>
      </p:sp>
    </p:spTree>
    <p:extLst>
      <p:ext uri="{BB962C8B-B14F-4D97-AF65-F5344CB8AC3E}">
        <p14:creationId xmlns:p14="http://schemas.microsoft.com/office/powerpoint/2010/main" val="144402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060848"/>
            <a:ext cx="7498080" cy="1143000"/>
          </a:xfrm>
        </p:spPr>
        <p:txBody>
          <a:bodyPr/>
          <a:lstStyle/>
          <a:p>
            <a:pPr algn="ctr"/>
            <a:r>
              <a:rPr lang="en-US" dirty="0" smtClean="0"/>
              <a:t>Hardware Security</a:t>
            </a:r>
            <a:endParaRPr lang="en-US" dirty="0"/>
          </a:p>
        </p:txBody>
      </p:sp>
    </p:spTree>
    <p:extLst>
      <p:ext uri="{BB962C8B-B14F-4D97-AF65-F5344CB8AC3E}">
        <p14:creationId xmlns:p14="http://schemas.microsoft.com/office/powerpoint/2010/main" val="54312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Hardware security .?</a:t>
            </a:r>
            <a:endParaRPr lang="en-US" dirty="0"/>
          </a:p>
        </p:txBody>
      </p:sp>
      <p:sp>
        <p:nvSpPr>
          <p:cNvPr id="3" name="Content Placeholder 2"/>
          <p:cNvSpPr>
            <a:spLocks noGrp="1"/>
          </p:cNvSpPr>
          <p:nvPr>
            <p:ph idx="1"/>
          </p:nvPr>
        </p:nvSpPr>
        <p:spPr/>
        <p:txBody>
          <a:bodyPr>
            <a:normAutofit/>
          </a:bodyPr>
          <a:lstStyle/>
          <a:p>
            <a:r>
              <a:rPr lang="en-US" sz="2400" dirty="0" smtClean="0"/>
              <a:t>HW </a:t>
            </a:r>
            <a:r>
              <a:rPr lang="en-US" sz="2400" dirty="0"/>
              <a:t>security, is important and challenging</a:t>
            </a:r>
            <a:r>
              <a:rPr lang="en-US" dirty="0"/>
              <a:t> </a:t>
            </a:r>
            <a:endParaRPr lang="en-US" dirty="0" smtClean="0"/>
          </a:p>
          <a:p>
            <a:pPr lvl="1">
              <a:buFont typeface="Wingdings" panose="05000000000000000000" pitchFamily="2" charset="2"/>
              <a:buChar char="v"/>
            </a:pPr>
            <a:r>
              <a:rPr lang="en-US" sz="1800" dirty="0"/>
              <a:t>Manufactured ICs are obscure in nature</a:t>
            </a:r>
          </a:p>
          <a:p>
            <a:pPr lvl="1">
              <a:buFont typeface="Wingdings" panose="05000000000000000000" pitchFamily="2" charset="2"/>
              <a:buChar char="v"/>
            </a:pPr>
            <a:r>
              <a:rPr lang="en-US" sz="1800" dirty="0"/>
              <a:t>HW is the platform running SW,  data storage. </a:t>
            </a:r>
          </a:p>
          <a:p>
            <a:pPr lvl="1">
              <a:buFont typeface="Wingdings" panose="05000000000000000000" pitchFamily="2" charset="2"/>
              <a:buChar char="v"/>
            </a:pPr>
            <a:r>
              <a:rPr lang="en-US" sz="1800" dirty="0"/>
              <a:t>Tampering can be conducted at many levels.</a:t>
            </a:r>
          </a:p>
          <a:p>
            <a:pPr lvl="1">
              <a:buFont typeface="Wingdings" panose="05000000000000000000" pitchFamily="2" charset="2"/>
              <a:buChar char="v"/>
            </a:pPr>
            <a:r>
              <a:rPr lang="en-US" sz="1800" dirty="0"/>
              <a:t>Easy to modify because of its physical nature.</a:t>
            </a:r>
          </a:p>
          <a:p>
            <a:r>
              <a:rPr lang="en-US" sz="2400" dirty="0" smtClean="0"/>
              <a:t>HW security controls</a:t>
            </a:r>
          </a:p>
          <a:p>
            <a:pPr lvl="1">
              <a:buFont typeface="Wingdings" panose="05000000000000000000" pitchFamily="2" charset="2"/>
              <a:buChar char="v"/>
            </a:pPr>
            <a:r>
              <a:rPr lang="en-US" sz="1700" dirty="0" smtClean="0"/>
              <a:t>Hardware </a:t>
            </a:r>
            <a:r>
              <a:rPr lang="en-US" sz="1700" dirty="0"/>
              <a:t>implementations of encryption </a:t>
            </a:r>
          </a:p>
          <a:p>
            <a:pPr lvl="1">
              <a:buFont typeface="Wingdings" panose="05000000000000000000" pitchFamily="2" charset="2"/>
              <a:buChar char="v"/>
            </a:pPr>
            <a:r>
              <a:rPr lang="en-US" sz="1700" dirty="0" smtClean="0"/>
              <a:t>Design </a:t>
            </a:r>
            <a:r>
              <a:rPr lang="en-US" sz="1700" dirty="0"/>
              <a:t>locks or physical locks limiting the access </a:t>
            </a:r>
          </a:p>
          <a:p>
            <a:pPr lvl="1">
              <a:buFont typeface="Wingdings" panose="05000000000000000000" pitchFamily="2" charset="2"/>
              <a:buChar char="v"/>
            </a:pPr>
            <a:r>
              <a:rPr lang="en-US" sz="1700" dirty="0" smtClean="0"/>
              <a:t>Devices </a:t>
            </a:r>
            <a:r>
              <a:rPr lang="en-US" sz="1700" dirty="0"/>
              <a:t>to verify the user identities </a:t>
            </a:r>
          </a:p>
          <a:p>
            <a:pPr lvl="1">
              <a:buFont typeface="Wingdings" panose="05000000000000000000" pitchFamily="2" charset="2"/>
              <a:buChar char="v"/>
            </a:pPr>
            <a:r>
              <a:rPr lang="en-US" sz="1700" dirty="0" smtClean="0"/>
              <a:t>Hiding </a:t>
            </a:r>
            <a:r>
              <a:rPr lang="en-US" sz="1700" dirty="0"/>
              <a:t>signatures in the design files </a:t>
            </a:r>
          </a:p>
          <a:p>
            <a:pPr lvl="1">
              <a:buFont typeface="Wingdings" panose="05000000000000000000" pitchFamily="2" charset="2"/>
              <a:buChar char="v"/>
            </a:pPr>
            <a:r>
              <a:rPr lang="en-US" sz="1700" dirty="0" smtClean="0"/>
              <a:t>Intrusion </a:t>
            </a:r>
            <a:r>
              <a:rPr lang="en-US" sz="1700" dirty="0"/>
              <a:t>detection </a:t>
            </a:r>
          </a:p>
          <a:p>
            <a:pPr lvl="1">
              <a:buFont typeface="Wingdings" panose="05000000000000000000" pitchFamily="2" charset="2"/>
              <a:buChar char="v"/>
            </a:pPr>
            <a:r>
              <a:rPr lang="en-US" sz="1700" dirty="0" smtClean="0"/>
              <a:t>Hardware </a:t>
            </a:r>
            <a:r>
              <a:rPr lang="en-US" sz="1700" dirty="0"/>
              <a:t>boards limiting memory access </a:t>
            </a:r>
          </a:p>
          <a:p>
            <a:pPr lvl="1">
              <a:buFont typeface="Wingdings" panose="05000000000000000000" pitchFamily="2" charset="2"/>
              <a:buChar char="v"/>
            </a:pPr>
            <a:r>
              <a:rPr lang="en-US" sz="1700" dirty="0" smtClean="0"/>
              <a:t>Tamper </a:t>
            </a:r>
            <a:r>
              <a:rPr lang="en-US" sz="1700" dirty="0"/>
              <a:t>resistant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784002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Hardware based security approaches</a:t>
            </a:r>
            <a:endParaRPr lang="en-US" dirty="0"/>
          </a:p>
        </p:txBody>
      </p:sp>
      <p:sp>
        <p:nvSpPr>
          <p:cNvPr id="3" name="Content Placeholder 2"/>
          <p:cNvSpPr>
            <a:spLocks noGrp="1"/>
          </p:cNvSpPr>
          <p:nvPr>
            <p:ph idx="1"/>
          </p:nvPr>
        </p:nvSpPr>
        <p:spPr/>
        <p:txBody>
          <a:bodyPr>
            <a:normAutofit lnSpcReduction="10000"/>
          </a:bodyPr>
          <a:lstStyle/>
          <a:p>
            <a:r>
              <a:rPr lang="en-US" sz="2400" dirty="0"/>
              <a:t>Traditional approaches to </a:t>
            </a:r>
            <a:r>
              <a:rPr lang="en-US" sz="2400" dirty="0" smtClean="0"/>
              <a:t>security in </a:t>
            </a:r>
            <a:r>
              <a:rPr lang="en-US" sz="2400" dirty="0"/>
              <a:t>embedded environments require a separate security processor with its </a:t>
            </a:r>
            <a:r>
              <a:rPr lang="en-US" sz="2400" dirty="0" smtClean="0"/>
              <a:t>own carefully </a:t>
            </a:r>
            <a:r>
              <a:rPr lang="en-US" sz="2400" dirty="0"/>
              <a:t>controlled access and execution environment. </a:t>
            </a:r>
            <a:endParaRPr lang="en-US" sz="2400" dirty="0" smtClean="0"/>
          </a:p>
          <a:p>
            <a:r>
              <a:rPr lang="en-US" sz="2400" dirty="0" smtClean="0"/>
              <a:t>Specially </a:t>
            </a:r>
            <a:r>
              <a:rPr lang="en-US" sz="2400" dirty="0"/>
              <a:t>designed </a:t>
            </a:r>
            <a:r>
              <a:rPr lang="en-US" sz="2400" dirty="0" err="1"/>
              <a:t>SoCs</a:t>
            </a:r>
            <a:r>
              <a:rPr lang="en-US" sz="2400" dirty="0"/>
              <a:t> provide </a:t>
            </a:r>
            <a:r>
              <a:rPr lang="en-US" sz="2400" dirty="0" smtClean="0"/>
              <a:t>security extensions </a:t>
            </a:r>
            <a:r>
              <a:rPr lang="en-US" sz="2400" dirty="0"/>
              <a:t>implemented in the hardware logic that can </a:t>
            </a:r>
            <a:r>
              <a:rPr lang="en-US" sz="2400" dirty="0" smtClean="0"/>
              <a:t>help to </a:t>
            </a:r>
            <a:r>
              <a:rPr lang="en-US" sz="2400" dirty="0"/>
              <a:t>eliminate these disadvantages by </a:t>
            </a:r>
            <a:r>
              <a:rPr lang="en-US" sz="2400" dirty="0" smtClean="0"/>
              <a:t>offering following </a:t>
            </a:r>
            <a:r>
              <a:rPr lang="en-US" sz="2400" dirty="0"/>
              <a:t>secure services </a:t>
            </a:r>
            <a:endParaRPr lang="en-US" sz="2400" dirty="0" smtClean="0"/>
          </a:p>
          <a:p>
            <a:r>
              <a:rPr lang="en-US" sz="2400" dirty="0" smtClean="0"/>
              <a:t>Trusted execution environment:</a:t>
            </a:r>
          </a:p>
          <a:p>
            <a:pPr lvl="1"/>
            <a:r>
              <a:rPr lang="en-US" sz="2000" dirty="0"/>
              <a:t>(TEE) is provided by </a:t>
            </a:r>
            <a:r>
              <a:rPr lang="en-US" sz="2000" dirty="0" err="1"/>
              <a:t>Soc</a:t>
            </a:r>
            <a:r>
              <a:rPr lang="en-US" sz="2000" dirty="0"/>
              <a:t> for facilitating  secure transactions  in an  isolated  box from the “normal” processing environment where the device operating system and applications run. Examples are ARM's Trust zone </a:t>
            </a:r>
            <a:endParaRPr lang="en-US" sz="2000" dirty="0" smtClean="0"/>
          </a:p>
          <a:p>
            <a:pPr lvl="1"/>
            <a:endParaRPr lang="en-US" sz="2000" dirty="0"/>
          </a:p>
        </p:txBody>
      </p:sp>
    </p:spTree>
    <p:extLst>
      <p:ext uri="{BB962C8B-B14F-4D97-AF65-F5344CB8AC3E}">
        <p14:creationId xmlns:p14="http://schemas.microsoft.com/office/powerpoint/2010/main" val="83229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Trusted Execution Environment (TEE)</a:t>
            </a:r>
            <a:endParaRPr lang="en-US" dirty="0"/>
          </a:p>
        </p:txBody>
      </p:sp>
      <p:sp>
        <p:nvSpPr>
          <p:cNvPr id="3" name="Content Placeholder 2"/>
          <p:cNvSpPr>
            <a:spLocks noGrp="1"/>
          </p:cNvSpPr>
          <p:nvPr>
            <p:ph idx="1"/>
          </p:nvPr>
        </p:nvSpPr>
        <p:spPr/>
        <p:txBody>
          <a:bodyPr>
            <a:normAutofit/>
          </a:bodyPr>
          <a:lstStyle/>
          <a:p>
            <a:pPr marL="365760" lvl="1" indent="-283464">
              <a:spcBef>
                <a:spcPts val="600"/>
              </a:spcBef>
              <a:buSzPct val="80000"/>
              <a:buFont typeface="Wingdings 2"/>
              <a:buChar char=""/>
            </a:pPr>
            <a:r>
              <a:rPr lang="en-US" sz="2000" dirty="0" smtClean="0"/>
              <a:t>(TEE</a:t>
            </a:r>
            <a:r>
              <a:rPr lang="en-US" sz="2000" dirty="0"/>
              <a:t>) is provided by </a:t>
            </a:r>
            <a:r>
              <a:rPr lang="en-US" sz="2000" dirty="0" err="1"/>
              <a:t>Soc</a:t>
            </a:r>
            <a:r>
              <a:rPr lang="en-US" sz="2000" dirty="0"/>
              <a:t> for facilitating  secure transactions  in an  isolated  box from the “normal” processing environment where the device operating system and applications run. </a:t>
            </a:r>
            <a:endParaRPr lang="en-US" sz="2000" dirty="0" smtClean="0"/>
          </a:p>
          <a:p>
            <a:pPr marL="612648" lvl="2" indent="-283464">
              <a:spcBef>
                <a:spcPts val="600"/>
              </a:spcBef>
              <a:buSzPct val="80000"/>
              <a:buFont typeface="Wingdings 2"/>
              <a:buChar char=""/>
            </a:pPr>
            <a:r>
              <a:rPr lang="en-US" sz="1600" dirty="0" smtClean="0"/>
              <a:t>ARM's </a:t>
            </a:r>
            <a:r>
              <a:rPr lang="en-US" sz="1600" dirty="0"/>
              <a:t>Trust zone </a:t>
            </a:r>
            <a:r>
              <a:rPr lang="en-US" sz="1600" dirty="0" smtClean="0"/>
              <a:t> , </a:t>
            </a:r>
          </a:p>
          <a:p>
            <a:pPr marL="612648" lvl="2" indent="-283464">
              <a:spcBef>
                <a:spcPts val="600"/>
              </a:spcBef>
              <a:buSzPct val="80000"/>
              <a:buFont typeface="Wingdings 2"/>
              <a:buChar char=""/>
            </a:pPr>
            <a:r>
              <a:rPr lang="en-US" sz="1600" dirty="0" smtClean="0"/>
              <a:t>Intel's </a:t>
            </a:r>
            <a:r>
              <a:rPr lang="en-US" sz="1600" dirty="0"/>
              <a:t>Integrated protection Technology (IPT).</a:t>
            </a:r>
            <a:endParaRPr lang="en-US" sz="1600" dirty="0"/>
          </a:p>
          <a:p>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573016"/>
            <a:ext cx="504056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19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platform API</a:t>
            </a:r>
            <a:endParaRPr lang="en-US" dirty="0"/>
          </a:p>
        </p:txBody>
      </p:sp>
      <p:sp>
        <p:nvSpPr>
          <p:cNvPr id="3" name="Content Placeholder 2"/>
          <p:cNvSpPr>
            <a:spLocks noGrp="1"/>
          </p:cNvSpPr>
          <p:nvPr>
            <p:ph idx="1"/>
          </p:nvPr>
        </p:nvSpPr>
        <p:spPr>
          <a:xfrm>
            <a:off x="1435608" y="1447800"/>
            <a:ext cx="7498080" cy="1981200"/>
          </a:xfrm>
        </p:spPr>
        <p:txBody>
          <a:bodyPr>
            <a:normAutofit/>
          </a:bodyPr>
          <a:lstStyle/>
          <a:p>
            <a:r>
              <a:rPr lang="en-US" sz="2400" dirty="0" smtClean="0"/>
              <a:t>Secure platform API: </a:t>
            </a:r>
            <a:endParaRPr lang="en-US" sz="2400" dirty="0"/>
          </a:p>
          <a:p>
            <a:pPr lvl="1"/>
            <a:r>
              <a:rPr lang="en-US" sz="2000" dirty="0" smtClean="0"/>
              <a:t>Semiconductor </a:t>
            </a:r>
            <a:r>
              <a:rPr lang="en-US" sz="2000" dirty="0"/>
              <a:t>vendors provide programming </a:t>
            </a:r>
            <a:r>
              <a:rPr lang="en-US" sz="2000" dirty="0" smtClean="0"/>
              <a:t>interfaces for </a:t>
            </a:r>
            <a:r>
              <a:rPr lang="en-US" sz="2000" dirty="0"/>
              <a:t>the applications   aimed at </a:t>
            </a:r>
            <a:r>
              <a:rPr lang="en-US" sz="2000" dirty="0" smtClean="0"/>
              <a:t>performing secure </a:t>
            </a:r>
            <a:r>
              <a:rPr lang="en-US" sz="2000" dirty="0"/>
              <a:t>operations </a:t>
            </a:r>
            <a:r>
              <a:rPr lang="en-US" sz="2000" dirty="0" smtClean="0"/>
              <a:t>in </a:t>
            </a:r>
            <a:r>
              <a:rPr lang="en-US" sz="2000" dirty="0"/>
              <a:t>TEE environment.  This API makes higher layer applications transparent to the underlying </a:t>
            </a:r>
            <a:r>
              <a:rPr lang="en-US" sz="2000" dirty="0" smtClean="0"/>
              <a:t>TEE hardware </a:t>
            </a:r>
            <a:r>
              <a:rPr lang="en-US" sz="2000" dirty="0"/>
              <a:t>implementation.</a:t>
            </a:r>
          </a:p>
          <a:p>
            <a:endParaRPr lang="en-US"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552605"/>
            <a:ext cx="5601415" cy="316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747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hardware peripherals</a:t>
            </a:r>
            <a:endParaRPr lang="en-US" dirty="0"/>
          </a:p>
        </p:txBody>
      </p:sp>
      <p:sp>
        <p:nvSpPr>
          <p:cNvPr id="3" name="Content Placeholder 2"/>
          <p:cNvSpPr>
            <a:spLocks noGrp="1"/>
          </p:cNvSpPr>
          <p:nvPr>
            <p:ph idx="1"/>
          </p:nvPr>
        </p:nvSpPr>
        <p:spPr/>
        <p:txBody>
          <a:bodyPr>
            <a:normAutofit/>
          </a:bodyPr>
          <a:lstStyle/>
          <a:p>
            <a:r>
              <a:rPr lang="en-US" sz="2400" dirty="0" smtClean="0"/>
              <a:t>Security aware hardware peripherals</a:t>
            </a:r>
          </a:p>
          <a:p>
            <a:pPr lvl="1"/>
            <a:r>
              <a:rPr lang="en-US" sz="2000" dirty="0" smtClean="0"/>
              <a:t>The </a:t>
            </a:r>
            <a:r>
              <a:rPr lang="en-US" sz="2000" dirty="0"/>
              <a:t>internal buses </a:t>
            </a:r>
            <a:r>
              <a:rPr lang="en-US" sz="2000" dirty="0" smtClean="0"/>
              <a:t>have security </a:t>
            </a:r>
            <a:r>
              <a:rPr lang="en-US" sz="2000" dirty="0"/>
              <a:t>awareness built into the hardware by which both </a:t>
            </a:r>
            <a:r>
              <a:rPr lang="en-US" sz="2000" dirty="0" smtClean="0"/>
              <a:t>secure and </a:t>
            </a:r>
            <a:r>
              <a:rPr lang="en-US" sz="2000" dirty="0"/>
              <a:t>non-secure access can be easily distinguished. </a:t>
            </a:r>
            <a:endParaRPr lang="en-US" sz="2000" dirty="0" smtClean="0"/>
          </a:p>
          <a:p>
            <a:pPr lvl="1"/>
            <a:r>
              <a:rPr lang="en-US" sz="2000" dirty="0" smtClean="0"/>
              <a:t>Conditional </a:t>
            </a:r>
            <a:r>
              <a:rPr lang="en-US" sz="2000" dirty="0"/>
              <a:t>access to different buses </a:t>
            </a:r>
            <a:r>
              <a:rPr lang="en-US" sz="2000" dirty="0" smtClean="0"/>
              <a:t>in the </a:t>
            </a:r>
            <a:r>
              <a:rPr lang="en-US" sz="2000" dirty="0"/>
              <a:t>system can be granted depending upon the execution environments from the </a:t>
            </a:r>
            <a:r>
              <a:rPr lang="en-US" sz="2000" dirty="0" smtClean="0"/>
              <a:t>secure</a:t>
            </a:r>
          </a:p>
          <a:p>
            <a:r>
              <a:rPr lang="en-US" sz="2400" dirty="0" smtClean="0"/>
              <a:t>Secure Interrupts</a:t>
            </a:r>
          </a:p>
          <a:p>
            <a:pPr lvl="1"/>
            <a:r>
              <a:rPr lang="en-US" sz="1600" dirty="0" err="1" smtClean="0"/>
              <a:t>SoC</a:t>
            </a:r>
            <a:r>
              <a:rPr lang="en-US" sz="1600" dirty="0" smtClean="0"/>
              <a:t> platform  </a:t>
            </a:r>
            <a:r>
              <a:rPr lang="en-US" sz="1600" dirty="0"/>
              <a:t>provides </a:t>
            </a:r>
            <a:r>
              <a:rPr lang="en-US" sz="1600" dirty="0" smtClean="0"/>
              <a:t>secure interrupts </a:t>
            </a:r>
            <a:r>
              <a:rPr lang="en-US" sz="1600" dirty="0"/>
              <a:t>for interfacing with secure peripherals. These interrupts can also be assigned higher priorities </a:t>
            </a:r>
            <a:r>
              <a:rPr lang="en-US" sz="1600" dirty="0" smtClean="0"/>
              <a:t>to guard </a:t>
            </a:r>
            <a:r>
              <a:rPr lang="en-US" sz="1600" dirty="0"/>
              <a:t>secure world software against denial-of-service attacks.</a:t>
            </a:r>
          </a:p>
          <a:p>
            <a:pPr lvl="1"/>
            <a:endParaRPr lang="en-US" sz="2000" dirty="0"/>
          </a:p>
          <a:p>
            <a:pPr lvl="1"/>
            <a:endParaRPr lang="en-US" sz="2000" dirty="0"/>
          </a:p>
        </p:txBody>
      </p:sp>
    </p:spTree>
    <p:extLst>
      <p:ext uri="{BB962C8B-B14F-4D97-AF65-F5344CB8AC3E}">
        <p14:creationId xmlns:p14="http://schemas.microsoft.com/office/powerpoint/2010/main" val="97247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lstStyle/>
          <a:p>
            <a:pPr algn="ctr"/>
            <a:r>
              <a:rPr lang="en-US" dirty="0" smtClean="0"/>
              <a:t>Overview</a:t>
            </a:r>
            <a:endParaRPr lang="en-US" dirty="0"/>
          </a:p>
        </p:txBody>
      </p:sp>
      <p:sp>
        <p:nvSpPr>
          <p:cNvPr id="3" name="Content Placeholder 2"/>
          <p:cNvSpPr>
            <a:spLocks noGrp="1"/>
          </p:cNvSpPr>
          <p:nvPr>
            <p:ph idx="1"/>
          </p:nvPr>
        </p:nvSpPr>
        <p:spPr>
          <a:xfrm>
            <a:off x="1187624" y="1052736"/>
            <a:ext cx="7746064" cy="5544616"/>
          </a:xfrm>
        </p:spPr>
        <p:txBody>
          <a:bodyPr>
            <a:normAutofit fontScale="77500" lnSpcReduction="20000"/>
          </a:bodyPr>
          <a:lstStyle/>
          <a:p>
            <a:r>
              <a:rPr lang="en-US" dirty="0" smtClean="0"/>
              <a:t>Why is security needed ?</a:t>
            </a:r>
          </a:p>
          <a:p>
            <a:r>
              <a:rPr lang="en-US" dirty="0" smtClean="0"/>
              <a:t>Primary security drivers</a:t>
            </a:r>
            <a:endParaRPr lang="en-US" dirty="0" smtClean="0"/>
          </a:p>
          <a:p>
            <a:r>
              <a:rPr lang="en-US" dirty="0" smtClean="0"/>
              <a:t>Security challenges in embedded systems</a:t>
            </a:r>
            <a:endParaRPr lang="en-US" dirty="0" smtClean="0"/>
          </a:p>
          <a:p>
            <a:r>
              <a:rPr lang="en-US" dirty="0" smtClean="0"/>
              <a:t>Security Requirements</a:t>
            </a:r>
            <a:endParaRPr lang="en-US" dirty="0" smtClean="0"/>
          </a:p>
          <a:p>
            <a:r>
              <a:rPr lang="en-US" dirty="0" smtClean="0"/>
              <a:t>Methods of defense</a:t>
            </a:r>
            <a:r>
              <a:rPr lang="en-US" dirty="0" smtClean="0"/>
              <a:t>.</a:t>
            </a:r>
            <a:endParaRPr lang="en-US" dirty="0" smtClean="0"/>
          </a:p>
          <a:p>
            <a:r>
              <a:rPr lang="en-US" dirty="0" smtClean="0"/>
              <a:t>Categorization of Security solutions.</a:t>
            </a:r>
          </a:p>
          <a:p>
            <a:pPr lvl="1"/>
            <a:r>
              <a:rPr lang="en-US" dirty="0" smtClean="0"/>
              <a:t>Software based security solutions</a:t>
            </a:r>
          </a:p>
          <a:p>
            <a:pPr lvl="2"/>
            <a:r>
              <a:rPr lang="en-US" dirty="0" smtClean="0"/>
              <a:t>Network security solutions</a:t>
            </a:r>
          </a:p>
          <a:p>
            <a:pPr lvl="2"/>
            <a:r>
              <a:rPr lang="en-US" dirty="0" smtClean="0"/>
              <a:t>Kernel &amp; system level security</a:t>
            </a:r>
          </a:p>
          <a:p>
            <a:pPr lvl="2"/>
            <a:r>
              <a:rPr lang="en-US" dirty="0" smtClean="0"/>
              <a:t>User space security.</a:t>
            </a:r>
          </a:p>
          <a:p>
            <a:pPr lvl="1"/>
            <a:r>
              <a:rPr lang="en-US" dirty="0" smtClean="0"/>
              <a:t>Hardware based security solutions</a:t>
            </a:r>
            <a:endParaRPr lang="en-US" dirty="0" smtClean="0"/>
          </a:p>
          <a:p>
            <a:pPr lvl="2"/>
            <a:r>
              <a:rPr lang="en-US" dirty="0" smtClean="0"/>
              <a:t>TEE (Trusted Execution environment)</a:t>
            </a:r>
          </a:p>
          <a:p>
            <a:pPr lvl="2"/>
            <a:r>
              <a:rPr lang="en-US" dirty="0" smtClean="0"/>
              <a:t>Secure platform.</a:t>
            </a:r>
          </a:p>
          <a:p>
            <a:pPr lvl="2"/>
            <a:r>
              <a:rPr lang="en-US" dirty="0" smtClean="0"/>
              <a:t>Secure hardware access.</a:t>
            </a:r>
          </a:p>
          <a:p>
            <a:pPr lvl="2"/>
            <a:r>
              <a:rPr lang="en-US" dirty="0" smtClean="0"/>
              <a:t>Chain </a:t>
            </a:r>
            <a:r>
              <a:rPr lang="en-US" dirty="0" smtClean="0"/>
              <a:t>of trust</a:t>
            </a:r>
          </a:p>
          <a:p>
            <a:r>
              <a:rPr lang="en-US" dirty="0" smtClean="0"/>
              <a:t>Summary</a:t>
            </a:r>
            <a:endParaRPr lang="en-US" dirty="0"/>
          </a:p>
        </p:txBody>
      </p:sp>
    </p:spTree>
    <p:extLst>
      <p:ext uri="{BB962C8B-B14F-4D97-AF65-F5344CB8AC3E}">
        <p14:creationId xmlns:p14="http://schemas.microsoft.com/office/powerpoint/2010/main" val="3253617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boot</a:t>
            </a:r>
            <a:endParaRPr lang="en-US" dirty="0"/>
          </a:p>
        </p:txBody>
      </p:sp>
      <p:sp>
        <p:nvSpPr>
          <p:cNvPr id="3" name="Content Placeholder 2"/>
          <p:cNvSpPr>
            <a:spLocks noGrp="1"/>
          </p:cNvSpPr>
          <p:nvPr>
            <p:ph idx="1"/>
          </p:nvPr>
        </p:nvSpPr>
        <p:spPr/>
        <p:txBody>
          <a:bodyPr/>
          <a:lstStyle/>
          <a:p>
            <a:r>
              <a:rPr lang="en-US" sz="2400" dirty="0" smtClean="0"/>
              <a:t>Secure boot with Chain of trust : </a:t>
            </a:r>
          </a:p>
          <a:p>
            <a:pPr lvl="1"/>
            <a:r>
              <a:rPr lang="en-US" sz="2000" dirty="0" smtClean="0"/>
              <a:t>Device boot up is the genesis for an secure solution.</a:t>
            </a:r>
          </a:p>
          <a:p>
            <a:pPr lvl="1"/>
            <a:r>
              <a:rPr lang="en-US" sz="2000" dirty="0" smtClean="0"/>
              <a:t>Device compromised at boot time by running unauthorized software can hamper the system and potentially circumvent all other runtime security measures.</a:t>
            </a:r>
          </a:p>
          <a:p>
            <a:pPr lvl="1"/>
            <a:r>
              <a:rPr lang="en-US" sz="2000" dirty="0" smtClean="0"/>
              <a:t>On-chip </a:t>
            </a:r>
            <a:r>
              <a:rPr lang="en-US" sz="2000" dirty="0"/>
              <a:t>ROM code plays a critical </a:t>
            </a:r>
            <a:r>
              <a:rPr lang="en-US" sz="2000" dirty="0" smtClean="0"/>
              <a:t>role in </a:t>
            </a:r>
            <a:r>
              <a:rPr lang="en-US" sz="2000" dirty="0"/>
              <a:t>the secure boot </a:t>
            </a:r>
            <a:r>
              <a:rPr lang="en-US" sz="2000" dirty="0" smtClean="0"/>
              <a:t>process</a:t>
            </a:r>
            <a:r>
              <a:rPr lang="en-US" sz="2000" dirty="0"/>
              <a:t> </a:t>
            </a:r>
            <a:r>
              <a:rPr lang="en-US" sz="2000" dirty="0" smtClean="0"/>
              <a:t>thus establishing chain of trust.</a:t>
            </a:r>
            <a:endParaRPr lang="en-US" sz="2000" dirty="0"/>
          </a:p>
          <a:p>
            <a:pPr lvl="1"/>
            <a:endParaRPr lang="en-US" dirty="0"/>
          </a:p>
        </p:txBody>
      </p:sp>
    </p:spTree>
    <p:extLst>
      <p:ext uri="{BB962C8B-B14F-4D97-AF65-F5344CB8AC3E}">
        <p14:creationId xmlns:p14="http://schemas.microsoft.com/office/powerpoint/2010/main" val="3587830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a:t>Regardless of the overall software architecture, three </a:t>
            </a:r>
            <a:r>
              <a:rPr lang="en-US" sz="2400" dirty="0" smtClean="0"/>
              <a:t>key pieces of </a:t>
            </a:r>
            <a:r>
              <a:rPr lang="en-US" sz="2400" dirty="0"/>
              <a:t>software </a:t>
            </a:r>
            <a:r>
              <a:rPr lang="en-US" sz="2400" dirty="0" smtClean="0"/>
              <a:t>that are </a:t>
            </a:r>
            <a:r>
              <a:rPr lang="en-US" sz="2400" dirty="0"/>
              <a:t>needed to implement a secure solution: </a:t>
            </a:r>
            <a:endParaRPr lang="en-US" sz="2400" dirty="0" smtClean="0"/>
          </a:p>
          <a:p>
            <a:pPr lvl="1"/>
            <a:r>
              <a:rPr lang="en-US" sz="2000" dirty="0" smtClean="0"/>
              <a:t>Secure </a:t>
            </a:r>
            <a:r>
              <a:rPr lang="en-US" sz="2000" dirty="0"/>
              <a:t>boot for starting the device, </a:t>
            </a:r>
            <a:endParaRPr lang="en-US" sz="2000" dirty="0" smtClean="0"/>
          </a:p>
          <a:p>
            <a:pPr lvl="1"/>
            <a:r>
              <a:rPr lang="en-US" sz="2000" dirty="0"/>
              <a:t>P</a:t>
            </a:r>
            <a:r>
              <a:rPr lang="en-US" sz="2000" dirty="0" smtClean="0"/>
              <a:t>latform software </a:t>
            </a:r>
            <a:r>
              <a:rPr lang="en-US" sz="2000" dirty="0"/>
              <a:t>to manage the secure and normal worlds</a:t>
            </a:r>
            <a:r>
              <a:rPr lang="en-US" sz="2000" dirty="0" smtClean="0"/>
              <a:t>,</a:t>
            </a:r>
          </a:p>
          <a:p>
            <a:pPr lvl="1"/>
            <a:r>
              <a:rPr lang="en-US" sz="2000" dirty="0" smtClean="0"/>
              <a:t>Secure software applications that provide secure services shall use hardware based security when ever such a facility is available.</a:t>
            </a:r>
            <a:endParaRPr lang="en-US" sz="2000" dirty="0"/>
          </a:p>
        </p:txBody>
      </p:sp>
    </p:spTree>
    <p:extLst>
      <p:ext uri="{BB962C8B-B14F-4D97-AF65-F5344CB8AC3E}">
        <p14:creationId xmlns:p14="http://schemas.microsoft.com/office/powerpoint/2010/main" val="89410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security .?</a:t>
            </a:r>
            <a:endParaRPr lang="en-US" dirty="0"/>
          </a:p>
        </p:txBody>
      </p:sp>
      <p:sp>
        <p:nvSpPr>
          <p:cNvPr id="3" name="Content Placeholder 2"/>
          <p:cNvSpPr>
            <a:spLocks noGrp="1"/>
          </p:cNvSpPr>
          <p:nvPr>
            <p:ph idx="1"/>
          </p:nvPr>
        </p:nvSpPr>
        <p:spPr/>
        <p:txBody>
          <a:bodyPr>
            <a:normAutofit/>
          </a:bodyPr>
          <a:lstStyle/>
          <a:p>
            <a:pPr marL="334963" indent="-334963">
              <a:lnSpc>
                <a:spcPct val="90000"/>
              </a:lnSpc>
              <a:buClr>
                <a:srgbClr val="FFCC66"/>
              </a:buClr>
              <a:buSzPct val="45000"/>
              <a:buFont typeface="Wingdings" charset="2"/>
              <a:buChar char=""/>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400" dirty="0" smtClean="0"/>
              <a:t>Security </a:t>
            </a:r>
            <a:r>
              <a:rPr lang="en-US" altLang="en-US" sz="2400" dirty="0"/>
              <a:t>is the degree of protection to safeguard a nation, union of nations, persons or person against danger, damage, loss, and crime. </a:t>
            </a:r>
            <a:r>
              <a:rPr lang="en-US" altLang="en-US" sz="2400" dirty="0" smtClean="0"/>
              <a:t>(source: Wikipedia).</a:t>
            </a:r>
          </a:p>
          <a:p>
            <a:pPr marL="334963" indent="-334963">
              <a:lnSpc>
                <a:spcPct val="90000"/>
              </a:lnSpc>
              <a:buClr>
                <a:srgbClr val="FFCC66"/>
              </a:buClr>
              <a:buSzPct val="45000"/>
              <a:buFont typeface="Wingdings" charset="2"/>
              <a:buChar char=""/>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endParaRPr lang="en-US" altLang="en-US" sz="2400" dirty="0"/>
          </a:p>
          <a:p>
            <a:pPr marL="334963" indent="-334963">
              <a:lnSpc>
                <a:spcPct val="90000"/>
              </a:lnSpc>
              <a:buClr>
                <a:srgbClr val="FFCC66"/>
              </a:buClr>
              <a:buSzPct val="45000"/>
              <a:buFont typeface="Wingdings" charset="2"/>
              <a:buChar char=""/>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400" dirty="0" smtClean="0"/>
              <a:t>Freedom </a:t>
            </a:r>
            <a:r>
              <a:rPr lang="en-US" altLang="en-US" sz="2400" dirty="0"/>
              <a:t>from care, anxiety, or doubt; well-founded confidence</a:t>
            </a:r>
            <a:r>
              <a:rPr lang="en-US" altLang="en-US" sz="2400" dirty="0" smtClean="0"/>
              <a:t>.</a:t>
            </a:r>
          </a:p>
          <a:p>
            <a:pPr marL="0" indent="0">
              <a:lnSpc>
                <a:spcPct val="90000"/>
              </a:lnSpc>
              <a:buClr>
                <a:srgbClr val="FFCC66"/>
              </a:buClr>
              <a:buSzPct val="45000"/>
              <a:buNone/>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400" dirty="0" smtClean="0"/>
              <a:t> </a:t>
            </a:r>
          </a:p>
          <a:p>
            <a:pPr marL="334963" indent="-334963">
              <a:lnSpc>
                <a:spcPct val="90000"/>
              </a:lnSpc>
              <a:buClr>
                <a:srgbClr val="FFCC66"/>
              </a:buClr>
              <a:buSzPct val="45000"/>
              <a:buFont typeface="Wingdings" charset="2"/>
              <a:buChar char=""/>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400" dirty="0"/>
              <a:t>The protection of </a:t>
            </a:r>
            <a:r>
              <a:rPr lang="en-US" altLang="en-US" sz="2400" dirty="0" smtClean="0"/>
              <a:t>systems </a:t>
            </a:r>
            <a:r>
              <a:rPr lang="en-US" altLang="en-US" sz="2400" dirty="0"/>
              <a:t>and information from harm, theft, and unauthorized </a:t>
            </a:r>
            <a:r>
              <a:rPr lang="en-US" altLang="en-US" sz="2400" dirty="0" smtClean="0"/>
              <a:t>use.</a:t>
            </a:r>
          </a:p>
          <a:p>
            <a:pPr marL="0" indent="0">
              <a:lnSpc>
                <a:spcPct val="90000"/>
              </a:lnSpc>
              <a:buClr>
                <a:srgbClr val="FFCC66"/>
              </a:buClr>
              <a:buSzPct val="45000"/>
              <a:buNone/>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endParaRPr lang="en-US" sz="2400" dirty="0"/>
          </a:p>
          <a:p>
            <a:pPr marL="334963" indent="-334963">
              <a:lnSpc>
                <a:spcPct val="90000"/>
              </a:lnSpc>
              <a:buClr>
                <a:srgbClr val="FFCC66"/>
              </a:buClr>
              <a:buSzPct val="45000"/>
              <a:buFont typeface="Wingdings" charset="2"/>
              <a:buChar char=""/>
              <a:tabLst>
                <a:tab pos="334963" algn="l"/>
                <a:tab pos="439738"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Lst>
            </a:pPr>
            <a:r>
              <a:rPr lang="en-US" altLang="en-US" sz="2400" dirty="0" smtClean="0"/>
              <a:t>Security </a:t>
            </a:r>
            <a:r>
              <a:rPr lang="en-US" altLang="en-US" sz="2400" dirty="0"/>
              <a:t>is the process of preventing and detecting unauthorized use of </a:t>
            </a:r>
            <a:r>
              <a:rPr lang="en-US" altLang="en-US" sz="2400" dirty="0" smtClean="0"/>
              <a:t>the device.</a:t>
            </a:r>
            <a:endParaRPr lang="en-US" sz="2400" dirty="0"/>
          </a:p>
        </p:txBody>
      </p:sp>
    </p:spTree>
    <p:extLst>
      <p:ext uri="{BB962C8B-B14F-4D97-AF65-F5344CB8AC3E}">
        <p14:creationId xmlns:p14="http://schemas.microsoft.com/office/powerpoint/2010/main" val="3788408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Primary security drivers.</a:t>
            </a:r>
            <a:endParaRPr lang="en-US" dirty="0"/>
          </a:p>
        </p:txBody>
      </p:sp>
      <p:sp>
        <p:nvSpPr>
          <p:cNvPr id="3" name="Content Placeholder 2"/>
          <p:cNvSpPr>
            <a:spLocks noGrp="1"/>
          </p:cNvSpPr>
          <p:nvPr>
            <p:ph idx="1"/>
          </p:nvPr>
        </p:nvSpPr>
        <p:spPr>
          <a:xfrm>
            <a:off x="1403648" y="1196752"/>
            <a:ext cx="7530040" cy="5051648"/>
          </a:xfrm>
        </p:spPr>
        <p:txBody>
          <a:bodyPr>
            <a:normAutofit/>
          </a:bodyPr>
          <a:lstStyle/>
          <a:p>
            <a:r>
              <a:rPr lang="en-US" sz="2400" dirty="0" smtClean="0"/>
              <a:t>To maintain data confidentiality and integrity.</a:t>
            </a:r>
          </a:p>
          <a:p>
            <a:r>
              <a:rPr lang="en-US" sz="2400" dirty="0" smtClean="0"/>
              <a:t>Digital content protection.</a:t>
            </a:r>
          </a:p>
          <a:p>
            <a:r>
              <a:rPr lang="en-US" sz="2400" dirty="0" smtClean="0"/>
              <a:t>Non-repudiation.</a:t>
            </a:r>
          </a:p>
          <a:p>
            <a:r>
              <a:rPr lang="en-US" sz="2400" dirty="0" smtClean="0"/>
              <a:t>Need to provide secure services , for ex e-commerce ,online banking ..etc.</a:t>
            </a:r>
          </a:p>
          <a:p>
            <a:r>
              <a:rPr lang="en-US" sz="2400" dirty="0" smtClean="0"/>
              <a:t>Need to protect intellectual property.</a:t>
            </a:r>
          </a:p>
          <a:p>
            <a:r>
              <a:rPr lang="en-US" sz="2400" dirty="0" smtClean="0"/>
              <a:t>Increasing number of interconnected devices in the internet ecosystem.</a:t>
            </a:r>
          </a:p>
          <a:p>
            <a:r>
              <a:rPr lang="en-US" sz="2400" dirty="0" smtClean="0"/>
              <a:t>Increased use of open source software.</a:t>
            </a:r>
          </a:p>
          <a:p>
            <a:r>
              <a:rPr lang="en-US" sz="2400" dirty="0" smtClean="0"/>
              <a:t>Increased social ness and need for personal data privacy.</a:t>
            </a:r>
          </a:p>
          <a:p>
            <a:endParaRPr lang="en-US" sz="2400" dirty="0"/>
          </a:p>
        </p:txBody>
      </p:sp>
    </p:spTree>
    <p:extLst>
      <p:ext uri="{BB962C8B-B14F-4D97-AF65-F5344CB8AC3E}">
        <p14:creationId xmlns:p14="http://schemas.microsoft.com/office/powerpoint/2010/main" val="3088087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Security challenges in embedded systems.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General resource constrained-ness of embedded devices.</a:t>
            </a:r>
          </a:p>
          <a:p>
            <a:pPr marL="82296" indent="0">
              <a:buNone/>
            </a:pPr>
            <a:endParaRPr lang="en-US" sz="2400" dirty="0" smtClean="0"/>
          </a:p>
          <a:p>
            <a:r>
              <a:rPr lang="en-US" sz="2400" dirty="0" smtClean="0"/>
              <a:t>Designing robust &amp; tamper resistant devices to avoid side channel and physical attacks.</a:t>
            </a:r>
          </a:p>
          <a:p>
            <a:pPr marL="82296" indent="0">
              <a:buNone/>
            </a:pPr>
            <a:endParaRPr lang="en-US" sz="2400" dirty="0" smtClean="0"/>
          </a:p>
          <a:p>
            <a:r>
              <a:rPr lang="en-US" sz="2400" dirty="0" smtClean="0"/>
              <a:t>Increased cost and complexity for incorporating special security provisions in embedded systems given its space ,size and computational constraintness.</a:t>
            </a:r>
          </a:p>
          <a:p>
            <a:pPr marL="82296" indent="0">
              <a:buNone/>
            </a:pPr>
            <a:endParaRPr lang="en-US" sz="2400" dirty="0"/>
          </a:p>
          <a:p>
            <a:r>
              <a:rPr lang="en-US" sz="2400" dirty="0"/>
              <a:t>Security processing may easily overwhelm the other aspects of the system </a:t>
            </a:r>
            <a:endParaRPr lang="en-US" sz="2400" dirty="0" smtClean="0"/>
          </a:p>
          <a:p>
            <a:r>
              <a:rPr lang="en-US" sz="2400" dirty="0" smtClean="0"/>
              <a:t>Security processing adds overhead on performance and power.</a:t>
            </a:r>
            <a:endParaRPr lang="en-US" sz="2400" dirty="0"/>
          </a:p>
          <a:p>
            <a:endParaRPr lang="en-US" sz="2400" dirty="0"/>
          </a:p>
        </p:txBody>
      </p:sp>
    </p:spTree>
    <p:extLst>
      <p:ext uri="{BB962C8B-B14F-4D97-AF65-F5344CB8AC3E}">
        <p14:creationId xmlns:p14="http://schemas.microsoft.com/office/powerpoint/2010/main" val="107530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lstStyle/>
          <a:p>
            <a:pPr algn="ctr"/>
            <a:r>
              <a:rPr lang="en-US" dirty="0" smtClean="0"/>
              <a:t>Security Requirements</a:t>
            </a:r>
            <a:endParaRPr lang="en-US" dirty="0"/>
          </a:p>
        </p:txBody>
      </p:sp>
      <p:sp>
        <p:nvSpPr>
          <p:cNvPr id="3" name="Content Placeholder 2"/>
          <p:cNvSpPr>
            <a:spLocks noGrp="1"/>
          </p:cNvSpPr>
          <p:nvPr>
            <p:ph idx="1"/>
          </p:nvPr>
        </p:nvSpPr>
        <p:spPr>
          <a:xfrm>
            <a:off x="971600" y="1124744"/>
            <a:ext cx="8064896" cy="5544616"/>
          </a:xfrm>
        </p:spPr>
        <p:txBody>
          <a:bodyPr>
            <a:normAutofit/>
          </a:bodyPr>
          <a:lstStyle/>
          <a:p>
            <a:pPr marL="82296" indent="0">
              <a:buNone/>
            </a:pPr>
            <a:r>
              <a:rPr lang="en-US" sz="2000" dirty="0"/>
              <a:t>Security requirements </a:t>
            </a:r>
            <a:r>
              <a:rPr lang="en-US" sz="2000" dirty="0" smtClean="0"/>
              <a:t>varies </a:t>
            </a:r>
            <a:r>
              <a:rPr lang="en-US" sz="2000" dirty="0"/>
              <a:t>according to </a:t>
            </a:r>
            <a:r>
              <a:rPr lang="en-US" sz="2000" dirty="0" smtClean="0"/>
              <a:t>use-cases of the of </a:t>
            </a:r>
            <a:r>
              <a:rPr lang="en-US" sz="2000" dirty="0"/>
              <a:t>the </a:t>
            </a:r>
            <a:r>
              <a:rPr lang="en-US" sz="2000" dirty="0" smtClean="0"/>
              <a:t>device. Some </a:t>
            </a:r>
            <a:r>
              <a:rPr lang="en-US" sz="2000" dirty="0"/>
              <a:t>of typical security requirements that needs to be addressed by large variety of embedded </a:t>
            </a:r>
            <a:r>
              <a:rPr lang="en-US" sz="2000" dirty="0" smtClean="0"/>
              <a:t>devices are..</a:t>
            </a:r>
          </a:p>
          <a:p>
            <a:pPr lvl="1"/>
            <a:r>
              <a:rPr lang="en-US" sz="1800" b="1" dirty="0" smtClean="0"/>
              <a:t>User Authentication </a:t>
            </a:r>
            <a:r>
              <a:rPr lang="en-US" sz="1800" dirty="0" smtClean="0"/>
              <a:t>: Effective mechanisms to validate users for granting access to device resources.</a:t>
            </a:r>
          </a:p>
          <a:p>
            <a:pPr lvl="1"/>
            <a:r>
              <a:rPr lang="en-US" sz="1800" b="1" dirty="0" smtClean="0"/>
              <a:t>Content security </a:t>
            </a:r>
            <a:r>
              <a:rPr lang="en-US" sz="1800" dirty="0" smtClean="0"/>
              <a:t>: Enforcing content restrictions to unauthorized users : For example DRM &amp; IKE solutions.</a:t>
            </a:r>
          </a:p>
          <a:p>
            <a:pPr lvl="1"/>
            <a:r>
              <a:rPr lang="en-US" sz="1800" b="1" dirty="0" smtClean="0"/>
              <a:t>Secure Storage</a:t>
            </a:r>
            <a:r>
              <a:rPr lang="en-US" sz="1800" dirty="0" smtClean="0"/>
              <a:t>:  Ensuring </a:t>
            </a:r>
            <a:r>
              <a:rPr lang="en-US" sz="1800" dirty="0"/>
              <a:t>the integrity and confidentiality of </a:t>
            </a:r>
            <a:r>
              <a:rPr lang="en-US" sz="1800" dirty="0" smtClean="0"/>
              <a:t>the   stored </a:t>
            </a:r>
            <a:r>
              <a:rPr lang="en-US" sz="1800" dirty="0"/>
              <a:t>content. </a:t>
            </a:r>
            <a:r>
              <a:rPr lang="en-US" sz="1800" dirty="0" smtClean="0"/>
              <a:t> </a:t>
            </a:r>
          </a:p>
          <a:p>
            <a:pPr lvl="1"/>
            <a:r>
              <a:rPr lang="en-US" sz="1800" b="1" dirty="0" smtClean="0"/>
              <a:t>Secure Communication </a:t>
            </a:r>
            <a:r>
              <a:rPr lang="en-US" sz="1800" dirty="0" smtClean="0"/>
              <a:t>: Devices </a:t>
            </a:r>
            <a:r>
              <a:rPr lang="en-US" sz="1800" dirty="0"/>
              <a:t>working on network shall provide services and access </a:t>
            </a:r>
            <a:r>
              <a:rPr lang="en-US" sz="1800" dirty="0" smtClean="0"/>
              <a:t>only to </a:t>
            </a:r>
            <a:r>
              <a:rPr lang="en-US" sz="1800" dirty="0"/>
              <a:t>authorized devices on the network. </a:t>
            </a:r>
            <a:endParaRPr lang="en-US" sz="1800" dirty="0" smtClean="0"/>
          </a:p>
          <a:p>
            <a:pPr lvl="1"/>
            <a:r>
              <a:rPr lang="en-US" sz="1900" b="1" dirty="0" smtClean="0"/>
              <a:t>Restriction of unauthorized access</a:t>
            </a:r>
            <a:r>
              <a:rPr lang="en-US" sz="1900" dirty="0" smtClean="0"/>
              <a:t>:  Restricting </a:t>
            </a:r>
            <a:r>
              <a:rPr lang="en-US" sz="1900" dirty="0"/>
              <a:t>unauthorized </a:t>
            </a:r>
            <a:r>
              <a:rPr lang="en-US" sz="1900" dirty="0" smtClean="0"/>
              <a:t>software running </a:t>
            </a:r>
            <a:r>
              <a:rPr lang="en-US" sz="1900" dirty="0"/>
              <a:t>on </a:t>
            </a:r>
            <a:r>
              <a:rPr lang="en-US" sz="1900" dirty="0" smtClean="0"/>
              <a:t> </a:t>
            </a:r>
            <a:r>
              <a:rPr lang="en-US" sz="1900" dirty="0"/>
              <a:t>devices </a:t>
            </a:r>
            <a:r>
              <a:rPr lang="en-US" sz="1900" dirty="0" smtClean="0"/>
              <a:t>.</a:t>
            </a:r>
          </a:p>
          <a:p>
            <a:pPr lvl="1"/>
            <a:r>
              <a:rPr lang="en-US" sz="1900" b="1" dirty="0" smtClean="0"/>
              <a:t>Reverse Engineering</a:t>
            </a:r>
            <a:r>
              <a:rPr lang="en-US" sz="1900" dirty="0" smtClean="0"/>
              <a:t>: Restricting reverse engineering of devices.</a:t>
            </a:r>
            <a:endParaRPr lang="en-US" sz="1900" dirty="0"/>
          </a:p>
          <a:p>
            <a:pPr lvl="1"/>
            <a:endParaRPr lang="en-US" sz="1800" dirty="0"/>
          </a:p>
        </p:txBody>
      </p:sp>
    </p:spTree>
    <p:extLst>
      <p:ext uri="{BB962C8B-B14F-4D97-AF65-F5344CB8AC3E}">
        <p14:creationId xmlns:p14="http://schemas.microsoft.com/office/powerpoint/2010/main" val="2031901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Requirement…Cont..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844824"/>
            <a:ext cx="5289664" cy="364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5389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06090"/>
          </a:xfrm>
        </p:spPr>
        <p:txBody>
          <a:bodyPr>
            <a:normAutofit fontScale="90000"/>
          </a:bodyPr>
          <a:lstStyle/>
          <a:p>
            <a:pPr algn="ctr"/>
            <a:r>
              <a:rPr lang="en-US" dirty="0" smtClean="0"/>
              <a:t>Methods of defense</a:t>
            </a:r>
            <a:endParaRPr lang="en-US" dirty="0"/>
          </a:p>
        </p:txBody>
      </p:sp>
      <p:sp>
        <p:nvSpPr>
          <p:cNvPr id="3" name="Content Placeholder 2"/>
          <p:cNvSpPr>
            <a:spLocks noGrp="1"/>
          </p:cNvSpPr>
          <p:nvPr>
            <p:ph idx="1"/>
          </p:nvPr>
        </p:nvSpPr>
        <p:spPr>
          <a:xfrm>
            <a:off x="1043608" y="908720"/>
            <a:ext cx="7992888" cy="5760640"/>
          </a:xfrm>
        </p:spPr>
        <p:txBody>
          <a:bodyPr>
            <a:normAutofit/>
          </a:bodyPr>
          <a:lstStyle/>
          <a:p>
            <a:pPr marL="82296" indent="0">
              <a:buNone/>
            </a:pPr>
            <a:endParaRPr lang="en-US" sz="2000" dirty="0" smtClean="0"/>
          </a:p>
          <a:p>
            <a:pPr marL="82296" indent="0">
              <a:buNone/>
            </a:pPr>
            <a:r>
              <a:rPr lang="en-US" sz="2000" dirty="0" smtClean="0"/>
              <a:t>Comprehensive security solutions are </a:t>
            </a:r>
            <a:r>
              <a:rPr lang="en-US" sz="2000" dirty="0"/>
              <a:t>system-wide </a:t>
            </a:r>
            <a:r>
              <a:rPr lang="en-US" sz="2000" dirty="0" smtClean="0"/>
              <a:t>in  nature , which emanates right from execution </a:t>
            </a:r>
            <a:r>
              <a:rPr lang="en-US" sz="2000" dirty="0"/>
              <a:t>environment </a:t>
            </a:r>
            <a:r>
              <a:rPr lang="en-US" sz="2000" dirty="0" smtClean="0"/>
              <a:t>and permeates throughout </a:t>
            </a:r>
            <a:r>
              <a:rPr lang="en-US" sz="2000" dirty="0"/>
              <a:t>the hardware interfaces, buses and IP blocks</a:t>
            </a:r>
            <a:r>
              <a:rPr lang="en-US" sz="2000" dirty="0" smtClean="0"/>
              <a:t>.</a:t>
            </a:r>
          </a:p>
          <a:p>
            <a:r>
              <a:rPr lang="en-US" sz="2000" b="1" dirty="0" smtClean="0"/>
              <a:t>Software based solutions</a:t>
            </a:r>
            <a:r>
              <a:rPr lang="en-US" sz="2000" dirty="0" smtClean="0"/>
              <a:t>: Devices when executing secure operations shall take the </a:t>
            </a:r>
            <a:r>
              <a:rPr lang="en-US" sz="2000" dirty="0"/>
              <a:t>help of </a:t>
            </a:r>
            <a:r>
              <a:rPr lang="en-US" sz="2000" dirty="0" smtClean="0"/>
              <a:t>designated specialized software designed to </a:t>
            </a:r>
            <a:r>
              <a:rPr lang="en-US" sz="2000" dirty="0"/>
              <a:t>take care of secure operations. </a:t>
            </a:r>
            <a:endParaRPr lang="en-US" sz="2000" dirty="0" smtClean="0"/>
          </a:p>
          <a:p>
            <a:endParaRPr lang="en-US" sz="2000" dirty="0" smtClean="0"/>
          </a:p>
          <a:p>
            <a:r>
              <a:rPr lang="en-US" sz="2000" b="1" dirty="0" smtClean="0"/>
              <a:t>Hardware based solutions</a:t>
            </a:r>
            <a:r>
              <a:rPr lang="en-US" sz="2000" dirty="0" smtClean="0"/>
              <a:t>: Specially </a:t>
            </a:r>
            <a:r>
              <a:rPr lang="en-US" sz="2000" dirty="0"/>
              <a:t>designated software meant to execute secure operations shall take the help and exploit the </a:t>
            </a:r>
            <a:r>
              <a:rPr lang="en-US" sz="2000" dirty="0" smtClean="0"/>
              <a:t>underlying hardware </a:t>
            </a:r>
            <a:r>
              <a:rPr lang="en-US" sz="2000" dirty="0"/>
              <a:t>that is specially built for supporting secure operations effectively. </a:t>
            </a:r>
            <a:endParaRPr lang="en-US" sz="2000" dirty="0" smtClean="0"/>
          </a:p>
          <a:p>
            <a:endParaRPr lang="en-US" sz="2000" dirty="0" smtClean="0"/>
          </a:p>
          <a:p>
            <a:r>
              <a:rPr lang="en-US" sz="2000" b="1" dirty="0" smtClean="0"/>
              <a:t>Combined approaches </a:t>
            </a:r>
            <a:r>
              <a:rPr lang="en-US" sz="2000" dirty="0" smtClean="0"/>
              <a:t>:  Combination </a:t>
            </a:r>
            <a:r>
              <a:rPr lang="en-US" sz="2000" dirty="0"/>
              <a:t>of hardware </a:t>
            </a:r>
            <a:r>
              <a:rPr lang="en-US" sz="2000" dirty="0" smtClean="0"/>
              <a:t> and software based solution </a:t>
            </a:r>
            <a:r>
              <a:rPr lang="en-US" sz="2000" dirty="0"/>
              <a:t>provides </a:t>
            </a:r>
            <a:r>
              <a:rPr lang="en-US" sz="2000" dirty="0" smtClean="0"/>
              <a:t> </a:t>
            </a:r>
            <a:r>
              <a:rPr lang="en-US" sz="2000" dirty="0"/>
              <a:t>robust foundation for </a:t>
            </a:r>
            <a:r>
              <a:rPr lang="en-US" sz="2000" dirty="0" smtClean="0"/>
              <a:t>software to </a:t>
            </a:r>
            <a:r>
              <a:rPr lang="en-US" sz="2000" dirty="0"/>
              <a:t>run the device in perfect secure mode.</a:t>
            </a:r>
          </a:p>
          <a:p>
            <a:endParaRPr lang="en-US" sz="2000" dirty="0" smtClean="0"/>
          </a:p>
          <a:p>
            <a:endParaRPr lang="en-US" sz="2000" dirty="0"/>
          </a:p>
          <a:p>
            <a:pPr marL="642366" lvl="1" indent="-285750">
              <a:buFont typeface="Wingdings" panose="05000000000000000000" pitchFamily="2" charset="2"/>
              <a:buChar char="§"/>
            </a:pPr>
            <a:endParaRPr lang="en-US" sz="1600" dirty="0"/>
          </a:p>
        </p:txBody>
      </p:sp>
    </p:spTree>
    <p:extLst>
      <p:ext uri="{BB962C8B-B14F-4D97-AF65-F5344CB8AC3E}">
        <p14:creationId xmlns:p14="http://schemas.microsoft.com/office/powerpoint/2010/main" val="2985054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4082"/>
          </a:xfrm>
        </p:spPr>
        <p:txBody>
          <a:bodyPr>
            <a:normAutofit fontScale="90000"/>
          </a:bodyPr>
          <a:lstStyle/>
          <a:p>
            <a:pPr algn="ctr"/>
            <a:r>
              <a:rPr lang="en-US" dirty="0" smtClean="0"/>
              <a:t>Software based security solutions</a:t>
            </a:r>
            <a:endParaRPr lang="en-US" dirty="0"/>
          </a:p>
        </p:txBody>
      </p:sp>
      <p:sp>
        <p:nvSpPr>
          <p:cNvPr id="3" name="Content Placeholder 2"/>
          <p:cNvSpPr>
            <a:spLocks noGrp="1"/>
          </p:cNvSpPr>
          <p:nvPr>
            <p:ph idx="1"/>
          </p:nvPr>
        </p:nvSpPr>
        <p:spPr>
          <a:xfrm>
            <a:off x="971600" y="1052736"/>
            <a:ext cx="7890080" cy="5544616"/>
          </a:xfrm>
        </p:spPr>
        <p:txBody>
          <a:bodyPr>
            <a:normAutofit fontScale="92500" lnSpcReduction="10000"/>
          </a:bodyPr>
          <a:lstStyle/>
          <a:p>
            <a:pPr marL="82296" indent="0">
              <a:buNone/>
            </a:pPr>
            <a:r>
              <a:rPr lang="en-US" sz="2000" dirty="0" smtClean="0"/>
              <a:t>Choice </a:t>
            </a:r>
            <a:r>
              <a:rPr lang="en-US" sz="2000" dirty="0"/>
              <a:t>of security solutions are </a:t>
            </a:r>
            <a:r>
              <a:rPr lang="en-US" sz="2000" dirty="0" smtClean="0"/>
              <a:t>based on </a:t>
            </a:r>
            <a:r>
              <a:rPr lang="en-US" sz="2000" dirty="0"/>
              <a:t>target of attack to mitigate </a:t>
            </a:r>
            <a:r>
              <a:rPr lang="en-US" sz="2000" dirty="0" smtClean="0"/>
              <a:t>robustness needed </a:t>
            </a:r>
            <a:r>
              <a:rPr lang="en-US" sz="2000" dirty="0"/>
              <a:t>for handling such an attack. </a:t>
            </a:r>
            <a:r>
              <a:rPr lang="en-US" sz="2000" dirty="0" smtClean="0"/>
              <a:t>Most common types of security solutions can be categorized as ..</a:t>
            </a:r>
          </a:p>
          <a:p>
            <a:pPr lvl="1"/>
            <a:r>
              <a:rPr lang="en-US" sz="2000" dirty="0" smtClean="0"/>
              <a:t>Network security solutions.</a:t>
            </a:r>
          </a:p>
          <a:p>
            <a:pPr lvl="2">
              <a:buFont typeface="Wingdings" panose="05000000000000000000" pitchFamily="2" charset="2"/>
              <a:buChar char="v"/>
            </a:pPr>
            <a:r>
              <a:rPr lang="en-US" altLang="en-US" sz="1600" dirty="0" smtClean="0"/>
              <a:t>Provisions </a:t>
            </a:r>
            <a:r>
              <a:rPr lang="en-US" altLang="en-US" sz="1600" dirty="0"/>
              <a:t>and policies adopted by a network administrator to prevent and monitor unauthorized access, misuse, modification, or denial of a computer network and network-accessible resources</a:t>
            </a:r>
            <a:r>
              <a:rPr lang="en-US" altLang="en-US" sz="1600" dirty="0" smtClean="0"/>
              <a:t>.</a:t>
            </a:r>
          </a:p>
          <a:p>
            <a:pPr lvl="2">
              <a:buFont typeface="Wingdings" panose="05000000000000000000" pitchFamily="2" charset="2"/>
              <a:buChar char="v"/>
            </a:pPr>
            <a:r>
              <a:rPr lang="en-US" altLang="en-US" sz="1600" dirty="0"/>
              <a:t>Network security is typically handled by a network administrator or system administrator who implements the security </a:t>
            </a:r>
            <a:r>
              <a:rPr lang="en-US" altLang="en-US" sz="1600" dirty="0" smtClean="0"/>
              <a:t>policy.</a:t>
            </a:r>
            <a:endParaRPr lang="en-US" sz="1600" dirty="0" smtClean="0"/>
          </a:p>
          <a:p>
            <a:pPr lvl="1"/>
            <a:r>
              <a:rPr lang="en-US" sz="2000" dirty="0" smtClean="0"/>
              <a:t>Operating system/ kernel security solutions</a:t>
            </a:r>
          </a:p>
          <a:p>
            <a:pPr lvl="2">
              <a:buFont typeface="Wingdings" panose="05000000000000000000" pitchFamily="2" charset="2"/>
              <a:buChar char="v"/>
            </a:pPr>
            <a:r>
              <a:rPr lang="en-US" sz="1600" dirty="0" smtClean="0"/>
              <a:t>Linux </a:t>
            </a:r>
            <a:r>
              <a:rPr lang="en-US" sz="1600" dirty="0"/>
              <a:t>is predominantly used in embedded systems is open source based and hence forth vulnerable to attacks.  Linux can special security patches to harden it and plug the potential loopholes and enhancing the operating system kernel security.  </a:t>
            </a:r>
            <a:r>
              <a:rPr lang="en-US" sz="1600" dirty="0" smtClean="0"/>
              <a:t>For ex : SELinux,  grsec, LIDS (Linux Intrusion Detection System).</a:t>
            </a:r>
          </a:p>
          <a:p>
            <a:pPr lvl="1"/>
            <a:r>
              <a:rPr lang="en-US" sz="2000" dirty="0" smtClean="0"/>
              <a:t>Local and file system security.</a:t>
            </a:r>
          </a:p>
          <a:p>
            <a:pPr lvl="2">
              <a:buFont typeface="Wingdings" panose="05000000000000000000" pitchFamily="2" charset="2"/>
              <a:buChar char="v"/>
            </a:pPr>
            <a:r>
              <a:rPr lang="en-US" sz="1600" dirty="0" smtClean="0"/>
              <a:t>Employing </a:t>
            </a:r>
            <a:r>
              <a:rPr lang="en-US" sz="1600" dirty="0"/>
              <a:t>more conservativeness approach at giving minimum amount of </a:t>
            </a:r>
            <a:r>
              <a:rPr lang="en-US" sz="1600" dirty="0" smtClean="0"/>
              <a:t>privileges to user groups .</a:t>
            </a:r>
          </a:p>
          <a:p>
            <a:pPr lvl="1"/>
            <a:r>
              <a:rPr lang="en-US" sz="2000" dirty="0" smtClean="0"/>
              <a:t>Security for systems services</a:t>
            </a:r>
          </a:p>
          <a:p>
            <a:pPr lvl="2">
              <a:buFont typeface="Wingdings" panose="05000000000000000000" pitchFamily="2" charset="2"/>
              <a:buChar char="v"/>
            </a:pPr>
            <a:r>
              <a:rPr lang="en-US" sz="1600" dirty="0" smtClean="0"/>
              <a:t>Applications </a:t>
            </a:r>
            <a:r>
              <a:rPr lang="en-US" sz="1600" dirty="0"/>
              <a:t>and </a:t>
            </a:r>
            <a:r>
              <a:rPr lang="en-US" sz="1600" dirty="0" smtClean="0"/>
              <a:t>system services  that needs user </a:t>
            </a:r>
            <a:r>
              <a:rPr lang="en-US" sz="1600" dirty="0"/>
              <a:t>authentications</a:t>
            </a:r>
            <a:r>
              <a:rPr lang="en-US" sz="1600" dirty="0" smtClean="0"/>
              <a:t>, integrity </a:t>
            </a:r>
            <a:r>
              <a:rPr lang="en-US" sz="1600" dirty="0"/>
              <a:t>checking </a:t>
            </a:r>
            <a:r>
              <a:rPr lang="en-US" sz="1600" dirty="0" smtClean="0"/>
              <a:t>and establish </a:t>
            </a:r>
            <a:r>
              <a:rPr lang="en-US" sz="1600" dirty="0"/>
              <a:t>secure communication channels </a:t>
            </a:r>
            <a:r>
              <a:rPr lang="en-US" sz="1600" dirty="0" smtClean="0"/>
              <a:t>shall use  platform based security modules instead of employing their own solution.  </a:t>
            </a:r>
            <a:endParaRPr lang="en-US" sz="1600" dirty="0"/>
          </a:p>
          <a:p>
            <a:pPr lvl="1"/>
            <a:endParaRPr lang="en-US" sz="2000" dirty="0"/>
          </a:p>
        </p:txBody>
      </p:sp>
    </p:spTree>
    <p:extLst>
      <p:ext uri="{BB962C8B-B14F-4D97-AF65-F5344CB8AC3E}">
        <p14:creationId xmlns:p14="http://schemas.microsoft.com/office/powerpoint/2010/main" val="2028267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4603</TotalTime>
  <Words>2240</Words>
  <Application>Microsoft Office PowerPoint</Application>
  <PresentationFormat>On-screen Show (4:3)</PresentationFormat>
  <Paragraphs>213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Security in embedded systems</vt:lpstr>
      <vt:lpstr>Overview</vt:lpstr>
      <vt:lpstr>What is security .?</vt:lpstr>
      <vt:lpstr>Primary security drivers.</vt:lpstr>
      <vt:lpstr>Security challenges in embedded systems.</vt:lpstr>
      <vt:lpstr>Security Requirements</vt:lpstr>
      <vt:lpstr>Security Requirement…Cont..</vt:lpstr>
      <vt:lpstr>Methods of defense</vt:lpstr>
      <vt:lpstr>Software based security solutions</vt:lpstr>
      <vt:lpstr>Common Network Security Attacks</vt:lpstr>
      <vt:lpstr>Kernel (Linux) and system level security.</vt:lpstr>
      <vt:lpstr>Software based security solutions</vt:lpstr>
      <vt:lpstr>Solutions for software based attacks</vt:lpstr>
      <vt:lpstr>Hardware Security</vt:lpstr>
      <vt:lpstr>Why Hardware security .?</vt:lpstr>
      <vt:lpstr>Hardware based security approaches</vt:lpstr>
      <vt:lpstr>Trusted Execution Environment (TEE)</vt:lpstr>
      <vt:lpstr>Secure platform API</vt:lpstr>
      <vt:lpstr>Security  hardware peripherals</vt:lpstr>
      <vt:lpstr>Secure boot</vt:lpstr>
      <vt:lpstr>Summary</vt:lpstr>
    </vt:vector>
  </TitlesOfParts>
  <Company>Elektrobit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embedded systems</dc:title>
  <dc:creator>Nayani Vijay</dc:creator>
  <cp:lastModifiedBy>Nayani Vijay</cp:lastModifiedBy>
  <cp:revision>54</cp:revision>
  <dcterms:created xsi:type="dcterms:W3CDTF">2014-05-10T19:33:10Z</dcterms:created>
  <dcterms:modified xsi:type="dcterms:W3CDTF">2014-05-20T11:16:34Z</dcterms:modified>
</cp:coreProperties>
</file>