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7" r:id="rId12"/>
    <p:sldId id="268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46029F7-CA87-4D01-BEBD-36C8CE0AFB23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B4EF06D-1D56-45D5-92B5-33833904E5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hat.com/presentations/bh-usa-04/bh-us-04-grand/grand_embedded_security_US04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hat.com/presentations/bh-usa-04/bh-us-04-grand/grand_embedded_security_US04.pdf" TargetMode="External"/><Relationship Id="rId2" Type="http://schemas.openxmlformats.org/officeDocument/2006/relationships/hyperlink" Target="http://ieeexplore.ieee.org/stamp/stamp.jsp?tp=&amp;arnumber=7232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stamp/stamp.jsp?tp=&amp;arnumber=5940923" TargetMode="External"/><Relationship Id="rId5" Type="http://schemas.openxmlformats.org/officeDocument/2006/relationships/hyperlink" Target="http://www.edn.com/design/systems-design/4406387/1/Embedded-Systems-Security" TargetMode="External"/><Relationship Id="rId4" Type="http://schemas.openxmlformats.org/officeDocument/2006/relationships/hyperlink" Target="http://www.contrib.andrew.cmu.edu/~ppoosank/papers/hanna-aed-healthsec1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presentations/bh-usa-04/bh-us-04-grand/grand_embedded_security_US0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lackhat.com/presentations/bh-usa-04/bh-us-04-grand/grand_embedded_security_US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presentations/bh-usa-04/bh-us-04-grand/grand_embedded_security_US04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presentations/bh-usa-04/bh-us-04-grand/grand_embedded_security_US0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systems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Graciela Saunders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classification 2 </a:t>
            </a:r>
            <a:r>
              <a:rPr lang="en-US" baseline="50000" dirty="0"/>
              <a:t>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0" t="29339" r="15689" b="21857"/>
          <a:stretch/>
        </p:blipFill>
        <p:spPr bwMode="auto">
          <a:xfrm>
            <a:off x="304800" y="1828800"/>
            <a:ext cx="738663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084" y="6104821"/>
            <a:ext cx="732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 smtClean="0">
                <a:hlinkClick r:id="rId3"/>
              </a:rPr>
              <a:t>https://www.blackhat.com/presentations/bh-usa-04/bh-us-04-grand/grand_embedded_security_US04.pdf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159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facing device</a:t>
            </a:r>
          </a:p>
          <a:p>
            <a:pPr lvl="1"/>
            <a:r>
              <a:rPr lang="en-US" dirty="0" smtClean="0"/>
              <a:t>Discover the device and send message to it over the network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7" t="61761" r="18325" b="16666"/>
          <a:stretch/>
        </p:blipFill>
        <p:spPr bwMode="auto">
          <a:xfrm>
            <a:off x="1295400" y="2971800"/>
            <a:ext cx="5463204" cy="349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1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preconditions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or remote access to the device</a:t>
            </a:r>
          </a:p>
          <a:p>
            <a:pPr lvl="1"/>
            <a:r>
              <a:rPr lang="en-US" dirty="0" smtClean="0"/>
              <a:t>Attacker needs privileges for logical access to device services or functions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/>
              <a:t>Direct physical access to the </a:t>
            </a:r>
            <a:r>
              <a:rPr lang="en-US" dirty="0" smtClean="0"/>
              <a:t>device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proximity of the </a:t>
            </a:r>
            <a:r>
              <a:rPr lang="en-US" dirty="0" smtClean="0"/>
              <a:t>attacker</a:t>
            </a:r>
          </a:p>
          <a:p>
            <a:pPr lvl="1"/>
            <a:r>
              <a:rPr lang="en-US" dirty="0" smtClean="0"/>
              <a:t>Wireless devices may only require attacker to be within the radio range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vulnerabilities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errors</a:t>
            </a:r>
          </a:p>
          <a:p>
            <a:pPr lvl="1"/>
            <a:r>
              <a:rPr lang="en-US" dirty="0" smtClean="0"/>
              <a:t>Control flow attacks</a:t>
            </a:r>
          </a:p>
          <a:p>
            <a:r>
              <a:rPr lang="en-US" dirty="0" smtClean="0"/>
              <a:t>Web based vulnerability</a:t>
            </a:r>
          </a:p>
          <a:p>
            <a:pPr lvl="1"/>
            <a:r>
              <a:rPr lang="en-US" dirty="0" smtClean="0"/>
              <a:t>Exploitation of unpatched vulnerabilities in the web based interface</a:t>
            </a:r>
          </a:p>
          <a:p>
            <a:r>
              <a:rPr lang="en-US" dirty="0" smtClean="0"/>
              <a:t>Weak access control or authentication</a:t>
            </a:r>
          </a:p>
          <a:p>
            <a:pPr lvl="1"/>
            <a:r>
              <a:rPr lang="en-US" dirty="0" smtClean="0"/>
              <a:t>Default/weak/hard-coded passwords</a:t>
            </a:r>
          </a:p>
          <a:p>
            <a:r>
              <a:rPr lang="en-US" dirty="0" smtClean="0"/>
              <a:t>Improper use of cryptography:</a:t>
            </a:r>
          </a:p>
          <a:p>
            <a:pPr lvl="1"/>
            <a:r>
              <a:rPr lang="en-US" dirty="0" smtClean="0"/>
              <a:t>Weak random number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txBody>
          <a:bodyPr/>
          <a:lstStyle/>
          <a:p>
            <a:r>
              <a:rPr lang="en-US" dirty="0" smtClean="0"/>
              <a:t>Threat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hijacking attacks</a:t>
            </a:r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Injecting crafted packets or input</a:t>
            </a:r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Brute-force search attacks</a:t>
            </a:r>
          </a:p>
          <a:p>
            <a:r>
              <a:rPr lang="en-US" dirty="0" smtClean="0"/>
              <a:t>Normal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Denial-of-Service</a:t>
            </a:r>
          </a:p>
          <a:p>
            <a:r>
              <a:rPr lang="en-US" dirty="0" smtClean="0"/>
              <a:t>Code execution</a:t>
            </a:r>
          </a:p>
          <a:p>
            <a:r>
              <a:rPr lang="en-US" dirty="0" smtClean="0"/>
              <a:t>Integrity violation</a:t>
            </a:r>
          </a:p>
          <a:p>
            <a:r>
              <a:rPr lang="en-US" dirty="0" smtClean="0"/>
              <a:t>Information leakage</a:t>
            </a:r>
          </a:p>
          <a:p>
            <a:r>
              <a:rPr lang="en-US" dirty="0" smtClean="0"/>
              <a:t>Illegitimate access</a:t>
            </a:r>
          </a:p>
          <a:p>
            <a:r>
              <a:rPr lang="en-US" dirty="0" smtClean="0"/>
              <a:t>Financial loss</a:t>
            </a:r>
          </a:p>
          <a:p>
            <a:r>
              <a:rPr lang="en-US" dirty="0" smtClean="0"/>
              <a:t>Degraded level of protection</a:t>
            </a:r>
          </a:p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Point:</a:t>
            </a:r>
          </a:p>
          <a:p>
            <a:pPr lvl="1"/>
            <a:r>
              <a:rPr lang="en-US" dirty="0" smtClean="0"/>
              <a:t>The Operating system bears a tremendous burden in achieving safety and security via resource control</a:t>
            </a:r>
          </a:p>
          <a:p>
            <a:pPr lvl="1"/>
            <a:endParaRPr lang="en-US" dirty="0"/>
          </a:p>
          <a:p>
            <a:r>
              <a:rPr lang="en-US" dirty="0" smtClean="0"/>
              <a:t>Trusted Computing Base (TCB)</a:t>
            </a:r>
          </a:p>
          <a:p>
            <a:pPr lvl="1"/>
            <a:r>
              <a:rPr lang="en-US" dirty="0" smtClean="0"/>
              <a:t>The portions of a system (hardware and software) that are critical to security and therefore must be trustworthy</a:t>
            </a:r>
          </a:p>
        </p:txBody>
      </p:sp>
    </p:spTree>
    <p:extLst>
      <p:ext uri="{BB962C8B-B14F-4D97-AF65-F5344CB8AC3E}">
        <p14:creationId xmlns:p14="http://schemas.microsoft.com/office/powerpoint/2010/main" val="15684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OS</a:t>
            </a:r>
          </a:p>
          <a:p>
            <a:pPr lvl="1"/>
            <a:r>
              <a:rPr lang="en-US" dirty="0" smtClean="0"/>
              <a:t>System software shares a single memory space and executes in privileged (supervisor) mode</a:t>
            </a:r>
          </a:p>
          <a:p>
            <a:pPr lvl="1"/>
            <a:r>
              <a:rPr lang="en-US" dirty="0" smtClean="0"/>
              <a:t>Large TCB – maximizes opportunities for hackers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 smtClean="0"/>
              <a:t>Microkernel OS</a:t>
            </a:r>
          </a:p>
          <a:p>
            <a:pPr lvl="1"/>
            <a:r>
              <a:rPr lang="en-US" dirty="0" smtClean="0"/>
              <a:t>Runs a minimal set of critical system services in supervisor mode</a:t>
            </a:r>
          </a:p>
          <a:p>
            <a:pPr lvl="1"/>
            <a:r>
              <a:rPr lang="en-US" dirty="0" smtClean="0"/>
              <a:t>Small TCB – security is easier to verify and assure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operating systems 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OS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Microkernel OS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4" t="44351" r="20100" b="43077"/>
          <a:stretch/>
        </p:blipFill>
        <p:spPr bwMode="auto">
          <a:xfrm>
            <a:off x="609600" y="2133600"/>
            <a:ext cx="6473288" cy="156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4" t="31780" r="20100" b="55648"/>
          <a:stretch/>
        </p:blipFill>
        <p:spPr bwMode="auto">
          <a:xfrm>
            <a:off x="457200" y="4191000"/>
            <a:ext cx="6473288" cy="156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independent levels of security (mils)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Point: the foundation of a MILS-based embedded system is the separation kernel, a small microkernel that implements a limited set of critical function security policies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 smtClean="0"/>
              <a:t>Security Policies:</a:t>
            </a:r>
          </a:p>
          <a:p>
            <a:pPr lvl="1"/>
            <a:r>
              <a:rPr lang="en-US" dirty="0" smtClean="0"/>
              <a:t>Information Flow</a:t>
            </a:r>
          </a:p>
          <a:p>
            <a:pPr lvl="1"/>
            <a:r>
              <a:rPr lang="en-US" dirty="0" smtClean="0"/>
              <a:t>Data Isolation</a:t>
            </a:r>
          </a:p>
          <a:p>
            <a:pPr lvl="1"/>
            <a:r>
              <a:rPr lang="en-US" dirty="0" smtClean="0"/>
              <a:t>Damage Limitation</a:t>
            </a:r>
          </a:p>
          <a:p>
            <a:pPr lvl="1"/>
            <a:r>
              <a:rPr lang="en-US" dirty="0" smtClean="0"/>
              <a:t>Periods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/ Review</a:t>
            </a:r>
          </a:p>
          <a:p>
            <a:endParaRPr lang="en-US" dirty="0" smtClean="0"/>
          </a:p>
          <a:p>
            <a:r>
              <a:rPr lang="en-US" dirty="0" smtClean="0"/>
              <a:t>Challenges to Embedded Security</a:t>
            </a:r>
          </a:p>
          <a:p>
            <a:endParaRPr lang="en-US" dirty="0" smtClean="0"/>
          </a:p>
          <a:p>
            <a:r>
              <a:rPr lang="en-US" dirty="0" smtClean="0"/>
              <a:t>Approaches to Embedded Security</a:t>
            </a:r>
          </a:p>
          <a:p>
            <a:endParaRPr lang="en-US" dirty="0" smtClean="0"/>
          </a:p>
          <a:p>
            <a:r>
              <a:rPr lang="en-US" dirty="0" smtClean="0"/>
              <a:t>Security Analysis &amp; Attack Taxonomy</a:t>
            </a:r>
          </a:p>
          <a:p>
            <a:endParaRPr lang="en-US" dirty="0" smtClean="0"/>
          </a:p>
          <a:p>
            <a:r>
              <a:rPr lang="en-US" dirty="0" smtClean="0"/>
              <a:t>Role of the OS in Embedded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853440"/>
          </a:xfrm>
        </p:spPr>
        <p:txBody>
          <a:bodyPr/>
          <a:lstStyle/>
          <a:p>
            <a:r>
              <a:rPr lang="en-US" dirty="0" smtClean="0"/>
              <a:t>Periods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5007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policy that ensures information within one component is not leaked into another component through reused resources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periods processing the confidentiality of P</a:t>
            </a:r>
            <a:r>
              <a:rPr lang="en-US" baseline="-25000" dirty="0" smtClean="0"/>
              <a:t>1</a:t>
            </a:r>
            <a:r>
              <a:rPr lang="en-US" dirty="0" smtClean="0"/>
              <a:t>’s information would be violated by disclosure to P</a:t>
            </a:r>
            <a:r>
              <a:rPr lang="en-US" baseline="-25000" dirty="0" smtClean="0"/>
              <a:t>2</a:t>
            </a:r>
            <a:r>
              <a:rPr lang="en-US" dirty="0" smtClean="0"/>
              <a:t> via shared resources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86" y="2743199"/>
            <a:ext cx="4665842" cy="246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MILS AS A </a:t>
            </a:r>
            <a:r>
              <a:rPr lang="en-US" dirty="0" err="1" smtClean="0"/>
              <a:t>REFEReNCE</a:t>
            </a:r>
            <a:r>
              <a:rPr lang="en-US" dirty="0" smtClean="0"/>
              <a:t>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Point: a separation kernel is considered a reference monitor when the kernel’s MILS policy enforcement mechanisms are N.E.A.T.</a:t>
            </a:r>
          </a:p>
          <a:p>
            <a:endParaRPr lang="en-US" dirty="0"/>
          </a:p>
          <a:p>
            <a:r>
              <a:rPr lang="en-US" b="1" dirty="0" smtClean="0"/>
              <a:t>N</a:t>
            </a:r>
            <a:r>
              <a:rPr lang="en-US" dirty="0" smtClean="0"/>
              <a:t>on-</a:t>
            </a:r>
            <a:r>
              <a:rPr lang="en-US" dirty="0" err="1" smtClean="0"/>
              <a:t>bypassable</a:t>
            </a:r>
            <a:endParaRPr lang="en-US" dirty="0" smtClean="0"/>
          </a:p>
          <a:p>
            <a:r>
              <a:rPr lang="en-US" b="1" dirty="0" smtClean="0"/>
              <a:t>E</a:t>
            </a:r>
            <a:r>
              <a:rPr lang="en-US" dirty="0" smtClean="0"/>
              <a:t>valuable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lways invoked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amper-proof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701040"/>
          </a:xfrm>
        </p:spPr>
        <p:txBody>
          <a:bodyPr>
            <a:noAutofit/>
          </a:bodyPr>
          <a:lstStyle/>
          <a:p>
            <a:r>
              <a:rPr lang="en-US" sz="3600" dirty="0"/>
              <a:t>MILS AS A </a:t>
            </a:r>
            <a:r>
              <a:rPr lang="en-US" sz="3600" dirty="0" smtClean="0"/>
              <a:t>Reference MONITOR 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Bypassing file system policy via direct media access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191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9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embedded OS system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Protection</a:t>
            </a:r>
          </a:p>
          <a:p>
            <a:pPr lvl="1"/>
            <a:r>
              <a:rPr lang="en-US" sz="2200" dirty="0" smtClean="0"/>
              <a:t>Malicious code is unable to crash an application or the operating system by corrupting its memory</a:t>
            </a:r>
          </a:p>
          <a:p>
            <a:pPr lvl="1"/>
            <a:endParaRPr lang="en-US" sz="2000" dirty="0"/>
          </a:p>
          <a:p>
            <a:r>
              <a:rPr lang="en-US" dirty="0" smtClean="0"/>
              <a:t>Virtual Memory</a:t>
            </a:r>
          </a:p>
          <a:p>
            <a:pPr lvl="1"/>
            <a:r>
              <a:rPr lang="en-US" sz="2200" dirty="0" smtClean="0"/>
              <a:t>Ability to map and </a:t>
            </a:r>
            <a:r>
              <a:rPr lang="en-US" sz="2200" dirty="0" err="1" smtClean="0"/>
              <a:t>unmap</a:t>
            </a:r>
            <a:r>
              <a:rPr lang="en-US" sz="2200" dirty="0" smtClean="0"/>
              <a:t> </a:t>
            </a:r>
          </a:p>
          <a:p>
            <a:pPr marL="292608" lvl="1" indent="0">
              <a:buNone/>
            </a:pPr>
            <a:r>
              <a:rPr lang="en-US" sz="2200" dirty="0" smtClean="0"/>
              <a:t>   pages into a virtual address</a:t>
            </a:r>
            <a:br>
              <a:rPr lang="en-US" sz="2200" dirty="0" smtClean="0"/>
            </a:br>
            <a:r>
              <a:rPr lang="en-US" sz="2200" dirty="0" smtClean="0"/>
              <a:t>   space</a:t>
            </a:r>
          </a:p>
          <a:p>
            <a:pPr lvl="1"/>
            <a:r>
              <a:rPr lang="en-US" sz="2200" dirty="0" smtClean="0"/>
              <a:t>Guard pages</a:t>
            </a:r>
          </a:p>
          <a:p>
            <a:pPr lvl="1"/>
            <a:r>
              <a:rPr lang="en-US" sz="2200" dirty="0" smtClean="0"/>
              <a:t>Location obfuscation</a:t>
            </a:r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143250" cy="40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38" y="2895600"/>
            <a:ext cx="36864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embedded OS system security </a:t>
            </a:r>
            <a:r>
              <a:rPr lang="en-US" dirty="0" smtClean="0"/>
              <a:t>requirements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/>
          <a:lstStyle/>
          <a:p>
            <a:r>
              <a:rPr lang="en-US" dirty="0" smtClean="0"/>
              <a:t>Fault Recovery</a:t>
            </a:r>
          </a:p>
          <a:p>
            <a:pPr lvl="1"/>
            <a:r>
              <a:rPr lang="en-US" sz="2200" dirty="0" smtClean="0"/>
              <a:t>Kernel must provide a mechanism enabling a supervisor process to close down a faulted process and for restarting an application</a:t>
            </a:r>
          </a:p>
          <a:p>
            <a:pPr lvl="1"/>
            <a:endParaRPr lang="en-US" sz="2200" dirty="0" smtClean="0"/>
          </a:p>
          <a:p>
            <a:r>
              <a:rPr lang="en-US" dirty="0" smtClean="0"/>
              <a:t>Guaranteed Resources</a:t>
            </a:r>
          </a:p>
          <a:p>
            <a:pPr lvl="1"/>
            <a:r>
              <a:rPr lang="en-US" sz="2200" dirty="0" smtClean="0"/>
              <a:t>Despite memory protection</a:t>
            </a:r>
          </a:p>
          <a:p>
            <a:pPr marL="292608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and virtual memory, malicious</a:t>
            </a:r>
          </a:p>
          <a:p>
            <a:pPr marL="292608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code can still take down a </a:t>
            </a:r>
          </a:p>
          <a:p>
            <a:pPr marL="292608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critical application by </a:t>
            </a:r>
          </a:p>
          <a:p>
            <a:pPr marL="292608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starving it of resources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88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0104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/>
          <a:lstStyle/>
          <a:p>
            <a:r>
              <a:rPr lang="en-US" dirty="0" smtClean="0"/>
              <a:t>Perform security analysis – know the enemy</a:t>
            </a:r>
          </a:p>
          <a:p>
            <a:r>
              <a:rPr lang="en-US" dirty="0" smtClean="0"/>
              <a:t>Manage tradeoffs between performance, cost and security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advantage of the MILS concept and the recursive nature of MILS security policies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00942"/>
            <a:ext cx="4114800" cy="3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Embedded Systems Security: Threats, Vulnerabilities, and Attack Taxonomy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/>
              </a:rPr>
              <a:t>http://ieeexplore.ieee.org/stamp/stamp.jsp?tp=&amp;arnumber=7232966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Introduction to Embedded Security; Black Hat USA Briefings; July, 2014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www.blackhat.com/presentations/bh-usa-04/bh-us-04-grand/grand_embedded_security_US04.pdf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Two Software Updates and See Me in the Morning: The Case for Software Security Evaluations of Medical Devices</a:t>
            </a:r>
          </a:p>
          <a:p>
            <a:pPr lvl="1"/>
            <a:r>
              <a:rPr lang="en-US" dirty="0">
                <a:hlinkClick r:id="rId4"/>
              </a:rPr>
              <a:t>http://www.contrib.andrew.cmu.edu/~</a:t>
            </a:r>
            <a:r>
              <a:rPr lang="en-US" dirty="0" smtClean="0">
                <a:hlinkClick r:id="rId4"/>
              </a:rPr>
              <a:t>ppoosank/papers/hanna-aed-healthsec11.pdf</a:t>
            </a:r>
            <a:endParaRPr lang="en-US" dirty="0" smtClean="0"/>
          </a:p>
          <a:p>
            <a:r>
              <a:rPr lang="en-US" dirty="0" smtClean="0"/>
              <a:t>Embedded Systems Security, </a:t>
            </a:r>
            <a:r>
              <a:rPr lang="en-US" dirty="0" err="1" smtClean="0"/>
              <a:t>Kliedermacher</a:t>
            </a:r>
            <a:r>
              <a:rPr lang="en-US" dirty="0" smtClean="0"/>
              <a:t> and </a:t>
            </a:r>
            <a:r>
              <a:rPr lang="en-US" dirty="0" err="1" smtClean="0"/>
              <a:t>Kliedermacher</a:t>
            </a:r>
            <a:r>
              <a:rPr lang="en-US" dirty="0" smtClean="0"/>
              <a:t>; Chapter 2; Feb, 2013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www.edn.com/design/systems-design/4406387/1/Embedded-Systems-Security</a:t>
            </a:r>
            <a:endParaRPr lang="en-US" dirty="0" smtClean="0"/>
          </a:p>
          <a:p>
            <a:r>
              <a:rPr lang="en-US" dirty="0" smtClean="0"/>
              <a:t>Proposed Embedded Security Framework for Internet of Things (</a:t>
            </a:r>
            <a:r>
              <a:rPr lang="en-US" dirty="0" err="1" smtClean="0"/>
              <a:t>IoT</a:t>
            </a:r>
            <a:r>
              <a:rPr lang="en-US" dirty="0" smtClean="0"/>
              <a:t>) – graphics only</a:t>
            </a:r>
          </a:p>
          <a:p>
            <a:pPr lvl="1"/>
            <a:r>
              <a:rPr lang="en-US" dirty="0">
                <a:hlinkClick r:id="rId6"/>
              </a:rPr>
              <a:t>http://ieeexplore.ieee.org/stamp/stamp.jsp?tp=&amp;arnumber=5940923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Trends:</a:t>
            </a:r>
          </a:p>
          <a:p>
            <a:pPr lvl="1"/>
            <a:r>
              <a:rPr lang="en-US" dirty="0"/>
              <a:t>Automotive Electronics</a:t>
            </a:r>
          </a:p>
          <a:p>
            <a:pPr lvl="1"/>
            <a:r>
              <a:rPr lang="en-US" dirty="0"/>
              <a:t>Telecommunications</a:t>
            </a:r>
          </a:p>
          <a:p>
            <a:pPr lvl="1"/>
            <a:r>
              <a:rPr lang="en-US" dirty="0"/>
              <a:t>Avionics</a:t>
            </a:r>
          </a:p>
          <a:p>
            <a:pPr lvl="1"/>
            <a:r>
              <a:rPr lang="en-US" dirty="0"/>
              <a:t>Railways</a:t>
            </a:r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Monitor &amp; control of plants &amp; equipment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is security so important?</a:t>
            </a:r>
          </a:p>
          <a:p>
            <a:pPr lvl="1"/>
            <a:r>
              <a:rPr lang="en-US" dirty="0" smtClean="0"/>
              <a:t>The role of embedded systems</a:t>
            </a:r>
          </a:p>
          <a:p>
            <a:pPr lvl="1"/>
            <a:r>
              <a:rPr lang="en-US" dirty="0" smtClean="0"/>
              <a:t>The damage caused by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Limitations</a:t>
            </a:r>
          </a:p>
          <a:p>
            <a:pPr lvl="1"/>
            <a:r>
              <a:rPr lang="en-US" dirty="0" smtClean="0"/>
              <a:t>Processing gap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gap</a:t>
            </a:r>
          </a:p>
          <a:p>
            <a:pPr lvl="1"/>
            <a:r>
              <a:rPr lang="en-US" dirty="0" smtClean="0"/>
              <a:t>Memory constraints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 smtClean="0"/>
              <a:t>Deployment Scale</a:t>
            </a:r>
          </a:p>
          <a:p>
            <a:pPr lvl="1"/>
            <a:r>
              <a:rPr lang="en-US" dirty="0" smtClean="0"/>
              <a:t>Size/complexity of code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 smtClean="0"/>
              <a:t>Cost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“correct”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r>
              <a:rPr lang="en-US" baseline="50000" dirty="0" smtClean="0"/>
              <a:t>1</a:t>
            </a:r>
            <a:endParaRPr lang="en-US" baseline="50000" dirty="0"/>
          </a:p>
        </p:txBody>
      </p:sp>
      <p:sp>
        <p:nvSpPr>
          <p:cNvPr id="6" name="TextBox 5"/>
          <p:cNvSpPr txBox="1"/>
          <p:nvPr/>
        </p:nvSpPr>
        <p:spPr>
          <a:xfrm>
            <a:off x="457198" y="5724390"/>
            <a:ext cx="732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hlinkClick r:id="rId2"/>
              </a:rPr>
              <a:t>https://www.blackhat.com/presentations/bh-usa-04/bh-us-04-grand/grand_embedded_security_US04.pdf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/>
          <a:lstStyle/>
          <a:p>
            <a:r>
              <a:rPr lang="en-US" dirty="0" smtClean="0"/>
              <a:t>Nothing is ever 100% Secure</a:t>
            </a:r>
          </a:p>
          <a:p>
            <a:pPr lvl="1"/>
            <a:r>
              <a:rPr lang="en-US" dirty="0" smtClean="0"/>
              <a:t>Given enough time, resources, and motivation, an attacker can break any system</a:t>
            </a:r>
          </a:p>
          <a:p>
            <a:pPr lvl="1"/>
            <a:endParaRPr lang="en-US" dirty="0"/>
          </a:p>
          <a:p>
            <a:r>
              <a:rPr lang="en-US" dirty="0" smtClean="0"/>
              <a:t>Secure your product/system against a specific threat</a:t>
            </a:r>
          </a:p>
          <a:p>
            <a:pPr lvl="1"/>
            <a:r>
              <a:rPr lang="en-US" dirty="0" smtClean="0"/>
              <a:t>What needs to be protected?</a:t>
            </a:r>
          </a:p>
          <a:p>
            <a:pPr lvl="1"/>
            <a:r>
              <a:rPr lang="en-US" dirty="0" smtClean="0"/>
              <a:t>Why is it being protected?</a:t>
            </a:r>
          </a:p>
          <a:p>
            <a:pPr lvl="1"/>
            <a:r>
              <a:rPr lang="en-US" dirty="0" smtClean="0"/>
              <a:t>Who are you protecting against? (define the enemy)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57200"/>
            <a:ext cx="7239000" cy="853440"/>
          </a:xfrm>
        </p:spPr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assessment</a:t>
            </a:r>
            <a:r>
              <a:rPr lang="en-US" baseline="50000" dirty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5724390"/>
            <a:ext cx="732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hlinkClick r:id="rId2"/>
              </a:rPr>
              <a:t>https://www.blackhat.com/presentations/bh-usa-04/bh-us-04-grand/grand_embedded_security_US04.pdf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8777" r="15598" b="24401"/>
          <a:stretch/>
        </p:blipFill>
        <p:spPr bwMode="auto">
          <a:xfrm>
            <a:off x="130822" y="1447800"/>
            <a:ext cx="7973825" cy="427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777240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Design, design, design!</a:t>
            </a:r>
          </a:p>
          <a:p>
            <a:r>
              <a:rPr lang="en-US" dirty="0" smtClean="0"/>
              <a:t>Security Analysis:</a:t>
            </a:r>
          </a:p>
          <a:p>
            <a:pPr lvl="1"/>
            <a:r>
              <a:rPr lang="en-US" dirty="0" smtClean="0"/>
              <a:t>What are the main causes of successful attacks?</a:t>
            </a:r>
          </a:p>
          <a:p>
            <a:pPr lvl="1"/>
            <a:r>
              <a:rPr lang="en-US" dirty="0" smtClean="0"/>
              <a:t>What type of attack are embedded system open to?</a:t>
            </a:r>
          </a:p>
          <a:p>
            <a:pPr lvl="1"/>
            <a:r>
              <a:rPr lang="en-US" dirty="0" smtClean="0"/>
              <a:t>What type of attacker am I up against?</a:t>
            </a:r>
          </a:p>
          <a:p>
            <a:pPr lvl="1"/>
            <a:r>
              <a:rPr lang="en-US" dirty="0" smtClean="0"/>
              <a:t>What are my attackers goals?</a:t>
            </a:r>
          </a:p>
          <a:p>
            <a:pPr lvl="1"/>
            <a:r>
              <a:rPr lang="en-US" dirty="0" smtClean="0"/>
              <a:t>What are the main vulnerabilities of embedded systems?</a:t>
            </a:r>
          </a:p>
          <a:p>
            <a:pPr lvl="1"/>
            <a:r>
              <a:rPr lang="en-US" dirty="0" smtClean="0"/>
              <a:t>What are the main threat vectors?</a:t>
            </a:r>
          </a:p>
          <a:p>
            <a:pPr lvl="1"/>
            <a:r>
              <a:rPr lang="en-US" dirty="0" smtClean="0"/>
              <a:t>What effect will an attack have?</a:t>
            </a:r>
          </a:p>
          <a:p>
            <a:pPr lvl="1"/>
            <a:r>
              <a:rPr lang="en-US" dirty="0" smtClean="0"/>
              <a:t>How can we use this knowledge to improve security?</a:t>
            </a:r>
          </a:p>
        </p:txBody>
      </p:sp>
    </p:spTree>
    <p:extLst>
      <p:ext uri="{BB962C8B-B14F-4D97-AF65-F5344CB8AC3E}">
        <p14:creationId xmlns:p14="http://schemas.microsoft.com/office/powerpoint/2010/main" val="9493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701040"/>
          </a:xfrm>
        </p:spPr>
        <p:txBody>
          <a:bodyPr/>
          <a:lstStyle/>
          <a:p>
            <a:r>
              <a:rPr lang="en-US" dirty="0" smtClean="0"/>
              <a:t>ATTACK TYPES</a:t>
            </a:r>
            <a:r>
              <a:rPr lang="en-US" baseline="50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Insider Attack</a:t>
            </a:r>
          </a:p>
          <a:p>
            <a:pPr lvl="1"/>
            <a:r>
              <a:rPr lang="en-US" sz="2000" dirty="0"/>
              <a:t>Significant percentage of breaches</a:t>
            </a:r>
          </a:p>
          <a:p>
            <a:pPr lvl="1"/>
            <a:r>
              <a:rPr lang="en-US" sz="2000" dirty="0"/>
              <a:t>Disgruntled </a:t>
            </a:r>
            <a:r>
              <a:rPr lang="en-US" sz="2000" dirty="0" smtClean="0"/>
              <a:t>employees</a:t>
            </a:r>
          </a:p>
          <a:p>
            <a:r>
              <a:rPr lang="en-US" sz="2400" dirty="0" smtClean="0"/>
              <a:t>Lunchtime Attack</a:t>
            </a:r>
          </a:p>
          <a:p>
            <a:pPr lvl="1"/>
            <a:r>
              <a:rPr lang="en-US" sz="2000" dirty="0" smtClean="0"/>
              <a:t>Take place during a small window of opportunity</a:t>
            </a:r>
          </a:p>
          <a:p>
            <a:r>
              <a:rPr lang="en-US" sz="2400" dirty="0" smtClean="0"/>
              <a:t>Focused Attack</a:t>
            </a:r>
            <a:endParaRPr lang="en-US" sz="2400" dirty="0"/>
          </a:p>
          <a:p>
            <a:pPr lvl="1"/>
            <a:r>
              <a:rPr lang="en-US" sz="2000" dirty="0"/>
              <a:t>Time, money, and resources not an </a:t>
            </a:r>
            <a:r>
              <a:rPr lang="en-US" sz="2000" dirty="0" smtClean="0"/>
              <a:t>issue</a:t>
            </a:r>
            <a:endParaRPr lang="en-US" sz="1400" dirty="0"/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sz="2400" dirty="0" smtClean="0"/>
              <a:t>Hardware</a:t>
            </a:r>
          </a:p>
          <a:p>
            <a:r>
              <a:rPr lang="en-US" sz="2400" dirty="0" smtClean="0"/>
              <a:t>Software</a:t>
            </a:r>
          </a:p>
          <a:p>
            <a:r>
              <a:rPr lang="en-US" sz="2400" dirty="0" smtClean="0"/>
              <a:t>Communication Stack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419600"/>
            <a:ext cx="739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8084" y="6104821"/>
            <a:ext cx="732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 smtClean="0">
                <a:hlinkClick r:id="rId2"/>
              </a:rPr>
              <a:t>https://www.blackhat.com/presentations/bh-usa-04/bh-us-04-grand/grand_embedded_security_US04.pdf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157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classification</a:t>
            </a:r>
            <a:r>
              <a:rPr lang="en-US" baseline="50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I: Clever Outsiders</a:t>
            </a:r>
          </a:p>
          <a:p>
            <a:pPr lvl="1"/>
            <a:r>
              <a:rPr lang="en-US" dirty="0" smtClean="0"/>
              <a:t>Intelligent, but have limited system knowledge</a:t>
            </a:r>
          </a:p>
          <a:p>
            <a:pPr lvl="1"/>
            <a:r>
              <a:rPr lang="en-US" dirty="0" smtClean="0"/>
              <a:t>Try to take advantage of an existing weakness</a:t>
            </a:r>
          </a:p>
          <a:p>
            <a:r>
              <a:rPr lang="en-US" dirty="0" smtClean="0"/>
              <a:t>Class II: Knowledgeable Insiders</a:t>
            </a:r>
          </a:p>
          <a:p>
            <a:pPr lvl="1"/>
            <a:r>
              <a:rPr lang="en-US" dirty="0" smtClean="0"/>
              <a:t>Substantial specialized technical experience</a:t>
            </a:r>
          </a:p>
          <a:p>
            <a:pPr lvl="1"/>
            <a:r>
              <a:rPr lang="en-US" dirty="0" smtClean="0"/>
              <a:t>Highly sophisticated tools and instruments</a:t>
            </a:r>
          </a:p>
          <a:p>
            <a:r>
              <a:rPr lang="en-US" dirty="0" smtClean="0"/>
              <a:t>Class III: Funded Organizations</a:t>
            </a:r>
          </a:p>
          <a:p>
            <a:pPr lvl="1"/>
            <a:r>
              <a:rPr lang="en-US" dirty="0" smtClean="0"/>
              <a:t>Specialists backed by great funding resources</a:t>
            </a:r>
          </a:p>
          <a:p>
            <a:pPr lvl="1"/>
            <a:r>
              <a:rPr lang="en-US" dirty="0" smtClean="0"/>
              <a:t>In-depth analysis, sophisticated attacks, highly advanced analysis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084" y="6104821"/>
            <a:ext cx="732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 smtClean="0">
                <a:hlinkClick r:id="rId2"/>
              </a:rPr>
              <a:t>https://www.blackhat.com/presentations/bh-usa-04/bh-us-04-grand/grand_embedded_security_US04.pdf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987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1230</TotalTime>
  <Words>921</Words>
  <Application>Microsoft Office PowerPoint</Application>
  <PresentationFormat>On-screen Show (4:3)</PresentationFormat>
  <Paragraphs>213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Embedded systems Security</vt:lpstr>
      <vt:lpstr>overview</vt:lpstr>
      <vt:lpstr>Introduction</vt:lpstr>
      <vt:lpstr>Challenges to security</vt:lpstr>
      <vt:lpstr>Risk assessment1</vt:lpstr>
      <vt:lpstr>Risk assessment1</vt:lpstr>
      <vt:lpstr>Approaches</vt:lpstr>
      <vt:lpstr>ATTACK TYPES1</vt:lpstr>
      <vt:lpstr>Attacker classification1</vt:lpstr>
      <vt:lpstr>Attacker classification 2 1</vt:lpstr>
      <vt:lpstr>Attack preconditions</vt:lpstr>
      <vt:lpstr>Attacker preconditions 2</vt:lpstr>
      <vt:lpstr>Main vulnerabilities of embedded systems</vt:lpstr>
      <vt:lpstr>Threat Vectors</vt:lpstr>
      <vt:lpstr>Effects of attacks</vt:lpstr>
      <vt:lpstr>The role of the os</vt:lpstr>
      <vt:lpstr>Types of operating systems</vt:lpstr>
      <vt:lpstr>Types of operating systems 2</vt:lpstr>
      <vt:lpstr>Multiple independent levels of security (mils)</vt:lpstr>
      <vt:lpstr>Periods processing</vt:lpstr>
      <vt:lpstr>MILS AS A REFEReNCE MONITOR</vt:lpstr>
      <vt:lpstr>MILS AS A Reference MONITOR 2</vt:lpstr>
      <vt:lpstr>Core embedded OS system security requirements</vt:lpstr>
      <vt:lpstr>Core embedded OS system security requirements 2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Security</dc:title>
  <dc:creator>Graciela</dc:creator>
  <cp:lastModifiedBy>Graciela</cp:lastModifiedBy>
  <cp:revision>40</cp:revision>
  <dcterms:created xsi:type="dcterms:W3CDTF">2015-11-01T22:20:29Z</dcterms:created>
  <dcterms:modified xsi:type="dcterms:W3CDTF">2015-11-02T18:50:40Z</dcterms:modified>
</cp:coreProperties>
</file>