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59" r:id="rId4"/>
    <p:sldId id="268" r:id="rId5"/>
    <p:sldId id="260" r:id="rId6"/>
    <p:sldId id="267" r:id="rId7"/>
    <p:sldId id="270" r:id="rId8"/>
    <p:sldId id="272" r:id="rId9"/>
    <p:sldId id="271" r:id="rId10"/>
    <p:sldId id="263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DFE0"/>
    <a:srgbClr val="E84C22"/>
    <a:srgbClr val="E75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EE26C-67C2-4F2A-AD0D-43A25D117276}" type="datetimeFigureOut">
              <a:rPr lang="en-GB" smtClean="0"/>
              <a:t>25/05/2018</a:t>
            </a:fld>
            <a:endParaRPr lang="en-GB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95077-BF1D-4EBE-8599-786AEE127F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832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BD316-3971-473B-973D-CC7545F66580}" type="datetimeFigureOut">
              <a:rPr lang="en-GB" smtClean="0"/>
              <a:t>25/05/2018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494AD-35E3-4466-BE28-33F71F7241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36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s-ES" dirty="0" smtClean="0"/>
                  <a:t>Resultados para el motor real: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s-ES" dirty="0" smtClean="0"/>
                  <a:t>’s i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s-ES" dirty="0" smtClean="0"/>
                  <a:t>’s, Mach de salida del primario i del secundario. Fuerza adimensional, flujos </a:t>
                </a:r>
                <a:r>
                  <a:rPr lang="es-ES" dirty="0" err="1" smtClean="0"/>
                  <a:t>masicos</a:t>
                </a:r>
                <a:r>
                  <a:rPr lang="es-ES" dirty="0" smtClean="0"/>
                  <a:t>. Comentar que se ha considerado la dependencia de </a:t>
                </a:r>
                <a:r>
                  <a:rPr lang="es-ES" dirty="0" err="1" smtClean="0"/>
                  <a:t>Cp</a:t>
                </a:r>
                <a:r>
                  <a:rPr lang="es-ES" dirty="0" smtClean="0"/>
                  <a:t> con la temperatura y no se han hecho simplificaciones. Comentar validación de código.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s-ES" dirty="0" smtClean="0"/>
                  <a:t>Resultados para el motor real: </a:t>
                </a:r>
                <a:r>
                  <a:rPr lang="es-ES" b="0" i="0" smtClean="0">
                    <a:latin typeface="Cambria Math" panose="02040503050406030204" pitchFamily="18" charset="0"/>
                  </a:rPr>
                  <a:t>𝜋</a:t>
                </a:r>
                <a:r>
                  <a:rPr lang="es-ES" dirty="0" smtClean="0"/>
                  <a:t>’s i </a:t>
                </a:r>
                <a:r>
                  <a:rPr lang="es-ES" b="0" i="0" smtClean="0">
                    <a:latin typeface="Cambria Math" panose="02040503050406030204" pitchFamily="18" charset="0"/>
                  </a:rPr>
                  <a:t>𝜏</a:t>
                </a:r>
                <a:r>
                  <a:rPr lang="es-ES" dirty="0" smtClean="0"/>
                  <a:t>’s, Mach de salida del primario i del secundario. Fuerza adimensional, flujos </a:t>
                </a:r>
                <a:r>
                  <a:rPr lang="es-ES" dirty="0" err="1" smtClean="0"/>
                  <a:t>masicos</a:t>
                </a:r>
                <a:r>
                  <a:rPr lang="es-ES" dirty="0" smtClean="0"/>
                  <a:t>. Comentar que se ha considerado la dependencia de </a:t>
                </a:r>
                <a:r>
                  <a:rPr lang="es-ES" dirty="0" err="1" smtClean="0"/>
                  <a:t>Cp</a:t>
                </a:r>
                <a:r>
                  <a:rPr lang="es-ES" dirty="0" smtClean="0"/>
                  <a:t> con la temperatura y no se han hecho simplificaciones</a:t>
                </a:r>
                <a:r>
                  <a:rPr lang="es-ES" dirty="0" smtClean="0"/>
                  <a:t>. Comentar validación de código.</a:t>
                </a:r>
                <a:endParaRPr lang="es-ES" dirty="0" smtClean="0"/>
              </a:p>
              <a:p>
                <a:endParaRPr lang="en-GB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494AD-35E3-4466-BE28-33F71F72417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624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Suposiciones hechas, resultados ( da </a:t>
            </a:r>
            <a:r>
              <a:rPr lang="es-ES" dirty="0" err="1" smtClean="0"/>
              <a:t>mixer</a:t>
            </a:r>
            <a:r>
              <a:rPr lang="es-ES" dirty="0" smtClean="0"/>
              <a:t> ahogado, mach de salida, fuerza adimensional), sale a cuenta o no sale a cuenta (NO sale a cuenta).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494AD-35E3-4466-BE28-33F71F72417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509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S’ha</a:t>
            </a:r>
            <a:r>
              <a:rPr lang="es-ES" dirty="0" smtClean="0"/>
              <a:t> </a:t>
            </a:r>
            <a:r>
              <a:rPr lang="es-ES" dirty="0" err="1" smtClean="0"/>
              <a:t>calculat</a:t>
            </a:r>
            <a:r>
              <a:rPr lang="es-ES" dirty="0" smtClean="0"/>
              <a:t> el </a:t>
            </a:r>
            <a:r>
              <a:rPr lang="es-ES" dirty="0" err="1" smtClean="0"/>
              <a:t>turbopropeller</a:t>
            </a:r>
            <a:r>
              <a:rPr lang="es-ES" dirty="0" smtClean="0"/>
              <a:t> al cual</a:t>
            </a:r>
            <a:r>
              <a:rPr lang="es-ES" baseline="0" dirty="0" smtClean="0"/>
              <a:t> se lo podría </a:t>
            </a:r>
            <a:r>
              <a:rPr lang="es-ES" baseline="0" dirty="0" err="1" smtClean="0"/>
              <a:t>afegir</a:t>
            </a:r>
            <a:r>
              <a:rPr lang="es-ES" baseline="0" dirty="0" smtClean="0"/>
              <a:t> </a:t>
            </a:r>
            <a:r>
              <a:rPr lang="es-ES" baseline="0" dirty="0" err="1" smtClean="0"/>
              <a:t>l’hélix</a:t>
            </a:r>
            <a:r>
              <a:rPr lang="es-ES" baseline="0" dirty="0" smtClean="0"/>
              <a:t>. </a:t>
            </a:r>
            <a:r>
              <a:rPr lang="es-ES" baseline="0" dirty="0" err="1" smtClean="0"/>
              <a:t>S’han</a:t>
            </a:r>
            <a:r>
              <a:rPr lang="es-ES" baseline="0" dirty="0" smtClean="0"/>
              <a:t> </a:t>
            </a:r>
            <a:r>
              <a:rPr lang="es-ES" baseline="0" dirty="0" err="1" smtClean="0"/>
              <a:t>estudiat</a:t>
            </a:r>
            <a:r>
              <a:rPr lang="es-ES" baseline="0" dirty="0" smtClean="0"/>
              <a:t> dos casos. El primer cas consistía en </a:t>
            </a:r>
            <a:r>
              <a:rPr lang="es-ES" baseline="0" dirty="0" err="1" smtClean="0"/>
              <a:t>optimitzar</a:t>
            </a:r>
            <a:r>
              <a:rPr lang="es-ES" baseline="0" dirty="0" smtClean="0"/>
              <a:t> la potencia </a:t>
            </a:r>
            <a:r>
              <a:rPr lang="es-ES" baseline="0" dirty="0" err="1" smtClean="0"/>
              <a:t>extreta</a:t>
            </a:r>
            <a:r>
              <a:rPr lang="es-ES" baseline="0" dirty="0" smtClean="0"/>
              <a:t> de la turbina per a </a:t>
            </a:r>
            <a:r>
              <a:rPr lang="es-ES" baseline="0" dirty="0" err="1" smtClean="0"/>
              <a:t>maximitzar</a:t>
            </a:r>
            <a:r>
              <a:rPr lang="es-ES" baseline="0" dirty="0" smtClean="0"/>
              <a:t> la potencia de </a:t>
            </a:r>
            <a:r>
              <a:rPr lang="es-ES" baseline="0" dirty="0" err="1" smtClean="0"/>
              <a:t>l’hélix</a:t>
            </a:r>
            <a:r>
              <a:rPr lang="es-ES" baseline="0" dirty="0" smtClean="0"/>
              <a:t>. Al implementar </a:t>
            </a:r>
            <a:r>
              <a:rPr lang="es-ES" baseline="0" dirty="0" err="1" smtClean="0"/>
              <a:t>aquest</a:t>
            </a:r>
            <a:r>
              <a:rPr lang="es-ES" baseline="0" dirty="0" smtClean="0"/>
              <a:t> cas </a:t>
            </a:r>
            <a:r>
              <a:rPr lang="es-ES" baseline="0" dirty="0" err="1" smtClean="0"/>
              <a:t>s’han</a:t>
            </a:r>
            <a:r>
              <a:rPr lang="es-ES" baseline="0" dirty="0" smtClean="0"/>
              <a:t> </a:t>
            </a:r>
            <a:r>
              <a:rPr lang="es-ES" baseline="0" dirty="0" err="1" smtClean="0"/>
              <a:t>utilitzat</a:t>
            </a:r>
            <a:r>
              <a:rPr lang="es-ES" baseline="0" dirty="0" smtClean="0"/>
              <a:t> les </a:t>
            </a:r>
            <a:r>
              <a:rPr lang="es-ES" baseline="0" dirty="0" err="1" smtClean="0"/>
              <a:t>equacions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ideals</a:t>
            </a:r>
            <a:r>
              <a:rPr lang="es-ES" baseline="0" dirty="0" smtClean="0"/>
              <a:t>, </a:t>
            </a:r>
            <a:r>
              <a:rPr lang="es-ES" baseline="0" dirty="0" err="1" smtClean="0"/>
              <a:t>extretes</a:t>
            </a:r>
            <a:r>
              <a:rPr lang="es-ES" baseline="0" dirty="0" smtClean="0"/>
              <a:t> del </a:t>
            </a:r>
            <a:r>
              <a:rPr lang="es-ES" baseline="0" dirty="0" err="1" smtClean="0"/>
              <a:t>mattingly</a:t>
            </a:r>
            <a:r>
              <a:rPr lang="es-ES" baseline="0" dirty="0" smtClean="0"/>
              <a:t>, la cual cosa ha </a:t>
            </a:r>
            <a:r>
              <a:rPr lang="es-ES" baseline="0" dirty="0" err="1" smtClean="0"/>
              <a:t>donat</a:t>
            </a:r>
            <a:r>
              <a:rPr lang="es-ES" baseline="0" dirty="0" smtClean="0"/>
              <a:t> problemas </a:t>
            </a:r>
            <a:r>
              <a:rPr lang="es-ES" baseline="0" dirty="0" err="1" smtClean="0"/>
              <a:t>perque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realment</a:t>
            </a:r>
            <a:r>
              <a:rPr lang="es-ES" baseline="0" dirty="0" smtClean="0"/>
              <a:t> el motor no es ideal i les </a:t>
            </a:r>
            <a:r>
              <a:rPr lang="es-ES" baseline="0" dirty="0" err="1" smtClean="0"/>
              <a:t>perdues</a:t>
            </a:r>
            <a:r>
              <a:rPr lang="es-ES" baseline="0" dirty="0" smtClean="0"/>
              <a:t> de </a:t>
            </a:r>
            <a:r>
              <a:rPr lang="es-ES" baseline="0" dirty="0" err="1" smtClean="0"/>
              <a:t>pressió</a:t>
            </a:r>
            <a:r>
              <a:rPr lang="es-ES" baseline="0" dirty="0" smtClean="0"/>
              <a:t> a </a:t>
            </a:r>
            <a:r>
              <a:rPr lang="es-ES" baseline="0" dirty="0" err="1" smtClean="0"/>
              <a:t>diferents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components</a:t>
            </a:r>
            <a:r>
              <a:rPr lang="es-ES" baseline="0" dirty="0" smtClean="0"/>
              <a:t> fan que </a:t>
            </a:r>
            <a:r>
              <a:rPr lang="es-ES" baseline="0" dirty="0" err="1" smtClean="0"/>
              <a:t>amb</a:t>
            </a:r>
            <a:r>
              <a:rPr lang="es-ES" baseline="0" dirty="0" smtClean="0"/>
              <a:t> </a:t>
            </a:r>
            <a:r>
              <a:rPr lang="es-ES" baseline="0" dirty="0" err="1" smtClean="0"/>
              <a:t>aquesta</a:t>
            </a:r>
            <a:r>
              <a:rPr lang="es-ES" baseline="0" dirty="0" smtClean="0"/>
              <a:t> </a:t>
            </a:r>
            <a:r>
              <a:rPr lang="es-ES" baseline="0" dirty="0" err="1" smtClean="0"/>
              <a:t>equacio</a:t>
            </a:r>
            <a:r>
              <a:rPr lang="es-ES" baseline="0" dirty="0" smtClean="0"/>
              <a:t> el </a:t>
            </a:r>
            <a:r>
              <a:rPr lang="es-ES" baseline="0" dirty="0" err="1" smtClean="0"/>
              <a:t>resultat</a:t>
            </a:r>
            <a:r>
              <a:rPr lang="es-ES" baseline="0" dirty="0" smtClean="0"/>
              <a:t> </a:t>
            </a:r>
            <a:r>
              <a:rPr lang="es-ES" baseline="0" dirty="0" err="1" smtClean="0"/>
              <a:t>sigui</a:t>
            </a:r>
            <a:r>
              <a:rPr lang="es-ES" baseline="0" dirty="0" smtClean="0"/>
              <a:t> que el fluid es </a:t>
            </a:r>
            <a:r>
              <a:rPr lang="es-ES" baseline="0" dirty="0" err="1" smtClean="0"/>
              <a:t>incapaç</a:t>
            </a:r>
            <a:r>
              <a:rPr lang="es-ES" baseline="0" dirty="0" smtClean="0"/>
              <a:t> de </a:t>
            </a:r>
            <a:r>
              <a:rPr lang="es-ES" baseline="0" dirty="0" err="1" smtClean="0"/>
              <a:t>sortir</a:t>
            </a:r>
            <a:r>
              <a:rPr lang="es-ES" baseline="0" dirty="0" smtClean="0"/>
              <a:t> del motor. Per </a:t>
            </a:r>
            <a:r>
              <a:rPr lang="es-ES" baseline="0" dirty="0" err="1" smtClean="0"/>
              <a:t>aquesta</a:t>
            </a:r>
            <a:r>
              <a:rPr lang="es-ES" baseline="0" dirty="0" smtClean="0"/>
              <a:t> raó, si </a:t>
            </a:r>
            <a:r>
              <a:rPr lang="es-ES" baseline="0" dirty="0" err="1" smtClean="0"/>
              <a:t>això</a:t>
            </a:r>
            <a:r>
              <a:rPr lang="es-ES" baseline="0" dirty="0" smtClean="0"/>
              <a:t> pasaba, es </a:t>
            </a:r>
            <a:r>
              <a:rPr lang="es-ES" baseline="0" dirty="0" err="1" smtClean="0"/>
              <a:t>fixaba</a:t>
            </a:r>
            <a:r>
              <a:rPr lang="es-ES" baseline="0" dirty="0" smtClean="0"/>
              <a:t> el mach de </a:t>
            </a:r>
            <a:r>
              <a:rPr lang="es-ES" baseline="0" dirty="0" err="1" smtClean="0"/>
              <a:t>sortida</a:t>
            </a:r>
            <a:r>
              <a:rPr lang="es-ES" baseline="0" dirty="0" smtClean="0"/>
              <a:t> a 0.1 y es </a:t>
            </a:r>
            <a:r>
              <a:rPr lang="es-ES" baseline="0" dirty="0" err="1" smtClean="0"/>
              <a:t>feia</a:t>
            </a:r>
            <a:r>
              <a:rPr lang="es-ES" baseline="0" dirty="0" smtClean="0"/>
              <a:t> un </a:t>
            </a:r>
            <a:r>
              <a:rPr lang="es-ES" baseline="0" dirty="0" err="1" smtClean="0"/>
              <a:t>procés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invers</a:t>
            </a:r>
            <a:r>
              <a:rPr lang="es-ES" baseline="0" dirty="0" smtClean="0"/>
              <a:t> per a calcular la </a:t>
            </a:r>
            <a:r>
              <a:rPr lang="es-ES" baseline="0" dirty="0" err="1" smtClean="0"/>
              <a:t>expansió</a:t>
            </a:r>
            <a:r>
              <a:rPr lang="es-ES" baseline="0" dirty="0" smtClean="0"/>
              <a:t> máxima que podía </a:t>
            </a:r>
            <a:r>
              <a:rPr lang="es-ES" baseline="0" dirty="0" err="1" smtClean="0"/>
              <a:t>fer</a:t>
            </a:r>
            <a:r>
              <a:rPr lang="es-ES" baseline="0" dirty="0" smtClean="0"/>
              <a:t> la turbina. </a:t>
            </a:r>
            <a:r>
              <a:rPr lang="es-ES" baseline="0" dirty="0" err="1" smtClean="0"/>
              <a:t>L’altra</a:t>
            </a:r>
            <a:r>
              <a:rPr lang="es-ES" baseline="0" dirty="0" smtClean="0"/>
              <a:t> </a:t>
            </a:r>
            <a:r>
              <a:rPr lang="es-ES" baseline="0" dirty="0" err="1" smtClean="0"/>
              <a:t>opció</a:t>
            </a:r>
            <a:r>
              <a:rPr lang="es-ES" baseline="0" dirty="0" smtClean="0"/>
              <a:t> era </a:t>
            </a:r>
            <a:r>
              <a:rPr lang="es-ES" baseline="0" dirty="0" err="1" smtClean="0"/>
              <a:t>mantenint</a:t>
            </a:r>
            <a:r>
              <a:rPr lang="es-ES" baseline="0" dirty="0" smtClean="0"/>
              <a:t> </a:t>
            </a:r>
            <a:r>
              <a:rPr lang="es-ES" baseline="0" dirty="0" err="1" smtClean="0"/>
              <a:t>constants</a:t>
            </a:r>
            <a:r>
              <a:rPr lang="es-ES" baseline="0" dirty="0" smtClean="0"/>
              <a:t> el s parámetros de la turbina calculada </a:t>
            </a:r>
            <a:r>
              <a:rPr lang="es-ES" baseline="0" dirty="0" err="1" smtClean="0"/>
              <a:t>pel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turbofan</a:t>
            </a:r>
            <a:r>
              <a:rPr lang="es-ES" baseline="0" dirty="0" smtClean="0"/>
              <a:t>. </a:t>
            </a:r>
            <a:r>
              <a:rPr lang="es-ES" baseline="0" dirty="0" err="1" smtClean="0"/>
              <a:t>S’aprecia</a:t>
            </a:r>
            <a:r>
              <a:rPr lang="es-ES" baseline="0" dirty="0" smtClean="0"/>
              <a:t> la diferencia </a:t>
            </a:r>
            <a:r>
              <a:rPr lang="es-ES" baseline="0" dirty="0" err="1" smtClean="0"/>
              <a:t>enter</a:t>
            </a:r>
            <a:r>
              <a:rPr lang="es-ES" baseline="0" dirty="0" smtClean="0"/>
              <a:t> </a:t>
            </a:r>
            <a:r>
              <a:rPr lang="es-ES" baseline="0" dirty="0" err="1" smtClean="0"/>
              <a:t>resultats</a:t>
            </a:r>
            <a:r>
              <a:rPr lang="es-ES" baseline="0" dirty="0" smtClean="0"/>
              <a:t>. Es </a:t>
            </a:r>
            <a:r>
              <a:rPr lang="es-ES" baseline="0" dirty="0" err="1" smtClean="0"/>
              <a:t>veu</a:t>
            </a:r>
            <a:r>
              <a:rPr lang="es-ES" baseline="0" dirty="0" smtClean="0"/>
              <a:t> </a:t>
            </a:r>
            <a:r>
              <a:rPr lang="es-ES" baseline="0" dirty="0" err="1" smtClean="0"/>
              <a:t>com</a:t>
            </a:r>
            <a:r>
              <a:rPr lang="es-ES" baseline="0" dirty="0" smtClean="0"/>
              <a:t> si </a:t>
            </a:r>
            <a:r>
              <a:rPr lang="es-ES" baseline="0" dirty="0" err="1" smtClean="0"/>
              <a:t>s’optimitza</a:t>
            </a:r>
            <a:r>
              <a:rPr lang="es-ES" baseline="0" dirty="0" smtClean="0"/>
              <a:t> es </a:t>
            </a:r>
            <a:r>
              <a:rPr lang="es-ES" baseline="0" dirty="0" err="1" smtClean="0"/>
              <a:t>pot</a:t>
            </a:r>
            <a:r>
              <a:rPr lang="es-ES" baseline="0" dirty="0" smtClean="0"/>
              <a:t> </a:t>
            </a:r>
            <a:r>
              <a:rPr lang="es-ES" baseline="0" dirty="0" err="1" smtClean="0"/>
              <a:t>extreure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més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força</a:t>
            </a:r>
            <a:r>
              <a:rPr lang="es-ES" baseline="0" dirty="0" smtClean="0"/>
              <a:t> de </a:t>
            </a:r>
            <a:r>
              <a:rPr lang="es-ES" baseline="0" dirty="0" err="1" smtClean="0"/>
              <a:t>l’hélix</a:t>
            </a:r>
            <a:r>
              <a:rPr lang="es-ES" baseline="0" dirty="0" smtClean="0"/>
              <a:t> que si no </a:t>
            </a:r>
            <a:r>
              <a:rPr lang="es-ES" baseline="0" dirty="0" err="1" smtClean="0"/>
              <a:t>s’optimitza</a:t>
            </a:r>
            <a:r>
              <a:rPr lang="es-ES" baseline="0" dirty="0" smtClean="0"/>
              <a:t> pero </a:t>
            </a:r>
            <a:r>
              <a:rPr lang="es-ES" baseline="0" dirty="0" err="1" smtClean="0"/>
              <a:t>pels</a:t>
            </a:r>
            <a:r>
              <a:rPr lang="es-ES" baseline="0" dirty="0" smtClean="0"/>
              <a:t> dos casos </a:t>
            </a:r>
            <a:r>
              <a:rPr lang="es-ES" baseline="0" dirty="0" err="1" smtClean="0"/>
              <a:t>l’hélix</a:t>
            </a:r>
            <a:r>
              <a:rPr lang="es-ES" baseline="0" dirty="0" smtClean="0"/>
              <a:t> no representaría una gran </a:t>
            </a:r>
            <a:r>
              <a:rPr lang="es-ES" baseline="0" dirty="0" err="1" smtClean="0"/>
              <a:t>part</a:t>
            </a:r>
            <a:r>
              <a:rPr lang="es-ES" baseline="0" dirty="0" smtClean="0"/>
              <a:t> de </a:t>
            </a:r>
            <a:r>
              <a:rPr lang="es-ES" baseline="0" dirty="0" err="1" smtClean="0"/>
              <a:t>l’empenta</a:t>
            </a:r>
            <a:r>
              <a:rPr lang="es-ES" baseline="0" dirty="0" smtClean="0"/>
              <a:t> i es </a:t>
            </a:r>
            <a:r>
              <a:rPr lang="es-ES" baseline="0" dirty="0" err="1" smtClean="0"/>
              <a:t>decideix</a:t>
            </a:r>
            <a:r>
              <a:rPr lang="es-ES" baseline="0" dirty="0" smtClean="0"/>
              <a:t> que un </a:t>
            </a:r>
            <a:r>
              <a:rPr lang="es-ES" baseline="0" dirty="0" err="1" smtClean="0"/>
              <a:t>turboprop</a:t>
            </a:r>
            <a:r>
              <a:rPr lang="es-ES" baseline="0" dirty="0" smtClean="0"/>
              <a:t> no es </a:t>
            </a:r>
            <a:r>
              <a:rPr lang="es-ES" baseline="0" dirty="0" err="1" smtClean="0"/>
              <a:t>adecuat</a:t>
            </a:r>
            <a:r>
              <a:rPr lang="es-ES" baseline="0" dirty="0" smtClean="0"/>
              <a:t> </a:t>
            </a:r>
            <a:r>
              <a:rPr lang="es-ES" baseline="0" dirty="0" err="1" smtClean="0"/>
              <a:t>pel</a:t>
            </a:r>
            <a:r>
              <a:rPr lang="es-ES" baseline="0" dirty="0" smtClean="0"/>
              <a:t> </a:t>
            </a:r>
            <a:r>
              <a:rPr lang="es-ES" baseline="0" dirty="0" err="1" smtClean="0"/>
              <a:t>nostre</a:t>
            </a:r>
            <a:r>
              <a:rPr lang="es-ES" baseline="0" dirty="0" smtClean="0"/>
              <a:t> motor.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494AD-35E3-4466-BE28-33F71F72417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142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Tot</a:t>
            </a:r>
            <a:r>
              <a:rPr lang="es-ES" dirty="0" smtClean="0"/>
              <a:t> i</a:t>
            </a:r>
            <a:r>
              <a:rPr lang="es-ES" baseline="0" dirty="0" smtClean="0"/>
              <a:t> que es </a:t>
            </a:r>
            <a:r>
              <a:rPr lang="es-ES" baseline="0" dirty="0" err="1" smtClean="0"/>
              <a:t>decideix</a:t>
            </a:r>
            <a:r>
              <a:rPr lang="es-ES" baseline="0" dirty="0" smtClean="0"/>
              <a:t> no posar </a:t>
            </a:r>
            <a:r>
              <a:rPr lang="es-ES" baseline="0" dirty="0" err="1" smtClean="0"/>
              <a:t>propeller</a:t>
            </a:r>
            <a:r>
              <a:rPr lang="es-ES" baseline="0" dirty="0" smtClean="0"/>
              <a:t> es calculará </a:t>
            </a:r>
            <a:r>
              <a:rPr lang="es-ES" baseline="0" dirty="0" err="1" smtClean="0"/>
              <a:t>l’hélix</a:t>
            </a:r>
            <a:r>
              <a:rPr lang="es-ES" baseline="0" dirty="0" smtClean="0"/>
              <a:t> per a un </a:t>
            </a:r>
            <a:r>
              <a:rPr lang="es-ES" baseline="0" dirty="0" err="1" smtClean="0"/>
              <a:t>dels</a:t>
            </a:r>
            <a:r>
              <a:rPr lang="es-ES" baseline="0" dirty="0" smtClean="0"/>
              <a:t> dos casos </a:t>
            </a:r>
            <a:r>
              <a:rPr lang="es-ES" baseline="0" dirty="0" err="1" smtClean="0"/>
              <a:t>anteriors</a:t>
            </a:r>
            <a:r>
              <a:rPr lang="es-ES" baseline="0" dirty="0" smtClean="0"/>
              <a:t>. </a:t>
            </a:r>
            <a:r>
              <a:rPr lang="es-ES" baseline="0" dirty="0" err="1" smtClean="0"/>
              <a:t>S’ha</a:t>
            </a:r>
            <a:r>
              <a:rPr lang="es-ES" baseline="0" dirty="0" smtClean="0"/>
              <a:t> </a:t>
            </a:r>
            <a:r>
              <a:rPr lang="es-ES" baseline="0" dirty="0" err="1" smtClean="0"/>
              <a:t>modelitzat</a:t>
            </a:r>
            <a:r>
              <a:rPr lang="es-ES" baseline="0" dirty="0" smtClean="0"/>
              <a:t> la </a:t>
            </a:r>
            <a:r>
              <a:rPr lang="es-ES" baseline="0" dirty="0" err="1" smtClean="0"/>
              <a:t>corba</a:t>
            </a:r>
            <a:r>
              <a:rPr lang="es-ES" baseline="0" dirty="0" smtClean="0"/>
              <a:t> </a:t>
            </a:r>
            <a:r>
              <a:rPr lang="es-ES" baseline="0" dirty="0" err="1" smtClean="0"/>
              <a:t>d’operación</a:t>
            </a:r>
            <a:r>
              <a:rPr lang="es-ES" baseline="0" dirty="0" smtClean="0"/>
              <a:t> en Matlab.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494AD-35E3-4466-BE28-33F71F72417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814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885B-ABF4-4D41-9EE3-E56CBD3E4B89}" type="datetime1">
              <a:rPr lang="en-US" smtClean="0"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886E-F321-4DB6-B24B-EAE3FF195B44}" type="datetime1">
              <a:rPr lang="en-US" smtClean="0"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061C-49C1-4650-887A-7E5400F6FBCD}" type="datetime1">
              <a:rPr lang="en-US" smtClean="0"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FEF88-0FA3-482F-B1D7-E34C31F51025}" type="datetime1">
              <a:rPr lang="en-US" smtClean="0"/>
              <a:t>5/25/2018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A121-9473-4A6B-B710-B3749F8CC0E6}" type="datetime1">
              <a:rPr lang="en-US" smtClean="0"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0415D-AB34-4425-ACAF-D6573F0FF714}" type="datetime1">
              <a:rPr lang="en-US" smtClean="0"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141763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0EB4-F80E-4100-8550-DB9D734BBCAC}" type="datetime1">
              <a:rPr lang="en-US" smtClean="0"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764731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801288" y="223594"/>
            <a:ext cx="10571998" cy="97045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n-GB" dirty="0"/>
          </a:p>
        </p:txBody>
      </p:sp>
      <p:sp>
        <p:nvSpPr>
          <p:cNvPr id="10" name="Rectángulo 9"/>
          <p:cNvSpPr/>
          <p:nvPr userDrawn="1"/>
        </p:nvSpPr>
        <p:spPr>
          <a:xfrm>
            <a:off x="11290755" y="6054573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E84C22"/>
                </a:solidFill>
              </a:rPr>
              <a:t> / 10</a:t>
            </a:r>
            <a:endParaRPr lang="en-US" dirty="0">
              <a:solidFill>
                <a:srgbClr val="E84C2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A4A6-DEFE-48FD-9ABD-BE46C68968F5}" type="datetime1">
              <a:rPr lang="en-US" smtClean="0"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B27D-193B-4544-847C-4B9D484EDC35}" type="datetime1">
              <a:rPr lang="en-US" smtClean="0"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12260-E1FF-4823-B531-2D6E8793C49F}" type="datetime1">
              <a:rPr lang="en-US" smtClean="0"/>
              <a:t>5/25/2018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18ED-6179-4E1C-AF18-D63C0F0D7E32}" type="datetime1">
              <a:rPr lang="en-US" smtClean="0"/>
              <a:t>5/25/2018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EFFA-6F1D-4C3D-A3F9-65CD15294331}" type="datetime1">
              <a:rPr lang="en-US" smtClean="0"/>
              <a:t>5/25/2018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F29E-79CC-4017-969E-5619E5C1F0EF}" type="datetime1">
              <a:rPr lang="en-US" smtClean="0"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8C2F606-D503-43E7-9ADD-B05EE5C2B95C}" type="datetime1">
              <a:rPr lang="en-US" smtClean="0"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D0EB9B6-F566-4FA3-BDF1-58BD99A293BC}" type="datetime1">
              <a:rPr lang="en-US" smtClean="0"/>
              <a:t>5/25/2018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>
                <a:solidFill>
                  <a:schemeClr val="bg1"/>
                </a:solidFill>
              </a:rPr>
              <a:t>Disseny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d’un</a:t>
            </a:r>
            <a:r>
              <a:rPr lang="es-ES" dirty="0" smtClean="0">
                <a:solidFill>
                  <a:schemeClr val="bg1"/>
                </a:solidFill>
              </a:rPr>
              <a:t> motor Jet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2583" y="4929665"/>
            <a:ext cx="2142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Boyan Naydenov</a:t>
            </a:r>
            <a:endParaRPr lang="en-GB" b="1" dirty="0"/>
          </a:p>
        </p:txBody>
      </p:sp>
      <p:sp>
        <p:nvSpPr>
          <p:cNvPr id="5" name="Rectangle 4"/>
          <p:cNvSpPr/>
          <p:nvPr/>
        </p:nvSpPr>
        <p:spPr>
          <a:xfrm>
            <a:off x="952583" y="4440870"/>
            <a:ext cx="2420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/>
              <a:t>Pol </a:t>
            </a:r>
            <a:r>
              <a:rPr lang="es-ES" b="1" dirty="0" err="1"/>
              <a:t>Fontanes</a:t>
            </a:r>
            <a:r>
              <a:rPr lang="es-ES" b="1" dirty="0"/>
              <a:t> Molina</a:t>
            </a:r>
            <a:endParaRPr lang="en-GB" b="1" dirty="0"/>
          </a:p>
        </p:txBody>
      </p:sp>
      <p:sp>
        <p:nvSpPr>
          <p:cNvPr id="6" name="Rectangle 5"/>
          <p:cNvSpPr/>
          <p:nvPr/>
        </p:nvSpPr>
        <p:spPr>
          <a:xfrm>
            <a:off x="952583" y="5418460"/>
            <a:ext cx="3296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/>
              <a:t>Eva María Urbano González</a:t>
            </a:r>
            <a:endParaRPr lang="en-GB" b="1" dirty="0"/>
          </a:p>
        </p:txBody>
      </p:sp>
      <p:pic>
        <p:nvPicPr>
          <p:cNvPr id="1030" name="Picture 6" descr="Image result for turbofa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768" y="897380"/>
            <a:ext cx="4864228" cy="332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15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1123260" y="2106378"/>
            <a:ext cx="5818453" cy="3636511"/>
          </a:xfrm>
        </p:spPr>
        <p:txBody>
          <a:bodyPr anchor="t"/>
          <a:lstStyle/>
          <a:p>
            <a:r>
              <a:rPr lang="es-ES" dirty="0" err="1" smtClean="0"/>
              <a:t>Mixer</a:t>
            </a:r>
            <a:r>
              <a:rPr lang="es-ES" dirty="0" smtClean="0"/>
              <a:t>: </a:t>
            </a:r>
            <a:r>
              <a:rPr lang="es-ES" dirty="0" err="1" smtClean="0"/>
              <a:t>Força</a:t>
            </a:r>
            <a:r>
              <a:rPr lang="es-ES" dirty="0" smtClean="0"/>
              <a:t> adimensional </a:t>
            </a:r>
            <a:r>
              <a:rPr lang="es-ES" dirty="0" err="1" smtClean="0"/>
              <a:t>més</a:t>
            </a:r>
            <a:r>
              <a:rPr lang="es-ES" dirty="0" smtClean="0"/>
              <a:t> </a:t>
            </a:r>
            <a:r>
              <a:rPr lang="es-ES" dirty="0" err="1" smtClean="0"/>
              <a:t>petita</a:t>
            </a:r>
            <a:r>
              <a:rPr lang="es-ES" dirty="0" smtClean="0"/>
              <a:t>. Motor </a:t>
            </a:r>
            <a:r>
              <a:rPr lang="es-ES" dirty="0" err="1" smtClean="0"/>
              <a:t>més</a:t>
            </a:r>
            <a:r>
              <a:rPr lang="es-ES" dirty="0" smtClean="0"/>
              <a:t> gran. </a:t>
            </a:r>
          </a:p>
          <a:p>
            <a:r>
              <a:rPr lang="es-ES" dirty="0" err="1" smtClean="0"/>
              <a:t>Propeller</a:t>
            </a:r>
            <a:r>
              <a:rPr lang="es-ES" dirty="0"/>
              <a:t> </a:t>
            </a:r>
            <a:r>
              <a:rPr lang="es-ES" dirty="0" smtClean="0"/>
              <a:t>No proporciona la </a:t>
            </a:r>
            <a:r>
              <a:rPr lang="es-ES" dirty="0" err="1" smtClean="0"/>
              <a:t>majoria</a:t>
            </a:r>
            <a:r>
              <a:rPr lang="es-ES" dirty="0" smtClean="0"/>
              <a:t> de </a:t>
            </a:r>
            <a:r>
              <a:rPr lang="es-ES" dirty="0" err="1" smtClean="0"/>
              <a:t>l’empenta</a:t>
            </a:r>
            <a:r>
              <a:rPr lang="es-ES" dirty="0" smtClean="0"/>
              <a:t> </a:t>
            </a:r>
            <a:r>
              <a:rPr lang="es-ES" dirty="0" err="1" smtClean="0"/>
              <a:t>mitjançant</a:t>
            </a:r>
            <a:r>
              <a:rPr lang="es-ES" dirty="0" smtClean="0"/>
              <a:t> </a:t>
            </a:r>
            <a:r>
              <a:rPr lang="es-ES" dirty="0" err="1" smtClean="0"/>
              <a:t>l’hèlix</a:t>
            </a:r>
            <a:r>
              <a:rPr lang="es-ES" dirty="0" smtClean="0"/>
              <a:t>.</a:t>
            </a:r>
            <a:endParaRPr lang="es-ES" dirty="0" smtClean="0"/>
          </a:p>
          <a:p>
            <a:r>
              <a:rPr lang="es-ES" dirty="0" err="1" smtClean="0"/>
              <a:t>Afterburner</a:t>
            </a:r>
            <a:r>
              <a:rPr lang="es-ES" dirty="0" smtClean="0"/>
              <a:t>: </a:t>
            </a:r>
            <a:r>
              <a:rPr lang="es-ES" dirty="0" err="1" smtClean="0"/>
              <a:t>Força</a:t>
            </a:r>
            <a:r>
              <a:rPr lang="es-ES" dirty="0" smtClean="0"/>
              <a:t> adimensional </a:t>
            </a:r>
            <a:r>
              <a:rPr lang="es-ES" dirty="0" err="1" smtClean="0"/>
              <a:t>més</a:t>
            </a:r>
            <a:r>
              <a:rPr lang="es-ES" dirty="0" smtClean="0"/>
              <a:t> gran. Motor </a:t>
            </a:r>
            <a:r>
              <a:rPr lang="es-ES" dirty="0" err="1" smtClean="0"/>
              <a:t>més</a:t>
            </a:r>
            <a:r>
              <a:rPr lang="es-ES" dirty="0" smtClean="0"/>
              <a:t> </a:t>
            </a:r>
            <a:r>
              <a:rPr lang="es-ES" dirty="0" err="1" smtClean="0"/>
              <a:t>petit</a:t>
            </a:r>
            <a:r>
              <a:rPr lang="es-ES" dirty="0" smtClean="0"/>
              <a:t> </a:t>
            </a:r>
            <a:r>
              <a:rPr lang="es-ES" dirty="0" err="1" smtClean="0"/>
              <a:t>però</a:t>
            </a:r>
            <a:r>
              <a:rPr lang="es-ES" dirty="0" smtClean="0"/>
              <a:t> </a:t>
            </a:r>
            <a:r>
              <a:rPr lang="es-ES" dirty="0" err="1" smtClean="0"/>
              <a:t>més</a:t>
            </a:r>
            <a:r>
              <a:rPr lang="es-ES" dirty="0" smtClean="0"/>
              <a:t>  </a:t>
            </a:r>
            <a:r>
              <a:rPr lang="es-ES" dirty="0" err="1" smtClean="0"/>
              <a:t>llarg</a:t>
            </a:r>
            <a:r>
              <a:rPr lang="es-ES" dirty="0" smtClean="0"/>
              <a:t> i </a:t>
            </a:r>
            <a:r>
              <a:rPr lang="es-ES" dirty="0" err="1" smtClean="0"/>
              <a:t>més</a:t>
            </a:r>
            <a:r>
              <a:rPr lang="es-ES" dirty="0" smtClean="0"/>
              <a:t> </a:t>
            </a:r>
            <a:r>
              <a:rPr lang="es-ES" dirty="0" err="1" smtClean="0"/>
              <a:t>consum</a:t>
            </a:r>
            <a:r>
              <a:rPr lang="es-ES" dirty="0" smtClean="0"/>
              <a:t>.</a:t>
            </a:r>
            <a:endParaRPr lang="en-GB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Motor final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056" y="1878566"/>
            <a:ext cx="25812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33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Conclusions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Valoració</a:t>
            </a:r>
            <a:r>
              <a:rPr lang="es-ES" dirty="0" smtClean="0"/>
              <a:t> personal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r>
              <a:rPr lang="en-US" dirty="0" smtClean="0"/>
              <a:t> / 10</a:t>
            </a:r>
            <a:endParaRPr lang="en-US" dirty="0"/>
          </a:p>
        </p:txBody>
      </p:sp>
      <p:pic>
        <p:nvPicPr>
          <p:cNvPr id="6" name="Picture 2" descr="Resultado de imagen de conclus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532" y="946022"/>
            <a:ext cx="5018468" cy="421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00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>
              <a:xfrm>
                <a:off x="801288" y="1871996"/>
                <a:ext cx="10554574" cy="3636511"/>
              </a:xfrm>
            </p:spPr>
            <p:txBody>
              <a:bodyPr anchor="t"/>
              <a:lstStyle/>
              <a:p>
                <a:r>
                  <a:rPr lang="es-ES" dirty="0" smtClean="0"/>
                  <a:t>Objectiu: </a:t>
                </a:r>
                <a:r>
                  <a:rPr lang="es-ES" dirty="0" err="1" smtClean="0"/>
                  <a:t>Disseny</a:t>
                </a:r>
                <a:r>
                  <a:rPr lang="es-ES" dirty="0" smtClean="0"/>
                  <a:t> de la </a:t>
                </a:r>
                <a:r>
                  <a:rPr lang="es-ES" dirty="0" err="1" smtClean="0"/>
                  <a:t>motorització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d’una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aeronau</a:t>
                </a:r>
                <a:endParaRPr lang="es-ES" dirty="0" smtClean="0"/>
              </a:p>
              <a:p>
                <a:r>
                  <a:rPr lang="es-ES" dirty="0" err="1" smtClean="0"/>
                  <a:t>Requisits</a:t>
                </a:r>
                <a:r>
                  <a:rPr lang="es-E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=25000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s-ES" dirty="0" smtClean="0"/>
                  <a:t> </a:t>
                </a:r>
                <a14:m>
                  <m:oMath xmlns:m="http://schemas.openxmlformats.org/officeDocument/2006/math">
                    <m:r>
                      <a:rPr lang="es-ES" b="0" i="0" smtClean="0">
                        <a:latin typeface="Cambria Math" panose="02040503050406030204" pitchFamily="18" charset="0"/>
                      </a:rPr>
                      <m:t>         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9500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ES" dirty="0" smtClean="0"/>
                  <a:t>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600 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𝑘𝑚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s-ES" dirty="0"/>
              </a:p>
              <a:p>
                <a:pPr marL="0" indent="0">
                  <a:buNone/>
                </a:pPr>
                <a:endParaRPr lang="es-ES" dirty="0"/>
              </a:p>
              <a:p>
                <a:pPr marL="0" indent="0">
                  <a:buNone/>
                </a:pPr>
                <a:endParaRPr lang="es-ES" dirty="0" smtClean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1288" y="1871996"/>
                <a:ext cx="10554574" cy="3636511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01288" y="32630"/>
            <a:ext cx="10571998" cy="970450"/>
          </a:xfrm>
        </p:spPr>
        <p:txBody>
          <a:bodyPr/>
          <a:lstStyle/>
          <a:p>
            <a:r>
              <a:rPr lang="es-ES" dirty="0" err="1" smtClean="0"/>
              <a:t>Introducció</a:t>
            </a:r>
            <a:r>
              <a:rPr lang="es-ES" dirty="0" smtClean="0"/>
              <a:t> i </a:t>
            </a:r>
            <a:r>
              <a:rPr lang="es-ES" dirty="0" err="1" smtClean="0"/>
              <a:t>descripció</a:t>
            </a:r>
            <a:r>
              <a:rPr lang="es-ES" dirty="0" smtClean="0"/>
              <a:t> del motor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642" y="3322749"/>
            <a:ext cx="6201813" cy="286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9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Elecció</a:t>
            </a:r>
            <a:r>
              <a:rPr lang="es-ES" dirty="0" smtClean="0"/>
              <a:t> </a:t>
            </a:r>
            <a:r>
              <a:rPr lang="es-ES" dirty="0" err="1" smtClean="0"/>
              <a:t>paràmetres</a:t>
            </a:r>
            <a:r>
              <a:rPr lang="es-ES" dirty="0" smtClean="0"/>
              <a:t> per un motor </a:t>
            </a:r>
            <a:r>
              <a:rPr lang="es-ES" dirty="0" err="1" smtClean="0"/>
              <a:t>òptim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96" y="2166517"/>
            <a:ext cx="5178676" cy="38320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679" y="2093058"/>
            <a:ext cx="5364233" cy="39790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3658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794241" y="5928766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r>
              <a:rPr lang="en-US" dirty="0" smtClean="0"/>
              <a:t> / 10</a:t>
            </a:r>
            <a:endParaRPr lang="en-US" dirty="0"/>
          </a:p>
        </p:txBody>
      </p:sp>
      <p:pic>
        <p:nvPicPr>
          <p:cNvPr id="3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572" y="145631"/>
            <a:ext cx="3142445" cy="655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80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Càlcul</a:t>
            </a:r>
            <a:r>
              <a:rPr lang="es-ES" dirty="0" smtClean="0"/>
              <a:t> </a:t>
            </a:r>
            <a:r>
              <a:rPr lang="es-ES" dirty="0" err="1" smtClean="0"/>
              <a:t>paramètric</a:t>
            </a:r>
            <a:r>
              <a:rPr lang="es-ES" dirty="0" smtClean="0"/>
              <a:t> del motor real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288" y="1848145"/>
            <a:ext cx="5601482" cy="40677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7544" y="1848146"/>
            <a:ext cx="3010787" cy="17259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190400" y="4228226"/>
                <a:ext cx="1691552" cy="4084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𝑎𝑑𝑖𝑚</m:t>
                          </m:r>
                        </m:sub>
                      </m:sSub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6.29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0400" y="4228226"/>
                <a:ext cx="1691552" cy="408445"/>
              </a:xfrm>
              <a:prstGeom prst="rect">
                <a:avLst/>
              </a:prstGeom>
              <a:blipFill>
                <a:blip r:embed="rId5"/>
                <a:stretch>
                  <a:fillRect t="-7463" b="-29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291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naydden/jet_engine_parametrization/master/pics/mix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88" y="1849752"/>
            <a:ext cx="4779028" cy="172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Estudi</a:t>
            </a:r>
            <a:r>
              <a:rPr lang="es-ES" dirty="0" smtClean="0"/>
              <a:t> </a:t>
            </a:r>
            <a:r>
              <a:rPr lang="es-ES" dirty="0" err="1" smtClean="0"/>
              <a:t>implementació</a:t>
            </a:r>
            <a:r>
              <a:rPr lang="es-ES" dirty="0" smtClean="0"/>
              <a:t> </a:t>
            </a:r>
            <a:r>
              <a:rPr lang="es-ES" dirty="0" err="1" smtClean="0"/>
              <a:t>Mixer</a:t>
            </a:r>
            <a:endParaRPr lang="en-GB" dirty="0"/>
          </a:p>
        </p:txBody>
      </p:sp>
      <p:grpSp>
        <p:nvGrpSpPr>
          <p:cNvPr id="12" name="Group 11"/>
          <p:cNvGrpSpPr/>
          <p:nvPr/>
        </p:nvGrpSpPr>
        <p:grpSpPr>
          <a:xfrm>
            <a:off x="3995169" y="3668354"/>
            <a:ext cx="6314306" cy="3189646"/>
            <a:chOff x="5104255" y="2014779"/>
            <a:chExt cx="6338807" cy="320202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16" t="6746" r="9368" b="11043"/>
            <a:stretch/>
          </p:blipFill>
          <p:spPr>
            <a:xfrm>
              <a:off x="5491713" y="2014779"/>
              <a:ext cx="5951349" cy="2801913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8273658" y="4816692"/>
              <a:ext cx="3874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 smtClean="0"/>
                <a:t>M</a:t>
              </a:r>
              <a:endParaRPr lang="en-GB" sz="20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04255" y="3215680"/>
              <a:ext cx="3874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000" b="1" dirty="0" smtClean="0"/>
                <a:t>Φ</a:t>
              </a:r>
              <a:endParaRPr lang="en-GB" sz="20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98154" y="2092313"/>
              <a:ext cx="1286371" cy="406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/>
                <a:t>(1,0.208)</a:t>
              </a:r>
              <a:endParaRPr lang="en-GB" b="1" dirty="0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4525" y="1849752"/>
            <a:ext cx="2848373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91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758119" y="1385160"/>
            <a:ext cx="10554574" cy="1348227"/>
          </a:xfrm>
        </p:spPr>
        <p:txBody>
          <a:bodyPr/>
          <a:lstStyle/>
          <a:p>
            <a:r>
              <a:rPr lang="es-ES" dirty="0" smtClean="0"/>
              <a:t>Dos casos:</a:t>
            </a:r>
          </a:p>
          <a:p>
            <a:pPr lvl="1"/>
            <a:r>
              <a:rPr lang="es-ES" dirty="0" smtClean="0"/>
              <a:t>Turbina </a:t>
            </a:r>
            <a:r>
              <a:rPr lang="es-ES" dirty="0" err="1" smtClean="0"/>
              <a:t>optimitzada</a:t>
            </a:r>
            <a:r>
              <a:rPr lang="es-ES" dirty="0" smtClean="0"/>
              <a:t> per </a:t>
            </a:r>
            <a:r>
              <a:rPr lang="es-ES" dirty="0" err="1" smtClean="0"/>
              <a:t>maximitzar</a:t>
            </a:r>
            <a:r>
              <a:rPr lang="es-ES" dirty="0" smtClean="0"/>
              <a:t> </a:t>
            </a:r>
            <a:r>
              <a:rPr lang="ca-ES" dirty="0" smtClean="0"/>
              <a:t>potència</a:t>
            </a:r>
            <a:r>
              <a:rPr lang="es-ES" dirty="0" smtClean="0"/>
              <a:t> de </a:t>
            </a:r>
            <a:r>
              <a:rPr lang="es-ES" dirty="0" err="1" smtClean="0"/>
              <a:t>l’hélix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Turbina no varia respecte </a:t>
            </a:r>
            <a:r>
              <a:rPr lang="es-ES" dirty="0" err="1" smtClean="0"/>
              <a:t>turbofan</a:t>
            </a:r>
            <a:r>
              <a:rPr lang="es-ES" dirty="0" smtClean="0"/>
              <a:t>.</a:t>
            </a:r>
            <a:endParaRPr lang="en-GB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Estudi</a:t>
            </a:r>
            <a:r>
              <a:rPr lang="es-ES" dirty="0" smtClean="0"/>
              <a:t> </a:t>
            </a:r>
            <a:r>
              <a:rPr lang="es-ES" dirty="0" err="1" smtClean="0"/>
              <a:t>implementació</a:t>
            </a:r>
            <a:r>
              <a:rPr lang="es-ES" dirty="0" smtClean="0"/>
              <a:t> </a:t>
            </a:r>
            <a:r>
              <a:rPr lang="es-ES" dirty="0" err="1" smtClean="0"/>
              <a:t>Propeller</a:t>
            </a:r>
            <a:endParaRPr lang="en-GB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986" y="2972053"/>
            <a:ext cx="2743438" cy="233192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7276" y="2972053"/>
            <a:ext cx="2743438" cy="2331922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7381347" y="5357975"/>
            <a:ext cx="2015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Mateixa</a:t>
            </a:r>
            <a:r>
              <a:rPr lang="es-ES" dirty="0" smtClean="0"/>
              <a:t> turbina</a:t>
            </a:r>
            <a:endParaRPr lang="en-GB" dirty="0"/>
          </a:p>
        </p:txBody>
      </p:sp>
      <p:sp>
        <p:nvSpPr>
          <p:cNvPr id="12" name="Rectángulo 8"/>
          <p:cNvSpPr/>
          <p:nvPr/>
        </p:nvSpPr>
        <p:spPr>
          <a:xfrm>
            <a:off x="2533837" y="5377028"/>
            <a:ext cx="1609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Optimització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372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801288" y="1025669"/>
            <a:ext cx="10554574" cy="1348227"/>
          </a:xfrm>
        </p:spPr>
        <p:txBody>
          <a:bodyPr/>
          <a:lstStyle/>
          <a:p>
            <a:r>
              <a:rPr lang="es-ES" dirty="0" err="1" smtClean="0"/>
              <a:t>Selecció</a:t>
            </a:r>
            <a:r>
              <a:rPr lang="es-ES" dirty="0" smtClean="0"/>
              <a:t> </a:t>
            </a:r>
            <a:r>
              <a:rPr lang="es-ES" dirty="0" err="1" smtClean="0"/>
              <a:t>hèlix</a:t>
            </a:r>
            <a:endParaRPr lang="en-GB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Estudi</a:t>
            </a:r>
            <a:r>
              <a:rPr lang="es-ES" dirty="0" smtClean="0"/>
              <a:t> </a:t>
            </a:r>
            <a:r>
              <a:rPr lang="es-ES" dirty="0" err="1" smtClean="0"/>
              <a:t>implementació</a:t>
            </a:r>
            <a:r>
              <a:rPr lang="es-ES" dirty="0" smtClean="0"/>
              <a:t> </a:t>
            </a:r>
            <a:r>
              <a:rPr lang="es-ES" dirty="0" err="1" smtClean="0"/>
              <a:t>Propeller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440" y="1699782"/>
            <a:ext cx="4905375" cy="50196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800" y="2831606"/>
            <a:ext cx="2520735" cy="242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54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>
              <a:xfrm>
                <a:off x="638409" y="1341962"/>
                <a:ext cx="10554574" cy="1548524"/>
              </a:xfrm>
            </p:spPr>
            <p:txBody>
              <a:bodyPr/>
              <a:lstStyle/>
              <a:p>
                <a:r>
                  <a:rPr lang="ca-ES" dirty="0" smtClean="0"/>
                  <a:t>Cambra de combustió al flux primari després de la turbina de alta pressió</a:t>
                </a:r>
              </a:p>
              <a:p>
                <a:pPr marL="0" indent="0">
                  <a:buNone/>
                </a:pPr>
                <a:endParaRPr lang="ca-ES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ca-E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a-ES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s-ES" b="0" i="1" smtClean="0">
                        <a:effectLst/>
                        <a:latin typeface="Cambria Math" panose="02040503050406030204" pitchFamily="18" charset="0"/>
                      </a:rPr>
                      <m:t>=0.99</m:t>
                    </m:r>
                  </m:oMath>
                </a14:m>
                <a:r>
                  <a:rPr lang="ca-ES" dirty="0" smtClean="0">
                    <a:effectLst/>
                    <a:latin typeface="+mj-lt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a-ES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dirty="0" smtClean="0"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b="0" i="1" dirty="0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b="0" i="1" dirty="0" smtClean="0">
                            <a:effectLst/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s-ES" b="0" i="1" dirty="0" smtClean="0">
                        <a:effectLst/>
                        <a:latin typeface="Cambria Math" panose="02040503050406030204" pitchFamily="18" charset="0"/>
                      </a:rPr>
                      <m:t>=2400 </m:t>
                    </m:r>
                    <m:r>
                      <a:rPr lang="es-ES" b="0" i="1" dirty="0" smtClean="0">
                        <a:effectLst/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ca-ES" dirty="0">
                  <a:effectLst/>
                  <a:latin typeface="+mj-lt"/>
                </a:endParaRPr>
              </a:p>
            </p:txBody>
          </p:sp>
        </mc:Choice>
        <mc:Fallback xmlns=""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8409" y="1341962"/>
                <a:ext cx="10554574" cy="1548524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Estudi implementació Afterburner</a:t>
            </a:r>
            <a:endParaRPr lang="ca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292" y="3089888"/>
            <a:ext cx="5166808" cy="30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74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Rojo naranja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675</TotalTime>
  <Words>456</Words>
  <Application>Microsoft Office PowerPoint</Application>
  <PresentationFormat>Widescreen</PresentationFormat>
  <Paragraphs>52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Cambria Math</vt:lpstr>
      <vt:lpstr>Century Gothic</vt:lpstr>
      <vt:lpstr>Wingdings 2</vt:lpstr>
      <vt:lpstr>Citable</vt:lpstr>
      <vt:lpstr>Disseny d’un motor Jet</vt:lpstr>
      <vt:lpstr>Introducció i descripció del motor</vt:lpstr>
      <vt:lpstr>Elecció paràmetres per un motor òptim</vt:lpstr>
      <vt:lpstr>PowerPoint Presentation</vt:lpstr>
      <vt:lpstr>Càlcul paramètric del motor real</vt:lpstr>
      <vt:lpstr>Estudi implementació Mixer</vt:lpstr>
      <vt:lpstr>Estudi implementació Propeller</vt:lpstr>
      <vt:lpstr>Estudi implementació Propeller</vt:lpstr>
      <vt:lpstr>Estudi implementació Afterburner</vt:lpstr>
      <vt:lpstr>Motor final</vt:lpstr>
      <vt:lpstr>Conclusions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Pol Fontanes</dc:creator>
  <cp:lastModifiedBy>Eva María</cp:lastModifiedBy>
  <cp:revision>32</cp:revision>
  <dcterms:created xsi:type="dcterms:W3CDTF">2018-05-24T10:24:23Z</dcterms:created>
  <dcterms:modified xsi:type="dcterms:W3CDTF">2018-05-25T14:47:24Z</dcterms:modified>
</cp:coreProperties>
</file>