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HABITOS</a:t>
            </a:r>
            <a:r>
              <a:rPr lang="es-ES" baseline="0" dirty="0"/>
              <a:t> SALUDABLES DE LOS PERUANOS</a:t>
            </a:r>
            <a:endParaRPr lang="es-P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 peru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Mujeres</c:v>
                </c:pt>
                <c:pt idx="1">
                  <c:v>Hombres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0.68</c:v>
                </c:pt>
                <c:pt idx="1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A-45DD-B571-82D64C6CC5C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total global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Mujeres</c:v>
                </c:pt>
                <c:pt idx="1">
                  <c:v>Hombres</c:v>
                </c:pt>
              </c:strCache>
            </c:strRef>
          </c:cat>
          <c:val>
            <c:numRef>
              <c:f>Hoja1!$C$2:$C$3</c:f>
              <c:numCache>
                <c:formatCode>0%</c:formatCode>
                <c:ptCount val="2"/>
                <c:pt idx="0">
                  <c:v>0.77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A-45DD-B571-82D64C6CC5C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total america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Mujeres</c:v>
                </c:pt>
                <c:pt idx="1">
                  <c:v>Hombres</c:v>
                </c:pt>
              </c:strCache>
            </c:strRef>
          </c:cat>
          <c:val>
            <c:numRef>
              <c:f>Hoja1!$D$2:$D$3</c:f>
              <c:numCache>
                <c:formatCode>0%</c:formatCode>
                <c:ptCount val="2"/>
                <c:pt idx="0">
                  <c:v>0.75</c:v>
                </c:pt>
                <c:pt idx="1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EA-45DD-B571-82D64C6CC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5309327"/>
        <c:axId val="355308911"/>
      </c:barChart>
      <c:catAx>
        <c:axId val="355309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355308911"/>
        <c:crosses val="autoZero"/>
        <c:auto val="1"/>
        <c:lblAlgn val="ctr"/>
        <c:lblOffset val="100"/>
        <c:noMultiLvlLbl val="0"/>
      </c:catAx>
      <c:valAx>
        <c:axId val="35530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355309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BENEFICIOS</a:t>
            </a:r>
            <a:r>
              <a:rPr lang="en-US" sz="1800" baseline="0" dirty="0"/>
              <a:t> QUE TIENE LA PITAJAYA</a:t>
            </a:r>
            <a:endParaRPr lang="en-US" sz="1800" dirty="0"/>
          </a:p>
        </c:rich>
      </c:tx>
      <c:layout>
        <c:manualLayout>
          <c:xMode val="edge"/>
          <c:yMode val="edge"/>
          <c:x val="0.2933166626390829"/>
          <c:y val="3.5714285714285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vitamina c,fibra y antioxidantes</c:v>
                </c:pt>
                <c:pt idx="1">
                  <c:v>calorias y grasas</c:v>
                </c:pt>
                <c:pt idx="2">
                  <c:v>fortalece los musculos</c:v>
                </c:pt>
                <c:pt idx="3">
                  <c:v>aminoacidos esenciales</c:v>
                </c:pt>
                <c:pt idx="4">
                  <c:v>acidos grasos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0.38</c:v>
                </c:pt>
                <c:pt idx="1">
                  <c:v>0.2</c:v>
                </c:pt>
                <c:pt idx="2">
                  <c:v>0.17</c:v>
                </c:pt>
                <c:pt idx="3">
                  <c:v>0.15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0-4B8C-B910-6414F3EAF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DC7CD-05AC-4974-8ED4-C3FD298EEFD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F69E301-2418-4B5D-B490-2A8D11D04EEC}">
      <dgm:prSet phldrT="[Texto]" phldr="1"/>
      <dgm:spPr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endParaRPr lang="es-PE" dirty="0"/>
        </a:p>
      </dgm:t>
    </dgm:pt>
    <dgm:pt modelId="{8BD06EC3-EB55-4821-BB08-DBCF2FCA00EB}" type="parTrans" cxnId="{6FE23187-95D6-4CB4-85BF-78E1AD65F6DD}">
      <dgm:prSet/>
      <dgm:spPr/>
      <dgm:t>
        <a:bodyPr/>
        <a:lstStyle/>
        <a:p>
          <a:endParaRPr lang="es-PE"/>
        </a:p>
      </dgm:t>
    </dgm:pt>
    <dgm:pt modelId="{B568FF99-9335-4D9A-BEA1-35BB9729CF05}" type="sibTrans" cxnId="{6FE23187-95D6-4CB4-85BF-78E1AD65F6DD}">
      <dgm:prSet/>
      <dgm:spPr/>
      <dgm:t>
        <a:bodyPr/>
        <a:lstStyle/>
        <a:p>
          <a:endParaRPr lang="es-PE"/>
        </a:p>
      </dgm:t>
    </dgm:pt>
    <dgm:pt modelId="{6A7BEC8C-3E45-44EB-9C40-7D8388665358}">
      <dgm:prSet phldrT="[Texto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dirty="0"/>
            <a:t>¿Cuáles son las verduras y las hortalizas? </a:t>
          </a:r>
          <a:endParaRPr lang="es-PE" dirty="0"/>
        </a:p>
      </dgm:t>
    </dgm:pt>
    <dgm:pt modelId="{40B8C00F-CF65-4105-B0EB-D0C6F766064C}" type="parTrans" cxnId="{BB21DB39-B076-4B29-BC63-344B59EC4C94}">
      <dgm:prSet/>
      <dgm:spPr/>
      <dgm:t>
        <a:bodyPr/>
        <a:lstStyle/>
        <a:p>
          <a:endParaRPr lang="es-PE"/>
        </a:p>
      </dgm:t>
    </dgm:pt>
    <dgm:pt modelId="{203D8828-E64B-4EE2-88F4-C512C10BA120}" type="sibTrans" cxnId="{BB21DB39-B076-4B29-BC63-344B59EC4C94}">
      <dgm:prSet/>
      <dgm:spPr/>
      <dgm:t>
        <a:bodyPr/>
        <a:lstStyle/>
        <a:p>
          <a:endParaRPr lang="es-PE"/>
        </a:p>
      </dgm:t>
    </dgm:pt>
    <dgm:pt modelId="{F360DC02-6BAA-4CFA-B716-EDC904F6B61E}">
      <dgm:prSet phldrT="[Texto]" phldr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endParaRPr lang="es-PE" dirty="0"/>
        </a:p>
      </dgm:t>
    </dgm:pt>
    <dgm:pt modelId="{A2B3992A-2047-4D12-8A6C-E9D23A7FA0F9}" type="parTrans" cxnId="{966E5EAF-02E9-4C41-B27F-6F27C203D194}">
      <dgm:prSet/>
      <dgm:spPr/>
      <dgm:t>
        <a:bodyPr/>
        <a:lstStyle/>
        <a:p>
          <a:endParaRPr lang="es-PE"/>
        </a:p>
      </dgm:t>
    </dgm:pt>
    <dgm:pt modelId="{2A3C185C-BBBE-437B-90A4-2C288FD1C23F}" type="sibTrans" cxnId="{966E5EAF-02E9-4C41-B27F-6F27C203D194}">
      <dgm:prSet/>
      <dgm:spPr/>
      <dgm:t>
        <a:bodyPr/>
        <a:lstStyle/>
        <a:p>
          <a:endParaRPr lang="es-PE"/>
        </a:p>
      </dgm:t>
    </dgm:pt>
    <dgm:pt modelId="{01EEE1FE-DFEC-4B81-9AF2-2278565CFAF1}">
      <dgm:prSet phldrT="[Texto]" phldr="1"/>
      <dgm:spPr>
        <a:blipFill rotWithShape="0">
          <a:blip xmlns:r="http://schemas.openxmlformats.org/officeDocument/2006/relationships" r:embed="rId2"/>
          <a:srcRect/>
          <a:stretch>
            <a:fillRect t="-17000" b="-17000"/>
          </a:stretch>
        </a:blipFill>
      </dgm:spPr>
      <dgm:t>
        <a:bodyPr/>
        <a:lstStyle/>
        <a:p>
          <a:endParaRPr lang="es-PE" dirty="0"/>
        </a:p>
      </dgm:t>
    </dgm:pt>
    <dgm:pt modelId="{C0E372C0-375F-41B1-A095-AB9D7C402F88}" type="parTrans" cxnId="{A8A0BC37-AEE6-4683-AA63-BC23D3D8132E}">
      <dgm:prSet/>
      <dgm:spPr/>
      <dgm:t>
        <a:bodyPr/>
        <a:lstStyle/>
        <a:p>
          <a:endParaRPr lang="es-PE"/>
        </a:p>
      </dgm:t>
    </dgm:pt>
    <dgm:pt modelId="{C0894598-1008-4CF9-B82F-E29B257963D4}" type="sibTrans" cxnId="{A8A0BC37-AEE6-4683-AA63-BC23D3D8132E}">
      <dgm:prSet/>
      <dgm:spPr/>
      <dgm:t>
        <a:bodyPr/>
        <a:lstStyle/>
        <a:p>
          <a:endParaRPr lang="es-PE"/>
        </a:p>
      </dgm:t>
    </dgm:pt>
    <dgm:pt modelId="{16339848-E387-4E1E-995B-E2838353CBF5}">
      <dgm:prSet phldrT="[Texto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dirty="0"/>
            <a:t>Información nutricional de las verduras</a:t>
          </a:r>
          <a:endParaRPr lang="es-PE" dirty="0"/>
        </a:p>
      </dgm:t>
    </dgm:pt>
    <dgm:pt modelId="{36CABD0B-D3BD-49DC-846B-B79582BC0054}" type="parTrans" cxnId="{02E6907A-B470-41F8-8A46-DF9D4788A503}">
      <dgm:prSet/>
      <dgm:spPr/>
      <dgm:t>
        <a:bodyPr/>
        <a:lstStyle/>
        <a:p>
          <a:endParaRPr lang="es-PE"/>
        </a:p>
      </dgm:t>
    </dgm:pt>
    <dgm:pt modelId="{336CA171-F079-4E62-9BDD-3756817B8394}" type="sibTrans" cxnId="{02E6907A-B470-41F8-8A46-DF9D4788A503}">
      <dgm:prSet/>
      <dgm:spPr/>
      <dgm:t>
        <a:bodyPr/>
        <a:lstStyle/>
        <a:p>
          <a:endParaRPr lang="es-PE"/>
        </a:p>
      </dgm:t>
    </dgm:pt>
    <dgm:pt modelId="{7892786E-A28E-492F-BD0D-8D2F3F588335}">
      <dgm:prSet phldrT="[Texto]" phldr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endParaRPr lang="es-PE" dirty="0"/>
        </a:p>
      </dgm:t>
    </dgm:pt>
    <dgm:pt modelId="{4C411471-266F-4A85-9523-9049315F8CA2}" type="parTrans" cxnId="{EE0BE4BC-CB6B-43C8-B914-855E07AC3BBE}">
      <dgm:prSet/>
      <dgm:spPr/>
      <dgm:t>
        <a:bodyPr/>
        <a:lstStyle/>
        <a:p>
          <a:endParaRPr lang="es-PE"/>
        </a:p>
      </dgm:t>
    </dgm:pt>
    <dgm:pt modelId="{B2A7F17D-389F-4840-9055-159C1E49488E}" type="sibTrans" cxnId="{EE0BE4BC-CB6B-43C8-B914-855E07AC3BBE}">
      <dgm:prSet/>
      <dgm:spPr/>
      <dgm:t>
        <a:bodyPr/>
        <a:lstStyle/>
        <a:p>
          <a:endParaRPr lang="es-PE"/>
        </a:p>
      </dgm:t>
    </dgm:pt>
    <dgm:pt modelId="{A232C9C1-17F3-469B-BC81-35C09EEFC4B3}">
      <dgm:prSet phldrT="[Texto]" phldr="1"/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es-PE"/>
        </a:p>
      </dgm:t>
    </dgm:pt>
    <dgm:pt modelId="{B40900AA-1DEA-4F76-BED4-81FA2F66B9B2}" type="parTrans" cxnId="{DC106B8D-9E78-4391-8FEC-1E779D489FD5}">
      <dgm:prSet/>
      <dgm:spPr/>
      <dgm:t>
        <a:bodyPr/>
        <a:lstStyle/>
        <a:p>
          <a:endParaRPr lang="es-PE"/>
        </a:p>
      </dgm:t>
    </dgm:pt>
    <dgm:pt modelId="{ADC42E14-BDA0-4F2B-A5B5-C76B342B9ED2}" type="sibTrans" cxnId="{DC106B8D-9E78-4391-8FEC-1E779D489FD5}">
      <dgm:prSet/>
      <dgm:spPr/>
      <dgm:t>
        <a:bodyPr/>
        <a:lstStyle/>
        <a:p>
          <a:endParaRPr lang="es-PE"/>
        </a:p>
      </dgm:t>
    </dgm:pt>
    <dgm:pt modelId="{E276B9C7-0AFF-4AA0-A981-8DA301A171DF}">
      <dgm:prSet phldrT="[Texto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Proporcionan una amplia variedad de vitaminas:</a:t>
          </a:r>
          <a:endParaRPr lang="es-PE" dirty="0"/>
        </a:p>
      </dgm:t>
    </dgm:pt>
    <dgm:pt modelId="{69035652-2A9D-4FCB-9538-0660504FE20E}" type="parTrans" cxnId="{1AFA666D-715F-4BB0-8A29-4B29D683E0E3}">
      <dgm:prSet/>
      <dgm:spPr/>
      <dgm:t>
        <a:bodyPr/>
        <a:lstStyle/>
        <a:p>
          <a:endParaRPr lang="es-PE"/>
        </a:p>
      </dgm:t>
    </dgm:pt>
    <dgm:pt modelId="{152395F1-8911-4642-8A3F-AFEF99FD1E55}" type="sibTrans" cxnId="{1AFA666D-715F-4BB0-8A29-4B29D683E0E3}">
      <dgm:prSet/>
      <dgm:spPr/>
      <dgm:t>
        <a:bodyPr/>
        <a:lstStyle/>
        <a:p>
          <a:endParaRPr lang="es-PE"/>
        </a:p>
      </dgm:t>
    </dgm:pt>
    <dgm:pt modelId="{3E2A1405-3A06-4522-9550-8054C77D192F}">
      <dgm:prSet phldrT="[Texto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PE" dirty="0"/>
            <a:t>Son una fuente importante de minerales y oligoelementos: Calcio (berros, espinacas, acelgas, calabacín y pepinos), potasio (berenjena, alcachofa, remolacha, champiñones), magnesio, hierro (espárragos, espinacas, col, lechuga, champiñón, alcachofa, rábanos), cinc, manganeso, cromo, yodo, cobalto, selenio, cobre y sodio.</a:t>
          </a:r>
        </a:p>
      </dgm:t>
    </dgm:pt>
    <dgm:pt modelId="{23A27809-5CB2-4F95-956E-74427A7599BF}" type="parTrans" cxnId="{75C9CB8B-1B6C-47C9-9933-FBEE8F97E122}">
      <dgm:prSet/>
      <dgm:spPr/>
      <dgm:t>
        <a:bodyPr/>
        <a:lstStyle/>
        <a:p>
          <a:endParaRPr lang="es-PE"/>
        </a:p>
      </dgm:t>
    </dgm:pt>
    <dgm:pt modelId="{88407B46-982C-4431-B4E7-23AC69AB9963}" type="sibTrans" cxnId="{75C9CB8B-1B6C-47C9-9933-FBEE8F97E122}">
      <dgm:prSet/>
      <dgm:spPr/>
      <dgm:t>
        <a:bodyPr/>
        <a:lstStyle/>
        <a:p>
          <a:endParaRPr lang="es-PE"/>
        </a:p>
      </dgm:t>
    </dgm:pt>
    <dgm:pt modelId="{E619ECDD-A6EA-41C0-8AEE-AA534A23C75E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dirty="0"/>
            <a:t>Las verduras son las hortalizas en las que la parte comestible está constituida por sus órganos verdes, es decir, las hojas o los tallos, </a:t>
          </a:r>
          <a:endParaRPr lang="es-PE" dirty="0"/>
        </a:p>
      </dgm:t>
    </dgm:pt>
    <dgm:pt modelId="{B96FFB10-EEF6-4C87-BA15-9E46CF0BEBDE}" type="parTrans" cxnId="{C05334A7-2F10-452F-A273-D187E36565EB}">
      <dgm:prSet/>
      <dgm:spPr/>
      <dgm:t>
        <a:bodyPr/>
        <a:lstStyle/>
        <a:p>
          <a:endParaRPr lang="es-PE"/>
        </a:p>
      </dgm:t>
    </dgm:pt>
    <dgm:pt modelId="{71948822-8E00-4B58-9174-20FF50B56514}" type="sibTrans" cxnId="{C05334A7-2F10-452F-A273-D187E36565EB}">
      <dgm:prSet/>
      <dgm:spPr/>
      <dgm:t>
        <a:bodyPr/>
        <a:lstStyle/>
        <a:p>
          <a:endParaRPr lang="es-PE"/>
        </a:p>
      </dgm:t>
    </dgm:pt>
    <dgm:pt modelId="{03321B8B-817C-4237-8F32-461E55A09114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dirty="0"/>
            <a:t>Las hortalizas son cualquier planta herbácea hortícola que se pueda utilizar como alimento, ya sea crudo o cocinado</a:t>
          </a:r>
          <a:endParaRPr lang="es-PE" dirty="0"/>
        </a:p>
      </dgm:t>
    </dgm:pt>
    <dgm:pt modelId="{5441FF31-8ECE-4462-A620-C58C4196EE56}" type="parTrans" cxnId="{3A3393D1-F961-4107-925B-1AE910BC12E8}">
      <dgm:prSet/>
      <dgm:spPr/>
      <dgm:t>
        <a:bodyPr/>
        <a:lstStyle/>
        <a:p>
          <a:endParaRPr lang="es-PE"/>
        </a:p>
      </dgm:t>
    </dgm:pt>
    <dgm:pt modelId="{7A15B56A-9167-4FAD-B9D8-C4A1A9C8761A}" type="sibTrans" cxnId="{3A3393D1-F961-4107-925B-1AE910BC12E8}">
      <dgm:prSet/>
      <dgm:spPr/>
      <dgm:t>
        <a:bodyPr/>
        <a:lstStyle/>
        <a:p>
          <a:endParaRPr lang="es-PE"/>
        </a:p>
      </dgm:t>
    </dgm:pt>
    <dgm:pt modelId="{DE64705F-4896-481A-BD60-A4EDC6F8FA60}">
      <dgm:prSet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endParaRPr lang="es-PE" dirty="0"/>
        </a:p>
      </dgm:t>
    </dgm:pt>
    <dgm:pt modelId="{9555B530-478A-448D-A653-A38C0826AF15}" type="parTrans" cxnId="{91CC21C1-CEC4-46A7-9DA8-E963BAD3528D}">
      <dgm:prSet/>
      <dgm:spPr/>
      <dgm:t>
        <a:bodyPr/>
        <a:lstStyle/>
        <a:p>
          <a:endParaRPr lang="es-PE"/>
        </a:p>
      </dgm:t>
    </dgm:pt>
    <dgm:pt modelId="{E735261F-C8D3-4B1D-A909-CA80D5A7F372}" type="sibTrans" cxnId="{91CC21C1-CEC4-46A7-9DA8-E963BAD3528D}">
      <dgm:prSet/>
      <dgm:spPr/>
      <dgm:t>
        <a:bodyPr/>
        <a:lstStyle/>
        <a:p>
          <a:endParaRPr lang="es-PE"/>
        </a:p>
      </dgm:t>
    </dgm:pt>
    <dgm:pt modelId="{E564DDCE-0D21-4F6F-A077-04E481C2876B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dirty="0"/>
            <a:t>Las verduras presentan una baja densidad calórica. Están compuestas mayoritariamente por hidratos de carbono, polisacáridos y, en menor medida, proteínas y grasas. Son ricas en fibra soluble e insoluble Además, tienen un alto contenido de agua, entre un 75% y un 95% de su composición. Son bajas en materia grasa. </a:t>
          </a:r>
          <a:endParaRPr lang="es-PE" dirty="0"/>
        </a:p>
      </dgm:t>
    </dgm:pt>
    <dgm:pt modelId="{91E3CE43-2A10-4019-AAAB-0CE044381A9D}" type="parTrans" cxnId="{4301F967-CFF4-4E72-8269-8E5383C58C5A}">
      <dgm:prSet/>
      <dgm:spPr/>
      <dgm:t>
        <a:bodyPr/>
        <a:lstStyle/>
        <a:p>
          <a:endParaRPr lang="es-PE"/>
        </a:p>
      </dgm:t>
    </dgm:pt>
    <dgm:pt modelId="{5582E597-1A61-4C34-8F36-C6F99384098E}" type="sibTrans" cxnId="{4301F967-CFF4-4E72-8269-8E5383C58C5A}">
      <dgm:prSet/>
      <dgm:spPr/>
      <dgm:t>
        <a:bodyPr/>
        <a:lstStyle/>
        <a:p>
          <a:endParaRPr lang="es-PE"/>
        </a:p>
      </dgm:t>
    </dgm:pt>
    <dgm:pt modelId="{CC2CA911-CEB6-4A08-A20C-A23B10366BFF}">
      <dgm:prSet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endParaRPr lang="es-PE" dirty="0"/>
        </a:p>
      </dgm:t>
    </dgm:pt>
    <dgm:pt modelId="{50098FD8-D06D-48C4-9410-AB17B79FB897}" type="parTrans" cxnId="{3EDD7082-1AC0-4E47-B261-C7651C31693B}">
      <dgm:prSet/>
      <dgm:spPr/>
      <dgm:t>
        <a:bodyPr/>
        <a:lstStyle/>
        <a:p>
          <a:endParaRPr lang="es-PE"/>
        </a:p>
      </dgm:t>
    </dgm:pt>
    <dgm:pt modelId="{9CA9252E-86AC-44E9-B4DB-A3DAC6104BF6}" type="sibTrans" cxnId="{3EDD7082-1AC0-4E47-B261-C7651C31693B}">
      <dgm:prSet/>
      <dgm:spPr/>
      <dgm:t>
        <a:bodyPr/>
        <a:lstStyle/>
        <a:p>
          <a:endParaRPr lang="es-PE"/>
        </a:p>
      </dgm:t>
    </dgm:pt>
    <dgm:pt modelId="{F6D52230-C8F9-4DB8-AFFE-951AF9AFD499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PE" dirty="0"/>
            <a:t>Vitamina A en forma de caroteno (zanahorias, tomate…).</a:t>
          </a:r>
        </a:p>
      </dgm:t>
    </dgm:pt>
    <dgm:pt modelId="{1782033F-24B2-4846-8B6E-DE3110A64FC9}" type="parTrans" cxnId="{47A5383F-E8E4-4D77-BE2A-02450F4711F8}">
      <dgm:prSet/>
      <dgm:spPr/>
      <dgm:t>
        <a:bodyPr/>
        <a:lstStyle/>
        <a:p>
          <a:endParaRPr lang="es-PE"/>
        </a:p>
      </dgm:t>
    </dgm:pt>
    <dgm:pt modelId="{5BD7A5FE-A1E0-4500-B7B0-D139FF53D041}" type="sibTrans" cxnId="{47A5383F-E8E4-4D77-BE2A-02450F4711F8}">
      <dgm:prSet/>
      <dgm:spPr/>
      <dgm:t>
        <a:bodyPr/>
        <a:lstStyle/>
        <a:p>
          <a:endParaRPr lang="es-PE"/>
        </a:p>
      </dgm:t>
    </dgm:pt>
    <dgm:pt modelId="{D9533082-9D5C-476D-9459-A8529A89F083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PE" dirty="0"/>
            <a:t>Vitamina C (pimiento, coliflor…).</a:t>
          </a:r>
        </a:p>
      </dgm:t>
    </dgm:pt>
    <dgm:pt modelId="{DAC7575C-F730-4618-A43E-76AF9EEE7696}" type="parTrans" cxnId="{B0D001DE-6A29-4B82-86F6-3ADB2A32CA16}">
      <dgm:prSet/>
      <dgm:spPr/>
      <dgm:t>
        <a:bodyPr/>
        <a:lstStyle/>
        <a:p>
          <a:endParaRPr lang="es-PE"/>
        </a:p>
      </dgm:t>
    </dgm:pt>
    <dgm:pt modelId="{60627A76-BCBD-4C6A-BA30-05BEB262A5D3}" type="sibTrans" cxnId="{B0D001DE-6A29-4B82-86F6-3ADB2A32CA16}">
      <dgm:prSet/>
      <dgm:spPr/>
      <dgm:t>
        <a:bodyPr/>
        <a:lstStyle/>
        <a:p>
          <a:endParaRPr lang="es-PE"/>
        </a:p>
      </dgm:t>
    </dgm:pt>
    <dgm:pt modelId="{A78E1106-B913-449C-B4DF-433C91B11D28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Ácido fólico (vegetales de hoja verde y coles).</a:t>
          </a:r>
          <a:endParaRPr lang="es-PE" dirty="0"/>
        </a:p>
      </dgm:t>
    </dgm:pt>
    <dgm:pt modelId="{9D6C3C6B-CE0F-46ED-A801-2C0B5A8FC90B}" type="parTrans" cxnId="{A8C2E73C-D7AF-49C9-B14E-87B51D67F011}">
      <dgm:prSet/>
      <dgm:spPr/>
      <dgm:t>
        <a:bodyPr/>
        <a:lstStyle/>
        <a:p>
          <a:endParaRPr lang="es-PE"/>
        </a:p>
      </dgm:t>
    </dgm:pt>
    <dgm:pt modelId="{1B159A3E-AD30-4C8A-9735-8C88360BEC69}" type="sibTrans" cxnId="{A8C2E73C-D7AF-49C9-B14E-87B51D67F011}">
      <dgm:prSet/>
      <dgm:spPr/>
      <dgm:t>
        <a:bodyPr/>
        <a:lstStyle/>
        <a:p>
          <a:endParaRPr lang="es-PE"/>
        </a:p>
      </dgm:t>
    </dgm:pt>
    <dgm:pt modelId="{39F28B0B-6E09-4AB7-A654-AEA675D66279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Vitaminas grupo B (B1, B2 y B6).</a:t>
          </a:r>
          <a:endParaRPr lang="es-PE" dirty="0"/>
        </a:p>
      </dgm:t>
    </dgm:pt>
    <dgm:pt modelId="{3A8A789A-5A4A-4623-A664-CAEDEEA71FFD}" type="parTrans" cxnId="{F8F34FCF-BB04-4B41-9641-2C6B1580D45E}">
      <dgm:prSet/>
      <dgm:spPr/>
      <dgm:t>
        <a:bodyPr/>
        <a:lstStyle/>
        <a:p>
          <a:endParaRPr lang="es-PE"/>
        </a:p>
      </dgm:t>
    </dgm:pt>
    <dgm:pt modelId="{CDF8D2A7-59FC-4115-9931-22C6AFCB6766}" type="sibTrans" cxnId="{F8F34FCF-BB04-4B41-9641-2C6B1580D45E}">
      <dgm:prSet/>
      <dgm:spPr/>
      <dgm:t>
        <a:bodyPr/>
        <a:lstStyle/>
        <a:p>
          <a:endParaRPr lang="es-PE"/>
        </a:p>
      </dgm:t>
    </dgm:pt>
    <dgm:pt modelId="{D6EB16BD-3663-44BA-BD77-84B6A6DCE395}">
      <dgm:prSet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endParaRPr lang="es-PE" dirty="0"/>
        </a:p>
      </dgm:t>
    </dgm:pt>
    <dgm:pt modelId="{6E0472CC-3F30-422C-8699-89DD158E4888}" type="parTrans" cxnId="{13C0A4AE-8847-49F5-AED7-44D11763824D}">
      <dgm:prSet/>
      <dgm:spPr/>
      <dgm:t>
        <a:bodyPr/>
        <a:lstStyle/>
        <a:p>
          <a:endParaRPr lang="es-PE"/>
        </a:p>
      </dgm:t>
    </dgm:pt>
    <dgm:pt modelId="{A4B12D46-1180-44D5-B25C-74F85FEAAF98}" type="sibTrans" cxnId="{13C0A4AE-8847-49F5-AED7-44D11763824D}">
      <dgm:prSet/>
      <dgm:spPr/>
      <dgm:t>
        <a:bodyPr/>
        <a:lstStyle/>
        <a:p>
          <a:endParaRPr lang="es-PE"/>
        </a:p>
      </dgm:t>
    </dgm:pt>
    <dgm:pt modelId="{52E440AC-056B-48CA-BDF4-6B077162CF17}">
      <dgm:prSet phldrT="[Texto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El contenido de vitaminas de las verduras y hortalizas sufre modificaciones durante la cocción. Se pierden por disolución las vitaminas hidrosolubles (complejo B y vitamina C). Por el calor también pueden perderse las vitaminas A y C</a:t>
          </a:r>
          <a:endParaRPr lang="es-PE" dirty="0"/>
        </a:p>
      </dgm:t>
    </dgm:pt>
    <dgm:pt modelId="{8118442E-477F-44D6-B6DB-6F4CE1354D5A}" type="parTrans" cxnId="{0C3E6127-81CA-4492-814D-00917E061E87}">
      <dgm:prSet/>
      <dgm:spPr/>
      <dgm:t>
        <a:bodyPr/>
        <a:lstStyle/>
        <a:p>
          <a:endParaRPr lang="es-PE"/>
        </a:p>
      </dgm:t>
    </dgm:pt>
    <dgm:pt modelId="{2DC18BE6-18C6-4EE2-B5AC-7717E86F18F2}" type="sibTrans" cxnId="{0C3E6127-81CA-4492-814D-00917E061E87}">
      <dgm:prSet/>
      <dgm:spPr/>
      <dgm:t>
        <a:bodyPr/>
        <a:lstStyle/>
        <a:p>
          <a:endParaRPr lang="es-PE"/>
        </a:p>
      </dgm:t>
    </dgm:pt>
    <dgm:pt modelId="{E4DD1E0B-3B43-4E31-9538-925E717AB563}" type="pres">
      <dgm:prSet presAssocID="{3E1DC7CD-05AC-4974-8ED4-C3FD298EEFD9}" presName="linearFlow" presStyleCnt="0">
        <dgm:presLayoutVars>
          <dgm:dir/>
          <dgm:animLvl val="lvl"/>
          <dgm:resizeHandles val="exact"/>
        </dgm:presLayoutVars>
      </dgm:prSet>
      <dgm:spPr/>
    </dgm:pt>
    <dgm:pt modelId="{CEC75F62-77BA-4D4D-BD68-DAA9379A7A8B}" type="pres">
      <dgm:prSet presAssocID="{EF69E301-2418-4B5D-B490-2A8D11D04EEC}" presName="composite" presStyleCnt="0"/>
      <dgm:spPr/>
    </dgm:pt>
    <dgm:pt modelId="{2E72BDB0-2804-4A0A-95CE-62575D738304}" type="pres">
      <dgm:prSet presAssocID="{EF69E301-2418-4B5D-B490-2A8D11D04EE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C22D791-56D3-4A5E-8E66-DBB95DCBF2EC}" type="pres">
      <dgm:prSet presAssocID="{EF69E301-2418-4B5D-B490-2A8D11D04EEC}" presName="descendantText" presStyleLbl="alignAcc1" presStyleIdx="0" presStyleCnt="3" custLinFactNeighborX="0" custLinFactNeighborY="881">
        <dgm:presLayoutVars>
          <dgm:bulletEnabled val="1"/>
        </dgm:presLayoutVars>
      </dgm:prSet>
      <dgm:spPr/>
    </dgm:pt>
    <dgm:pt modelId="{B613BE6A-F029-4F6A-8AA2-2EAD99BB5185}" type="pres">
      <dgm:prSet presAssocID="{B568FF99-9335-4D9A-BEA1-35BB9729CF05}" presName="sp" presStyleCnt="0"/>
      <dgm:spPr/>
    </dgm:pt>
    <dgm:pt modelId="{ADC763D7-D82B-4E46-A3E0-5FE11C0AA53B}" type="pres">
      <dgm:prSet presAssocID="{01EEE1FE-DFEC-4B81-9AF2-2278565CFAF1}" presName="composite" presStyleCnt="0"/>
      <dgm:spPr/>
    </dgm:pt>
    <dgm:pt modelId="{28D114B7-F90B-4457-94AB-81D39778131B}" type="pres">
      <dgm:prSet presAssocID="{01EEE1FE-DFEC-4B81-9AF2-2278565CFAF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6AFAD6C-B3DF-42A3-A1D4-C0ADBF6E2D0F}" type="pres">
      <dgm:prSet presAssocID="{01EEE1FE-DFEC-4B81-9AF2-2278565CFAF1}" presName="descendantText" presStyleLbl="alignAcc1" presStyleIdx="1" presStyleCnt="3" custLinFactNeighborX="-149" custLinFactNeighborY="5544">
        <dgm:presLayoutVars>
          <dgm:bulletEnabled val="1"/>
        </dgm:presLayoutVars>
      </dgm:prSet>
      <dgm:spPr/>
    </dgm:pt>
    <dgm:pt modelId="{10A51939-4380-4028-82DC-09C94350A1E4}" type="pres">
      <dgm:prSet presAssocID="{C0894598-1008-4CF9-B82F-E29B257963D4}" presName="sp" presStyleCnt="0"/>
      <dgm:spPr/>
    </dgm:pt>
    <dgm:pt modelId="{0D00EDA0-F113-45E1-9981-ECAA94BEEA7D}" type="pres">
      <dgm:prSet presAssocID="{A232C9C1-17F3-469B-BC81-35C09EEFC4B3}" presName="composite" presStyleCnt="0"/>
      <dgm:spPr/>
    </dgm:pt>
    <dgm:pt modelId="{A659804E-04C7-4DA3-90E5-4E1C75470258}" type="pres">
      <dgm:prSet presAssocID="{A232C9C1-17F3-469B-BC81-35C09EEFC4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08C4A51-685C-4BC3-96FB-D4726743F62A}" type="pres">
      <dgm:prSet presAssocID="{A232C9C1-17F3-469B-BC81-35C09EEFC4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9CC5B15-1913-4A3C-8A81-E7D80B0E558D}" type="presOf" srcId="{01EEE1FE-DFEC-4B81-9AF2-2278565CFAF1}" destId="{28D114B7-F90B-4457-94AB-81D39778131B}" srcOrd="0" destOrd="0" presId="urn:microsoft.com/office/officeart/2005/8/layout/chevron2"/>
    <dgm:cxn modelId="{0C3E6127-81CA-4492-814D-00917E061E87}" srcId="{A232C9C1-17F3-469B-BC81-35C09EEFC4B3}" destId="{52E440AC-056B-48CA-BDF4-6B077162CF17}" srcOrd="7" destOrd="0" parTransId="{8118442E-477F-44D6-B6DB-6F4CE1354D5A}" sibTransId="{2DC18BE6-18C6-4EE2-B5AC-7717E86F18F2}"/>
    <dgm:cxn modelId="{978C6228-076E-4104-BCB2-BD910A5DF366}" type="presOf" srcId="{7892786E-A28E-492F-BD0D-8D2F3F588335}" destId="{06AFAD6C-B3DF-42A3-A1D4-C0ADBF6E2D0F}" srcOrd="0" destOrd="3" presId="urn:microsoft.com/office/officeart/2005/8/layout/chevron2"/>
    <dgm:cxn modelId="{D8571E34-8DD2-4F86-9EB0-93B701B73A85}" type="presOf" srcId="{DE64705F-4896-481A-BD60-A4EDC6F8FA60}" destId="{2C22D791-56D3-4A5E-8E66-DBB95DCBF2EC}" srcOrd="0" destOrd="3" presId="urn:microsoft.com/office/officeart/2005/8/layout/chevron2"/>
    <dgm:cxn modelId="{A8A0BC37-AEE6-4683-AA63-BC23D3D8132E}" srcId="{3E1DC7CD-05AC-4974-8ED4-C3FD298EEFD9}" destId="{01EEE1FE-DFEC-4B81-9AF2-2278565CFAF1}" srcOrd="1" destOrd="0" parTransId="{C0E372C0-375F-41B1-A095-AB9D7C402F88}" sibTransId="{C0894598-1008-4CF9-B82F-E29B257963D4}"/>
    <dgm:cxn modelId="{BB21DB39-B076-4B29-BC63-344B59EC4C94}" srcId="{EF69E301-2418-4B5D-B490-2A8D11D04EEC}" destId="{6A7BEC8C-3E45-44EB-9C40-7D8388665358}" srcOrd="0" destOrd="0" parTransId="{40B8C00F-CF65-4105-B0EB-D0C6F766064C}" sibTransId="{203D8828-E64B-4EE2-88F4-C512C10BA120}"/>
    <dgm:cxn modelId="{A8C2E73C-D7AF-49C9-B14E-87B51D67F011}" srcId="{A232C9C1-17F3-469B-BC81-35C09EEFC4B3}" destId="{A78E1106-B913-449C-B4DF-433C91B11D28}" srcOrd="3" destOrd="0" parTransId="{9D6C3C6B-CE0F-46ED-A801-2C0B5A8FC90B}" sibTransId="{1B159A3E-AD30-4C8A-9735-8C88360BEC69}"/>
    <dgm:cxn modelId="{47A5383F-E8E4-4D77-BE2A-02450F4711F8}" srcId="{A232C9C1-17F3-469B-BC81-35C09EEFC4B3}" destId="{F6D52230-C8F9-4DB8-AFFE-951AF9AFD499}" srcOrd="1" destOrd="0" parTransId="{1782033F-24B2-4846-8B6E-DE3110A64FC9}" sibTransId="{5BD7A5FE-A1E0-4500-B7B0-D139FF53D041}"/>
    <dgm:cxn modelId="{B79B6340-FE20-44C8-BCA6-45D8EF77D4EC}" type="presOf" srcId="{CC2CA911-CEB6-4A08-A20C-A23B10366BFF}" destId="{06AFAD6C-B3DF-42A3-A1D4-C0ADBF6E2D0F}" srcOrd="0" destOrd="2" presId="urn:microsoft.com/office/officeart/2005/8/layout/chevron2"/>
    <dgm:cxn modelId="{39DB0E5D-AC5E-41B5-95C4-7B8553EBACA3}" type="presOf" srcId="{E619ECDD-A6EA-41C0-8AEE-AA534A23C75E}" destId="{2C22D791-56D3-4A5E-8E66-DBB95DCBF2EC}" srcOrd="0" destOrd="1" presId="urn:microsoft.com/office/officeart/2005/8/layout/chevron2"/>
    <dgm:cxn modelId="{91127162-5B16-4243-AEE5-2C010BA66762}" type="presOf" srcId="{D9533082-9D5C-476D-9459-A8529A89F083}" destId="{F08C4A51-685C-4BC3-96FB-D4726743F62A}" srcOrd="0" destOrd="2" presId="urn:microsoft.com/office/officeart/2005/8/layout/chevron2"/>
    <dgm:cxn modelId="{A031A762-4F91-4225-9A82-0081CA2C9212}" type="presOf" srcId="{16339848-E387-4E1E-995B-E2838353CBF5}" destId="{06AFAD6C-B3DF-42A3-A1D4-C0ADBF6E2D0F}" srcOrd="0" destOrd="0" presId="urn:microsoft.com/office/officeart/2005/8/layout/chevron2"/>
    <dgm:cxn modelId="{4301F967-CFF4-4E72-8269-8E5383C58C5A}" srcId="{01EEE1FE-DFEC-4B81-9AF2-2278565CFAF1}" destId="{E564DDCE-0D21-4F6F-A077-04E481C2876B}" srcOrd="1" destOrd="0" parTransId="{91E3CE43-2A10-4019-AAAB-0CE044381A9D}" sibTransId="{5582E597-1A61-4C34-8F36-C6F99384098E}"/>
    <dgm:cxn modelId="{FC8FD668-4C21-487F-83DE-9505179ADA35}" type="presOf" srcId="{A78E1106-B913-449C-B4DF-433C91B11D28}" destId="{F08C4A51-685C-4BC3-96FB-D4726743F62A}" srcOrd="0" destOrd="3" presId="urn:microsoft.com/office/officeart/2005/8/layout/chevron2"/>
    <dgm:cxn modelId="{6934AC4A-443C-494A-82BC-575F22745071}" type="presOf" srcId="{3E2A1405-3A06-4522-9550-8054C77D192F}" destId="{F08C4A51-685C-4BC3-96FB-D4726743F62A}" srcOrd="0" destOrd="6" presId="urn:microsoft.com/office/officeart/2005/8/layout/chevron2"/>
    <dgm:cxn modelId="{1AFA666D-715F-4BB0-8A29-4B29D683E0E3}" srcId="{A232C9C1-17F3-469B-BC81-35C09EEFC4B3}" destId="{E276B9C7-0AFF-4AA0-A981-8DA301A171DF}" srcOrd="0" destOrd="0" parTransId="{69035652-2A9D-4FCB-9538-0660504FE20E}" sibTransId="{152395F1-8911-4642-8A3F-AFEF99FD1E55}"/>
    <dgm:cxn modelId="{E44A264E-CC2A-4D6D-B4A0-B3F6470E1192}" type="presOf" srcId="{E564DDCE-0D21-4F6F-A077-04E481C2876B}" destId="{06AFAD6C-B3DF-42A3-A1D4-C0ADBF6E2D0F}" srcOrd="0" destOrd="1" presId="urn:microsoft.com/office/officeart/2005/8/layout/chevron2"/>
    <dgm:cxn modelId="{02E6907A-B470-41F8-8A46-DF9D4788A503}" srcId="{01EEE1FE-DFEC-4B81-9AF2-2278565CFAF1}" destId="{16339848-E387-4E1E-995B-E2838353CBF5}" srcOrd="0" destOrd="0" parTransId="{36CABD0B-D3BD-49DC-846B-B79582BC0054}" sibTransId="{336CA171-F079-4E62-9BDD-3756817B8394}"/>
    <dgm:cxn modelId="{3EDD7082-1AC0-4E47-B261-C7651C31693B}" srcId="{01EEE1FE-DFEC-4B81-9AF2-2278565CFAF1}" destId="{CC2CA911-CEB6-4A08-A20C-A23B10366BFF}" srcOrd="2" destOrd="0" parTransId="{50098FD8-D06D-48C4-9410-AB17B79FB897}" sibTransId="{9CA9252E-86AC-44E9-B4DB-A3DAC6104BF6}"/>
    <dgm:cxn modelId="{9F8E4B83-E533-40BF-A215-6ACD6AFAA90E}" type="presOf" srcId="{F6D52230-C8F9-4DB8-AFFE-951AF9AFD499}" destId="{F08C4A51-685C-4BC3-96FB-D4726743F62A}" srcOrd="0" destOrd="1" presId="urn:microsoft.com/office/officeart/2005/8/layout/chevron2"/>
    <dgm:cxn modelId="{6FE23187-95D6-4CB4-85BF-78E1AD65F6DD}" srcId="{3E1DC7CD-05AC-4974-8ED4-C3FD298EEFD9}" destId="{EF69E301-2418-4B5D-B490-2A8D11D04EEC}" srcOrd="0" destOrd="0" parTransId="{8BD06EC3-EB55-4821-BB08-DBCF2FCA00EB}" sibTransId="{B568FF99-9335-4D9A-BEA1-35BB9729CF05}"/>
    <dgm:cxn modelId="{6947BF89-F60A-4F48-B297-8B3CB130F53C}" type="presOf" srcId="{6A7BEC8C-3E45-44EB-9C40-7D8388665358}" destId="{2C22D791-56D3-4A5E-8E66-DBB95DCBF2EC}" srcOrd="0" destOrd="0" presId="urn:microsoft.com/office/officeart/2005/8/layout/chevron2"/>
    <dgm:cxn modelId="{75C9CB8B-1B6C-47C9-9933-FBEE8F97E122}" srcId="{A232C9C1-17F3-469B-BC81-35C09EEFC4B3}" destId="{3E2A1405-3A06-4522-9550-8054C77D192F}" srcOrd="6" destOrd="0" parTransId="{23A27809-5CB2-4F95-956E-74427A7599BF}" sibTransId="{88407B46-982C-4431-B4E7-23AC69AB9963}"/>
    <dgm:cxn modelId="{DC106B8D-9E78-4391-8FEC-1E779D489FD5}" srcId="{3E1DC7CD-05AC-4974-8ED4-C3FD298EEFD9}" destId="{A232C9C1-17F3-469B-BC81-35C09EEFC4B3}" srcOrd="2" destOrd="0" parTransId="{B40900AA-1DEA-4F76-BED4-81FA2F66B9B2}" sibTransId="{ADC42E14-BDA0-4F2B-A5B5-C76B342B9ED2}"/>
    <dgm:cxn modelId="{6787B796-CCDD-44C2-988A-10E8C0CBE519}" type="presOf" srcId="{EF69E301-2418-4B5D-B490-2A8D11D04EEC}" destId="{2E72BDB0-2804-4A0A-95CE-62575D738304}" srcOrd="0" destOrd="0" presId="urn:microsoft.com/office/officeart/2005/8/layout/chevron2"/>
    <dgm:cxn modelId="{C05334A7-2F10-452F-A273-D187E36565EB}" srcId="{EF69E301-2418-4B5D-B490-2A8D11D04EEC}" destId="{E619ECDD-A6EA-41C0-8AEE-AA534A23C75E}" srcOrd="1" destOrd="0" parTransId="{B96FFB10-EEF6-4C87-BA15-9E46CF0BEBDE}" sibTransId="{71948822-8E00-4B58-9174-20FF50B56514}"/>
    <dgm:cxn modelId="{13C0A4AE-8847-49F5-AED7-44D11763824D}" srcId="{A232C9C1-17F3-469B-BC81-35C09EEFC4B3}" destId="{D6EB16BD-3663-44BA-BD77-84B6A6DCE395}" srcOrd="5" destOrd="0" parTransId="{6E0472CC-3F30-422C-8699-89DD158E4888}" sibTransId="{A4B12D46-1180-44D5-B25C-74F85FEAAF98}"/>
    <dgm:cxn modelId="{966E5EAF-02E9-4C41-B27F-6F27C203D194}" srcId="{EF69E301-2418-4B5D-B490-2A8D11D04EEC}" destId="{F360DC02-6BAA-4CFA-B716-EDC904F6B61E}" srcOrd="4" destOrd="0" parTransId="{A2B3992A-2047-4D12-8A6C-E9D23A7FA0F9}" sibTransId="{2A3C185C-BBBE-437B-90A4-2C288FD1C23F}"/>
    <dgm:cxn modelId="{95299DB8-0DB4-454D-AE6E-8475DBE83CE9}" type="presOf" srcId="{A232C9C1-17F3-469B-BC81-35C09EEFC4B3}" destId="{A659804E-04C7-4DA3-90E5-4E1C75470258}" srcOrd="0" destOrd="0" presId="urn:microsoft.com/office/officeart/2005/8/layout/chevron2"/>
    <dgm:cxn modelId="{EE0BE4BC-CB6B-43C8-B914-855E07AC3BBE}" srcId="{01EEE1FE-DFEC-4B81-9AF2-2278565CFAF1}" destId="{7892786E-A28E-492F-BD0D-8D2F3F588335}" srcOrd="3" destOrd="0" parTransId="{4C411471-266F-4A85-9523-9049315F8CA2}" sibTransId="{B2A7F17D-389F-4840-9055-159C1E49488E}"/>
    <dgm:cxn modelId="{91CC21C1-CEC4-46A7-9DA8-E963BAD3528D}" srcId="{EF69E301-2418-4B5D-B490-2A8D11D04EEC}" destId="{DE64705F-4896-481A-BD60-A4EDC6F8FA60}" srcOrd="3" destOrd="0" parTransId="{9555B530-478A-448D-A653-A38C0826AF15}" sibTransId="{E735261F-C8D3-4B1D-A909-CA80D5A7F372}"/>
    <dgm:cxn modelId="{066C8FC3-793A-4774-B334-3DD15EF580AF}" type="presOf" srcId="{52E440AC-056B-48CA-BDF4-6B077162CF17}" destId="{F08C4A51-685C-4BC3-96FB-D4726743F62A}" srcOrd="0" destOrd="7" presId="urn:microsoft.com/office/officeart/2005/8/layout/chevron2"/>
    <dgm:cxn modelId="{B4D501C8-3E97-40FF-85FA-1553CC831DCE}" type="presOf" srcId="{39F28B0B-6E09-4AB7-A654-AEA675D66279}" destId="{F08C4A51-685C-4BC3-96FB-D4726743F62A}" srcOrd="0" destOrd="4" presId="urn:microsoft.com/office/officeart/2005/8/layout/chevron2"/>
    <dgm:cxn modelId="{C67315C9-D878-48F1-88AD-FAA7EEE4A1AE}" type="presOf" srcId="{E276B9C7-0AFF-4AA0-A981-8DA301A171DF}" destId="{F08C4A51-685C-4BC3-96FB-D4726743F62A}" srcOrd="0" destOrd="0" presId="urn:microsoft.com/office/officeart/2005/8/layout/chevron2"/>
    <dgm:cxn modelId="{EB594DCB-C028-4E18-B031-3DBE4AD2C123}" type="presOf" srcId="{F360DC02-6BAA-4CFA-B716-EDC904F6B61E}" destId="{2C22D791-56D3-4A5E-8E66-DBB95DCBF2EC}" srcOrd="0" destOrd="4" presId="urn:microsoft.com/office/officeart/2005/8/layout/chevron2"/>
    <dgm:cxn modelId="{F8F34FCF-BB04-4B41-9641-2C6B1580D45E}" srcId="{A232C9C1-17F3-469B-BC81-35C09EEFC4B3}" destId="{39F28B0B-6E09-4AB7-A654-AEA675D66279}" srcOrd="4" destOrd="0" parTransId="{3A8A789A-5A4A-4623-A664-CAEDEEA71FFD}" sibTransId="{CDF8D2A7-59FC-4115-9931-22C6AFCB6766}"/>
    <dgm:cxn modelId="{3A3393D1-F961-4107-925B-1AE910BC12E8}" srcId="{EF69E301-2418-4B5D-B490-2A8D11D04EEC}" destId="{03321B8B-817C-4237-8F32-461E55A09114}" srcOrd="2" destOrd="0" parTransId="{5441FF31-8ECE-4462-A620-C58C4196EE56}" sibTransId="{7A15B56A-9167-4FAD-B9D8-C4A1A9C8761A}"/>
    <dgm:cxn modelId="{B0D001DE-6A29-4B82-86F6-3ADB2A32CA16}" srcId="{A232C9C1-17F3-469B-BC81-35C09EEFC4B3}" destId="{D9533082-9D5C-476D-9459-A8529A89F083}" srcOrd="2" destOrd="0" parTransId="{DAC7575C-F730-4618-A43E-76AF9EEE7696}" sibTransId="{60627A76-BCBD-4C6A-BA30-05BEB262A5D3}"/>
    <dgm:cxn modelId="{3C0193EC-F4AE-48DC-BE6B-CC3200E3124E}" type="presOf" srcId="{3E1DC7CD-05AC-4974-8ED4-C3FD298EEFD9}" destId="{E4DD1E0B-3B43-4E31-9538-925E717AB563}" srcOrd="0" destOrd="0" presId="urn:microsoft.com/office/officeart/2005/8/layout/chevron2"/>
    <dgm:cxn modelId="{92E7EBEE-3F14-45D5-8192-15667A4B27A8}" type="presOf" srcId="{03321B8B-817C-4237-8F32-461E55A09114}" destId="{2C22D791-56D3-4A5E-8E66-DBB95DCBF2EC}" srcOrd="0" destOrd="2" presId="urn:microsoft.com/office/officeart/2005/8/layout/chevron2"/>
    <dgm:cxn modelId="{1C3E67FE-1E88-497C-BD79-397C19792F33}" type="presOf" srcId="{D6EB16BD-3663-44BA-BD77-84B6A6DCE395}" destId="{F08C4A51-685C-4BC3-96FB-D4726743F62A}" srcOrd="0" destOrd="5" presId="urn:microsoft.com/office/officeart/2005/8/layout/chevron2"/>
    <dgm:cxn modelId="{23FAD8D1-4C60-4E11-8B5E-2CC6541B8D6B}" type="presParOf" srcId="{E4DD1E0B-3B43-4E31-9538-925E717AB563}" destId="{CEC75F62-77BA-4D4D-BD68-DAA9379A7A8B}" srcOrd="0" destOrd="0" presId="urn:microsoft.com/office/officeart/2005/8/layout/chevron2"/>
    <dgm:cxn modelId="{5292E499-9B80-46B8-9DAF-EF83151F6AB4}" type="presParOf" srcId="{CEC75F62-77BA-4D4D-BD68-DAA9379A7A8B}" destId="{2E72BDB0-2804-4A0A-95CE-62575D738304}" srcOrd="0" destOrd="0" presId="urn:microsoft.com/office/officeart/2005/8/layout/chevron2"/>
    <dgm:cxn modelId="{BBDA0E68-B8DE-4D2C-A1FE-04443E193D65}" type="presParOf" srcId="{CEC75F62-77BA-4D4D-BD68-DAA9379A7A8B}" destId="{2C22D791-56D3-4A5E-8E66-DBB95DCBF2EC}" srcOrd="1" destOrd="0" presId="urn:microsoft.com/office/officeart/2005/8/layout/chevron2"/>
    <dgm:cxn modelId="{F8C19457-0044-4B57-A87B-592291FD7849}" type="presParOf" srcId="{E4DD1E0B-3B43-4E31-9538-925E717AB563}" destId="{B613BE6A-F029-4F6A-8AA2-2EAD99BB5185}" srcOrd="1" destOrd="0" presId="urn:microsoft.com/office/officeart/2005/8/layout/chevron2"/>
    <dgm:cxn modelId="{BB11CEC3-1C0C-44A0-BBEC-A09070CF68C6}" type="presParOf" srcId="{E4DD1E0B-3B43-4E31-9538-925E717AB563}" destId="{ADC763D7-D82B-4E46-A3E0-5FE11C0AA53B}" srcOrd="2" destOrd="0" presId="urn:microsoft.com/office/officeart/2005/8/layout/chevron2"/>
    <dgm:cxn modelId="{ADCCA27F-B47B-47F5-A7AF-CE3C8AA8DF02}" type="presParOf" srcId="{ADC763D7-D82B-4E46-A3E0-5FE11C0AA53B}" destId="{28D114B7-F90B-4457-94AB-81D39778131B}" srcOrd="0" destOrd="0" presId="urn:microsoft.com/office/officeart/2005/8/layout/chevron2"/>
    <dgm:cxn modelId="{DC1F42C5-7FBC-45FE-A6AF-97F420AFB6E2}" type="presParOf" srcId="{ADC763D7-D82B-4E46-A3E0-5FE11C0AA53B}" destId="{06AFAD6C-B3DF-42A3-A1D4-C0ADBF6E2D0F}" srcOrd="1" destOrd="0" presId="urn:microsoft.com/office/officeart/2005/8/layout/chevron2"/>
    <dgm:cxn modelId="{1CB6EDDA-1013-45EB-BE6A-7DF0F6B00AAD}" type="presParOf" srcId="{E4DD1E0B-3B43-4E31-9538-925E717AB563}" destId="{10A51939-4380-4028-82DC-09C94350A1E4}" srcOrd="3" destOrd="0" presId="urn:microsoft.com/office/officeart/2005/8/layout/chevron2"/>
    <dgm:cxn modelId="{3D342860-7875-47BF-81FF-FFF115244016}" type="presParOf" srcId="{E4DD1E0B-3B43-4E31-9538-925E717AB563}" destId="{0D00EDA0-F113-45E1-9981-ECAA94BEEA7D}" srcOrd="4" destOrd="0" presId="urn:microsoft.com/office/officeart/2005/8/layout/chevron2"/>
    <dgm:cxn modelId="{4D6E916B-5B69-4B1D-8A41-1DC62306A990}" type="presParOf" srcId="{0D00EDA0-F113-45E1-9981-ECAA94BEEA7D}" destId="{A659804E-04C7-4DA3-90E5-4E1C75470258}" srcOrd="0" destOrd="0" presId="urn:microsoft.com/office/officeart/2005/8/layout/chevron2"/>
    <dgm:cxn modelId="{1E74C08C-A240-4C3A-A7F5-FD02BFA1CEFE}" type="presParOf" srcId="{0D00EDA0-F113-45E1-9981-ECAA94BEEA7D}" destId="{F08C4A51-685C-4BC3-96FB-D4726743F6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2BDB0-2804-4A0A-95CE-62575D738304}">
      <dsp:nvSpPr>
        <dsp:cNvPr id="0" name=""/>
        <dsp:cNvSpPr/>
      </dsp:nvSpPr>
      <dsp:spPr>
        <a:xfrm rot="5400000">
          <a:off x="-242429" y="242652"/>
          <a:ext cx="1616195" cy="1131336"/>
        </a:xfrm>
        <a:prstGeom prst="chevron">
          <a:avLst/>
        </a:prstGeom>
        <a:blipFill rotWithShape="0">
          <a:blip xmlns:r="http://schemas.openxmlformats.org/officeDocument/2006/relationships" r:embed="rId1"/>
          <a:srcRect/>
          <a:stretch>
            <a:fillRect l="-25000" r="-25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3000" kern="1200" dirty="0"/>
        </a:p>
      </dsp:txBody>
      <dsp:txXfrm rot="-5400000">
        <a:off x="1" y="565890"/>
        <a:ext cx="1131336" cy="484859"/>
      </dsp:txXfrm>
    </dsp:sp>
    <dsp:sp modelId="{2C22D791-56D3-4A5E-8E66-DBB95DCBF2EC}">
      <dsp:nvSpPr>
        <dsp:cNvPr id="0" name=""/>
        <dsp:cNvSpPr/>
      </dsp:nvSpPr>
      <dsp:spPr>
        <a:xfrm rot="5400000">
          <a:off x="4383804" y="-3242989"/>
          <a:ext cx="1050527" cy="7555462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¿Cuáles son las verduras y las hortalizas? 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Las verduras son las hortalizas en las que la parte comestible está constituida por sus órganos verdes, es decir, las hojas o los tallos, 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Las hortalizas son cualquier planta herbácea hortícola que se pueda utilizar como alimento, ya sea crudo o cocinado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600" kern="1200" dirty="0"/>
        </a:p>
      </dsp:txBody>
      <dsp:txXfrm rot="-5400000">
        <a:off x="1131337" y="60761"/>
        <a:ext cx="7504179" cy="947961"/>
      </dsp:txXfrm>
    </dsp:sp>
    <dsp:sp modelId="{28D114B7-F90B-4457-94AB-81D39778131B}">
      <dsp:nvSpPr>
        <dsp:cNvPr id="0" name=""/>
        <dsp:cNvSpPr/>
      </dsp:nvSpPr>
      <dsp:spPr>
        <a:xfrm rot="5400000">
          <a:off x="-242429" y="1664768"/>
          <a:ext cx="1616195" cy="1131336"/>
        </a:xfrm>
        <a:prstGeom prst="chevron">
          <a:avLst/>
        </a:prstGeom>
        <a:blipFill rotWithShape="0">
          <a:blip xmlns:r="http://schemas.openxmlformats.org/officeDocument/2006/relationships" r:embed="rId2"/>
          <a:srcRect/>
          <a:stretch>
            <a:fillRect t="-17000" b="-17000"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3000" kern="1200" dirty="0"/>
        </a:p>
      </dsp:txBody>
      <dsp:txXfrm rot="-5400000">
        <a:off x="1" y="1988006"/>
        <a:ext cx="1131336" cy="484859"/>
      </dsp:txXfrm>
    </dsp:sp>
    <dsp:sp modelId="{06AFAD6C-B3DF-42A3-A1D4-C0ADBF6E2D0F}">
      <dsp:nvSpPr>
        <dsp:cNvPr id="0" name=""/>
        <dsp:cNvSpPr/>
      </dsp:nvSpPr>
      <dsp:spPr>
        <a:xfrm rot="5400000">
          <a:off x="4372546" y="-1771887"/>
          <a:ext cx="1050527" cy="7555462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Información nutricional de las verduras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Las verduras presentan una baja densidad calórica. Están compuestas mayoritariamente por hidratos de carbono, polisacáridos y, en menor medida, proteínas y grasas. Son ricas en fibra soluble e insoluble Además, tienen un alto contenido de agua, entre un 75% y un 95% de su composición. Son bajas en materia grasa. 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600" kern="1200" dirty="0"/>
        </a:p>
      </dsp:txBody>
      <dsp:txXfrm rot="-5400000">
        <a:off x="1120079" y="1531863"/>
        <a:ext cx="7504179" cy="947961"/>
      </dsp:txXfrm>
    </dsp:sp>
    <dsp:sp modelId="{A659804E-04C7-4DA3-90E5-4E1C75470258}">
      <dsp:nvSpPr>
        <dsp:cNvPr id="0" name=""/>
        <dsp:cNvSpPr/>
      </dsp:nvSpPr>
      <dsp:spPr>
        <a:xfrm rot="5400000">
          <a:off x="-242429" y="3086884"/>
          <a:ext cx="1616195" cy="1131336"/>
        </a:xfrm>
        <a:prstGeom prst="chevron">
          <a:avLst/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3000" kern="1200"/>
        </a:p>
      </dsp:txBody>
      <dsp:txXfrm rot="-5400000">
        <a:off x="1" y="3410122"/>
        <a:ext cx="1131336" cy="484859"/>
      </dsp:txXfrm>
    </dsp:sp>
    <dsp:sp modelId="{F08C4A51-685C-4BC3-96FB-D4726743F62A}">
      <dsp:nvSpPr>
        <dsp:cNvPr id="0" name=""/>
        <dsp:cNvSpPr/>
      </dsp:nvSpPr>
      <dsp:spPr>
        <a:xfrm rot="5400000">
          <a:off x="4383804" y="-408012"/>
          <a:ext cx="1050527" cy="7555462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Proporcionan una amplia variedad de vitaminas: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Vitamina A en forma de caroteno (zanahorias, tomate…).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Vitamina C (pimiento, coliflor…).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Ácido fólico (vegetales de hoja verde y coles).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Vitaminas grupo B (B1, B2 y B6).</a:t>
          </a: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600" kern="1200" dirty="0"/>
            <a:t>Son una fuente importante de minerales y oligoelementos: Calcio (berros, espinacas, acelgas, calabacín y pepinos), potasio (berenjena, alcachofa, remolacha, champiñones), magnesio, hierro (espárragos, espinacas, col, lechuga, champiñón, alcachofa, rábanos), cinc, manganeso, cromo, yodo, cobalto, selenio, cobre y sodio.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600" kern="1200" dirty="0"/>
            <a:t>El contenido de vitaminas de las verduras y hortalizas sufre modificaciones durante la cocción. Se pierden por disolución las vitaminas hidrosolubles (complejo B y vitamina C). Por el calor también pueden perderse las vitaminas A y C</a:t>
          </a:r>
          <a:endParaRPr lang="es-PE" sz="600" kern="1200" dirty="0"/>
        </a:p>
      </dsp:txBody>
      <dsp:txXfrm rot="-5400000">
        <a:off x="1131337" y="2895738"/>
        <a:ext cx="7504179" cy="947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88AF1-F220-4BCF-8A6D-C0189C6E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1CCEA2-48A5-4D6E-A55A-6CA6F805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1DC2B-0DDD-4EF6-82EA-B84E92B7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7999CD-D3B0-4CD3-AB22-9DC87C46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4B996-737B-4BA5-A03C-387BD80D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1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3D568-44DA-4E25-821C-F00DD6F7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91620C-BEE7-4C94-87AB-5AFD08129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7D2FD-EDFA-4F12-8EFB-832786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96E51-25DC-49B1-9447-14462120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977EE-1E11-42E6-A3F7-11A8D5DD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5495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66E6C7-C8E7-4D5A-AC1D-A40FA5361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0B1D7F-8776-4AE8-B6A7-76ED061C5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B084D-5750-461A-B76D-EB72C5A8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29693-4978-4AC1-9661-A261594D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09342-5079-457D-915B-B29C9FFF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961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49D10-4CCD-4E16-A230-6E2454A6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EF7049-59CF-497D-A656-1A30F057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32494-F687-4FF6-816B-549A41D4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EC862-9562-4281-85C1-2B47268D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F81DB-BAA9-44EA-A830-B3731FE7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160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1A7E7-FFC7-4315-80FE-09E0CA84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6846D-C399-4E5C-911D-D2F53FCAC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BF3E0-03D7-42D8-A690-695EEFEE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572A6-4AC6-4B9F-B532-62256C6A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D384AA-BEC5-4A52-8A8C-20CED823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211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E4FEC-2056-4FEB-8DD2-AC7263B7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80F78-BA2A-48F0-8856-251D07BE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696070-95FA-4AD9-8D0F-B100AB7C0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F2DFC-E254-403B-98EC-DED29264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44DC9-C99E-4063-B8BD-065D0F0D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0A053-7885-45E6-B1DB-6988DD83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253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5A77F-9769-43BD-8A75-3299C0AC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924F26-CC63-4C54-8F07-D2A996C3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ACD889-AECA-4E66-8322-830660ED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456F03-22B0-4D48-9144-51D3BEA4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F28E74-4706-4116-8E9F-34DCE155F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F03462-F09F-4B45-B953-9807A837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05C62-B7B0-4A63-9162-11A918B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D65528-8E6E-43C3-B0DC-0DF52DE7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30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53C07-345D-4DED-A1A8-870DDD60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97CC5A-0D1B-4F6B-A7C3-31F6FB48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63C9E1-3367-43A9-8019-DF3B8EE5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C9AC7-AD91-45F2-88A7-DEE93BD6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430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5FA7-5D0E-40F1-9C49-668738CA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6ECE76-4447-49FE-BEA5-AE4EBDA9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6BB1CD-C12E-400A-9E03-BE1DFC06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29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94584-D22E-4AC2-8B76-197A763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9E6E7-968A-4176-B033-FDDD76C1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D5DC6C-65BC-498D-8782-E170E2EF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0ED7A-EEA0-4646-A860-FE6E98EA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57184-24A0-4CBB-9DC9-E283B368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6DA794-6197-4B76-B165-0D1A5C0A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526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C3F85-9774-4A1E-A433-AD2314D6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968B99-DDDE-4DA1-8C72-A6ED8DFA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A3CC9F-CBEA-4DC3-BF34-DFC72F7F2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F2B478-32E7-4ECE-9CDA-2180016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DB7FC0-2301-48D6-9CE2-002BB7B2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48C012-9583-47D3-9A83-2F84B409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905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9971A0-8B3C-4210-A1D3-FBC300B0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A043E2-797E-4646-B5CF-ED9A82A1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52E778-AF36-4B3F-93A2-607A8432C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694D-C0E8-4C45-B053-3716FF2D23D9}" type="datetimeFigureOut">
              <a:rPr lang="es-PE" smtClean="0"/>
              <a:t>16/10/2024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CFA51-2D2F-4CCD-AFBD-F1F4350C5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23B60-1E99-4787-B407-22D3AC6A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54CA-7233-4667-BB80-C9F2735F57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825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151BED7-8DCE-423F-A31A-98D6DE77AF73}"/>
              </a:ext>
            </a:extLst>
          </p:cNvPr>
          <p:cNvSpPr txBox="1"/>
          <p:nvPr/>
        </p:nvSpPr>
        <p:spPr>
          <a:xfrm>
            <a:off x="1303868" y="3285067"/>
            <a:ext cx="71289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s-PE" dirty="0"/>
              <a:t>PRACTICA </a:t>
            </a:r>
            <a:r>
              <a:rPr lang="es-PE" dirty="0" err="1"/>
              <a:t>N°</a:t>
            </a:r>
            <a:r>
              <a:rPr lang="es-PE" dirty="0"/>
              <a:t> 08</a:t>
            </a:r>
          </a:p>
          <a:p>
            <a:endParaRPr lang="es-PE" dirty="0"/>
          </a:p>
          <a:p>
            <a:r>
              <a:rPr lang="es-PE" dirty="0"/>
              <a:t>APELLIDOS Y NOMBRE: </a:t>
            </a:r>
            <a:r>
              <a:rPr lang="es-PE" dirty="0" err="1"/>
              <a:t>huaman</a:t>
            </a:r>
            <a:r>
              <a:rPr lang="es-PE" dirty="0"/>
              <a:t> </a:t>
            </a:r>
            <a:r>
              <a:rPr lang="es-PE" dirty="0" err="1"/>
              <a:t>rodriguez</a:t>
            </a:r>
            <a:r>
              <a:rPr lang="es-PE" dirty="0"/>
              <a:t>  </a:t>
            </a:r>
            <a:r>
              <a:rPr lang="es-PE" dirty="0" err="1"/>
              <a:t>jarumy</a:t>
            </a:r>
            <a:endParaRPr lang="es-PE" dirty="0"/>
          </a:p>
          <a:p>
            <a:r>
              <a:rPr lang="es-PE" dirty="0"/>
              <a:t>PROGRAMA DE ESTUDIOS: enfermería técnica </a:t>
            </a:r>
          </a:p>
          <a:p>
            <a:r>
              <a:rPr lang="es-PE" dirty="0"/>
              <a:t>SEMESTRE:II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B7DB20-8950-4324-A197-2361EFA7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2" y="64030"/>
            <a:ext cx="1562628" cy="15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BAACA47-452D-4BBE-BBE9-0FDC7E33D1CA}"/>
              </a:ext>
            </a:extLst>
          </p:cNvPr>
          <p:cNvSpPr txBox="1"/>
          <p:nvPr/>
        </p:nvSpPr>
        <p:spPr>
          <a:xfrm>
            <a:off x="990600" y="889844"/>
            <a:ext cx="815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PROCEDIMIENTO A SEGUIR: Iniciar la práctica:</a:t>
            </a:r>
          </a:p>
          <a:p>
            <a:r>
              <a:rPr lang="es-ES" dirty="0"/>
              <a:t>1.	Interfaz de </a:t>
            </a:r>
            <a:r>
              <a:rPr lang="es-ES" dirty="0" err="1"/>
              <a:t>Power</a:t>
            </a:r>
            <a:r>
              <a:rPr lang="es-ES" dirty="0"/>
              <a:t> Point</a:t>
            </a:r>
          </a:p>
          <a:p>
            <a:r>
              <a:rPr lang="es-ES" dirty="0"/>
              <a:t>a)	Modificar la interfaz de </a:t>
            </a:r>
            <a:r>
              <a:rPr lang="es-ES" dirty="0" err="1"/>
              <a:t>Power</a:t>
            </a:r>
            <a:r>
              <a:rPr lang="es-ES" dirty="0"/>
              <a:t> Point: (Vista Backstage – Cuenta) Pegar una captura</a:t>
            </a:r>
          </a:p>
          <a:p>
            <a:r>
              <a:rPr lang="es-ES" dirty="0"/>
              <a:t>•	Personalizar fondo de Office</a:t>
            </a:r>
          </a:p>
          <a:p>
            <a:r>
              <a:rPr lang="es-ES" dirty="0"/>
              <a:t>•	Personalizar tema de office</a:t>
            </a:r>
          </a:p>
          <a:p>
            <a:endParaRPr lang="es-ES" dirty="0"/>
          </a:p>
          <a:p>
            <a:r>
              <a:rPr lang="es-ES" dirty="0"/>
              <a:t>b)	Personalizar Menú para que vaya con su nombre y agregar a la cinta de opciones Guías, colores, panel de selección. (Vista Backstage o clic derecho en cualquier parte de la cinta de opciones) pegar una captura</a:t>
            </a:r>
          </a:p>
          <a:p>
            <a:r>
              <a:rPr lang="es-ES" dirty="0"/>
              <a:t>•	Vista Backstage</a:t>
            </a:r>
          </a:p>
          <a:p>
            <a:r>
              <a:rPr lang="es-ES" dirty="0"/>
              <a:t>•	Opciones / Personalizar cinta de opciones</a:t>
            </a:r>
          </a:p>
          <a:p>
            <a:r>
              <a:rPr lang="es-ES" dirty="0"/>
              <a:t>•	Todos los comandos</a:t>
            </a:r>
          </a:p>
          <a:p>
            <a:r>
              <a:rPr lang="es-ES" dirty="0"/>
              <a:t>•	Nuevo grupo</a:t>
            </a:r>
          </a:p>
          <a:p>
            <a:r>
              <a:rPr lang="es-ES" dirty="0"/>
              <a:t>•	Cambiar nombre y elegir un </a:t>
            </a:r>
            <a:r>
              <a:rPr lang="es-ES" dirty="0" err="1"/>
              <a:t>simbolo</a:t>
            </a:r>
            <a:r>
              <a:rPr lang="es-ES" dirty="0"/>
              <a:t> (al personal)</a:t>
            </a:r>
          </a:p>
          <a:p>
            <a:r>
              <a:rPr lang="es-ES" dirty="0"/>
              <a:t>•	Agregar al menú: Guías, Colores de tema, Panel de selección</a:t>
            </a:r>
          </a:p>
        </p:txBody>
      </p:sp>
    </p:spTree>
    <p:extLst>
      <p:ext uri="{BB962C8B-B14F-4D97-AF65-F5344CB8AC3E}">
        <p14:creationId xmlns:p14="http://schemas.microsoft.com/office/powerpoint/2010/main" val="301988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55D70-905E-4811-8EE9-B5C6047D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466" y="365126"/>
            <a:ext cx="9821333" cy="1040342"/>
          </a:xfrm>
        </p:spPr>
        <p:txBody>
          <a:bodyPr/>
          <a:lstStyle/>
          <a:p>
            <a:pPr algn="just"/>
            <a:r>
              <a:rPr lang="es-ES" dirty="0"/>
              <a:t>	BENEFICIOS DE LA PITAYA.</a:t>
            </a:r>
            <a:endParaRPr lang="es-PE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4E15412-05A9-4F06-AE9D-032BF434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862955"/>
              </p:ext>
            </p:extLst>
          </p:nvPr>
        </p:nvGraphicFramePr>
        <p:xfrm>
          <a:off x="2040467" y="1690688"/>
          <a:ext cx="8119532" cy="473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66">
                  <a:extLst>
                    <a:ext uri="{9D8B030D-6E8A-4147-A177-3AD203B41FA5}">
                      <a16:colId xmlns:a16="http://schemas.microsoft.com/office/drawing/2014/main" val="228673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21826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5079499"/>
                    </a:ext>
                  </a:extLst>
                </a:gridCol>
              </a:tblGrid>
              <a:tr h="1079622">
                <a:tc>
                  <a:txBody>
                    <a:bodyPr/>
                    <a:lstStyle/>
                    <a:p>
                      <a:r>
                        <a:rPr lang="es-PE" dirty="0"/>
                        <a:t>En el aspecto nutricional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Pitaya para la Diabetes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Enfermedades que ayuda a prevenir </a:t>
                      </a:r>
                      <a:endParaRPr lang="es-P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52686"/>
                  </a:ext>
                </a:extLst>
              </a:tr>
              <a:tr h="3257957">
                <a:tc>
                  <a:txBody>
                    <a:bodyPr/>
                    <a:lstStyle/>
                    <a:p>
                      <a:r>
                        <a:rPr lang="es-ES" dirty="0"/>
                        <a:t>Además de ser muy refrescante, la pitahaya es fuente de antioxidantes naturales, contiene vitamina C; entre sus propiedades también destaca su contenido de captina, que contribuye a relajar el sistema nervioso. Además, cuenta con vitamina B2, vital para la producción de glóbulos rojos.</a:t>
                      </a:r>
                      <a:endParaRPr lang="es-PE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 sabor dulce y textura crujiente, la fruta del dragón es ideal para aquellas personas que padecen de diabetes, ya que reduce de manera natural los niveles de glucosa en sangre.</a:t>
                      </a:r>
                      <a:endParaRPr lang="es-PE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 consumo está recomendado como complemento en los tratamientos de enfermedades digestivas como colon irritable o gastritis, pero no lo está para personas con diverticulosis ya que las semillas se pueden quedar en los divertículos</a:t>
                      </a:r>
                      <a:endParaRPr lang="es-PE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4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8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8E7A-EFA1-49B0-B1E6-9666A9D7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	</a:t>
            </a:r>
            <a:r>
              <a:rPr lang="es-ES" sz="3600" dirty="0"/>
              <a:t>INSERTAR GRÁFICOS SMARTART CON EL SIGUIENTE TEXTO:</a:t>
            </a:r>
            <a:endParaRPr lang="es-PE" sz="3600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42CCE8E-2467-45CA-9A5D-C143BF1FC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703477"/>
              </p:ext>
            </p:extLst>
          </p:nvPr>
        </p:nvGraphicFramePr>
        <p:xfrm>
          <a:off x="999068" y="2032001"/>
          <a:ext cx="8686799" cy="4460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51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1A8025-81A0-445E-A614-77E71F32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	</a:t>
            </a:r>
            <a:r>
              <a:rPr lang="es-ES" sz="3600" dirty="0"/>
              <a:t>INSERTAR LOS SIGUIENTES DATOS EN UN GRÁFICO DE COLUMNAS AGRUPADAS</a:t>
            </a:r>
            <a:endParaRPr lang="es-PE" sz="3600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9B982D2D-BA28-46C0-93C0-8E663F080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823805"/>
              </p:ext>
            </p:extLst>
          </p:nvPr>
        </p:nvGraphicFramePr>
        <p:xfrm>
          <a:off x="2032000" y="1583267"/>
          <a:ext cx="8128000" cy="4555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13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6D65-34DC-41F2-AF4B-BBC62914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5.	</a:t>
            </a:r>
            <a:r>
              <a:rPr lang="es-PE" sz="3600" dirty="0"/>
              <a:t>INSERTAR GRÁFICO CIRCULAR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2683941-D610-4FBB-B245-A64774C72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771562"/>
              </p:ext>
            </p:extLst>
          </p:nvPr>
        </p:nvGraphicFramePr>
        <p:xfrm>
          <a:off x="1955800" y="1845733"/>
          <a:ext cx="828039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981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609</Words>
  <Application>Microsoft Office PowerPoint</Application>
  <PresentationFormat>Panorámica</PresentationFormat>
  <Paragraphs>42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 BENEFICIOS DE LA PITAYA.</vt:lpstr>
      <vt:lpstr>3. INSERTAR GRÁFICOS SMARTART CON EL SIGUIENTE TEXTO:</vt:lpstr>
      <vt:lpstr>4. INSERTAR LOS SIGUIENTES DATOS EN UN GRÁFICO DE COLUMNAS AGRUPADAS</vt:lpstr>
      <vt:lpstr>5. INSERTAR GRÁFICO CIRCULAR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 LAB DE LABORATORIO</dc:creator>
  <cp:lastModifiedBy>LENOVO LAB DE LABORATORIO</cp:lastModifiedBy>
  <cp:revision>10</cp:revision>
  <dcterms:created xsi:type="dcterms:W3CDTF">2024-10-16T16:35:19Z</dcterms:created>
  <dcterms:modified xsi:type="dcterms:W3CDTF">2024-10-16T18:16:17Z</dcterms:modified>
</cp:coreProperties>
</file>