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2"/>
  </p:notesMasterIdLst>
  <p:sldIdLst>
    <p:sldId id="288" r:id="rId5"/>
    <p:sldId id="292" r:id="rId6"/>
    <p:sldId id="260" r:id="rId7"/>
    <p:sldId id="291" r:id="rId8"/>
    <p:sldId id="290" r:id="rId9"/>
    <p:sldId id="301" r:id="rId10"/>
    <p:sldId id="313" r:id="rId11"/>
    <p:sldId id="293" r:id="rId12"/>
    <p:sldId id="318" r:id="rId13"/>
    <p:sldId id="319" r:id="rId14"/>
    <p:sldId id="320" r:id="rId15"/>
    <p:sldId id="321" r:id="rId16"/>
    <p:sldId id="322" r:id="rId17"/>
    <p:sldId id="323" r:id="rId18"/>
    <p:sldId id="287" r:id="rId19"/>
    <p:sldId id="269" r:id="rId20"/>
    <p:sldId id="266" r:id="rId21"/>
    <p:sldId id="267" r:id="rId22"/>
    <p:sldId id="265" r:id="rId23"/>
    <p:sldId id="268" r:id="rId24"/>
    <p:sldId id="272" r:id="rId25"/>
    <p:sldId id="273" r:id="rId26"/>
    <p:sldId id="275" r:id="rId27"/>
    <p:sldId id="276" r:id="rId28"/>
    <p:sldId id="277" r:id="rId29"/>
    <p:sldId id="278" r:id="rId30"/>
    <p:sldId id="314" r:id="rId31"/>
    <p:sldId id="282" r:id="rId32"/>
    <p:sldId id="307" r:id="rId33"/>
    <p:sldId id="297" r:id="rId34"/>
    <p:sldId id="298" r:id="rId35"/>
    <p:sldId id="308" r:id="rId36"/>
    <p:sldId id="299" r:id="rId37"/>
    <p:sldId id="305" r:id="rId38"/>
    <p:sldId id="303" r:id="rId39"/>
    <p:sldId id="324" r:id="rId40"/>
    <p:sldId id="30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9" autoAdjust="0"/>
    <p:restoredTop sz="74235" autoAdjust="0"/>
  </p:normalViewPr>
  <p:slideViewPr>
    <p:cSldViewPr snapToGrid="0">
      <p:cViewPr varScale="1">
        <p:scale>
          <a:sx n="85" d="100"/>
          <a:sy n="85" d="100"/>
        </p:scale>
        <p:origin x="-15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253134336"/>
        <c:axId val="189522496"/>
      </c:barChart>
      <c:catAx>
        <c:axId val="253134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ko-KR"/>
          </a:p>
        </c:txPr>
        <c:crossAx val="189522496"/>
        <c:crosses val="autoZero"/>
        <c:auto val="1"/>
        <c:lblAlgn val="ctr"/>
        <c:lblOffset val="100"/>
        <c:noMultiLvlLbl val="0"/>
      </c:catAx>
      <c:valAx>
        <c:axId val="189522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53134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252820992"/>
        <c:axId val="53783360"/>
      </c:barChart>
      <c:catAx>
        <c:axId val="252820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ko-KR"/>
          </a:p>
        </c:txPr>
        <c:crossAx val="53783360"/>
        <c:crosses val="autoZero"/>
        <c:auto val="1"/>
        <c:lblAlgn val="ctr"/>
        <c:lblOffset val="100"/>
        <c:noMultiLvlLbl val="0"/>
      </c:catAx>
      <c:valAx>
        <c:axId val="53783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52820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EE90-0BFC-48CE-9316-2C8E0ABE87C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7E90-0B6F-404E-B227-AB83CEC44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니가</a:t>
            </a:r>
            <a:r>
              <a:rPr lang="ko-KR" altLang="en-US" dirty="0"/>
              <a:t> 가라 하와이 조의 발표를 맡은 황태연입니다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프로그램은 </a:t>
            </a:r>
            <a:r>
              <a:rPr lang="ko-KR" altLang="en-US" dirty="0" err="1" smtClean="0"/>
              <a:t>마이리얼티켓으로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항공권 예약 프로그램을 만들어보았습니다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조원은 </a:t>
            </a:r>
            <a:endParaRPr lang="en-US" altLang="ko-KR" dirty="0" smtClean="0"/>
          </a:p>
          <a:p>
            <a:r>
              <a:rPr lang="ko-KR" altLang="en-US" dirty="0" smtClean="0"/>
              <a:t>회원정보 </a:t>
            </a:r>
            <a:r>
              <a:rPr lang="ko-KR" altLang="en-US" dirty="0"/>
              <a:t>수정을 맡은 </a:t>
            </a:r>
            <a:r>
              <a:rPr lang="ko-KR" altLang="en-US" dirty="0" err="1"/>
              <a:t>김나예</a:t>
            </a:r>
            <a:endParaRPr lang="en-US" altLang="ko-KR" dirty="0"/>
          </a:p>
          <a:p>
            <a:r>
              <a:rPr lang="ko-KR" altLang="en-US" dirty="0"/>
              <a:t>로그인을 맡은 양수정</a:t>
            </a:r>
            <a:endParaRPr lang="en-US" altLang="ko-KR" dirty="0"/>
          </a:p>
          <a:p>
            <a:r>
              <a:rPr lang="ko-KR" altLang="en-US" dirty="0"/>
              <a:t>회원가입을 맡은 </a:t>
            </a:r>
            <a:r>
              <a:rPr lang="ko-KR" altLang="en-US" dirty="0" err="1"/>
              <a:t>천혜미</a:t>
            </a:r>
            <a:endParaRPr lang="en-US" altLang="ko-KR" dirty="0"/>
          </a:p>
          <a:p>
            <a:r>
              <a:rPr lang="ko-KR" altLang="en-US" dirty="0"/>
              <a:t>스케쥴 조회를 담당한 저 황태연으로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말씀드린 부분 외에 </a:t>
            </a:r>
            <a:r>
              <a:rPr lang="en-US" altLang="ko-KR" dirty="0"/>
              <a:t>DB</a:t>
            </a:r>
            <a:r>
              <a:rPr lang="ko-KR" altLang="en-US" dirty="0"/>
              <a:t>의 구성이나 다른 기능들은 모두 회의를 통해 공동으로 작업했습니다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6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로그인은 유저로부터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입력받은</a:t>
            </a:r>
            <a:r>
              <a:rPr lang="ko-KR" altLang="en-US" dirty="0"/>
              <a:t> 뒤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에서 계정 테이블의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불러와서</a:t>
            </a:r>
            <a:endParaRPr lang="en-US" altLang="ko-KR" dirty="0"/>
          </a:p>
          <a:p>
            <a:r>
              <a:rPr lang="ko-KR" altLang="en-US" dirty="0"/>
              <a:t>일치하는 부분이 있다면 회원 번호를 받고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번호에 해당하는 회원의 정보를 받아서</a:t>
            </a:r>
            <a:endParaRPr lang="en-US" altLang="ko-KR" dirty="0"/>
          </a:p>
          <a:p>
            <a:r>
              <a:rPr lang="en-US" altLang="ko-KR" dirty="0" err="1"/>
              <a:t>CurAccount</a:t>
            </a:r>
            <a:r>
              <a:rPr lang="en-US" altLang="ko-KR" dirty="0"/>
              <a:t> </a:t>
            </a:r>
            <a:r>
              <a:rPr lang="ko-KR" altLang="en-US" dirty="0"/>
              <a:t>객체에 저장하는 과정으로 이뤄집니다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1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문을 통해 전체 회원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PW</a:t>
            </a:r>
            <a:r>
              <a:rPr lang="ko-KR" altLang="en-US" dirty="0"/>
              <a:t>를 가져와 </a:t>
            </a:r>
            <a:r>
              <a:rPr lang="en-US" altLang="ko-KR" dirty="0"/>
              <a:t>while</a:t>
            </a:r>
            <a:r>
              <a:rPr lang="ko-KR" altLang="en-US" dirty="0"/>
              <a:t>반복문으로 대조하는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일치하는 부분이 있다면 </a:t>
            </a:r>
            <a:endParaRPr lang="en-US" altLang="ko-KR" dirty="0"/>
          </a:p>
          <a:p>
            <a:r>
              <a:rPr lang="ko-KR" altLang="en-US" dirty="0"/>
              <a:t>계정의 회원번호와 동일한 회원정보를 다시 </a:t>
            </a:r>
            <a:r>
              <a:rPr lang="en-US" altLang="ko-KR" dirty="0"/>
              <a:t>SELECT </a:t>
            </a:r>
            <a:r>
              <a:rPr lang="ko-KR" altLang="en-US" dirty="0"/>
              <a:t>해서 회원의 이름을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코드가 추출한 데이터를 </a:t>
            </a:r>
            <a:r>
              <a:rPr lang="en-US" altLang="ko-KR" dirty="0" err="1"/>
              <a:t>CurAccount</a:t>
            </a:r>
            <a:r>
              <a:rPr lang="ko-KR" altLang="en-US" dirty="0"/>
              <a:t>객체를 생성하면서 전달하는 부분입니다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2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스케쥴 조회 부분을 리뷰하겠습니다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 부분을 자바스윙으로 구성했는데요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시작 전부터 이번 프로젝트는 콘솔창이 아닌 </a:t>
            </a:r>
            <a:r>
              <a:rPr lang="en-US" altLang="ko-KR" dirty="0"/>
              <a:t>GUI</a:t>
            </a:r>
            <a:r>
              <a:rPr lang="ko-KR" altLang="en-US" dirty="0"/>
              <a:t>로 구현해보겠다는 욕심으로 미리 </a:t>
            </a:r>
            <a:r>
              <a:rPr lang="ko-KR" altLang="en-US" dirty="0" err="1"/>
              <a:t>공부했었습니다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공부한 내용을 </a:t>
            </a:r>
            <a:r>
              <a:rPr lang="ko-KR" altLang="en-US" dirty="0" err="1"/>
              <a:t>디테일하게</a:t>
            </a:r>
            <a:r>
              <a:rPr lang="ko-KR" altLang="en-US" dirty="0"/>
              <a:t> 공유하고 싶지만</a:t>
            </a:r>
            <a:r>
              <a:rPr lang="en-US" altLang="ko-KR" dirty="0"/>
              <a:t>, </a:t>
            </a:r>
            <a:r>
              <a:rPr lang="ko-KR" altLang="en-US" dirty="0"/>
              <a:t>발표 시간관계상 모든 부분을 다룰 수는 없기 때문에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SQL</a:t>
            </a:r>
            <a:r>
              <a:rPr lang="ko-KR" altLang="en-US" dirty="0"/>
              <a:t>문은 다른 메뉴에서도 자세히 다루고 있으므로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부분에선 스윙에 대한</a:t>
            </a:r>
            <a:r>
              <a:rPr lang="en-US" altLang="ko-KR" dirty="0"/>
              <a:t>, </a:t>
            </a:r>
            <a:r>
              <a:rPr lang="ko-KR" altLang="en-US" dirty="0"/>
              <a:t>화면의 가장 피상적인 부분만 간단하게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프레임을 구현하는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7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프레임을 구현하기 위해선 </a:t>
            </a:r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객체를 생성하는 것과 상속을 받는 두 가지 방법이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상속을 받는 쪽으로 선택했습니다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사이즈를 설정하고 </a:t>
            </a:r>
            <a:endParaRPr lang="en-US" altLang="ko-KR" dirty="0"/>
          </a:p>
          <a:p>
            <a:r>
              <a:rPr lang="ko-KR" altLang="en-US" dirty="0"/>
              <a:t>보이기 설정을 </a:t>
            </a:r>
            <a:r>
              <a:rPr lang="ko-KR" altLang="en-US" dirty="0" err="1"/>
              <a:t>트루로</a:t>
            </a:r>
            <a:r>
              <a:rPr lang="ko-KR" altLang="en-US" dirty="0"/>
              <a:t> 넣어주면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0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빈 프레임이 보이게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6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여기에 배경을 넣어보겠습니다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6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프로젝트 소개와 기획의도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ER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r>
              <a:rPr lang="ko-KR" altLang="en-US" dirty="0"/>
              <a:t>유사 서비스 분석</a:t>
            </a:r>
            <a:endParaRPr lang="en-US" altLang="ko-KR" dirty="0"/>
          </a:p>
          <a:p>
            <a:r>
              <a:rPr lang="ko-KR" altLang="en-US" dirty="0"/>
              <a:t>클래스 구조 설명</a:t>
            </a:r>
            <a:endParaRPr lang="en-US" altLang="ko-KR" dirty="0"/>
          </a:p>
          <a:p>
            <a:r>
              <a:rPr lang="ko-KR" altLang="en-US" dirty="0"/>
              <a:t>각 기능의 전체적인 흐름과 상세 코드를 리뷰</a:t>
            </a:r>
            <a:endParaRPr lang="en-US" altLang="ko-KR" dirty="0"/>
          </a:p>
          <a:p>
            <a:r>
              <a:rPr lang="ko-KR" altLang="en-US" dirty="0"/>
              <a:t>그리고 프로젝트 소감으로 구성되어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9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스윙에는 포토샵의 레이어와 같은 패널 객체가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Jframe</a:t>
            </a:r>
            <a:r>
              <a:rPr lang="ko-KR" altLang="en-US" dirty="0"/>
              <a:t>에 각종 아이템을 바로 올려놓는 것이 아니라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먼저 패널을 만들고 그 위에 아이템을 올려서 패널을 프레임에 올리는 방식으로 화면구성이 이뤄집니다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9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배경이 될 이미지 객체를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패널객체를 생성할 때 이미지를 그리도록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이미지가 그려진 패널을 프레임에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2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다음과 같은 화면이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0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여기에 각종 아이템 즉</a:t>
            </a:r>
            <a:r>
              <a:rPr lang="en-US" altLang="ko-KR" dirty="0"/>
              <a:t>, </a:t>
            </a:r>
            <a:r>
              <a:rPr lang="ko-KR" altLang="en-US" dirty="0"/>
              <a:t>컴포넌트를 올리겠습니다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컴포넌트의 종류를 살펴보자면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부분이 테이블</a:t>
            </a:r>
            <a:endParaRPr lang="en-US" altLang="ko-KR" dirty="0"/>
          </a:p>
          <a:p>
            <a:r>
              <a:rPr lang="ko-KR" altLang="en-US" dirty="0"/>
              <a:t>이 부분이 버튼</a:t>
            </a:r>
            <a:endParaRPr lang="en-US" altLang="ko-KR" dirty="0"/>
          </a:p>
          <a:p>
            <a:r>
              <a:rPr lang="ko-KR" altLang="en-US" dirty="0"/>
              <a:t>이 부분이 텍스트와 이미지를 넣을 수 있는 라벨</a:t>
            </a:r>
            <a:endParaRPr lang="en-US" altLang="ko-KR" dirty="0"/>
          </a:p>
          <a:p>
            <a:r>
              <a:rPr lang="ko-KR" altLang="en-US" dirty="0"/>
              <a:t>그리고 이 부분이 </a:t>
            </a:r>
            <a:r>
              <a:rPr lang="ko-KR" altLang="en-US" dirty="0" err="1"/>
              <a:t>콤보박스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2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컴포넌트를 추가하는 코드를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각 컴포넌트 객체를 선언 및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생성할 때 괄호안에 문자를 넣으면 아까 보셨던 것처럼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생성을 하고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43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컴포넌트의 좌표와 크기를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두 부분은 위치를 설정하는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좌표구요</a:t>
            </a:r>
            <a:r>
              <a:rPr lang="en-US" altLang="ko-KR" dirty="0"/>
              <a:t>. </a:t>
            </a:r>
            <a:r>
              <a:rPr lang="ko-KR" altLang="en-US" dirty="0"/>
              <a:t>뒤에 두 부분은 크기를 설정하는 너비와 높이입니다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88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위치와 크기까지 설정을 했으면 패널에 추가합니다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1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이랬던 화면에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컴포넌트가 올라가게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스케쥴 조회에 관한 </a:t>
            </a:r>
            <a:r>
              <a:rPr lang="ko-KR" altLang="en-US" dirty="0" err="1"/>
              <a:t>코드리뷰였구요</a:t>
            </a:r>
            <a:r>
              <a:rPr lang="en-US" altLang="ko-KR" dirty="0"/>
              <a:t>. </a:t>
            </a:r>
            <a:r>
              <a:rPr lang="ko-KR" altLang="en-US" dirty="0"/>
              <a:t>다음으로 넘어가겠습니다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0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예약조회는 현재 로그인한 회원의 회원번호를 조건절로 사용한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문을 작성하여 예약 테이블의 정보를 받아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</a:t>
            </a:r>
            <a:r>
              <a:rPr lang="ko-KR" altLang="en-US" dirty="0"/>
              <a:t>프로그램을 기획하게 된 이유에 대해 말씀드리겠습니다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팀원들과 얘기하면서</a:t>
            </a:r>
            <a:r>
              <a:rPr lang="en-US" altLang="ko-KR" dirty="0"/>
              <a:t>,</a:t>
            </a:r>
            <a:r>
              <a:rPr lang="ko-KR" altLang="en-US" dirty="0"/>
              <a:t> 흥미롭고 이 시국에 공감을 얻을 수 있을 만한 주제를 하자는 방향으로 뜻이 모였습니다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아이템이 나왔지만 그 중 가장 많은 공감을 얻은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여행</a:t>
            </a:r>
            <a:r>
              <a:rPr lang="en-US" altLang="ko-KR" dirty="0"/>
              <a:t>’</a:t>
            </a:r>
            <a:r>
              <a:rPr lang="ko-KR" altLang="en-US" dirty="0"/>
              <a:t>을 주제로 선정하게 되었는데요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여행</a:t>
            </a:r>
            <a:r>
              <a:rPr lang="en-US" altLang="ko-KR" dirty="0"/>
              <a:t>’</a:t>
            </a:r>
            <a:r>
              <a:rPr lang="ko-KR" altLang="en-US" dirty="0"/>
              <a:t>이라는 카테고리 중 프로그램화 할 수 있는 </a:t>
            </a:r>
            <a:r>
              <a:rPr lang="en-US" altLang="ko-KR" dirty="0"/>
              <a:t>‘</a:t>
            </a:r>
            <a:r>
              <a:rPr lang="ko-KR" altLang="en-US" dirty="0"/>
              <a:t>항공</a:t>
            </a:r>
            <a:r>
              <a:rPr lang="en-US" altLang="ko-KR" dirty="0"/>
              <a:t>’</a:t>
            </a:r>
            <a:r>
              <a:rPr lang="ko-KR" altLang="en-US" dirty="0"/>
              <a:t>을 주제로 잡고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항공권 예약 프로그램</a:t>
            </a:r>
            <a:r>
              <a:rPr lang="en-US" altLang="ko-KR" dirty="0"/>
              <a:t>＇</a:t>
            </a:r>
            <a:r>
              <a:rPr lang="ko-KR" altLang="en-US" dirty="0"/>
              <a:t>을 설계하게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6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보시면 출력화면에 작성한 포맷에 맞게끔 </a:t>
            </a:r>
            <a:r>
              <a:rPr lang="en-US" altLang="ko-KR" dirty="0"/>
              <a:t>data</a:t>
            </a:r>
            <a:r>
              <a:rPr lang="ko-KR" altLang="en-US" dirty="0"/>
              <a:t>를 출력하는 </a:t>
            </a:r>
            <a:r>
              <a:rPr lang="en-US" altLang="ko-KR" dirty="0"/>
              <a:t>SQL</a:t>
            </a:r>
            <a:r>
              <a:rPr lang="ko-KR" altLang="en-US" dirty="0"/>
              <a:t>문을 </a:t>
            </a:r>
            <a:r>
              <a:rPr lang="ko-KR" altLang="en-US" dirty="0" err="1"/>
              <a:t>만들어주었구요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객체로 받아서 </a:t>
            </a:r>
            <a:r>
              <a:rPr lang="en-US" altLang="ko-KR" dirty="0"/>
              <a:t>while</a:t>
            </a:r>
            <a:r>
              <a:rPr lang="ko-KR" altLang="en-US" dirty="0"/>
              <a:t>반복문을 통해 하나씩 출력하는 과정입니다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6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가독성을 높이기 위해 </a:t>
            </a:r>
            <a:r>
              <a:rPr lang="en-US" altLang="ko-KR" sz="1200" dirty="0">
                <a:solidFill>
                  <a:prstClr val="white"/>
                </a:solidFill>
              </a:rPr>
              <a:t>TO_CHAR</a:t>
            </a:r>
            <a:r>
              <a:rPr lang="ko-KR" altLang="en-US" sz="1200" dirty="0">
                <a:solidFill>
                  <a:prstClr val="white"/>
                </a:solidFill>
              </a:rPr>
              <a:t>를 이용해서 예약날짜는 </a:t>
            </a:r>
            <a:r>
              <a:rPr lang="en-US" altLang="ko-KR" sz="1200" dirty="0">
                <a:solidFill>
                  <a:prstClr val="white"/>
                </a:solidFill>
              </a:rPr>
              <a:t>YYYY/MM/DD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가격은 </a:t>
            </a:r>
            <a:r>
              <a:rPr lang="en-US" altLang="ko-KR" sz="1200" dirty="0">
                <a:solidFill>
                  <a:prstClr val="white"/>
                </a:solidFill>
              </a:rPr>
              <a:t>999,999,999 </a:t>
            </a:r>
            <a:r>
              <a:rPr lang="ko-KR" altLang="en-US" sz="1200" dirty="0">
                <a:solidFill>
                  <a:prstClr val="white"/>
                </a:solidFill>
              </a:rPr>
              <a:t>형식으로 출력되도록 </a:t>
            </a:r>
            <a:r>
              <a:rPr lang="en-US" altLang="ko-KR" sz="1200" dirty="0">
                <a:solidFill>
                  <a:prstClr val="white"/>
                </a:solidFill>
              </a:rPr>
              <a:t>SQL</a:t>
            </a:r>
            <a:r>
              <a:rPr lang="ko-KR" altLang="en-US" sz="1200" dirty="0">
                <a:solidFill>
                  <a:prstClr val="white"/>
                </a:solidFill>
              </a:rPr>
              <a:t>문 작성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DATA TYPE</a:t>
            </a:r>
            <a:r>
              <a:rPr lang="ko-KR" altLang="en-US" sz="1200" dirty="0">
                <a:solidFill>
                  <a:prstClr val="white"/>
                </a:solidFill>
              </a:rPr>
              <a:t>이 </a:t>
            </a:r>
            <a:r>
              <a:rPr lang="en-US" altLang="ko-KR" sz="1200" dirty="0">
                <a:solidFill>
                  <a:prstClr val="white"/>
                </a:solidFill>
              </a:rPr>
              <a:t>NUMBER</a:t>
            </a:r>
            <a:r>
              <a:rPr lang="ko-KR" altLang="en-US" sz="1200" dirty="0">
                <a:solidFill>
                  <a:prstClr val="white"/>
                </a:solidFill>
              </a:rPr>
              <a:t>인 예약번호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회원번호는 </a:t>
            </a:r>
            <a:r>
              <a:rPr lang="en-US" altLang="ko-KR" sz="1200" dirty="0">
                <a:solidFill>
                  <a:prstClr val="white"/>
                </a:solidFill>
              </a:rPr>
              <a:t>int </a:t>
            </a:r>
            <a:r>
              <a:rPr lang="ko-KR" altLang="en-US" sz="1200" dirty="0">
                <a:solidFill>
                  <a:prstClr val="white"/>
                </a:solidFill>
              </a:rPr>
              <a:t>타입으로 불러올 수 있도록 </a:t>
            </a:r>
            <a:r>
              <a:rPr lang="en-US" altLang="ko-KR" sz="1200" dirty="0">
                <a:solidFill>
                  <a:prstClr val="white"/>
                </a:solidFill>
              </a:rPr>
              <a:t>if</a:t>
            </a:r>
            <a:r>
              <a:rPr lang="ko-KR" altLang="en-US" sz="1200" dirty="0">
                <a:solidFill>
                  <a:prstClr val="white"/>
                </a:solidFill>
              </a:rPr>
              <a:t>문을 사용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479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회원정보수정은 </a:t>
            </a:r>
            <a:r>
              <a:rPr lang="en-US" altLang="ko-KR" dirty="0"/>
              <a:t>UPDATE SQL</a:t>
            </a:r>
            <a:r>
              <a:rPr lang="ko-KR" altLang="en-US" dirty="0"/>
              <a:t>문을 통해 이뤄집니다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로그인한 회원의 회원번호를 조건으로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일치하는 데이터의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스캐너를 사용해 </a:t>
            </a:r>
            <a:r>
              <a:rPr lang="ko-KR" altLang="en-US" dirty="0" err="1"/>
              <a:t>입력받은</a:t>
            </a:r>
            <a:r>
              <a:rPr lang="ko-KR" altLang="en-US" dirty="0"/>
              <a:t> 값으로 변경하는 방식입니다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25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SQL</a:t>
            </a:r>
            <a:r>
              <a:rPr lang="ko-KR" altLang="en-US" dirty="0"/>
              <a:t>문을 작성해주고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 받을 부분을 물음표로 변수화 해주었습니다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endParaRPr lang="en-US" altLang="ko-KR" dirty="0"/>
          </a:p>
          <a:p>
            <a:r>
              <a:rPr lang="ko-KR" altLang="en-US" dirty="0"/>
              <a:t>스캐너로 </a:t>
            </a:r>
            <a:r>
              <a:rPr lang="ko-KR" altLang="en-US" dirty="0" err="1"/>
              <a:t>입력받은</a:t>
            </a:r>
            <a:r>
              <a:rPr lang="ko-KR" altLang="en-US" dirty="0"/>
              <a:t> 뒤 물음표를 </a:t>
            </a:r>
            <a:r>
              <a:rPr lang="ko-KR" altLang="en-US" dirty="0" err="1"/>
              <a:t>입력받은</a:t>
            </a:r>
            <a:r>
              <a:rPr lang="ko-KR" altLang="en-US" dirty="0"/>
              <a:t> 값으로 셋 스트링 해주는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업데이트가 완료되면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가 변경되었습니다</a:t>
            </a:r>
            <a:r>
              <a:rPr lang="en-US" altLang="ko-KR" dirty="0"/>
              <a:t>. </a:t>
            </a:r>
            <a:r>
              <a:rPr lang="ko-KR" altLang="en-US" dirty="0"/>
              <a:t>라는 메시지와 함께 메소드가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89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PreparedStatement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SQL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문장이 미리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/>
              </a:rPr>
              <a:t>컴파일되고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실행시간동안 인수 값을 위한 공간을 확보할 수 있다는 점에서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Statement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객체와는 다르다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preparedStatement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객체는 동일한 질의문을 특정 값만 바꾸어서 여러 번 실행해야 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 유용하다는 점에서 </a:t>
            </a:r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이 항목에 적합하다 생각해서 사용하게 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635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약간 복잡한데요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먼저 카트에 해당 회원이 담은 스케쥴 정보를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8</a:t>
            </a:r>
            <a:r>
              <a:rPr lang="ko-KR" altLang="en-US" dirty="0"/>
              <a:t>개를 가져왔다면 그 중 하나씩 구매 여부를 묻는 방식으로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구매를 하겠다고 하면 좌석의 등급을 고르고 그 등급에 해당하는 가격을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가격을 승인하면 예약이 완료되고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거절한다면 해당 항공권을 카트에서 삭제할지를 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삭제하지 않으면 다시 처음부터 물어보게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삭제하면 구매를 계속 진행할지를 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진행하면 처음으로 돌아가고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진행하지 않으면 남은 항공권을 전부 삭제하고 메인으로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49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중점적으로 다룬 부분은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출력한 전체 행이 몇 개인지를 다룬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통상적으로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내용을 출력할 때 우리는 보통 </a:t>
            </a:r>
            <a:r>
              <a:rPr lang="en-US" altLang="ko-KR" dirty="0"/>
              <a:t>next()</a:t>
            </a:r>
            <a:r>
              <a:rPr lang="ko-KR" altLang="en-US" dirty="0"/>
              <a:t>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출력한 정보가 몇 줄인지는 중요하지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메뉴에선 카트에 담긴 스케쥴이 몇 개인지 알려줘야 했기 때문에</a:t>
            </a:r>
            <a:endParaRPr lang="en-US" altLang="ko-KR" dirty="0"/>
          </a:p>
          <a:p>
            <a:r>
              <a:rPr lang="en-US" altLang="ko-KR" dirty="0" err="1"/>
              <a:t>ResultSet</a:t>
            </a:r>
            <a:r>
              <a:rPr lang="ko-KR" altLang="en-US" dirty="0"/>
              <a:t>객체가 가진 행이 몇 개인지를 알아야했습니다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next</a:t>
            </a:r>
            <a:r>
              <a:rPr lang="ko-KR" altLang="en-US" dirty="0"/>
              <a:t>가 아닌 </a:t>
            </a:r>
            <a:r>
              <a:rPr lang="en-US" altLang="ko-KR" dirty="0"/>
              <a:t>last</a:t>
            </a:r>
            <a:r>
              <a:rPr lang="ko-KR" altLang="en-US" dirty="0"/>
              <a:t>로 맨 마지막의 행으로 커서를 이동한 뒤</a:t>
            </a:r>
            <a:r>
              <a:rPr lang="en-US" altLang="ko-KR" dirty="0"/>
              <a:t>, get Row</a:t>
            </a:r>
            <a:r>
              <a:rPr lang="ko-KR" altLang="en-US" dirty="0"/>
              <a:t>메소드를 통해 해당 행의 번호를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함으로써 행을 몇 개 가져왔는 지 알 수 있었는데요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내렸던 커서를 다시 올리는 데에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처음으로 커서를 되돌리는 </a:t>
            </a:r>
            <a:r>
              <a:rPr lang="en-US" altLang="ko-KR" dirty="0" err="1"/>
              <a:t>beforeFirst</a:t>
            </a:r>
            <a:r>
              <a:rPr lang="en-US" altLang="ko-KR" dirty="0"/>
              <a:t> </a:t>
            </a:r>
            <a:r>
              <a:rPr lang="ko-KR" altLang="en-US" dirty="0"/>
              <a:t>메소드를 썼더니 오류가 발생했는데요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ResultSet</a:t>
            </a:r>
            <a:r>
              <a:rPr lang="ko-KR" altLang="en-US" dirty="0"/>
              <a:t>객체가 생성될 때 디폴트 세팅이 커서를 내리는 작업밖에 허용하지 않기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허용되지 않은 커서를 올리는 작업을 했기 때문에 발생한 </a:t>
            </a:r>
            <a:r>
              <a:rPr lang="ko-KR" altLang="en-US" dirty="0" err="1"/>
              <a:t>오류였구요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생성할 때 위의 박스에 보이는</a:t>
            </a:r>
            <a:r>
              <a:rPr lang="en-US" altLang="ko-KR" dirty="0"/>
              <a:t>, </a:t>
            </a:r>
            <a:r>
              <a:rPr lang="ko-KR" altLang="en-US" dirty="0"/>
              <a:t>타입 스크롤 </a:t>
            </a:r>
            <a:r>
              <a:rPr lang="ko-KR" altLang="en-US" dirty="0" err="1"/>
              <a:t>인센서티브와</a:t>
            </a:r>
            <a:r>
              <a:rPr lang="ko-KR" altLang="en-US" dirty="0"/>
              <a:t> 커서 </a:t>
            </a:r>
            <a:r>
              <a:rPr lang="ko-KR" altLang="en-US" dirty="0" err="1"/>
              <a:t>업데이터블을</a:t>
            </a:r>
            <a:r>
              <a:rPr lang="ko-KR" altLang="en-US" dirty="0"/>
              <a:t> 추가해주었습니다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얘들이 의미하는 뜻이 </a:t>
            </a:r>
            <a:r>
              <a:rPr lang="ko-KR" altLang="en-US" dirty="0" err="1"/>
              <a:t>뭘까</a:t>
            </a:r>
            <a:r>
              <a:rPr lang="ko-KR" altLang="en-US" dirty="0"/>
              <a:t> 해서 해석을 해봤는데</a:t>
            </a:r>
            <a:r>
              <a:rPr lang="en-US" altLang="ko-KR" dirty="0"/>
              <a:t>, </a:t>
            </a:r>
            <a:r>
              <a:rPr lang="ko-KR" altLang="en-US" dirty="0"/>
              <a:t>해석을 할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대충 뒤에 </a:t>
            </a:r>
            <a:r>
              <a:rPr lang="ko-KR" altLang="en-US" dirty="0" err="1"/>
              <a:t>업데이터블을</a:t>
            </a:r>
            <a:r>
              <a:rPr lang="ko-KR" altLang="en-US" dirty="0"/>
              <a:t> 보아 커서의 업데이트가 </a:t>
            </a:r>
            <a:r>
              <a:rPr lang="ko-KR" altLang="en-US" dirty="0" err="1"/>
              <a:t>가능해졌다</a:t>
            </a:r>
            <a:r>
              <a:rPr lang="en-US" altLang="ko-KR" dirty="0"/>
              <a:t>. </a:t>
            </a:r>
            <a:r>
              <a:rPr lang="ko-KR" altLang="en-US" dirty="0"/>
              <a:t>뭐 이런 느낌으로 유추할 수 있었고 결과적으로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항목을 추가함으로써 </a:t>
            </a:r>
            <a:r>
              <a:rPr lang="en-US" altLang="ko-KR" dirty="0" err="1"/>
              <a:t>beforeFirst</a:t>
            </a:r>
            <a:r>
              <a:rPr lang="ko-KR" altLang="en-US" dirty="0"/>
              <a:t>메소드를 사용할 수 있게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이 과정을 통해 카트에 담긴 전체 스케쥴의 개수를 출력했습니다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다룰 부분은 </a:t>
            </a:r>
            <a:r>
              <a:rPr lang="ko-KR" altLang="en-US" dirty="0" err="1"/>
              <a:t>정규표현식인데요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프로그램에서 유효성검사는 정규표현식을 사용해보았습니다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</a:t>
            </a:r>
            <a:r>
              <a:rPr lang="en-US" altLang="ko-KR" dirty="0"/>
              <a:t>, </a:t>
            </a:r>
            <a:r>
              <a:rPr lang="ko-KR" altLang="en-US" dirty="0"/>
              <a:t>출력하고자 하는 내용을 </a:t>
            </a:r>
            <a:r>
              <a:rPr lang="en-US" altLang="ko-KR" dirty="0"/>
              <a:t>text</a:t>
            </a:r>
            <a:r>
              <a:rPr lang="ko-KR" altLang="en-US" dirty="0"/>
              <a:t>변수로</a:t>
            </a:r>
            <a:r>
              <a:rPr lang="en-US" altLang="ko-KR" dirty="0"/>
              <a:t>, </a:t>
            </a:r>
            <a:r>
              <a:rPr lang="ko-KR" altLang="en-US" dirty="0"/>
              <a:t>정규표현식 포맷을 </a:t>
            </a:r>
            <a:r>
              <a:rPr lang="en-US" altLang="ko-KR" dirty="0"/>
              <a:t>format </a:t>
            </a:r>
            <a:r>
              <a:rPr lang="ko-KR" altLang="en-US" dirty="0"/>
              <a:t>변수에 저장해서 </a:t>
            </a:r>
            <a:r>
              <a:rPr lang="en-US" altLang="ko-KR" dirty="0"/>
              <a:t>check</a:t>
            </a:r>
            <a:r>
              <a:rPr lang="ko-KR" altLang="en-US" dirty="0"/>
              <a:t>메소드를 호출합니다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프린트로 </a:t>
            </a:r>
            <a:r>
              <a:rPr lang="en-US" altLang="ko-KR" dirty="0"/>
              <a:t>text</a:t>
            </a:r>
            <a:r>
              <a:rPr lang="ko-KR" altLang="en-US" dirty="0"/>
              <a:t>부분을 출력하고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사용자의 입력을 받아 </a:t>
            </a:r>
            <a:r>
              <a:rPr lang="en-US" altLang="ko-KR" dirty="0"/>
              <a:t>Pattern</a:t>
            </a:r>
            <a:r>
              <a:rPr lang="ko-KR" altLang="en-US" dirty="0"/>
              <a:t>클래스의 </a:t>
            </a:r>
            <a:r>
              <a:rPr lang="en-US" altLang="ko-KR" dirty="0"/>
              <a:t>matches </a:t>
            </a:r>
            <a:r>
              <a:rPr lang="ko-KR" altLang="en-US" dirty="0"/>
              <a:t>메소드를 통해 규정한 포맷에 맞는지를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포맷에서 벗어난 문자라면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출력하게되고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반복문을 통해 다시 묻고 입력을 받는 과정을 반복합니다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지정한 포맷에 해당되면 </a:t>
            </a:r>
            <a:r>
              <a:rPr lang="ko-KR" altLang="en-US" dirty="0" err="1"/>
              <a:t>입력받은</a:t>
            </a:r>
            <a:r>
              <a:rPr lang="ko-KR" altLang="en-US" dirty="0"/>
              <a:t> 값을 </a:t>
            </a:r>
            <a:r>
              <a:rPr lang="en-US" altLang="ko-KR" dirty="0"/>
              <a:t>return</a:t>
            </a:r>
            <a:r>
              <a:rPr lang="ko-KR" altLang="en-US" dirty="0"/>
              <a:t>하게 되는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기존에 유효성검사를 할 때마다 </a:t>
            </a:r>
            <a:r>
              <a:rPr lang="ko-KR" altLang="en-US" dirty="0" err="1"/>
              <a:t>입력받은</a:t>
            </a:r>
            <a:r>
              <a:rPr lang="ko-KR" altLang="en-US" dirty="0"/>
              <a:t> 문자를 하나하나 대조하고</a:t>
            </a:r>
            <a:r>
              <a:rPr lang="en-US" altLang="ko-KR" dirty="0"/>
              <a:t>, </a:t>
            </a:r>
            <a:r>
              <a:rPr lang="ko-KR" altLang="en-US" dirty="0"/>
              <a:t>길이 값도 따로 검사하는 것이 너무 손이 많이 가서</a:t>
            </a:r>
            <a:endParaRPr lang="en-US" altLang="ko-KR" dirty="0"/>
          </a:p>
          <a:p>
            <a:r>
              <a:rPr lang="ko-KR" altLang="en-US" dirty="0" err="1"/>
              <a:t>익혀두면</a:t>
            </a:r>
            <a:r>
              <a:rPr lang="ko-KR" altLang="en-US" dirty="0"/>
              <a:t> 좋겠다 싶어서 정규표현식 포맷을 공부해서 적용해보았습니다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보이는 포맷은 이코노미 비즈니스 퍼스트 문자만을 </a:t>
            </a:r>
            <a:r>
              <a:rPr lang="en-US" altLang="ko-KR" dirty="0"/>
              <a:t>true</a:t>
            </a:r>
            <a:r>
              <a:rPr lang="ko-KR" altLang="en-US" dirty="0"/>
              <a:t>값으로 반환하는 포맷입니다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받은 문자열을 </a:t>
            </a:r>
            <a:r>
              <a:rPr lang="en-US" altLang="ko-KR" dirty="0"/>
              <a:t>SQL</a:t>
            </a:r>
            <a:r>
              <a:rPr lang="ko-KR" altLang="en-US" dirty="0"/>
              <a:t>문의 조건절에 넣고 </a:t>
            </a:r>
            <a:r>
              <a:rPr lang="ko-KR" altLang="en-US" dirty="0" err="1"/>
              <a:t>뷰테이블을</a:t>
            </a:r>
            <a:r>
              <a:rPr lang="ko-KR" altLang="en-US" dirty="0"/>
              <a:t> 통해 원하는 데이터를 받는 방식으로 코드를 구성해보았습니다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C3E517-192D-4FF4-AAE4-5CAC495DFF7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4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준비한 발표는 </a:t>
            </a:r>
            <a:r>
              <a:rPr lang="ko-KR" altLang="en-US" dirty="0" err="1"/>
              <a:t>여기까지구요</a:t>
            </a:r>
            <a:r>
              <a:rPr lang="en-US" altLang="ko-KR" dirty="0"/>
              <a:t>. </a:t>
            </a:r>
            <a:r>
              <a:rPr lang="ko-KR" altLang="en-US" dirty="0"/>
              <a:t>이 프로젝트를 마치며 우리 조원들이 남긴 소감입니다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 선생님한테 각자 마이크 </a:t>
            </a:r>
            <a:r>
              <a:rPr lang="ko-KR" altLang="en-US" dirty="0" err="1"/>
              <a:t>돌릴건지</a:t>
            </a:r>
            <a:r>
              <a:rPr lang="en-US" altLang="ko-KR" dirty="0"/>
              <a:t>, </a:t>
            </a:r>
            <a:r>
              <a:rPr lang="ko-KR" altLang="en-US" dirty="0"/>
              <a:t>아니면 발표자가 전부 전달할 지 </a:t>
            </a:r>
            <a:r>
              <a:rPr lang="ko-KR" altLang="en-US" dirty="0" err="1"/>
              <a:t>물어볼예정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97E90-0B6F-404E-B227-AB83CEC442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3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r>
              <a:rPr lang="en-US" altLang="ko-KR" dirty="0"/>
              <a:t>ER </a:t>
            </a:r>
            <a:r>
              <a:rPr lang="ko-KR" altLang="en-US" dirty="0"/>
              <a:t>다이어그램을 설계한 내용으로 논리적 자료구조를 나타내고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고객은 회원가입시 상세정보와 계정정보를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항공권 검색 시 일정</a:t>
            </a:r>
            <a:r>
              <a:rPr lang="en-US" altLang="ko-KR" dirty="0"/>
              <a:t>detail</a:t>
            </a:r>
            <a:r>
              <a:rPr lang="ko-KR" altLang="en-US" dirty="0"/>
              <a:t>의 정보와 항공기 테이블의 항공사 컬럼을 참고합니다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정보를 장바구니 테이블에 담습니다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장바구니 테이블에서 결제를 완료한 항목은 예약테이블에 저장되는데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과정에서 좌석 테이블의 등급에 따른 금액을 참고합니다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8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논리구조를 물리구조로 변환한 내용입니다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제작하면서 참고한 페이지의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 로그인과 회원가입 메뉴가 있고</a:t>
            </a:r>
            <a:endParaRPr lang="en-US" altLang="ko-KR" dirty="0"/>
          </a:p>
          <a:p>
            <a:r>
              <a:rPr lang="ko-KR" altLang="en-US" dirty="0"/>
              <a:t>출발지와 도착지</a:t>
            </a:r>
            <a:r>
              <a:rPr lang="en-US" altLang="ko-KR" dirty="0"/>
              <a:t>, </a:t>
            </a:r>
            <a:r>
              <a:rPr lang="ko-KR" altLang="en-US" dirty="0"/>
              <a:t>출발일자와 오는 일자 그리고 몇 개의 좌석을 어떤 등급으로 구매할 지가 나와있습니다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8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클래스 구조에 대한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프로그램은 메인에서 </a:t>
            </a:r>
            <a:r>
              <a:rPr lang="en-US" altLang="ko-KR" dirty="0" err="1"/>
              <a:t>ViewLoop</a:t>
            </a:r>
            <a:r>
              <a:rPr lang="ko-KR" altLang="en-US" dirty="0"/>
              <a:t>을 돌리는 것으로 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에선 사용자에게 메뉴를 보여주고 입력을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입력에 따라 </a:t>
            </a:r>
            <a:r>
              <a:rPr lang="en-US" altLang="ko-KR" dirty="0"/>
              <a:t>Controller</a:t>
            </a:r>
            <a:r>
              <a:rPr lang="ko-KR" altLang="en-US" dirty="0"/>
              <a:t>의 기능을 호출하게 되고 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에선 </a:t>
            </a:r>
            <a:r>
              <a:rPr lang="en-US" altLang="ko-KR" dirty="0"/>
              <a:t>DB</a:t>
            </a:r>
            <a:r>
              <a:rPr lang="ko-KR" altLang="en-US" dirty="0"/>
              <a:t>와 연결을 통해 데이터를 제어하게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2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코드리뷰입니다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코드리뷰는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연동과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스케쥴 조회 </a:t>
            </a:r>
            <a:r>
              <a:rPr lang="en-US" altLang="ko-KR" dirty="0"/>
              <a:t>– </a:t>
            </a:r>
            <a:r>
              <a:rPr lang="ko-KR" altLang="en-US" dirty="0"/>
              <a:t>예약조회 </a:t>
            </a:r>
            <a:r>
              <a:rPr lang="en-US" altLang="ko-KR" dirty="0"/>
              <a:t>– </a:t>
            </a:r>
            <a:r>
              <a:rPr lang="ko-KR" altLang="en-US" dirty="0"/>
              <a:t>회원 정보 수정</a:t>
            </a:r>
            <a:r>
              <a:rPr lang="en-US" altLang="ko-KR" dirty="0"/>
              <a:t> – </a:t>
            </a:r>
            <a:r>
              <a:rPr lang="ko-KR" altLang="en-US" dirty="0"/>
              <a:t>티켓 구매 순으로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해당 화면은 </a:t>
            </a:r>
            <a:r>
              <a:rPr lang="en-US" altLang="ko-KR" dirty="0"/>
              <a:t>DB</a:t>
            </a:r>
            <a:r>
              <a:rPr lang="ko-KR" altLang="en-US" dirty="0"/>
              <a:t>에 연결하는 부분으로</a:t>
            </a:r>
            <a:r>
              <a:rPr lang="en-US" altLang="ko-KR" dirty="0"/>
              <a:t>, </a:t>
            </a:r>
            <a:r>
              <a:rPr lang="ko-KR" altLang="en-US" dirty="0"/>
              <a:t>우리 조에선 각 메소드마다 연결하고 끊어주는 방식이 아닌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 영역에서 연결을 유지하고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작업을 마친 뒤</a:t>
            </a:r>
            <a:r>
              <a:rPr lang="en-US" altLang="ko-KR" dirty="0"/>
              <a:t>, </a:t>
            </a:r>
            <a:r>
              <a:rPr lang="ko-KR" altLang="en-US" dirty="0"/>
              <a:t>로그아웃이 되는 시점에서 연결을 끊어주는 방법을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이번 프로젝트에서 유효성검사를 할 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정규표현식을</a:t>
            </a:r>
            <a:r>
              <a:rPr lang="ko-KR" altLang="en-US" baseline="0" dirty="0" smtClean="0"/>
              <a:t> 사용한 부분이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기존에 유효성검사를 할 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입력받은</a:t>
            </a:r>
            <a:r>
              <a:rPr lang="ko-KR" altLang="en-US" baseline="0" dirty="0" smtClean="0"/>
              <a:t> 문자열을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통해서 문자 하나하나 검사하고 길이 값을 따로 재고 하는 과정들이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너무 손이 많이 간다고 느껴서 따로 공부를 해서 적용해보았습니다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정규표현식을</a:t>
            </a:r>
            <a:r>
              <a:rPr lang="ko-KR" altLang="en-US" dirty="0" smtClean="0"/>
              <a:t> 사용하는 방법은 사람마다 다를 수도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Pattern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matches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사용했구요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인자로 문자열 포맷과</a:t>
            </a:r>
            <a:r>
              <a:rPr lang="ko-KR" altLang="en-US" baseline="0" dirty="0" smtClean="0"/>
              <a:t> 비교할 대상 문자열을 받습니다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만약에 대상 문자열이 포맷에 적합하지 않다면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반환하게 </a:t>
            </a:r>
            <a:r>
              <a:rPr lang="ko-KR" altLang="en-US" dirty="0" err="1" smtClean="0"/>
              <a:t>되구요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포맷에 적합한 문자열이라면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트루를</a:t>
            </a:r>
            <a:r>
              <a:rPr lang="ko-KR" altLang="en-US" dirty="0" smtClean="0"/>
              <a:t> 반환하게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제가 위에 작성한 포맷을 해석하자면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 안의 물음표와 </a:t>
            </a:r>
            <a:r>
              <a:rPr lang="en-US" altLang="ko-KR" dirty="0" err="1" smtClean="0"/>
              <a:t>i</a:t>
            </a:r>
            <a:r>
              <a:rPr lang="ko-KR" altLang="en-US" baseline="0" dirty="0" smtClean="0"/>
              <a:t>로 구성된 부분은 대 소문자를 구분하지 않는다는 </a:t>
            </a:r>
            <a:r>
              <a:rPr lang="ko-KR" altLang="en-US" baseline="0" dirty="0" err="1" smtClean="0"/>
              <a:t>표기이구요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만 받겠다는 포맷입니다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외에 다른 문자를 받으면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값이 출력되게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아래는 이코노미 비즈니스 퍼스트 만 받겠다는 포맷입니다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포맷과 프린트할 문자열을 받아서 체크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체크 </a:t>
            </a:r>
            <a:r>
              <a:rPr lang="ko-KR" altLang="en-US" dirty="0" err="1" smtClean="0"/>
              <a:t>메서드에선</a:t>
            </a:r>
            <a:r>
              <a:rPr lang="ko-KR" altLang="en-US" dirty="0" smtClean="0"/>
              <a:t> 텍스트 부분을 프린트 후에 사용자로부터 입력을 받고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메치스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입력이 정확한지를 확인합니다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포맷에 부적합하다면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방금의</a:t>
            </a:r>
            <a:r>
              <a:rPr lang="ko-KR" altLang="en-US" dirty="0" smtClean="0"/>
              <a:t> 과정을 계속 반복합니다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포맷에 적합한 문자를 받았다면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빠져나와</a:t>
            </a:r>
            <a:r>
              <a:rPr lang="ko-KR" altLang="en-US" dirty="0" smtClean="0"/>
              <a:t> 사용자의 입력문자를 </a:t>
            </a:r>
            <a:r>
              <a:rPr lang="ko-KR" altLang="en-US" dirty="0" err="1" smtClean="0"/>
              <a:t>리턴하도록</a:t>
            </a:r>
            <a:r>
              <a:rPr lang="ko-KR" altLang="en-US" dirty="0" smtClean="0"/>
              <a:t> 설계되었습니다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발표는 혜미씨가 맡아서 해주시겠습니다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2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6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9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97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8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5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89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78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24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1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11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50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9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91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85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92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53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57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23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99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64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3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08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341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26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6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58114AE-7D7C-4344-85E0-9449ECAA9199}"/>
              </a:ext>
            </a:extLst>
          </p:cNvPr>
          <p:cNvSpPr/>
          <p:nvPr/>
        </p:nvSpPr>
        <p:spPr>
          <a:xfrm>
            <a:off x="7592909" y="5009126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CE9B1AD-2458-45AA-A717-E3F4D4AEB1C8}"/>
              </a:ext>
            </a:extLst>
          </p:cNvPr>
          <p:cNvSpPr/>
          <p:nvPr/>
        </p:nvSpPr>
        <p:spPr>
          <a:xfrm>
            <a:off x="4808288" y="5009126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7461D127-14BD-4529-85BB-B4D8E894203A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763879" y="5486922"/>
            <a:ext cx="182903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BFBFEC0B-347B-408C-8D42-34F82F415684}"/>
              </a:ext>
            </a:extLst>
          </p:cNvPr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D629A14F-824D-4A5F-ABFE-9D25F8D898DC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5286084" y="4255924"/>
            <a:ext cx="0" cy="7532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E52515DE-C1B0-4EB8-A5E8-D99D2E17912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409909" y="4121945"/>
            <a:ext cx="3106034" cy="1015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5505386F-F7B3-4C9F-9951-5075DB702CEC}"/>
              </a:ext>
            </a:extLst>
          </p:cNvPr>
          <p:cNvSpPr/>
          <p:nvPr/>
        </p:nvSpPr>
        <p:spPr>
          <a:xfrm rot="10800000" flipH="1">
            <a:off x="9584670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25897092-4622-4ECD-B6A0-87905D79A4F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40458" y="4121945"/>
            <a:ext cx="1568037" cy="177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3190CDFA-0499-4D01-9DA1-25E6C0F410A1}"/>
              </a:ext>
            </a:extLst>
          </p:cNvPr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D95BD02-D67C-4DDA-AACC-1D4AAF2E0817}"/>
              </a:ext>
            </a:extLst>
          </p:cNvPr>
          <p:cNvSpPr/>
          <p:nvPr/>
        </p:nvSpPr>
        <p:spPr>
          <a:xfrm>
            <a:off x="803668" y="934908"/>
            <a:ext cx="6096000" cy="13191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MyRealTicket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항공예약 프로그램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EF368AC7-86C6-445D-825E-5B51A0336834}"/>
              </a:ext>
            </a:extLst>
          </p:cNvPr>
          <p:cNvCxnSpPr/>
          <p:nvPr/>
        </p:nvCxnSpPr>
        <p:spPr>
          <a:xfrm rot="5400000">
            <a:off x="106231" y="1616034"/>
            <a:ext cx="1080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8DDBFB2C-6EE5-4683-B191-AF2E6A2FF636}"/>
              </a:ext>
            </a:extLst>
          </p:cNvPr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18059EA4-ED09-493A-A579-BD65D2DFBE58}"/>
              </a:ext>
            </a:extLst>
          </p:cNvPr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708C1118-BDFE-4CE4-9ACF-A3540C838253}"/>
              </a:ext>
            </a:extLst>
          </p:cNvPr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43C31CC-F073-4E1B-AEB6-B4F3E5034DED}"/>
              </a:ext>
            </a:extLst>
          </p:cNvPr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5591BC65-3CFA-424A-9C57-CB52F763B731}"/>
              </a:ext>
            </a:extLst>
          </p:cNvPr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5BFB0305-BFA0-4B39-B39A-FF90DA987D6E}"/>
                </a:ext>
              </a:extLst>
            </p:cNvPr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34CA3ED-3E70-4754-977B-9DFCB36B894C}"/>
                </a:ext>
              </a:extLst>
            </p:cNvPr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9353DE9A-EA9B-4554-9BCC-AC7AA9AE9A99}"/>
                </a:ext>
              </a:extLst>
            </p:cNvPr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E30F82A-4444-4E6A-BC39-B98256E62A0C}"/>
              </a:ext>
            </a:extLst>
          </p:cNvPr>
          <p:cNvSpPr/>
          <p:nvPr/>
        </p:nvSpPr>
        <p:spPr>
          <a:xfrm>
            <a:off x="3816027" y="4933468"/>
            <a:ext cx="646331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천혜미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회원가입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BC05123-CDDB-471E-A0F1-66BFAD5005CA}"/>
              </a:ext>
            </a:extLst>
          </p:cNvPr>
          <p:cNvSpPr/>
          <p:nvPr/>
        </p:nvSpPr>
        <p:spPr>
          <a:xfrm>
            <a:off x="9735404" y="4182540"/>
            <a:ext cx="877163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김나예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회원정보수정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168D18-B3B9-4BC6-9611-1065E39DD0E9}"/>
              </a:ext>
            </a:extLst>
          </p:cNvPr>
          <p:cNvSpPr/>
          <p:nvPr/>
        </p:nvSpPr>
        <p:spPr>
          <a:xfrm>
            <a:off x="8625504" y="5464335"/>
            <a:ext cx="774571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황태연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스케줄조회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C5893EF0-59EB-4A90-9244-B47FBB3F8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30" b="92453" l="9794" r="91495">
                        <a14:foregroundMark x1="66237" y1="22642" x2="66237" y2="22642"/>
                        <a14:foregroundMark x1="17010" y1="5930" x2="17010" y2="5930"/>
                        <a14:foregroundMark x1="71649" y1="29380" x2="71649" y2="29380"/>
                        <a14:foregroundMark x1="71649" y1="32884" x2="71649" y2="32884"/>
                        <a14:foregroundMark x1="71649" y1="35849" x2="71649" y2="35849"/>
                        <a14:foregroundMark x1="73196" y1="40162" x2="73196" y2="40162"/>
                        <a14:foregroundMark x1="62371" y1="31806" x2="62371" y2="31806"/>
                        <a14:foregroundMark x1="62371" y1="38544" x2="62371" y2="38544"/>
                        <a14:foregroundMark x1="60825" y1="42049" x2="60825" y2="42049"/>
                        <a14:foregroundMark x1="62887" y1="46900" x2="62887" y2="46900"/>
                        <a14:foregroundMark x1="62371" y1="46900" x2="62371" y2="46900"/>
                        <a14:foregroundMark x1="62371" y1="48248" x2="62371" y2="48248"/>
                        <a14:foregroundMark x1="79124" y1="92722" x2="79124" y2="92722"/>
                        <a14:foregroundMark x1="14433" y1="82480" x2="14433" y2="82480"/>
                        <a14:foregroundMark x1="19330" y1="27763" x2="19330" y2="27763"/>
                        <a14:foregroundMark x1="18299" y1="33423" x2="18299" y2="33423"/>
                        <a14:foregroundMark x1="18299" y1="38544" x2="18299" y2="38544"/>
                        <a14:foregroundMark x1="17010" y1="44205" x2="17010" y2="44205"/>
                        <a14:foregroundMark x1="15979" y1="48248" x2="15979" y2="48248"/>
                        <a14:foregroundMark x1="91495" y1="30728" x2="91495" y2="30728"/>
                        <a14:foregroundMark x1="84536" y1="29380" x2="84536" y2="29380"/>
                        <a14:foregroundMark x1="86082" y1="36388" x2="86082" y2="36388"/>
                        <a14:foregroundMark x1="85052" y1="42588" x2="85052" y2="42588"/>
                        <a14:foregroundMark x1="80670" y1="50943" x2="80670" y2="50943"/>
                        <a14:foregroundMark x1="86082" y1="50943" x2="86082" y2="509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6108" y="1204634"/>
            <a:ext cx="1452424" cy="1388787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AF74075-388B-41DC-A166-2D102F9EDDB9}"/>
              </a:ext>
            </a:extLst>
          </p:cNvPr>
          <p:cNvSpPr/>
          <p:nvPr/>
        </p:nvSpPr>
        <p:spPr>
          <a:xfrm>
            <a:off x="8393647" y="3605963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2D77C9C4-9FCA-40EB-957E-88D3090B45FC}"/>
              </a:ext>
            </a:extLst>
          </p:cNvPr>
          <p:cNvSpPr/>
          <p:nvPr/>
        </p:nvSpPr>
        <p:spPr>
          <a:xfrm>
            <a:off x="5832867" y="353609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2231D9D-9EA9-4F61-8F10-E5C20DC3FCF0}"/>
              </a:ext>
            </a:extLst>
          </p:cNvPr>
          <p:cNvSpPr/>
          <p:nvPr/>
        </p:nvSpPr>
        <p:spPr>
          <a:xfrm>
            <a:off x="6864465" y="3012918"/>
            <a:ext cx="64633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양수정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로그인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    </a:t>
            </a:r>
          </a:p>
          <a:p>
            <a:pPr algn="ctr"/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7F59F1EA-2225-494B-9B50-EF67832E33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99" y="3625463"/>
            <a:ext cx="736749" cy="73674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5F656EA-0999-4560-B602-8487A03EA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36" y="5089687"/>
            <a:ext cx="703135" cy="70313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0FFD0DF3-64A4-48F6-99CD-99A431D23E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75" y="3679170"/>
            <a:ext cx="732133" cy="73213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96195DAE-2D97-40E2-9C6A-D89164571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1" y="5111216"/>
            <a:ext cx="732133" cy="732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430EC3-6A6D-4510-9F43-71B66422EB49}"/>
              </a:ext>
            </a:extLst>
          </p:cNvPr>
          <p:cNvSpPr txBox="1"/>
          <p:nvPr/>
        </p:nvSpPr>
        <p:spPr>
          <a:xfrm>
            <a:off x="9915415" y="64886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니가</a:t>
            </a:r>
            <a:r>
              <a:rPr lang="ko-KR" altLang="en-US" b="1" dirty="0">
                <a:solidFill>
                  <a:schemeClr val="bg1"/>
                </a:solidFill>
              </a:rPr>
              <a:t> 가라 하와이 조</a:t>
            </a:r>
          </a:p>
        </p:txBody>
      </p:sp>
    </p:spTree>
    <p:extLst>
      <p:ext uri="{BB962C8B-B14F-4D97-AF65-F5344CB8AC3E}">
        <p14:creationId xmlns:p14="http://schemas.microsoft.com/office/powerpoint/2010/main" val="306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4547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xmlns="" id="{16292195-B644-41FE-B696-322ABC574E4F}"/>
              </a:ext>
            </a:extLst>
          </p:cNvPr>
          <p:cNvSpPr/>
          <p:nvPr/>
        </p:nvSpPr>
        <p:spPr>
          <a:xfrm>
            <a:off x="716370" y="109571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xmlns="" id="{475A3693-C407-41A3-8E36-2BB20D5B2D7B}"/>
              </a:ext>
            </a:extLst>
          </p:cNvPr>
          <p:cNvSpPr/>
          <p:nvPr/>
        </p:nvSpPr>
        <p:spPr>
          <a:xfrm>
            <a:off x="2509984" y="105411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:a16="http://schemas.microsoft.com/office/drawing/2014/main" xmlns="" id="{BB535327-7BE6-479F-B9C2-443264237E84}"/>
              </a:ext>
            </a:extLst>
          </p:cNvPr>
          <p:cNvSpPr/>
          <p:nvPr/>
        </p:nvSpPr>
        <p:spPr>
          <a:xfrm>
            <a:off x="4349867" y="103911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xmlns="" id="{715805B0-4577-458D-91ED-6BB82FAE06DE}"/>
              </a:ext>
            </a:extLst>
          </p:cNvPr>
          <p:cNvSpPr/>
          <p:nvPr/>
        </p:nvSpPr>
        <p:spPr>
          <a:xfrm>
            <a:off x="6096000" y="104053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A79DC9DC-F678-4362-B7F5-F8BF15E33506}"/>
              </a:ext>
            </a:extLst>
          </p:cNvPr>
          <p:cNvSpPr/>
          <p:nvPr/>
        </p:nvSpPr>
        <p:spPr>
          <a:xfrm>
            <a:off x="7734166" y="103911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xmlns="" id="{129F0C68-398E-4B9E-9830-19956F696BC0}"/>
              </a:ext>
            </a:extLst>
          </p:cNvPr>
          <p:cNvSpPr/>
          <p:nvPr/>
        </p:nvSpPr>
        <p:spPr>
          <a:xfrm>
            <a:off x="9729308" y="104649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03325D-174E-4498-A73A-3CE8C201CD5D}"/>
              </a:ext>
            </a:extLst>
          </p:cNvPr>
          <p:cNvSpPr/>
          <p:nvPr/>
        </p:nvSpPr>
        <p:spPr>
          <a:xfrm>
            <a:off x="6792553" y="2408812"/>
            <a:ext cx="3321934" cy="3252477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ACC</a:t>
            </a:r>
          </a:p>
          <a:p>
            <a:pPr algn="ctr"/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0D2DFC9-3753-4FB3-BC56-3838F86E63AB}"/>
              </a:ext>
            </a:extLst>
          </p:cNvPr>
          <p:cNvSpPr/>
          <p:nvPr/>
        </p:nvSpPr>
        <p:spPr>
          <a:xfrm>
            <a:off x="1212992" y="2038451"/>
            <a:ext cx="4221435" cy="396900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PASSENGER</a:t>
            </a:r>
          </a:p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AD2D7C7-C300-4E53-8E67-63C37651ABEB}"/>
              </a:ext>
            </a:extLst>
          </p:cNvPr>
          <p:cNvSpPr/>
          <p:nvPr/>
        </p:nvSpPr>
        <p:spPr>
          <a:xfrm>
            <a:off x="2415331" y="3553973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name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B96BA13-B5D9-4137-B836-240DC80CD160}"/>
              </a:ext>
            </a:extLst>
          </p:cNvPr>
          <p:cNvSpPr/>
          <p:nvPr/>
        </p:nvSpPr>
        <p:spPr>
          <a:xfrm>
            <a:off x="2415330" y="4133366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sex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E20A54C-83FC-47B7-A5CF-261F32D66CD5}"/>
              </a:ext>
            </a:extLst>
          </p:cNvPr>
          <p:cNvSpPr/>
          <p:nvPr/>
        </p:nvSpPr>
        <p:spPr>
          <a:xfrm>
            <a:off x="2415331" y="2969863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ACC_NUM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7441E74-C64F-4A51-978D-814DE78E244B}"/>
              </a:ext>
            </a:extLst>
          </p:cNvPr>
          <p:cNvSpPr/>
          <p:nvPr/>
        </p:nvSpPr>
        <p:spPr>
          <a:xfrm>
            <a:off x="2415330" y="4712759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RRN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903752B-323E-4F2D-B5BE-8A17F885331F}"/>
              </a:ext>
            </a:extLst>
          </p:cNvPr>
          <p:cNvSpPr/>
          <p:nvPr/>
        </p:nvSpPr>
        <p:spPr>
          <a:xfrm>
            <a:off x="2416391" y="5327085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phone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2CE7233-2876-46AE-A3A4-3B8C58282099}"/>
              </a:ext>
            </a:extLst>
          </p:cNvPr>
          <p:cNvSpPr/>
          <p:nvPr/>
        </p:nvSpPr>
        <p:spPr>
          <a:xfrm>
            <a:off x="7596772" y="3930142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ID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7B80FCD-3060-40C5-89CD-D8C62973C9DF}"/>
              </a:ext>
            </a:extLst>
          </p:cNvPr>
          <p:cNvSpPr/>
          <p:nvPr/>
        </p:nvSpPr>
        <p:spPr>
          <a:xfrm>
            <a:off x="7596771" y="4694735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PW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2989507D-989A-42B8-9D74-86A1C62287B2}"/>
              </a:ext>
            </a:extLst>
          </p:cNvPr>
          <p:cNvSpPr/>
          <p:nvPr/>
        </p:nvSpPr>
        <p:spPr>
          <a:xfrm>
            <a:off x="7596772" y="3183982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ACC_NUM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103C7B3-783C-4CF3-9121-B477A80300A4}"/>
              </a:ext>
            </a:extLst>
          </p:cNvPr>
          <p:cNvCxnSpPr>
            <a:cxnSpLocks/>
          </p:cNvCxnSpPr>
          <p:nvPr/>
        </p:nvCxnSpPr>
        <p:spPr>
          <a:xfrm>
            <a:off x="5428710" y="3829625"/>
            <a:ext cx="136384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E80314C-27DE-41E6-B2C1-BA1D93D15600}"/>
              </a:ext>
            </a:extLst>
          </p:cNvPr>
          <p:cNvCxnSpPr/>
          <p:nvPr/>
        </p:nvCxnSpPr>
        <p:spPr>
          <a:xfrm>
            <a:off x="5567423" y="3657600"/>
            <a:ext cx="0" cy="3528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54C4AE5F-ECA9-4715-BDAD-5173608E6B25}"/>
              </a:ext>
            </a:extLst>
          </p:cNvPr>
          <p:cNvCxnSpPr/>
          <p:nvPr/>
        </p:nvCxnSpPr>
        <p:spPr>
          <a:xfrm>
            <a:off x="6685502" y="3669175"/>
            <a:ext cx="0" cy="3528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3C9E999-4A85-4C09-A0C0-FE5B560878AA}"/>
              </a:ext>
            </a:extLst>
          </p:cNvPr>
          <p:cNvSpPr/>
          <p:nvPr/>
        </p:nvSpPr>
        <p:spPr>
          <a:xfrm>
            <a:off x="6453952" y="3740509"/>
            <a:ext cx="165904" cy="18361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4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4547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xmlns="" id="{16292195-B644-41FE-B696-322ABC574E4F}"/>
              </a:ext>
            </a:extLst>
          </p:cNvPr>
          <p:cNvSpPr/>
          <p:nvPr/>
        </p:nvSpPr>
        <p:spPr>
          <a:xfrm>
            <a:off x="716370" y="109571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31E9F52-977B-485C-B32F-66C21004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1" y="3429000"/>
            <a:ext cx="7544645" cy="2971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120EA5-8825-4647-A113-6256AA7411FE}"/>
              </a:ext>
            </a:extLst>
          </p:cNvPr>
          <p:cNvSpPr txBox="1"/>
          <p:nvPr/>
        </p:nvSpPr>
        <p:spPr>
          <a:xfrm>
            <a:off x="7551392" y="3900269"/>
            <a:ext cx="371432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▶ 현재 계정이 </a:t>
            </a:r>
            <a:r>
              <a:rPr lang="en-US" altLang="ko-KR" sz="1400" b="1" dirty="0">
                <a:solidFill>
                  <a:prstClr val="white"/>
                </a:solidFill>
              </a:rPr>
              <a:t>null</a:t>
            </a:r>
            <a:r>
              <a:rPr lang="ko-KR" altLang="en-US" sz="1400" b="1" dirty="0">
                <a:solidFill>
                  <a:prstClr val="white"/>
                </a:solidFill>
              </a:rPr>
              <a:t>일 경우</a:t>
            </a:r>
            <a:r>
              <a:rPr lang="en-US" altLang="ko-KR" sz="1400" b="1" dirty="0">
                <a:solidFill>
                  <a:prstClr val="white"/>
                </a:solidFill>
              </a:rPr>
              <a:t> (</a:t>
            </a:r>
            <a:r>
              <a:rPr lang="ko-KR" altLang="en-US" sz="1400" b="1" dirty="0">
                <a:solidFill>
                  <a:prstClr val="white"/>
                </a:solidFill>
              </a:rPr>
              <a:t>비 로그인 상태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  <a:r>
              <a:rPr lang="ko-KR" altLang="en-US" sz="1400" b="1" dirty="0">
                <a:solidFill>
                  <a:prstClr val="white"/>
                </a:solidFill>
              </a:rPr>
              <a:t>    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    </a:t>
            </a:r>
            <a:r>
              <a:rPr lang="ko-KR" altLang="en-US" sz="1400" b="1" dirty="0">
                <a:solidFill>
                  <a:prstClr val="white"/>
                </a:solidFill>
              </a:rPr>
              <a:t>회원가입 진행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33870C3-B1AB-48CC-A00A-0564C756597D}"/>
              </a:ext>
            </a:extLst>
          </p:cNvPr>
          <p:cNvSpPr/>
          <p:nvPr/>
        </p:nvSpPr>
        <p:spPr>
          <a:xfrm>
            <a:off x="1198840" y="3707486"/>
            <a:ext cx="1869613" cy="223035"/>
          </a:xfrm>
          <a:prstGeom prst="rect">
            <a:avLst/>
          </a:prstGeom>
          <a:solidFill>
            <a:srgbClr val="E7FA34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B0DC104-6F87-4F1C-9051-771A45C54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67" y="3590971"/>
            <a:ext cx="3981450" cy="23302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E824BAA-693E-49F1-B86B-B3C1B4FD187F}"/>
              </a:ext>
            </a:extLst>
          </p:cNvPr>
          <p:cNvCxnSpPr>
            <a:cxnSpLocks/>
          </p:cNvCxnSpPr>
          <p:nvPr/>
        </p:nvCxnSpPr>
        <p:spPr>
          <a:xfrm flipH="1">
            <a:off x="3222594" y="3707486"/>
            <a:ext cx="3950563" cy="1115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D0BC99BD-0EA1-4EEF-B62D-523E98CAB258}"/>
              </a:ext>
            </a:extLst>
          </p:cNvPr>
          <p:cNvSpPr/>
          <p:nvPr/>
        </p:nvSpPr>
        <p:spPr>
          <a:xfrm>
            <a:off x="1637514" y="1771257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데이터 입력 받기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19C0E8A-10E2-4E4E-92DD-908447CBE10C}"/>
              </a:ext>
            </a:extLst>
          </p:cNvPr>
          <p:cNvSpPr/>
          <p:nvPr/>
        </p:nvSpPr>
        <p:spPr>
          <a:xfrm>
            <a:off x="4594453" y="1760092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Sequnece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회원번호 자동 생성 </a:t>
            </a:r>
            <a:r>
              <a:rPr lang="en-US" altLang="ko-KR" sz="1600" b="1" dirty="0">
                <a:solidFill>
                  <a:prstClr val="white"/>
                </a:solidFill>
              </a:rPr>
              <a:t>&amp;</a:t>
            </a:r>
            <a:r>
              <a:rPr lang="ko-KR" altLang="en-US" sz="1600" b="1" dirty="0">
                <a:solidFill>
                  <a:prstClr val="white"/>
                </a:solidFill>
              </a:rPr>
              <a:t> 부여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A326A3F2-A118-4CD4-8DEF-97D2ADF66357}"/>
              </a:ext>
            </a:extLst>
          </p:cNvPr>
          <p:cNvSpPr/>
          <p:nvPr/>
        </p:nvSpPr>
        <p:spPr>
          <a:xfrm>
            <a:off x="7551392" y="1722932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입력 받은 데이터를 </a:t>
            </a:r>
            <a:r>
              <a:rPr lang="en-US" altLang="ko-KR" sz="1600" b="1" dirty="0">
                <a:solidFill>
                  <a:prstClr val="white"/>
                </a:solidFill>
              </a:rPr>
              <a:t>SQL</a:t>
            </a:r>
            <a:r>
              <a:rPr lang="ko-KR" altLang="en-US" sz="1600" b="1" dirty="0">
                <a:solidFill>
                  <a:prstClr val="white"/>
                </a:solidFill>
              </a:rPr>
              <a:t>문에 </a:t>
            </a:r>
            <a:r>
              <a:rPr lang="en-US" altLang="ko-KR" sz="1600" b="1" dirty="0">
                <a:solidFill>
                  <a:prstClr val="white"/>
                </a:solidFill>
              </a:rPr>
              <a:t>INSERT!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6995B3F3-8F1E-4F85-8A06-6518BC26BDE4}"/>
              </a:ext>
            </a:extLst>
          </p:cNvPr>
          <p:cNvSpPr/>
          <p:nvPr/>
        </p:nvSpPr>
        <p:spPr>
          <a:xfrm>
            <a:off x="3903090" y="2186444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xmlns="" id="{0DFB4BF5-60D9-42E8-8447-2AA32F23C8C2}"/>
              </a:ext>
            </a:extLst>
          </p:cNvPr>
          <p:cNvSpPr/>
          <p:nvPr/>
        </p:nvSpPr>
        <p:spPr>
          <a:xfrm>
            <a:off x="6915704" y="2186444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xmlns="" id="{7DEFC134-8FF3-4A93-9C64-47DEC821C912}"/>
              </a:ext>
            </a:extLst>
          </p:cNvPr>
          <p:cNvSpPr/>
          <p:nvPr/>
        </p:nvSpPr>
        <p:spPr>
          <a:xfrm>
            <a:off x="6323704" y="4254734"/>
            <a:ext cx="359867" cy="2003191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020CEFA-26EF-4CBD-AD21-D9FDE6DC8BE4}"/>
              </a:ext>
            </a:extLst>
          </p:cNvPr>
          <p:cNvSpPr txBox="1"/>
          <p:nvPr/>
        </p:nvSpPr>
        <p:spPr>
          <a:xfrm>
            <a:off x="6738788" y="5622747"/>
            <a:ext cx="37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Scanner</a:t>
            </a:r>
            <a:r>
              <a:rPr lang="ko-KR" altLang="en-US" sz="1600" b="1" dirty="0">
                <a:solidFill>
                  <a:prstClr val="white"/>
                </a:solidFill>
              </a:rPr>
              <a:t>로 회원 데이터 입력 받기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xmlns="" id="{475A3693-C407-41A3-8E36-2BB20D5B2D7B}"/>
              </a:ext>
            </a:extLst>
          </p:cNvPr>
          <p:cNvSpPr/>
          <p:nvPr/>
        </p:nvSpPr>
        <p:spPr>
          <a:xfrm>
            <a:off x="2509984" y="105411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:a16="http://schemas.microsoft.com/office/drawing/2014/main" xmlns="" id="{BB535327-7BE6-479F-B9C2-443264237E84}"/>
              </a:ext>
            </a:extLst>
          </p:cNvPr>
          <p:cNvSpPr/>
          <p:nvPr/>
        </p:nvSpPr>
        <p:spPr>
          <a:xfrm>
            <a:off x="4349867" y="103911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xmlns="" id="{715805B0-4577-458D-91ED-6BB82FAE06DE}"/>
              </a:ext>
            </a:extLst>
          </p:cNvPr>
          <p:cNvSpPr/>
          <p:nvPr/>
        </p:nvSpPr>
        <p:spPr>
          <a:xfrm>
            <a:off x="6096000" y="104053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A79DC9DC-F678-4362-B7F5-F8BF15E33506}"/>
              </a:ext>
            </a:extLst>
          </p:cNvPr>
          <p:cNvSpPr/>
          <p:nvPr/>
        </p:nvSpPr>
        <p:spPr>
          <a:xfrm>
            <a:off x="7734166" y="103911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xmlns="" id="{129F0C68-398E-4B9E-9830-19956F696BC0}"/>
              </a:ext>
            </a:extLst>
          </p:cNvPr>
          <p:cNvSpPr/>
          <p:nvPr/>
        </p:nvSpPr>
        <p:spPr>
          <a:xfrm>
            <a:off x="9729308" y="104649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98230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E4399AD6-EC16-4328-B8E7-0DF18C1F0C7F}"/>
              </a:ext>
            </a:extLst>
          </p:cNvPr>
          <p:cNvSpPr/>
          <p:nvPr/>
        </p:nvSpPr>
        <p:spPr>
          <a:xfrm>
            <a:off x="716370" y="122144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xmlns="" id="{C1808F88-B178-4E1B-9C9D-082ED6347D2B}"/>
              </a:ext>
            </a:extLst>
          </p:cNvPr>
          <p:cNvSpPr/>
          <p:nvPr/>
        </p:nvSpPr>
        <p:spPr>
          <a:xfrm>
            <a:off x="2509984" y="117984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xmlns="" id="{11BE8FC9-C6B2-43FC-88AD-4EA222D91CC5}"/>
              </a:ext>
            </a:extLst>
          </p:cNvPr>
          <p:cNvSpPr/>
          <p:nvPr/>
        </p:nvSpPr>
        <p:spPr>
          <a:xfrm>
            <a:off x="4349867" y="116484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xmlns="" id="{291997CF-10EF-4401-8FEE-E5784E72747C}"/>
              </a:ext>
            </a:extLst>
          </p:cNvPr>
          <p:cNvSpPr/>
          <p:nvPr/>
        </p:nvSpPr>
        <p:spPr>
          <a:xfrm>
            <a:off x="6096000" y="116626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xmlns="" id="{8C99FF8B-4A20-4E4A-9328-2B7C509A9A89}"/>
              </a:ext>
            </a:extLst>
          </p:cNvPr>
          <p:cNvSpPr/>
          <p:nvPr/>
        </p:nvSpPr>
        <p:spPr>
          <a:xfrm>
            <a:off x="7734166" y="116484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xmlns="" id="{6DC2574F-E358-4197-986F-60A45296730D}"/>
              </a:ext>
            </a:extLst>
          </p:cNvPr>
          <p:cNvSpPr/>
          <p:nvPr/>
        </p:nvSpPr>
        <p:spPr>
          <a:xfrm>
            <a:off x="9729308" y="117222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BB5CF4-E5B8-4F94-808E-7182FEF8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43" y="1859809"/>
            <a:ext cx="9991036" cy="4372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683D44F-0C47-4653-AE88-AC4AD84D28A5}"/>
              </a:ext>
            </a:extLst>
          </p:cNvPr>
          <p:cNvSpPr/>
          <p:nvPr/>
        </p:nvSpPr>
        <p:spPr>
          <a:xfrm>
            <a:off x="5642910" y="1846232"/>
            <a:ext cx="982199" cy="344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E8151F9-FA33-4125-B3DE-D77C125563ED}"/>
              </a:ext>
            </a:extLst>
          </p:cNvPr>
          <p:cNvSpPr/>
          <p:nvPr/>
        </p:nvSpPr>
        <p:spPr>
          <a:xfrm>
            <a:off x="5427691" y="2865881"/>
            <a:ext cx="982199" cy="344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420AB69-4AC2-4A74-B38B-FEDAF386A6D6}"/>
              </a:ext>
            </a:extLst>
          </p:cNvPr>
          <p:cNvSpPr txBox="1"/>
          <p:nvPr/>
        </p:nvSpPr>
        <p:spPr>
          <a:xfrm>
            <a:off x="6396721" y="1600732"/>
            <a:ext cx="405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</a:rPr>
              <a:t>시퀀스의 </a:t>
            </a:r>
            <a:r>
              <a:rPr lang="ko-KR" altLang="en-US" sz="1400" b="1" u="sng" dirty="0">
                <a:solidFill>
                  <a:prstClr val="white"/>
                </a:solidFill>
              </a:rPr>
              <a:t>값 증가 </a:t>
            </a:r>
            <a:r>
              <a:rPr lang="en-US" altLang="ko-KR" sz="1400" b="1" dirty="0">
                <a:solidFill>
                  <a:prstClr val="white"/>
                </a:solidFill>
              </a:rPr>
              <a:t>/ </a:t>
            </a:r>
            <a:r>
              <a:rPr lang="ko-KR" altLang="en-US" sz="1400" b="1" dirty="0">
                <a:solidFill>
                  <a:prstClr val="white"/>
                </a:solidFill>
              </a:rPr>
              <a:t>고유한 회원번호 생성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8060499-754B-4EF2-BFD6-0A1D234D68B5}"/>
              </a:ext>
            </a:extLst>
          </p:cNvPr>
          <p:cNvSpPr txBox="1"/>
          <p:nvPr/>
        </p:nvSpPr>
        <p:spPr>
          <a:xfrm>
            <a:off x="6209518" y="2577859"/>
            <a:ext cx="183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u="sng" dirty="0">
                <a:solidFill>
                  <a:prstClr val="white"/>
                </a:solidFill>
              </a:rPr>
              <a:t>현재의 시퀀스의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6B09DD-9BBE-4058-B585-6879D4B5D4A8}"/>
              </a:ext>
            </a:extLst>
          </p:cNvPr>
          <p:cNvSpPr txBox="1"/>
          <p:nvPr/>
        </p:nvSpPr>
        <p:spPr>
          <a:xfrm>
            <a:off x="6959701" y="3575205"/>
            <a:ext cx="4732396" cy="87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1. </a:t>
            </a:r>
            <a:r>
              <a:rPr lang="en-US" altLang="ko-KR" sz="1400" b="1" dirty="0" err="1">
                <a:solidFill>
                  <a:prstClr val="white"/>
                </a:solidFill>
              </a:rPr>
              <a:t>ResultSet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</a:rPr>
              <a:t>객체에 결과값 저장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2. SQL</a:t>
            </a:r>
            <a:r>
              <a:rPr lang="ko-KR" altLang="en-US" sz="1400" b="1" dirty="0">
                <a:solidFill>
                  <a:prstClr val="white"/>
                </a:solidFill>
              </a:rPr>
              <a:t>문의 </a:t>
            </a:r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r>
              <a:rPr lang="ko-KR" altLang="en-US" sz="1400" b="1" dirty="0">
                <a:solidFill>
                  <a:prstClr val="white"/>
                </a:solidFill>
              </a:rPr>
              <a:t>번째 칼럼의 데이터를 가져옴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</a:rPr>
              <a:t>이를 회원번호로 부여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xmlns="" id="{0439756E-3D24-4DB0-8ABE-7EDBF2043FF1}"/>
              </a:ext>
            </a:extLst>
          </p:cNvPr>
          <p:cNvCxnSpPr>
            <a:cxnSpLocks/>
          </p:cNvCxnSpPr>
          <p:nvPr/>
        </p:nvCxnSpPr>
        <p:spPr>
          <a:xfrm rot="5400000">
            <a:off x="5645729" y="2289524"/>
            <a:ext cx="612163" cy="417675"/>
          </a:xfrm>
          <a:prstGeom prst="curvedConnector3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대괄호 45">
            <a:extLst>
              <a:ext uri="{FF2B5EF4-FFF2-40B4-BE49-F238E27FC236}">
                <a16:creationId xmlns:a16="http://schemas.microsoft.com/office/drawing/2014/main" xmlns="" id="{75DD32AE-D748-4145-9498-E16A448B94D6}"/>
              </a:ext>
            </a:extLst>
          </p:cNvPr>
          <p:cNvSpPr/>
          <p:nvPr/>
        </p:nvSpPr>
        <p:spPr>
          <a:xfrm>
            <a:off x="6120271" y="3504325"/>
            <a:ext cx="302827" cy="95916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00137" y="238550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031A04-26E2-47E2-B73A-61360A90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6" y="3515839"/>
            <a:ext cx="8429625" cy="30193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FE66C0-4954-4299-B20B-2BC5D6BE953D}"/>
              </a:ext>
            </a:extLst>
          </p:cNvPr>
          <p:cNvSpPr/>
          <p:nvPr/>
        </p:nvSpPr>
        <p:spPr>
          <a:xfrm>
            <a:off x="1275932" y="5094084"/>
            <a:ext cx="4844638" cy="696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9366F0E-A5E5-4B6C-8BAC-49F7C34056CE}"/>
              </a:ext>
            </a:extLst>
          </p:cNvPr>
          <p:cNvSpPr txBox="1"/>
          <p:nvPr/>
        </p:nvSpPr>
        <p:spPr>
          <a:xfrm>
            <a:off x="6216824" y="4880153"/>
            <a:ext cx="4892935" cy="17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1. Statement 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객체의 </a:t>
            </a:r>
            <a:r>
              <a:rPr lang="en-US" altLang="ko-KR" sz="1400" b="1" dirty="0" err="1">
                <a:solidFill>
                  <a:prstClr val="white"/>
                </a:solidFill>
                <a:latin typeface="NanumGothic"/>
              </a:rPr>
              <a:t>executeQuery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() 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메소드를 호출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   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→ 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SQL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 실행</a:t>
            </a:r>
            <a:endParaRPr lang="en-US" altLang="ko-KR" sz="1400" b="1" dirty="0">
              <a:solidFill>
                <a:prstClr val="white"/>
              </a:solidFill>
              <a:latin typeface="NanumGothic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2. </a:t>
            </a:r>
            <a:r>
              <a:rPr lang="en-US" altLang="ko-KR" sz="1400" b="1" dirty="0" err="1">
                <a:solidFill>
                  <a:prstClr val="white"/>
                </a:solidFill>
                <a:latin typeface="NanumGothic"/>
              </a:rPr>
              <a:t>ResultSet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에 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SQL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에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생성된 테이블을 담는다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.</a:t>
            </a:r>
            <a:r>
              <a:rPr lang="ko-KR" altLang="en-US" sz="1600" b="1" dirty="0">
                <a:solidFill>
                  <a:prstClr val="white"/>
                </a:solidFill>
              </a:rPr>
              <a:t/>
            </a:r>
            <a:br>
              <a:rPr lang="ko-KR" altLang="en-US" sz="1600" b="1" dirty="0">
                <a:solidFill>
                  <a:prstClr val="white"/>
                </a:solidFill>
              </a:rPr>
            </a:br>
            <a:r>
              <a:rPr lang="ko-KR" altLang="en-US" sz="1600" b="1" dirty="0">
                <a:solidFill>
                  <a:prstClr val="white"/>
                </a:solidFill>
              </a:rPr>
              <a:t/>
            </a:r>
            <a:br>
              <a:rPr lang="ko-KR" altLang="en-US" sz="1600" b="1" dirty="0">
                <a:solidFill>
                  <a:prstClr val="white"/>
                </a:solidFill>
              </a:rPr>
            </a:b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FB2C48F8-2D38-4D62-87B2-8A430B1748CA}"/>
              </a:ext>
            </a:extLst>
          </p:cNvPr>
          <p:cNvSpPr/>
          <p:nvPr/>
        </p:nvSpPr>
        <p:spPr>
          <a:xfrm>
            <a:off x="682259" y="1902134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ID, PW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입력 받기 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ED08B52E-D429-4701-91D3-91B2495B465B}"/>
              </a:ext>
            </a:extLst>
          </p:cNvPr>
          <p:cNvSpPr/>
          <p:nvPr/>
        </p:nvSpPr>
        <p:spPr>
          <a:xfrm>
            <a:off x="3558724" y="1909956"/>
            <a:ext cx="2100495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ACC </a:t>
            </a:r>
            <a:r>
              <a:rPr lang="ko-KR" altLang="en-US" sz="1600" b="1" dirty="0">
                <a:solidFill>
                  <a:prstClr val="white"/>
                </a:solidFill>
              </a:rPr>
              <a:t>테이블에서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ID, PW</a:t>
            </a:r>
            <a:r>
              <a:rPr lang="ko-KR" altLang="en-US" sz="1600" b="1" dirty="0">
                <a:solidFill>
                  <a:prstClr val="white"/>
                </a:solidFill>
              </a:rPr>
              <a:t>와 일치하는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600" b="1" u="sng" dirty="0">
                <a:solidFill>
                  <a:prstClr val="white"/>
                </a:solidFill>
              </a:rPr>
              <a:t>회원번호를 추출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3AEA73C7-278F-4080-A5E5-33BF88FA4475}"/>
              </a:ext>
            </a:extLst>
          </p:cNvPr>
          <p:cNvSpPr/>
          <p:nvPr/>
        </p:nvSpPr>
        <p:spPr>
          <a:xfrm>
            <a:off x="6442652" y="1939288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PASSENGER</a:t>
            </a:r>
            <a:r>
              <a:rPr lang="ko-KR" altLang="en-US" sz="1600" b="1" dirty="0">
                <a:solidFill>
                  <a:prstClr val="white"/>
                </a:solidFill>
              </a:rPr>
              <a:t> 테이블에서 </a:t>
            </a:r>
            <a:r>
              <a:rPr lang="ko-KR" altLang="en-US" sz="1600" b="1" u="sng" dirty="0">
                <a:solidFill>
                  <a:prstClr val="white"/>
                </a:solidFill>
              </a:rPr>
              <a:t>회원번호로</a:t>
            </a:r>
            <a:endParaRPr lang="en-US" altLang="ko-KR" sz="1600" b="1" u="sng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600" b="1" u="sng" dirty="0">
                <a:solidFill>
                  <a:prstClr val="white"/>
                </a:solidFill>
              </a:rPr>
              <a:t>회원 정보 찾기</a:t>
            </a:r>
            <a:endParaRPr lang="en-US" altLang="ko-KR" sz="1600" b="1" u="sng" dirty="0">
              <a:solidFill>
                <a:prstClr val="white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47FCD162-DE51-4F99-8C83-21A93AB863D6}"/>
              </a:ext>
            </a:extLst>
          </p:cNvPr>
          <p:cNvSpPr/>
          <p:nvPr/>
        </p:nvSpPr>
        <p:spPr>
          <a:xfrm>
            <a:off x="2942427" y="2301679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549EC081-F553-49B3-AAC0-FFAF13506081}"/>
              </a:ext>
            </a:extLst>
          </p:cNvPr>
          <p:cNvSpPr/>
          <p:nvPr/>
        </p:nvSpPr>
        <p:spPr>
          <a:xfrm>
            <a:off x="5793492" y="2339017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6CB1D259-2F69-4124-A2A2-ADCE1F0A3C76}"/>
              </a:ext>
            </a:extLst>
          </p:cNvPr>
          <p:cNvSpPr/>
          <p:nvPr/>
        </p:nvSpPr>
        <p:spPr>
          <a:xfrm rot="20278260">
            <a:off x="8797874" y="2054273"/>
            <a:ext cx="603046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7E3ADEEC-50DD-4171-B41A-6AD22EAB1F02}"/>
              </a:ext>
            </a:extLst>
          </p:cNvPr>
          <p:cNvSpPr/>
          <p:nvPr/>
        </p:nvSpPr>
        <p:spPr>
          <a:xfrm rot="1131113">
            <a:off x="8839688" y="2676591"/>
            <a:ext cx="591931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DA4066-2689-44C5-9FE2-F5955D3D5ADF}"/>
              </a:ext>
            </a:extLst>
          </p:cNvPr>
          <p:cNvSpPr txBox="1"/>
          <p:nvPr/>
        </p:nvSpPr>
        <p:spPr>
          <a:xfrm>
            <a:off x="8867245" y="2089138"/>
            <a:ext cx="13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O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01D49E3-4195-4D69-94A8-0D20C96A0B53}"/>
              </a:ext>
            </a:extLst>
          </p:cNvPr>
          <p:cNvSpPr txBox="1"/>
          <p:nvPr/>
        </p:nvSpPr>
        <p:spPr>
          <a:xfrm>
            <a:off x="8920825" y="2679599"/>
            <a:ext cx="13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45BD6AF3-ED5C-49E6-A0D3-93C1A722C09E}"/>
              </a:ext>
            </a:extLst>
          </p:cNvPr>
          <p:cNvSpPr/>
          <p:nvPr/>
        </p:nvSpPr>
        <p:spPr>
          <a:xfrm>
            <a:off x="9557007" y="1868009"/>
            <a:ext cx="1365758" cy="4982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 허용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C3647214-0671-4C11-A4D6-10D2825A618E}"/>
              </a:ext>
            </a:extLst>
          </p:cNvPr>
          <p:cNvSpPr/>
          <p:nvPr/>
        </p:nvSpPr>
        <p:spPr>
          <a:xfrm>
            <a:off x="9557007" y="2721922"/>
            <a:ext cx="1365758" cy="4982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 실패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:a16="http://schemas.microsoft.com/office/drawing/2014/main" xmlns="" id="{9BB5E626-6A99-4623-8B09-D7E626AB9CF8}"/>
              </a:ext>
            </a:extLst>
          </p:cNvPr>
          <p:cNvSpPr/>
          <p:nvPr/>
        </p:nvSpPr>
        <p:spPr>
          <a:xfrm>
            <a:off x="716370" y="126716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1" name="모서리가 둥근 직사각형 43">
            <a:extLst>
              <a:ext uri="{FF2B5EF4-FFF2-40B4-BE49-F238E27FC236}">
                <a16:creationId xmlns:a16="http://schemas.microsoft.com/office/drawing/2014/main" xmlns="" id="{E3C61023-7234-4A41-AED7-7E02EFDED113}"/>
              </a:ext>
            </a:extLst>
          </p:cNvPr>
          <p:cNvSpPr/>
          <p:nvPr/>
        </p:nvSpPr>
        <p:spPr>
          <a:xfrm>
            <a:off x="2509984" y="122556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xmlns="" id="{549F9753-1C37-43F1-865D-394CF28C0064}"/>
              </a:ext>
            </a:extLst>
          </p:cNvPr>
          <p:cNvSpPr/>
          <p:nvPr/>
        </p:nvSpPr>
        <p:spPr>
          <a:xfrm>
            <a:off x="4349867" y="121056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CD76318E-60CB-41BA-93E6-082017DDA7D8}"/>
              </a:ext>
            </a:extLst>
          </p:cNvPr>
          <p:cNvSpPr/>
          <p:nvPr/>
        </p:nvSpPr>
        <p:spPr>
          <a:xfrm>
            <a:off x="6096000" y="121198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xmlns="" id="{4F46720A-CFB4-4073-B673-DAE57A0886FD}"/>
              </a:ext>
            </a:extLst>
          </p:cNvPr>
          <p:cNvSpPr/>
          <p:nvPr/>
        </p:nvSpPr>
        <p:spPr>
          <a:xfrm>
            <a:off x="7734166" y="121056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xmlns="" id="{AEAD7281-8C01-42C8-AA6D-75193E32D15C}"/>
              </a:ext>
            </a:extLst>
          </p:cNvPr>
          <p:cNvSpPr/>
          <p:nvPr/>
        </p:nvSpPr>
        <p:spPr>
          <a:xfrm>
            <a:off x="9729308" y="121794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419133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00137" y="238550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BAB6BA-7B85-45D9-9867-E89499C5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1" y="4653279"/>
            <a:ext cx="8485309" cy="18620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A36146C-CC38-4A6B-86E9-DD9C331B6FE4}"/>
              </a:ext>
            </a:extLst>
          </p:cNvPr>
          <p:cNvSpPr/>
          <p:nvPr/>
        </p:nvSpPr>
        <p:spPr>
          <a:xfrm>
            <a:off x="1897553" y="5066270"/>
            <a:ext cx="5169220" cy="237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16175DE-EA99-4153-9F1A-A3E4BF1D32F4}"/>
              </a:ext>
            </a:extLst>
          </p:cNvPr>
          <p:cNvSpPr txBox="1"/>
          <p:nvPr/>
        </p:nvSpPr>
        <p:spPr>
          <a:xfrm>
            <a:off x="7066773" y="5204159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 </a:t>
            </a:r>
            <a:r>
              <a:rPr lang="en-US" altLang="ko-KR" sz="1400" b="1" dirty="0" err="1">
                <a:solidFill>
                  <a:prstClr val="white"/>
                </a:solidFill>
              </a:rPr>
              <a:t>CurAccount</a:t>
            </a:r>
            <a:r>
              <a:rPr lang="ko-KR" altLang="en-US" sz="1400" b="1" dirty="0">
                <a:solidFill>
                  <a:prstClr val="white"/>
                </a:solidFill>
              </a:rPr>
              <a:t> 객체에 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</a:rPr>
              <a:t>로그인 데이터 전달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9A2DF6-1A0B-4504-8460-6D40E1A5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8" y="2011107"/>
            <a:ext cx="10205296" cy="244872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1262C6C-4AD8-4D44-B7C7-13E719F68C26}"/>
              </a:ext>
            </a:extLst>
          </p:cNvPr>
          <p:cNvSpPr/>
          <p:nvPr/>
        </p:nvSpPr>
        <p:spPr>
          <a:xfrm>
            <a:off x="1452399" y="2037741"/>
            <a:ext cx="1112817" cy="265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9366F0E-A5E5-4B6C-8BAC-49F7C34056CE}"/>
              </a:ext>
            </a:extLst>
          </p:cNvPr>
          <p:cNvSpPr txBox="1"/>
          <p:nvPr/>
        </p:nvSpPr>
        <p:spPr>
          <a:xfrm>
            <a:off x="2298126" y="1653854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</a:rPr>
              <a:t>다음 행으로 실행 위치 이동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55B02A9-DD45-4325-A541-48F8DA3F8D31}"/>
              </a:ext>
            </a:extLst>
          </p:cNvPr>
          <p:cNvSpPr txBox="1"/>
          <p:nvPr/>
        </p:nvSpPr>
        <p:spPr>
          <a:xfrm>
            <a:off x="3774932" y="3319781"/>
            <a:ext cx="46842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== TRUE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633EE48-C850-4A19-A48A-E0FD9F1928C5}"/>
              </a:ext>
            </a:extLst>
          </p:cNvPr>
          <p:cNvSpPr/>
          <p:nvPr/>
        </p:nvSpPr>
        <p:spPr>
          <a:xfrm>
            <a:off x="1000576" y="4638678"/>
            <a:ext cx="2763556" cy="24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845859E-B0C9-435C-9F9F-D122B940A241}"/>
              </a:ext>
            </a:extLst>
          </p:cNvPr>
          <p:cNvSpPr txBox="1"/>
          <p:nvPr/>
        </p:nvSpPr>
        <p:spPr>
          <a:xfrm>
            <a:off x="1007203" y="4259295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</a:rPr>
              <a:t>이름 데</a:t>
            </a:r>
            <a:r>
              <a:rPr lang="ko-KR" altLang="en-US" sz="1400" b="1" dirty="0" err="1">
                <a:solidFill>
                  <a:prstClr val="white"/>
                </a:solidFill>
              </a:rPr>
              <a:t>이터가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null</a:t>
            </a:r>
            <a:r>
              <a:rPr lang="ko-KR" altLang="en-US" sz="1400" b="1" dirty="0">
                <a:solidFill>
                  <a:prstClr val="white"/>
                </a:solidFill>
              </a:rPr>
              <a:t>이 아닐 경우에만 로그인 허용</a:t>
            </a:r>
            <a:r>
              <a:rPr lang="en-US" altLang="ko-KR" sz="1400" b="1" dirty="0">
                <a:solidFill>
                  <a:prstClr val="white"/>
                </a:solidFill>
              </a:rPr>
              <a:t>!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46B231E-97E7-4D7A-954D-48B9CDBB3288}"/>
              </a:ext>
            </a:extLst>
          </p:cNvPr>
          <p:cNvSpPr/>
          <p:nvPr/>
        </p:nvSpPr>
        <p:spPr>
          <a:xfrm>
            <a:off x="1600033" y="3441401"/>
            <a:ext cx="1895641" cy="211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56DF952-F132-4773-AFF1-E1618922776E}"/>
              </a:ext>
            </a:extLst>
          </p:cNvPr>
          <p:cNvSpPr txBox="1"/>
          <p:nvPr/>
        </p:nvSpPr>
        <p:spPr>
          <a:xfrm>
            <a:off x="6798927" y="3322440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→ 회원번호가 동일한 회원의 이름 추출</a:t>
            </a:r>
            <a:r>
              <a:rPr lang="en-US" altLang="ko-KR" sz="1400" b="1" dirty="0">
                <a:solidFill>
                  <a:prstClr val="white"/>
                </a:solidFill>
              </a:rPr>
              <a:t>!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4279A87-6541-406D-BA15-1311368FFBFC}"/>
              </a:ext>
            </a:extLst>
          </p:cNvPr>
          <p:cNvCxnSpPr/>
          <p:nvPr/>
        </p:nvCxnSpPr>
        <p:spPr>
          <a:xfrm flipV="1">
            <a:off x="3668882" y="2861919"/>
            <a:ext cx="6993602" cy="37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xmlns="" id="{66B3E35B-47E1-4801-9EA4-7B742D98AF18}"/>
              </a:ext>
            </a:extLst>
          </p:cNvPr>
          <p:cNvSpPr/>
          <p:nvPr/>
        </p:nvSpPr>
        <p:spPr>
          <a:xfrm>
            <a:off x="716370" y="126716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:a16="http://schemas.microsoft.com/office/drawing/2014/main" xmlns="" id="{51B7C0D1-7E5E-4D86-995B-ADDE0645259F}"/>
              </a:ext>
            </a:extLst>
          </p:cNvPr>
          <p:cNvSpPr/>
          <p:nvPr/>
        </p:nvSpPr>
        <p:spPr>
          <a:xfrm>
            <a:off x="2509984" y="122556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xmlns="" id="{08B55A57-E5E8-4F4F-9653-F3CC771E30D1}"/>
              </a:ext>
            </a:extLst>
          </p:cNvPr>
          <p:cNvSpPr/>
          <p:nvPr/>
        </p:nvSpPr>
        <p:spPr>
          <a:xfrm>
            <a:off x="4349867" y="121056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xmlns="" id="{7B645AA7-FDED-43B2-A7F5-D04B06AA15EC}"/>
              </a:ext>
            </a:extLst>
          </p:cNvPr>
          <p:cNvSpPr/>
          <p:nvPr/>
        </p:nvSpPr>
        <p:spPr>
          <a:xfrm>
            <a:off x="6096000" y="121198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xmlns="" id="{8749ECC9-3F50-4BC7-B7F0-6250D068D15C}"/>
              </a:ext>
            </a:extLst>
          </p:cNvPr>
          <p:cNvSpPr/>
          <p:nvPr/>
        </p:nvSpPr>
        <p:spPr>
          <a:xfrm>
            <a:off x="7734166" y="121056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xmlns="" id="{352B9E61-959C-4C29-AF23-BF4C355E6AB0}"/>
              </a:ext>
            </a:extLst>
          </p:cNvPr>
          <p:cNvSpPr/>
          <p:nvPr/>
        </p:nvSpPr>
        <p:spPr>
          <a:xfrm>
            <a:off x="9729308" y="121794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14327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B2E9F359-D0BD-489F-8E61-9E98AEDAC476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4FF1EE34-3726-4B99-B1E6-0D20275F2D58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488795DE-FE8A-441C-8149-35F61FBB72AD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0FA5FA88-3801-4016-A2B5-39EC56BA2266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8" name="Group 4">
                  <a:extLst>
                    <a:ext uri="{FF2B5EF4-FFF2-40B4-BE49-F238E27FC236}">
                      <a16:creationId xmlns="" xmlns:a16="http://schemas.microsoft.com/office/drawing/2014/main" id="{E3EEF0DB-03AC-4EB1-A196-D8F506A570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7" name="Freeform 5">
                    <a:extLst>
                      <a:ext uri="{FF2B5EF4-FFF2-40B4-BE49-F238E27FC236}">
                        <a16:creationId xmlns="" xmlns:a16="http://schemas.microsoft.com/office/drawing/2014/main" id="{4BE82552-0889-4632-B5BF-A5EB3AE4538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6">
                    <a:extLst>
                      <a:ext uri="{FF2B5EF4-FFF2-40B4-BE49-F238E27FC236}">
                        <a16:creationId xmlns="" xmlns:a16="http://schemas.microsoft.com/office/drawing/2014/main" id="{8C31892A-84EA-446C-8A14-9C3B210914E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7">
                    <a:extLst>
                      <a:ext uri="{FF2B5EF4-FFF2-40B4-BE49-F238E27FC236}">
                        <a16:creationId xmlns="" xmlns:a16="http://schemas.microsoft.com/office/drawing/2014/main" id="{A74B13AB-C016-485F-B1A2-9AE1DD76253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9" name="직선 연결선 18">
                  <a:extLst>
                    <a:ext uri="{FF2B5EF4-FFF2-40B4-BE49-F238E27FC236}">
                      <a16:creationId xmlns="" xmlns:a16="http://schemas.microsoft.com/office/drawing/2014/main" id="{A086ACFD-CFBB-4BFE-BA7B-AD1690A8819A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="" xmlns:a16="http://schemas.microsoft.com/office/drawing/2014/main" id="{1F3867A4-3895-4548-B50E-C3A28C2444E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="" xmlns:a16="http://schemas.microsoft.com/office/drawing/2014/main" id="{92B718A3-AB8E-4DCB-B355-0864F10D2539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="" xmlns:a16="http://schemas.microsoft.com/office/drawing/2014/main" id="{70F98186-5AEA-4800-A44C-05F903A2FB96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그룹 22">
                  <a:extLst>
                    <a:ext uri="{FF2B5EF4-FFF2-40B4-BE49-F238E27FC236}">
                      <a16:creationId xmlns="" xmlns:a16="http://schemas.microsoft.com/office/drawing/2014/main" id="{A3A14D4C-9423-4A62-8EAF-CE873202C66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4" name="직선 연결선 23">
                    <a:extLst>
                      <a:ext uri="{FF2B5EF4-FFF2-40B4-BE49-F238E27FC236}">
                        <a16:creationId xmlns="" xmlns:a16="http://schemas.microsoft.com/office/drawing/2014/main" id="{9BF36166-3B00-45C5-B1A9-0FC9BD47F677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="" xmlns:a16="http://schemas.microsoft.com/office/drawing/2014/main" id="{F5FA961E-D211-4841-BB43-83BA4F95444F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="" xmlns:a16="http://schemas.microsoft.com/office/drawing/2014/main" id="{DACCC880-D233-4803-8F49-DAFD92D3D634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꺾인 연결선 6">
                <a:extLst>
                  <a:ext uri="{FF2B5EF4-FFF2-40B4-BE49-F238E27FC236}">
                    <a16:creationId xmlns="" xmlns:a16="http://schemas.microsoft.com/office/drawing/2014/main" id="{C128382A-D4D7-491B-A5B8-21B6EE6FDCD6}"/>
                  </a:ext>
                </a:extLst>
              </p:cNvPr>
              <p:cNvCxnSpPr>
                <a:cxnSpLocks/>
                <a:stCxn id="3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61BDE405-82C9-47B4-A1E3-092F673F23F9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1" name="차트 40"/>
          <p:cNvGraphicFramePr/>
          <p:nvPr/>
        </p:nvGraphicFramePr>
        <p:xfrm>
          <a:off x="1186971" y="1883563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829176" cy="541518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70F2FD9-EBD8-4C1A-9D1A-DFF79D54EEA3}"/>
              </a:ext>
            </a:extLst>
          </p:cNvPr>
          <p:cNvSpPr/>
          <p:nvPr/>
        </p:nvSpPr>
        <p:spPr>
          <a:xfrm>
            <a:off x="8840696" y="834200"/>
            <a:ext cx="2987871" cy="681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/>
                </a:solidFill>
              </a:rPr>
              <a:t>Javax.Swing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주요 항목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– </a:t>
            </a:r>
            <a:r>
              <a:rPr lang="ko-KR" altLang="en-US" sz="2400" kern="0" dirty="0">
                <a:solidFill>
                  <a:prstClr val="white"/>
                </a:solidFill>
              </a:rPr>
              <a:t>프레임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컴포넌트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테이블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43">
            <a:extLst>
              <a:ext uri="{FF2B5EF4-FFF2-40B4-BE49-F238E27FC236}">
                <a16:creationId xmlns="" xmlns:a16="http://schemas.microsoft.com/office/drawing/2014/main" id="{138F6742-16F3-4BCF-A9E1-CA07F769C52A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7" name="모서리가 둥근 직사각형 43">
            <a:extLst>
              <a:ext uri="{FF2B5EF4-FFF2-40B4-BE49-F238E27FC236}">
                <a16:creationId xmlns="" xmlns:a16="http://schemas.microsoft.com/office/drawing/2014/main" id="{2A0B62F5-01EB-4EAE-BAA0-8DEC265FBB85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8" name="모서리가 둥근 직사각형 43">
            <a:extLst>
              <a:ext uri="{FF2B5EF4-FFF2-40B4-BE49-F238E27FC236}">
                <a16:creationId xmlns="" xmlns:a16="http://schemas.microsoft.com/office/drawing/2014/main" id="{2D4AA365-4BDF-499F-85AF-86A63075AB37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9" name="모서리가 둥근 직사각형 43">
            <a:extLst>
              <a:ext uri="{FF2B5EF4-FFF2-40B4-BE49-F238E27FC236}">
                <a16:creationId xmlns="" xmlns:a16="http://schemas.microsoft.com/office/drawing/2014/main" id="{0EE79019-10DE-4658-B16A-57336930734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10" name="모서리가 둥근 직사각형 43">
            <a:extLst>
              <a:ext uri="{FF2B5EF4-FFF2-40B4-BE49-F238E27FC236}">
                <a16:creationId xmlns="" xmlns:a16="http://schemas.microsoft.com/office/drawing/2014/main" id="{FB9565F9-5111-4F39-945E-0D8C94263012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11" name="모서리가 둥근 직사각형 43">
            <a:extLst>
              <a:ext uri="{FF2B5EF4-FFF2-40B4-BE49-F238E27FC236}">
                <a16:creationId xmlns="" xmlns:a16="http://schemas.microsoft.com/office/drawing/2014/main" id="{88B14B81-5C7F-4AB5-BAB8-3AA1D1CE07DA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3987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1560EB3-2174-49F6-A2BD-5E70DE1675AB}"/>
              </a:ext>
            </a:extLst>
          </p:cNvPr>
          <p:cNvGrpSpPr/>
          <p:nvPr/>
        </p:nvGrpSpPr>
        <p:grpSpPr>
          <a:xfrm>
            <a:off x="500136" y="-845820"/>
            <a:ext cx="1206143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5C2A907-2908-42B8-8249-9DAC96FE7015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00E9614-8480-428C-A754-A27A6095A14E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AF162C3F-8386-413A-8F71-9474C1392653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A5927C2D-CEF2-4BAD-8CDD-2240984BFE2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ED40111C-B288-4F1C-97FC-D7E4B4A947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8A08665E-E649-44D1-8385-88C342B1DBA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FE8CBD5F-FC13-4CE7-A880-F72A63F1938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0E362802-0751-4B0B-90AD-CD8BB73F6BA9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298568FF-4781-4805-959D-4A42F466734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B1D637E8-E36C-4CB9-8C6C-33646CFAD790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E4EDFCE1-19D7-4DAE-856B-450BA44983BC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1B7FFE4A-0F2A-42CF-B3D7-82CE9F8F8EC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AF9F5B91-8802-4858-93B9-15B0B4C0D6A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54DA0843-3D6B-4EF3-98CB-6E863523017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A0FA776E-1993-4983-AEA7-04F1F0771C89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DF0D1C3C-AFC5-4F14-9595-40D64F1CC583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CFDC890E-67CE-4E90-A4F4-5471EDADEDF5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6DA4F7CF-E242-43D2-B1E6-CB941762538B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499391CA-86C3-496E-A9AD-1B617C4B5779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97E4AAA2-528C-4B29-B06C-7B88C4E506F8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5CE7189E-B670-40E9-A7A1-7FB4318D4E57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9FF26E91-AEA1-488A-A31A-D5244726DF8A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4598585D-AB48-466C-8C5F-07071A8CB72A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027672"/>
            <a:ext cx="7863228" cy="5443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05A2E6F-A22E-4B50-9045-88290DE51A72}"/>
              </a:ext>
            </a:extLst>
          </p:cNvPr>
          <p:cNvSpPr/>
          <p:nvPr/>
        </p:nvSpPr>
        <p:spPr>
          <a:xfrm>
            <a:off x="8823129" y="834200"/>
            <a:ext cx="3368871" cy="12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4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EA9B775-C858-45FA-A347-ADB5AD386FEC}"/>
              </a:ext>
            </a:extLst>
          </p:cNvPr>
          <p:cNvGrpSpPr/>
          <p:nvPr/>
        </p:nvGrpSpPr>
        <p:grpSpPr>
          <a:xfrm>
            <a:off x="500136" y="-845820"/>
            <a:ext cx="12095723" cy="7465270"/>
            <a:chOff x="587570" y="162775"/>
            <a:chExt cx="11191726" cy="63809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B47F2CC6-AF37-4EAB-86A0-330C9A3A15DA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D25FC051-EB98-4DA4-B8CD-0400E6EDDDAF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8D45DCCA-9C4E-4F7A-A867-28128F2A65D0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6" name="Group 4">
                  <a:extLst>
                    <a:ext uri="{FF2B5EF4-FFF2-40B4-BE49-F238E27FC236}">
                      <a16:creationId xmlns="" xmlns:a16="http://schemas.microsoft.com/office/drawing/2014/main" id="{55F40B18-4D7D-4C97-90BA-94F153FBEB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5" name="Freeform 5">
                    <a:extLst>
                      <a:ext uri="{FF2B5EF4-FFF2-40B4-BE49-F238E27FC236}">
                        <a16:creationId xmlns="" xmlns:a16="http://schemas.microsoft.com/office/drawing/2014/main" id="{B5696828-421F-404E-9920-9843B22EEEB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6">
                    <a:extLst>
                      <a:ext uri="{FF2B5EF4-FFF2-40B4-BE49-F238E27FC236}">
                        <a16:creationId xmlns="" xmlns:a16="http://schemas.microsoft.com/office/drawing/2014/main" id="{667C75A9-798C-483E-8945-F445BDBD63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Freeform 7">
                    <a:extLst>
                      <a:ext uri="{FF2B5EF4-FFF2-40B4-BE49-F238E27FC236}">
                        <a16:creationId xmlns="" xmlns:a16="http://schemas.microsoft.com/office/drawing/2014/main" id="{4217DE08-E079-4111-BB9B-F8F1764F1B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D698629E-B9E0-4F33-BAA2-3001CF628918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="" xmlns:a16="http://schemas.microsoft.com/office/drawing/2014/main" id="{C6112CF8-8250-464B-BA76-DA36A65D119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="" xmlns:a16="http://schemas.microsoft.com/office/drawing/2014/main" id="{FDAAD830-C679-443A-BC45-35D516E5A8D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="" xmlns:a16="http://schemas.microsoft.com/office/drawing/2014/main" id="{2544E8AB-8F60-485C-B956-74ADDBCB7FED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0">
                  <a:extLst>
                    <a:ext uri="{FF2B5EF4-FFF2-40B4-BE49-F238E27FC236}">
                      <a16:creationId xmlns="" xmlns:a16="http://schemas.microsoft.com/office/drawing/2014/main" id="{285AB9A4-86DD-4AA9-9F0A-867DDBEF73C5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="" xmlns:a16="http://schemas.microsoft.com/office/drawing/2014/main" id="{7C230FE7-AC8A-41BC-9B73-03AF5A9DC857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="" xmlns:a16="http://schemas.microsoft.com/office/drawing/2014/main" id="{EAA3E3CB-9CB0-451F-90DD-91A65C717CF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="" xmlns:a16="http://schemas.microsoft.com/office/drawing/2014/main" id="{4501D828-9C62-4464-859B-30B204DCB3F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꺾인 연결선 6">
                <a:extLst>
                  <a:ext uri="{FF2B5EF4-FFF2-40B4-BE49-F238E27FC236}">
                    <a16:creationId xmlns="" xmlns:a16="http://schemas.microsoft.com/office/drawing/2014/main" id="{2A637D22-D0FD-432B-80C9-029D27303B4A}"/>
                  </a:ext>
                </a:extLst>
              </p:cNvPr>
              <p:cNvCxnSpPr>
                <a:cxnSpLocks/>
                <a:stCxn id="27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C770254A-A205-479C-BA4F-73AA80CB95D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2F24AD93-B854-45FF-B7C9-573E0AC79AF0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6188E5C0-380D-41DA-990D-571B4CFD5C46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="" xmlns:a16="http://schemas.microsoft.com/office/drawing/2014/main" id="{B4118045-8AD2-43DE-8241-3BFFCACDA230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F642976B-0591-4039-8ABA-8775BC273597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="" xmlns:a16="http://schemas.microsoft.com/office/drawing/2014/main" id="{4B879777-82CD-4FA8-AE6C-A3FFEE647475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="" xmlns:a16="http://schemas.microsoft.com/office/drawing/2014/main" id="{FE57480B-B11B-4476-A133-FC0DE2886B35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graphicFrame>
        <p:nvGraphicFramePr>
          <p:cNvPr id="41" name="차트 40"/>
          <p:cNvGraphicFramePr/>
          <p:nvPr/>
        </p:nvGraphicFramePr>
        <p:xfrm>
          <a:off x="1186971" y="1883563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2108498"/>
            <a:ext cx="8164034" cy="34898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70F2FD9-EBD8-4C1A-9D1A-DFF79D54EEA3}"/>
              </a:ext>
            </a:extLst>
          </p:cNvPr>
          <p:cNvSpPr/>
          <p:nvPr/>
        </p:nvSpPr>
        <p:spPr>
          <a:xfrm>
            <a:off x="8823129" y="834200"/>
            <a:ext cx="3368871" cy="319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800" kern="0" dirty="0" err="1">
                <a:solidFill>
                  <a:prstClr val="white"/>
                </a:solidFill>
              </a:rPr>
              <a:t>Jframe</a:t>
            </a:r>
            <a:r>
              <a:rPr lang="en-US" altLang="ko-KR" sz="2800" kern="0" dirty="0">
                <a:solidFill>
                  <a:prstClr val="white"/>
                </a:solidFill>
              </a:rPr>
              <a:t> </a:t>
            </a:r>
            <a:r>
              <a:rPr lang="ko-KR" altLang="en-US" sz="2800" kern="0" dirty="0">
                <a:solidFill>
                  <a:prstClr val="white"/>
                </a:solidFill>
              </a:rPr>
              <a:t>상속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사이즈 설정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D57259E-1FF8-477D-BBF2-30C308897C70}"/>
              </a:ext>
            </a:extLst>
          </p:cNvPr>
          <p:cNvSpPr/>
          <p:nvPr/>
        </p:nvSpPr>
        <p:spPr>
          <a:xfrm>
            <a:off x="3635570" y="2108498"/>
            <a:ext cx="2287057" cy="3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491160-9F70-4C7F-A69A-F03D856E83EE}"/>
              </a:ext>
            </a:extLst>
          </p:cNvPr>
          <p:cNvSpPr/>
          <p:nvPr/>
        </p:nvSpPr>
        <p:spPr>
          <a:xfrm>
            <a:off x="1837189" y="2818701"/>
            <a:ext cx="3204594" cy="33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0FAED06-5158-41A1-91DF-37D89280A48F}"/>
              </a:ext>
            </a:extLst>
          </p:cNvPr>
          <p:cNvSpPr/>
          <p:nvPr/>
        </p:nvSpPr>
        <p:spPr>
          <a:xfrm>
            <a:off x="1845578" y="4513277"/>
            <a:ext cx="2810312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266020-269E-4D5A-BAAD-731467BA2FCF}"/>
              </a:ext>
            </a:extLst>
          </p:cNvPr>
          <p:cNvGrpSpPr/>
          <p:nvPr/>
        </p:nvGrpSpPr>
        <p:grpSpPr>
          <a:xfrm>
            <a:off x="500136" y="-845820"/>
            <a:ext cx="1202714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419FE0A-B15F-4320-9085-20580722DE2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230E0129-635E-4483-A99A-4BFE6DA9BE10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E3CFF1FE-EAFD-47F6-9A39-65905C31DF4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BC0F50E2-45D4-407B-8537-BEE5045EE89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731CD71B-2226-4F99-8DA0-4AD5CAC5A26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08B8B6C0-143E-4B5C-ABBA-9272DEAC46A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DE652A44-1DCD-445F-9C5E-23C1CDEFDA1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38ADCB59-D168-4081-849D-7B86444DB9F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3218DBD8-09DF-4681-A6E3-5849C280D8F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C7A9C913-886F-4CAC-B6CB-F3A3B7399A4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41212C51-DC35-4589-8BED-C17ABC4A50B0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369481B9-EE1F-44E3-B214-1C8EC5421EE3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A9FF7863-3F58-428C-AF4D-4F737AB4D7A5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E308E638-4689-4E03-BF52-6EC9D27DBEA2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6800F887-03BE-41AA-8DFE-0D07F5A2D61A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5ED5A330-667B-4E4D-83CB-E79F42B366C0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30D6DAAF-434F-4562-BECF-4B0CB67C65E2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A43A8ADC-1CE6-4A82-8EE5-EFEB3B8034B9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463E80EF-1114-4719-92BF-8D424A075E13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1D4F4996-EDE2-4498-B018-AE9F51B92051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7AE785EA-C264-42F7-85B9-67537400BA1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D7A51690-21F4-47FB-8AF2-BC72D066746A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CEF681D0-9AA2-40C9-87A8-9098B1FA16AC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027672"/>
            <a:ext cx="7712179" cy="53387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E930544-930F-4A5D-B265-6C7995DC28F0}"/>
              </a:ext>
            </a:extLst>
          </p:cNvPr>
          <p:cNvSpPr/>
          <p:nvPr/>
        </p:nvSpPr>
        <p:spPr>
          <a:xfrm>
            <a:off x="8823129" y="834200"/>
            <a:ext cx="3368871" cy="38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800" kern="0" dirty="0" err="1">
                <a:solidFill>
                  <a:prstClr val="white"/>
                </a:solidFill>
              </a:rPr>
              <a:t>Jframe</a:t>
            </a:r>
            <a:r>
              <a:rPr lang="en-US" altLang="ko-KR" sz="2800" kern="0" dirty="0">
                <a:solidFill>
                  <a:prstClr val="white"/>
                </a:solidFill>
              </a:rPr>
              <a:t> </a:t>
            </a:r>
            <a:r>
              <a:rPr lang="ko-KR" altLang="en-US" sz="2800" kern="0" dirty="0">
                <a:solidFill>
                  <a:prstClr val="white"/>
                </a:solidFill>
              </a:rPr>
              <a:t>상속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화면 사이즈</a:t>
            </a:r>
            <a:r>
              <a:rPr lang="en-US" altLang="ko-KR" sz="2800" kern="0" dirty="0">
                <a:solidFill>
                  <a:prstClr val="white"/>
                </a:solidFill>
              </a:rPr>
              <a:t/>
            </a:r>
            <a:br>
              <a:rPr lang="en-US" altLang="ko-KR" sz="2800" kern="0" dirty="0">
                <a:solidFill>
                  <a:prstClr val="white"/>
                </a:solidFill>
              </a:rPr>
            </a:br>
            <a:r>
              <a:rPr lang="en-US" altLang="ko-KR" sz="2800" kern="0" dirty="0">
                <a:solidFill>
                  <a:prstClr val="white"/>
                </a:solidFill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</a:rPr>
              <a:t>변경불가</a:t>
            </a:r>
            <a:r>
              <a:rPr lang="en-US" altLang="ko-KR" sz="28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6124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F448A1B-B698-4B13-9CDC-5D5FA130ACA6}"/>
              </a:ext>
            </a:extLst>
          </p:cNvPr>
          <p:cNvGrpSpPr/>
          <p:nvPr/>
        </p:nvGrpSpPr>
        <p:grpSpPr>
          <a:xfrm>
            <a:off x="500136" y="-845820"/>
            <a:ext cx="120042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F37DBC6E-4E93-4D42-9803-4C849775B56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09F76AE-E2FA-4AB8-8430-67EC903E6E54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3C1E8DD-BC98-43EA-B079-4E7B3A81BD2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1E6FDEB8-8D8C-41D7-AE4F-474EA91B21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6B0686A0-E435-4490-B145-5048AD072E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5DBE0CFE-DA29-4E4E-AC1B-964991BAAB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5151A3E0-74B6-4D70-9ACB-0A9FC14A9E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D2A5035B-5DA2-4EB0-A269-31EA32556A92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3796E244-9F34-4827-BFA1-4486B0AA8A7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46322F78-91F3-4B40-918B-3E8C5095AA3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EEA33712-386D-4B47-8799-E19FA543BEB8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61DADF37-A7C7-4352-A1DC-0DA18EE7442B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3F2770D7-3FD2-4F4D-BCA1-AD0B46B26A3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0304AC5B-D251-45FC-B854-86D07D7417C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17A90E8B-5715-4E5F-9585-15F02A7F1213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A3D6DF06-033D-42C9-89DD-3A4E9456F7EF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758211C2-C7A7-4B01-A600-D6BC11F14B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ECB780A4-B868-44DF-B138-3D7A27548827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96C3F348-DADA-44F5-82F9-60B42BE3929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0FCA75EF-6761-43E7-A7BC-FD63A13DA63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0938E88F-964E-481F-B013-51D0587FDE8E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19DB2771-C0FA-4080-BADF-0ADCAC8AF93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7725C6E0-5905-4DE6-96EF-84E51E58C2E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6" y="1027672"/>
            <a:ext cx="7639753" cy="5284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DD6EE01-EC7E-4C01-849C-34663D3D55BC}"/>
              </a:ext>
            </a:extLst>
          </p:cNvPr>
          <p:cNvSpPr/>
          <p:nvPr/>
        </p:nvSpPr>
        <p:spPr>
          <a:xfrm>
            <a:off x="8823129" y="834200"/>
            <a:ext cx="3368871" cy="12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2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3" y="44470"/>
            <a:ext cx="1296106" cy="1161313"/>
            <a:chOff x="8832660" y="711876"/>
            <a:chExt cx="1933513" cy="1881546"/>
          </a:xfrm>
        </p:grpSpPr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9" y="1204634"/>
              <a:ext cx="1452424" cy="1388788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92CD91D7-D8EF-4CE6-8F24-FB857BD35F03}"/>
              </a:ext>
            </a:extLst>
          </p:cNvPr>
          <p:cNvGrpSpPr/>
          <p:nvPr/>
        </p:nvGrpSpPr>
        <p:grpSpPr>
          <a:xfrm>
            <a:off x="587571" y="1050830"/>
            <a:ext cx="10800001" cy="5441776"/>
            <a:chOff x="587570" y="1101899"/>
            <a:chExt cx="10800001" cy="5441776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C66F102C-D765-46A7-A3C1-58DD59663A53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B02F7A5E-46AB-4C7E-848D-3E623EE86F62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88" name="꺾인 연결선 6">
                <a:extLst>
                  <a:ext uri="{FF2B5EF4-FFF2-40B4-BE49-F238E27FC236}">
                    <a16:creationId xmlns="" xmlns:a16="http://schemas.microsoft.com/office/drawing/2014/main" id="{363083D6-E180-41B4-9E4A-31086EF2A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="" xmlns:a16="http://schemas.microsoft.com/office/drawing/2014/main" id="{69759A54-D81F-4472-A0CC-CB8DC57394B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35C001B-D8E3-4592-A603-AA6DF3219F5C}"/>
              </a:ext>
            </a:extLst>
          </p:cNvPr>
          <p:cNvSpPr/>
          <p:nvPr/>
        </p:nvSpPr>
        <p:spPr>
          <a:xfrm>
            <a:off x="587571" y="178828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CONTENTS</a:t>
            </a:r>
            <a:endParaRPr lang="en-US" altLang="ko-KR" sz="6600" b="1" i="1" kern="0" dirty="0">
              <a:solidFill>
                <a:prstClr val="white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AD886584-9C93-4FC1-BAD8-CBEE7492338E}"/>
              </a:ext>
            </a:extLst>
          </p:cNvPr>
          <p:cNvSpPr/>
          <p:nvPr/>
        </p:nvSpPr>
        <p:spPr>
          <a:xfrm>
            <a:off x="1588300" y="3333179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1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C81A48E1-4867-4A59-B364-2029E918E28A}"/>
              </a:ext>
            </a:extLst>
          </p:cNvPr>
          <p:cNvCxnSpPr>
            <a:cxnSpLocks/>
          </p:cNvCxnSpPr>
          <p:nvPr/>
        </p:nvCxnSpPr>
        <p:spPr>
          <a:xfrm flipV="1">
            <a:off x="927185" y="3919836"/>
            <a:ext cx="10273798" cy="23707"/>
          </a:xfrm>
          <a:prstGeom prst="line">
            <a:avLst/>
          </a:prstGeom>
          <a:ln w="19050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380D64D-BD1C-436A-840F-0C61C02E21DD}"/>
              </a:ext>
            </a:extLst>
          </p:cNvPr>
          <p:cNvSpPr txBox="1"/>
          <p:nvPr/>
        </p:nvSpPr>
        <p:spPr>
          <a:xfrm>
            <a:off x="336984" y="2868369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프로젝트 소개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기획의도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0F1CA6CF-5A52-4ED7-A87E-55A062BDE416}"/>
              </a:ext>
            </a:extLst>
          </p:cNvPr>
          <p:cNvSpPr/>
          <p:nvPr/>
        </p:nvSpPr>
        <p:spPr>
          <a:xfrm>
            <a:off x="3021491" y="4024011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2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247EC8D9-F52F-4731-8A3F-A365A4C2D3BA}"/>
              </a:ext>
            </a:extLst>
          </p:cNvPr>
          <p:cNvSpPr/>
          <p:nvPr/>
        </p:nvSpPr>
        <p:spPr>
          <a:xfrm>
            <a:off x="4583375" y="3333179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3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89180D52-0CD4-42B3-A1AC-A8DEE7FADE5D}"/>
              </a:ext>
            </a:extLst>
          </p:cNvPr>
          <p:cNvSpPr/>
          <p:nvPr/>
        </p:nvSpPr>
        <p:spPr>
          <a:xfrm>
            <a:off x="6138535" y="4018252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4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2E908151-F7F7-413F-93F5-49C23C00644C}"/>
              </a:ext>
            </a:extLst>
          </p:cNvPr>
          <p:cNvSpPr/>
          <p:nvPr/>
        </p:nvSpPr>
        <p:spPr>
          <a:xfrm>
            <a:off x="7630876" y="3289081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5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B4F5F27E-391E-4BF9-9A16-C9A2A327C9B1}"/>
              </a:ext>
            </a:extLst>
          </p:cNvPr>
          <p:cNvSpPr txBox="1"/>
          <p:nvPr/>
        </p:nvSpPr>
        <p:spPr>
          <a:xfrm>
            <a:off x="2473100" y="3488268"/>
            <a:ext cx="2843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+mj-lt"/>
              </a:rPr>
              <a:t> 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9752486-12BD-465E-A6E8-93B77FEF3F1B}"/>
              </a:ext>
            </a:extLst>
          </p:cNvPr>
          <p:cNvSpPr txBox="1"/>
          <p:nvPr/>
        </p:nvSpPr>
        <p:spPr>
          <a:xfrm>
            <a:off x="1679076" y="4697275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ER-DIGRAM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24AAA5E3-3D43-4071-9844-F4936A83E8BF}"/>
              </a:ext>
            </a:extLst>
          </p:cNvPr>
          <p:cNvSpPr txBox="1"/>
          <p:nvPr/>
        </p:nvSpPr>
        <p:spPr>
          <a:xfrm>
            <a:off x="3143693" y="2867471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유사 서비스 분석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AA8C0587-4F03-4F6C-B053-EEC7643DD39D}"/>
              </a:ext>
            </a:extLst>
          </p:cNvPr>
          <p:cNvSpPr txBox="1"/>
          <p:nvPr/>
        </p:nvSpPr>
        <p:spPr>
          <a:xfrm>
            <a:off x="6318058" y="2875818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코드 리뷰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9D059B7C-5F3F-40E6-84B5-C4ECE5497DDD}"/>
              </a:ext>
            </a:extLst>
          </p:cNvPr>
          <p:cNvSpPr txBox="1"/>
          <p:nvPr/>
        </p:nvSpPr>
        <p:spPr>
          <a:xfrm>
            <a:off x="8167100" y="4697275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프로젝트 소감 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16629897-161C-4BC0-BBF5-0ED81246C728}"/>
              </a:ext>
            </a:extLst>
          </p:cNvPr>
          <p:cNvSpPr/>
          <p:nvPr/>
        </p:nvSpPr>
        <p:spPr>
          <a:xfrm>
            <a:off x="9543493" y="4018252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6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F47070D-7769-4C3C-9B63-DDB7736EE1EE}"/>
              </a:ext>
            </a:extLst>
          </p:cNvPr>
          <p:cNvSpPr txBox="1"/>
          <p:nvPr/>
        </p:nvSpPr>
        <p:spPr>
          <a:xfrm>
            <a:off x="4704263" y="4702037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전체 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880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51ABF80-33E5-4D34-924C-9631657A5B14}"/>
              </a:ext>
            </a:extLst>
          </p:cNvPr>
          <p:cNvGrpSpPr/>
          <p:nvPr/>
        </p:nvGrpSpPr>
        <p:grpSpPr>
          <a:xfrm>
            <a:off x="500136" y="-845820"/>
            <a:ext cx="12038573" cy="7465270"/>
            <a:chOff x="587570" y="162775"/>
            <a:chExt cx="11191726" cy="63809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58508B04-B1D7-470C-A700-4A297E8C6CDD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8E7ACCB8-A13F-4E04-827C-65483141712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="" xmlns:a16="http://schemas.microsoft.com/office/drawing/2014/main" id="{F4F8CD0F-8377-4DDE-91A5-2C559956D07E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4" name="Group 4">
                  <a:extLst>
                    <a:ext uri="{FF2B5EF4-FFF2-40B4-BE49-F238E27FC236}">
                      <a16:creationId xmlns="" xmlns:a16="http://schemas.microsoft.com/office/drawing/2014/main" id="{403ED37B-491B-4F7B-A92F-F5201C24EC7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3" name="Freeform 5">
                    <a:extLst>
                      <a:ext uri="{FF2B5EF4-FFF2-40B4-BE49-F238E27FC236}">
                        <a16:creationId xmlns="" xmlns:a16="http://schemas.microsoft.com/office/drawing/2014/main" id="{5A6763E5-5966-4E08-901E-6CFB8955AC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" name="Freeform 6">
                    <a:extLst>
                      <a:ext uri="{FF2B5EF4-FFF2-40B4-BE49-F238E27FC236}">
                        <a16:creationId xmlns="" xmlns:a16="http://schemas.microsoft.com/office/drawing/2014/main" id="{E3B496F5-7D38-4811-A06F-30DBC432BC9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" name="Freeform 7">
                    <a:extLst>
                      <a:ext uri="{FF2B5EF4-FFF2-40B4-BE49-F238E27FC236}">
                        <a16:creationId xmlns="" xmlns:a16="http://schemas.microsoft.com/office/drawing/2014/main" id="{4B00EC10-BD0C-494D-9541-BAF28A3932C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F495FF1E-CC3C-4994-9B9A-8B79AC89B9B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68C5E384-3353-476D-A563-70FB652617E0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38185E1B-0DE4-42D7-AB32-A8BFF4C3B24A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="" xmlns:a16="http://schemas.microsoft.com/office/drawing/2014/main" id="{EC3BEE14-A160-48FB-84DA-402FB9CA484D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그룹 18">
                  <a:extLst>
                    <a:ext uri="{FF2B5EF4-FFF2-40B4-BE49-F238E27FC236}">
                      <a16:creationId xmlns="" xmlns:a16="http://schemas.microsoft.com/office/drawing/2014/main" id="{9A5BEA9A-1E1B-4A0E-AD81-652CC1539936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C3A55881-AA16-41C4-8B0F-3F259E83C3AB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="" xmlns:a16="http://schemas.microsoft.com/office/drawing/2014/main" id="{903C0632-50DF-4909-B181-4C67A7074CC0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="" xmlns:a16="http://schemas.microsoft.com/office/drawing/2014/main" id="{6D38298E-1BE2-4F52-8BBF-FA6E9ADFABD6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" name="꺾인 연결선 6">
                <a:extLst>
                  <a:ext uri="{FF2B5EF4-FFF2-40B4-BE49-F238E27FC236}">
                    <a16:creationId xmlns="" xmlns:a16="http://schemas.microsoft.com/office/drawing/2014/main" id="{540AA087-87E8-46A3-8A43-0785E888F71E}"/>
                  </a:ext>
                </a:extLst>
              </p:cNvPr>
              <p:cNvCxnSpPr>
                <a:cxnSpLocks/>
                <a:stCxn id="25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B4BD8F32-C315-4BE1-B334-D71A75559AF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E43B8C1A-CA91-41C8-BA0B-4C224C58D311}"/>
              </a:ext>
            </a:extLst>
          </p:cNvPr>
          <p:cNvSpPr/>
          <p:nvPr/>
        </p:nvSpPr>
        <p:spPr>
          <a:xfrm>
            <a:off x="716370" y="387051"/>
            <a:ext cx="1498518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8D9854D6-8C01-480B-965E-6B8D0927802B}"/>
              </a:ext>
            </a:extLst>
          </p:cNvPr>
          <p:cNvSpPr/>
          <p:nvPr/>
        </p:nvSpPr>
        <p:spPr>
          <a:xfrm>
            <a:off x="2509984" y="345450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A57A6E94-0926-43F7-8CC9-66E94B247443}"/>
              </a:ext>
            </a:extLst>
          </p:cNvPr>
          <p:cNvSpPr/>
          <p:nvPr/>
        </p:nvSpPr>
        <p:spPr>
          <a:xfrm>
            <a:off x="4349867" y="330458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A70E59B3-AD06-4D39-9FC0-B5FD04CB05B5}"/>
              </a:ext>
            </a:extLst>
          </p:cNvPr>
          <p:cNvSpPr/>
          <p:nvPr/>
        </p:nvSpPr>
        <p:spPr>
          <a:xfrm>
            <a:off x="6096000" y="331873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8E529BA6-2D37-4B2D-AABB-B1AD4E2E7574}"/>
              </a:ext>
            </a:extLst>
          </p:cNvPr>
          <p:cNvSpPr/>
          <p:nvPr/>
        </p:nvSpPr>
        <p:spPr>
          <a:xfrm>
            <a:off x="7749985" y="344483"/>
            <a:ext cx="184847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="" xmlns:a16="http://schemas.microsoft.com/office/drawing/2014/main" id="{C6B4579C-01DC-4C66-A499-3FC761D176CF}"/>
              </a:ext>
            </a:extLst>
          </p:cNvPr>
          <p:cNvSpPr/>
          <p:nvPr/>
        </p:nvSpPr>
        <p:spPr>
          <a:xfrm>
            <a:off x="9729308" y="337831"/>
            <a:ext cx="155165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90DCD6E-CF28-4D6A-AB09-78DBAA960A58}"/>
              </a:ext>
            </a:extLst>
          </p:cNvPr>
          <p:cNvSpPr/>
          <p:nvPr/>
        </p:nvSpPr>
        <p:spPr>
          <a:xfrm>
            <a:off x="8823129" y="834200"/>
            <a:ext cx="3368871" cy="38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객체생성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화면 사이즈</a:t>
            </a:r>
            <a:r>
              <a:rPr lang="en-US" altLang="ko-KR" sz="2800" kern="0" dirty="0">
                <a:solidFill>
                  <a:prstClr val="white"/>
                </a:solidFill>
              </a:rPr>
              <a:t/>
            </a:r>
            <a:br>
              <a:rPr lang="en-US" altLang="ko-KR" sz="2800" kern="0" dirty="0">
                <a:solidFill>
                  <a:prstClr val="white"/>
                </a:solidFill>
              </a:rPr>
            </a:br>
            <a:r>
              <a:rPr lang="en-US" altLang="ko-KR" sz="2800" kern="0" dirty="0">
                <a:solidFill>
                  <a:prstClr val="white"/>
                </a:solidFill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</a:rPr>
              <a:t>변경불가</a:t>
            </a:r>
            <a:r>
              <a:rPr lang="en-US" altLang="ko-KR" sz="28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570F7B6-5F0B-4842-B12F-E6BC70502563}"/>
              </a:ext>
            </a:extLst>
          </p:cNvPr>
          <p:cNvSpPr/>
          <p:nvPr/>
        </p:nvSpPr>
        <p:spPr>
          <a:xfrm>
            <a:off x="597431" y="1565780"/>
            <a:ext cx="8173894" cy="4307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JFrame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FAC4067-823A-409A-B497-CB0800000D30}"/>
              </a:ext>
            </a:extLst>
          </p:cNvPr>
          <p:cNvSpPr/>
          <p:nvPr/>
        </p:nvSpPr>
        <p:spPr>
          <a:xfrm>
            <a:off x="633402" y="1597295"/>
            <a:ext cx="8101952" cy="396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JPanel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1465629" y="2419815"/>
            <a:ext cx="608498" cy="624468"/>
          </a:xfrm>
          <a:prstGeom prst="smileyFac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해 2"/>
          <p:cNvSpPr/>
          <p:nvPr/>
        </p:nvSpPr>
        <p:spPr>
          <a:xfrm>
            <a:off x="2319454" y="3719363"/>
            <a:ext cx="680224" cy="629613"/>
          </a:xfrm>
          <a:prstGeom prst="su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해 3"/>
          <p:cNvSpPr/>
          <p:nvPr/>
        </p:nvSpPr>
        <p:spPr>
          <a:xfrm>
            <a:off x="3769112" y="2419815"/>
            <a:ext cx="915266" cy="914400"/>
          </a:xfrm>
          <a:prstGeom prst="su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구름 31"/>
          <p:cNvSpPr/>
          <p:nvPr/>
        </p:nvSpPr>
        <p:spPr>
          <a:xfrm>
            <a:off x="4594302" y="3719363"/>
            <a:ext cx="1103971" cy="729974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포인트가 5개인 별 32"/>
          <p:cNvSpPr/>
          <p:nvPr/>
        </p:nvSpPr>
        <p:spPr>
          <a:xfrm>
            <a:off x="6657278" y="2252546"/>
            <a:ext cx="758283" cy="791737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&quot;없음&quot; 기호 33"/>
          <p:cNvSpPr/>
          <p:nvPr/>
        </p:nvSpPr>
        <p:spPr>
          <a:xfrm>
            <a:off x="1215483" y="2040673"/>
            <a:ext cx="6980663" cy="285471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2D3E6ACB-3B4F-4E84-9B41-D65F3E4FD786}"/>
              </a:ext>
            </a:extLst>
          </p:cNvPr>
          <p:cNvGrpSpPr/>
          <p:nvPr/>
        </p:nvGrpSpPr>
        <p:grpSpPr>
          <a:xfrm>
            <a:off x="500136" y="-845820"/>
            <a:ext cx="12015713" cy="7465270"/>
            <a:chOff x="587570" y="162775"/>
            <a:chExt cx="11191726" cy="63809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38CEE47B-5D67-4E7D-B245-AC8E77F6AF8A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DD1E6832-83F9-454E-8EEE-AD1D1C218971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5869A9C4-70FD-4BD8-91EB-0D561C4B77D9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5" name="Group 4">
                  <a:extLst>
                    <a:ext uri="{FF2B5EF4-FFF2-40B4-BE49-F238E27FC236}">
                      <a16:creationId xmlns="" xmlns:a16="http://schemas.microsoft.com/office/drawing/2014/main" id="{99C98B83-0BDB-4896-BDAF-3954ADC7C7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4" name="Freeform 5">
                    <a:extLst>
                      <a:ext uri="{FF2B5EF4-FFF2-40B4-BE49-F238E27FC236}">
                        <a16:creationId xmlns="" xmlns:a16="http://schemas.microsoft.com/office/drawing/2014/main" id="{1000F3A4-3D75-4884-924E-D95949C204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" name="Freeform 6">
                    <a:extLst>
                      <a:ext uri="{FF2B5EF4-FFF2-40B4-BE49-F238E27FC236}">
                        <a16:creationId xmlns="" xmlns:a16="http://schemas.microsoft.com/office/drawing/2014/main" id="{A8040D44-8454-4F04-9BF3-A60634FBAEA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7">
                    <a:extLst>
                      <a:ext uri="{FF2B5EF4-FFF2-40B4-BE49-F238E27FC236}">
                        <a16:creationId xmlns="" xmlns:a16="http://schemas.microsoft.com/office/drawing/2014/main" id="{D0F798B7-BAB0-4AE5-8C3C-E301A49635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79C448F9-9636-41D3-BF6D-CA712988943F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872F0762-CCAC-4957-9FB4-18E01E167E06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="" xmlns:a16="http://schemas.microsoft.com/office/drawing/2014/main" id="{13E7E554-553D-4DA7-9FEA-500A7D17CE3A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="" xmlns:a16="http://schemas.microsoft.com/office/drawing/2014/main" id="{42E89459-D9B9-4BB1-934C-9D3D10D57790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>
                  <a:extLst>
                    <a:ext uri="{FF2B5EF4-FFF2-40B4-BE49-F238E27FC236}">
                      <a16:creationId xmlns="" xmlns:a16="http://schemas.microsoft.com/office/drawing/2014/main" id="{8F58369D-E81C-4437-91D3-49C01C2A9BAA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="" xmlns:a16="http://schemas.microsoft.com/office/drawing/2014/main" id="{75A538BC-2BEE-4823-A08D-29645809397E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="" xmlns:a16="http://schemas.microsoft.com/office/drawing/2014/main" id="{68FA6B2B-7091-4DF0-BDD0-43082B22236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="" xmlns:a16="http://schemas.microsoft.com/office/drawing/2014/main" id="{987289C6-AAB8-4D04-A713-427E8F68E4F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꺾인 연결선 6">
                <a:extLst>
                  <a:ext uri="{FF2B5EF4-FFF2-40B4-BE49-F238E27FC236}">
                    <a16:creationId xmlns="" xmlns:a16="http://schemas.microsoft.com/office/drawing/2014/main" id="{37317B80-1146-4146-9F4B-29123CCE71C3}"/>
                  </a:ext>
                </a:extLst>
              </p:cNvPr>
              <p:cNvCxnSpPr>
                <a:cxnSpLocks/>
                <a:stCxn id="26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1B0F7AE0-BB82-40BC-A589-D99683063BA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45B0ED28-26CA-4D3C-9D0C-2165158F69E6}"/>
              </a:ext>
            </a:extLst>
          </p:cNvPr>
          <p:cNvSpPr/>
          <p:nvPr/>
        </p:nvSpPr>
        <p:spPr>
          <a:xfrm>
            <a:off x="716369" y="387051"/>
            <a:ext cx="1495673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F9BC117E-2CE3-437F-A6BB-4F8DD070A568}"/>
              </a:ext>
            </a:extLst>
          </p:cNvPr>
          <p:cNvSpPr/>
          <p:nvPr/>
        </p:nvSpPr>
        <p:spPr>
          <a:xfrm>
            <a:off x="2509983" y="345450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3D0F0B04-C37A-42DA-9DE6-CA7CA8907CFE}"/>
              </a:ext>
            </a:extLst>
          </p:cNvPr>
          <p:cNvSpPr/>
          <p:nvPr/>
        </p:nvSpPr>
        <p:spPr>
          <a:xfrm>
            <a:off x="4349866" y="330458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5313C3BB-99E9-419E-8FDD-804FCAB997DA}"/>
              </a:ext>
            </a:extLst>
          </p:cNvPr>
          <p:cNvSpPr/>
          <p:nvPr/>
        </p:nvSpPr>
        <p:spPr>
          <a:xfrm>
            <a:off x="6095999" y="331873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="" xmlns:a16="http://schemas.microsoft.com/office/drawing/2014/main" id="{2024C195-F543-4798-9F1C-F09EB46B28E7}"/>
              </a:ext>
            </a:extLst>
          </p:cNvPr>
          <p:cNvSpPr/>
          <p:nvPr/>
        </p:nvSpPr>
        <p:spPr>
          <a:xfrm>
            <a:off x="7749985" y="344483"/>
            <a:ext cx="184496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A616D903-C8F8-4B35-A732-257138C30DF1}"/>
              </a:ext>
            </a:extLst>
          </p:cNvPr>
          <p:cNvSpPr/>
          <p:nvPr/>
        </p:nvSpPr>
        <p:spPr>
          <a:xfrm>
            <a:off x="9729308" y="337831"/>
            <a:ext cx="154871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833898"/>
            <a:ext cx="8164034" cy="4039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90DCD6E-CF28-4D6A-AB09-78DBAA960A58}"/>
              </a:ext>
            </a:extLst>
          </p:cNvPr>
          <p:cNvSpPr/>
          <p:nvPr/>
        </p:nvSpPr>
        <p:spPr>
          <a:xfrm>
            <a:off x="8823129" y="834200"/>
            <a:ext cx="3368871" cy="348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이미지 객체 생성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 객체 생성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(</a:t>
            </a:r>
            <a:r>
              <a:rPr lang="ko-KR" altLang="en-US" sz="2400" kern="0" dirty="0">
                <a:solidFill>
                  <a:prstClr val="white"/>
                </a:solidFill>
              </a:rPr>
              <a:t>이미지 그리기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400" kern="0" dirty="0" err="1">
                <a:solidFill>
                  <a:prstClr val="white"/>
                </a:solidFill>
              </a:rPr>
              <a:t>JFrame</a:t>
            </a:r>
            <a:r>
              <a:rPr lang="ko-KR" altLang="en-US" sz="2400" kern="0" dirty="0">
                <a:solidFill>
                  <a:prstClr val="white"/>
                </a:solidFill>
              </a:rPr>
              <a:t>에 추가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5FB814A-F852-4E86-A7A2-3EA7B0B7B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1" y="1567161"/>
            <a:ext cx="8164034" cy="2667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7CDAE02-3D92-436F-9CC4-BBB1B4D6D1C9}"/>
              </a:ext>
            </a:extLst>
          </p:cNvPr>
          <p:cNvSpPr/>
          <p:nvPr/>
        </p:nvSpPr>
        <p:spPr>
          <a:xfrm>
            <a:off x="597431" y="1567161"/>
            <a:ext cx="8164034" cy="26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FD13C37-4841-4947-AF68-B9ABD02FD1D7}"/>
              </a:ext>
            </a:extLst>
          </p:cNvPr>
          <p:cNvSpPr/>
          <p:nvPr/>
        </p:nvSpPr>
        <p:spPr>
          <a:xfrm>
            <a:off x="993531" y="2092569"/>
            <a:ext cx="7767934" cy="1415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7928DB6-5985-4C5D-B8EA-8E915029F3D4}"/>
              </a:ext>
            </a:extLst>
          </p:cNvPr>
          <p:cNvSpPr/>
          <p:nvPr/>
        </p:nvSpPr>
        <p:spPr>
          <a:xfrm>
            <a:off x="993531" y="5363308"/>
            <a:ext cx="1046284" cy="29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CB75EE0-7F71-432C-AA5A-BEC16D3AAAE6}"/>
              </a:ext>
            </a:extLst>
          </p:cNvPr>
          <p:cNvGrpSpPr/>
          <p:nvPr/>
        </p:nvGrpSpPr>
        <p:grpSpPr>
          <a:xfrm>
            <a:off x="500136" y="-845820"/>
            <a:ext cx="1201571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3A265C1-5758-47DF-ADE7-958DB74A2699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420B40C-AA57-462A-8B09-7DF6DDDA79F6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A8606F44-5B73-4C2F-9BEE-F083574E1CF3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110E6E1A-8A26-482A-83D4-9557B814C5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CE8E4F63-137C-4CEE-869B-25926FE637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16F906F4-5165-4340-BB77-76068133B2D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DA2DF1A2-C15F-4E12-B964-ECD4E17F35D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761E2BF0-E6A4-400C-9C11-360C033155D3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EBF5850A-969D-414E-94AE-88CD97441B3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7F9415F5-8A63-4779-96E8-B71BF1143C9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25142639-A271-4278-B129-5C7E4F962D39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623B2179-C135-4A97-8375-E30EC69E85C9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B35D6365-024E-4D97-8F08-5FFC016259D0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50E6CF8A-2C2A-470A-9664-0370C9F5064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1E0035BD-BF33-494E-B0B6-4A602D83EF14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9FF609C3-A8B4-4EEA-9F0D-E827815D7066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234099CA-689E-4457-98C7-8D2D73E8B822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6BF057D8-D01E-4094-B6CF-ABC30D4CAD14}"/>
              </a:ext>
            </a:extLst>
          </p:cNvPr>
          <p:cNvSpPr/>
          <p:nvPr/>
        </p:nvSpPr>
        <p:spPr>
          <a:xfrm>
            <a:off x="716369" y="387051"/>
            <a:ext cx="1495673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ACB1A82E-6D0D-4A67-9D57-21F432AB6EC6}"/>
              </a:ext>
            </a:extLst>
          </p:cNvPr>
          <p:cNvSpPr/>
          <p:nvPr/>
        </p:nvSpPr>
        <p:spPr>
          <a:xfrm>
            <a:off x="2509983" y="345450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3DF35C1A-88E3-46F0-AB4D-AF94F3BF6F5A}"/>
              </a:ext>
            </a:extLst>
          </p:cNvPr>
          <p:cNvSpPr/>
          <p:nvPr/>
        </p:nvSpPr>
        <p:spPr>
          <a:xfrm>
            <a:off x="4349866" y="330458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8FE61A5C-3E57-4BF9-8425-D39863E4EA17}"/>
              </a:ext>
            </a:extLst>
          </p:cNvPr>
          <p:cNvSpPr/>
          <p:nvPr/>
        </p:nvSpPr>
        <p:spPr>
          <a:xfrm>
            <a:off x="6095999" y="331873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14C2B753-A69E-479D-B553-D9C329277EC3}"/>
              </a:ext>
            </a:extLst>
          </p:cNvPr>
          <p:cNvSpPr/>
          <p:nvPr/>
        </p:nvSpPr>
        <p:spPr>
          <a:xfrm>
            <a:off x="7749985" y="344483"/>
            <a:ext cx="184496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0369C765-7DC9-49B8-863D-6B33DFDC7540}"/>
              </a:ext>
            </a:extLst>
          </p:cNvPr>
          <p:cNvSpPr/>
          <p:nvPr/>
        </p:nvSpPr>
        <p:spPr>
          <a:xfrm>
            <a:off x="9729308" y="337831"/>
            <a:ext cx="154871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658434" cy="52970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81DB4EC-0F0D-4E3C-AD87-18BF77D090C7}"/>
              </a:ext>
            </a:extLst>
          </p:cNvPr>
          <p:cNvSpPr/>
          <p:nvPr/>
        </p:nvSpPr>
        <p:spPr>
          <a:xfrm>
            <a:off x="8823129" y="834200"/>
            <a:ext cx="3368871" cy="348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이미지 객체 생성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 객체 생성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(</a:t>
            </a:r>
            <a:r>
              <a:rPr lang="ko-KR" altLang="en-US" sz="2400" kern="0" dirty="0">
                <a:solidFill>
                  <a:prstClr val="white"/>
                </a:solidFill>
              </a:rPr>
              <a:t>이미지 그리기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400" kern="0" dirty="0" err="1">
                <a:solidFill>
                  <a:prstClr val="white"/>
                </a:solidFill>
              </a:rPr>
              <a:t>JFrame</a:t>
            </a:r>
            <a:r>
              <a:rPr lang="ko-KR" altLang="en-US" sz="2400" kern="0" dirty="0">
                <a:solidFill>
                  <a:prstClr val="white"/>
                </a:solidFill>
              </a:rPr>
              <a:t>에 추가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0DB6D50B-A308-4E45-BDA4-A3C20937169E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2C89E22F-0995-4DB6-A744-4F490EA725E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E15C8479-6743-43F0-9B83-BBF7ADFA1B4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="" xmlns:a16="http://schemas.microsoft.com/office/drawing/2014/main" id="{5D7967DC-D6FA-41DF-B19F-ABC4B12CB9DB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26" name="Group 4">
                  <a:extLst>
                    <a:ext uri="{FF2B5EF4-FFF2-40B4-BE49-F238E27FC236}">
                      <a16:creationId xmlns="" xmlns:a16="http://schemas.microsoft.com/office/drawing/2014/main" id="{BAD035D9-4B96-425D-AB2B-64BA57E1D7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36" name="Freeform 5">
                    <a:extLst>
                      <a:ext uri="{FF2B5EF4-FFF2-40B4-BE49-F238E27FC236}">
                        <a16:creationId xmlns="" xmlns:a16="http://schemas.microsoft.com/office/drawing/2014/main" id="{C673214A-A242-4298-BEA1-E5DCFBC96ED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Freeform 6">
                    <a:extLst>
                      <a:ext uri="{FF2B5EF4-FFF2-40B4-BE49-F238E27FC236}">
                        <a16:creationId xmlns="" xmlns:a16="http://schemas.microsoft.com/office/drawing/2014/main" id="{A5A8625C-B69D-434F-ABA6-1E17B44804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8" name="Freeform 7">
                    <a:extLst>
                      <a:ext uri="{FF2B5EF4-FFF2-40B4-BE49-F238E27FC236}">
                        <a16:creationId xmlns="" xmlns:a16="http://schemas.microsoft.com/office/drawing/2014/main" id="{C1460ABF-CA35-46EC-AF22-FFF36EA1103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="" xmlns:a16="http://schemas.microsoft.com/office/drawing/2014/main" id="{F35E1868-CEE5-4711-88B6-5A3849252A37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="" xmlns:a16="http://schemas.microsoft.com/office/drawing/2014/main" id="{81CC1C70-B26E-44A4-AFEC-719B4241045E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="" xmlns:a16="http://schemas.microsoft.com/office/drawing/2014/main" id="{74BE0EDA-F6AD-497D-B198-20BFE5597D47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="" xmlns:a16="http://schemas.microsoft.com/office/drawing/2014/main" id="{5E9E96D4-D0A6-4254-A93D-D7B119062CB6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그룹 31">
                  <a:extLst>
                    <a:ext uri="{FF2B5EF4-FFF2-40B4-BE49-F238E27FC236}">
                      <a16:creationId xmlns="" xmlns:a16="http://schemas.microsoft.com/office/drawing/2014/main" id="{C8A360AE-BB5B-447F-9AA6-AA6C0135FD45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="" xmlns:a16="http://schemas.microsoft.com/office/drawing/2014/main" id="{15AC1D8D-66D2-4925-B947-A2B8BE7534E3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="" xmlns:a16="http://schemas.microsoft.com/office/drawing/2014/main" id="{8462E0A6-9143-4DB9-B295-51677B803CC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="" xmlns:a16="http://schemas.microsoft.com/office/drawing/2014/main" id="{9BF1976C-7691-40F1-9404-4A37843ED99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" name="꺾인 연결선 6">
                <a:extLst>
                  <a:ext uri="{FF2B5EF4-FFF2-40B4-BE49-F238E27FC236}">
                    <a16:creationId xmlns="" xmlns:a16="http://schemas.microsoft.com/office/drawing/2014/main" id="{66C9E564-C6BB-4A4A-9E1E-A1738CE544D3}"/>
                  </a:ext>
                </a:extLst>
              </p:cNvPr>
              <p:cNvCxnSpPr>
                <a:cxnSpLocks/>
                <a:stCxn id="38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06000884-F87A-4EDB-8806-7F5F87E8BF31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모서리가 둥근 직사각형 43">
            <a:extLst>
              <a:ext uri="{FF2B5EF4-FFF2-40B4-BE49-F238E27FC236}">
                <a16:creationId xmlns="" xmlns:a16="http://schemas.microsoft.com/office/drawing/2014/main" id="{63CC8A07-B1B8-4222-8CF6-8A02F3A28A31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0" name="모서리가 둥근 직사각형 43">
            <a:extLst>
              <a:ext uri="{FF2B5EF4-FFF2-40B4-BE49-F238E27FC236}">
                <a16:creationId xmlns="" xmlns:a16="http://schemas.microsoft.com/office/drawing/2014/main" id="{F82F4791-89DC-468D-9711-29F82E933B1F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1" name="모서리가 둥근 직사각형 43">
            <a:extLst>
              <a:ext uri="{FF2B5EF4-FFF2-40B4-BE49-F238E27FC236}">
                <a16:creationId xmlns="" xmlns:a16="http://schemas.microsoft.com/office/drawing/2014/main" id="{34734B80-4FB8-473B-AB7D-A5F78C332F46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2" name="모서리가 둥근 직사각형 43">
            <a:extLst>
              <a:ext uri="{FF2B5EF4-FFF2-40B4-BE49-F238E27FC236}">
                <a16:creationId xmlns="" xmlns:a16="http://schemas.microsoft.com/office/drawing/2014/main" id="{FCA3B74E-B868-4DBD-9D62-42A63EE01A23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="" xmlns:a16="http://schemas.microsoft.com/office/drawing/2014/main" id="{492FDC03-10F3-41C0-A8EF-F65BC2BD7DB8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0A0CA616-A890-473F-A178-E8086C4BB1E4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4" y="1027672"/>
            <a:ext cx="7935849" cy="548487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70F2FD9-EBD8-4C1A-9D1A-DFF79D54EEA3}"/>
              </a:ext>
            </a:extLst>
          </p:cNvPr>
          <p:cNvSpPr/>
          <p:nvPr/>
        </p:nvSpPr>
        <p:spPr>
          <a:xfrm>
            <a:off x="8840696" y="834200"/>
            <a:ext cx="2987871" cy="343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테이블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28977C3-1B3B-485C-9615-E505644887B1}"/>
              </a:ext>
            </a:extLst>
          </p:cNvPr>
          <p:cNvSpPr/>
          <p:nvPr/>
        </p:nvSpPr>
        <p:spPr>
          <a:xfrm>
            <a:off x="691075" y="1858065"/>
            <a:ext cx="7704378" cy="2066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B30A565-968D-4512-ACF1-BF0C7041D2F3}"/>
              </a:ext>
            </a:extLst>
          </p:cNvPr>
          <p:cNvSpPr/>
          <p:nvPr/>
        </p:nvSpPr>
        <p:spPr>
          <a:xfrm>
            <a:off x="1231803" y="5815232"/>
            <a:ext cx="6483892" cy="438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DB1F66-1151-465F-9037-6FACE7008E95}"/>
              </a:ext>
            </a:extLst>
          </p:cNvPr>
          <p:cNvSpPr/>
          <p:nvPr/>
        </p:nvSpPr>
        <p:spPr>
          <a:xfrm>
            <a:off x="1776046" y="1477107"/>
            <a:ext cx="747346" cy="441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A1B0468-5D9E-4E60-BCA8-A5F6BED0EF75}"/>
              </a:ext>
            </a:extLst>
          </p:cNvPr>
          <p:cNvSpPr/>
          <p:nvPr/>
        </p:nvSpPr>
        <p:spPr>
          <a:xfrm>
            <a:off x="6325725" y="1544808"/>
            <a:ext cx="1493275" cy="230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23CD353-F3BF-467C-A0F4-FCA426030D39}"/>
              </a:ext>
            </a:extLst>
          </p:cNvPr>
          <p:cNvSpPr/>
          <p:nvPr/>
        </p:nvSpPr>
        <p:spPr>
          <a:xfrm>
            <a:off x="1258513" y="4203602"/>
            <a:ext cx="790095" cy="88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CA4FBB2-2EBA-46D5-ABDC-D54C5397967D}"/>
              </a:ext>
            </a:extLst>
          </p:cNvPr>
          <p:cNvSpPr/>
          <p:nvPr/>
        </p:nvSpPr>
        <p:spPr>
          <a:xfrm>
            <a:off x="3856307" y="4205360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10832A7-5041-438C-9F42-B38D6E595686}"/>
              </a:ext>
            </a:extLst>
          </p:cNvPr>
          <p:cNvSpPr/>
          <p:nvPr/>
        </p:nvSpPr>
        <p:spPr>
          <a:xfrm>
            <a:off x="3852790" y="4879730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28EB6DC-3424-452C-9848-D05617105836}"/>
              </a:ext>
            </a:extLst>
          </p:cNvPr>
          <p:cNvSpPr/>
          <p:nvPr/>
        </p:nvSpPr>
        <p:spPr>
          <a:xfrm>
            <a:off x="4588008" y="4542504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B2F8F79-C38C-43FA-B8E4-EB4E2DBE4A1C}"/>
              </a:ext>
            </a:extLst>
          </p:cNvPr>
          <p:cNvSpPr/>
          <p:nvPr/>
        </p:nvSpPr>
        <p:spPr>
          <a:xfrm>
            <a:off x="2048608" y="4203602"/>
            <a:ext cx="1351025" cy="88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20614A9-FB2A-4EF7-9EC9-8C292EE275A7}"/>
              </a:ext>
            </a:extLst>
          </p:cNvPr>
          <p:cNvSpPr/>
          <p:nvPr/>
        </p:nvSpPr>
        <p:spPr>
          <a:xfrm>
            <a:off x="4550313" y="4180742"/>
            <a:ext cx="1351025" cy="254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1294AE3-E82E-4439-9FBE-932EBB0C1ECB}"/>
              </a:ext>
            </a:extLst>
          </p:cNvPr>
          <p:cNvSpPr/>
          <p:nvPr/>
        </p:nvSpPr>
        <p:spPr>
          <a:xfrm>
            <a:off x="4527453" y="4825218"/>
            <a:ext cx="1385315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CBA3F07-B7BD-4369-9F3C-99AA417672EA}"/>
              </a:ext>
            </a:extLst>
          </p:cNvPr>
          <p:cNvSpPr/>
          <p:nvPr/>
        </p:nvSpPr>
        <p:spPr>
          <a:xfrm>
            <a:off x="3864220" y="4499422"/>
            <a:ext cx="708954" cy="285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56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9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F948E3A-E44E-4119-A349-F70FBB54E618}"/>
              </a:ext>
            </a:extLst>
          </p:cNvPr>
          <p:cNvGrpSpPr/>
          <p:nvPr/>
        </p:nvGrpSpPr>
        <p:grpSpPr>
          <a:xfrm>
            <a:off x="500136" y="-845820"/>
            <a:ext cx="11691863" cy="7465270"/>
            <a:chOff x="587570" y="162775"/>
            <a:chExt cx="11191726" cy="63809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35B9ADF-5E79-4F7B-B224-39F01EBEA58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2181FDCB-3F14-47DE-96F7-3AD7BDD52C5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B8C3FE80-43D3-481D-BA6C-CD0922D4F267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6" name="Group 4">
                  <a:extLst>
                    <a:ext uri="{FF2B5EF4-FFF2-40B4-BE49-F238E27FC236}">
                      <a16:creationId xmlns="" xmlns:a16="http://schemas.microsoft.com/office/drawing/2014/main" id="{2B9BFD34-C629-4766-9291-13DCE05E1F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5" name="Freeform 5">
                    <a:extLst>
                      <a:ext uri="{FF2B5EF4-FFF2-40B4-BE49-F238E27FC236}">
                        <a16:creationId xmlns="" xmlns:a16="http://schemas.microsoft.com/office/drawing/2014/main" id="{B2137276-74C3-4556-B354-CF7D04569F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6">
                    <a:extLst>
                      <a:ext uri="{FF2B5EF4-FFF2-40B4-BE49-F238E27FC236}">
                        <a16:creationId xmlns="" xmlns:a16="http://schemas.microsoft.com/office/drawing/2014/main" id="{21044D9F-89E3-4F8F-9BF7-39C4D4DC5E0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Freeform 7">
                    <a:extLst>
                      <a:ext uri="{FF2B5EF4-FFF2-40B4-BE49-F238E27FC236}">
                        <a16:creationId xmlns="" xmlns:a16="http://schemas.microsoft.com/office/drawing/2014/main" id="{8D7512F9-FDF9-440A-B0E0-AE70642DE4F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FF103892-98CF-4A41-A2FA-6F3F2916A417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="" xmlns:a16="http://schemas.microsoft.com/office/drawing/2014/main" id="{BA6E7AF7-B177-4B05-909E-94E67D77D404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="" xmlns:a16="http://schemas.microsoft.com/office/drawing/2014/main" id="{867C562B-5F59-40BD-9915-17228DB88E86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="" xmlns:a16="http://schemas.microsoft.com/office/drawing/2014/main" id="{FE07E476-2ECA-4E6B-B19E-093A1C743715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0">
                  <a:extLst>
                    <a:ext uri="{FF2B5EF4-FFF2-40B4-BE49-F238E27FC236}">
                      <a16:creationId xmlns="" xmlns:a16="http://schemas.microsoft.com/office/drawing/2014/main" id="{76AEC061-A5A8-4336-B09F-19C79DFF4977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="" xmlns:a16="http://schemas.microsoft.com/office/drawing/2014/main" id="{796C7E14-A19A-4287-9020-850860E30118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="" xmlns:a16="http://schemas.microsoft.com/office/drawing/2014/main" id="{AB3FD5CE-D6E8-4878-BDA4-DB1236F54020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="" xmlns:a16="http://schemas.microsoft.com/office/drawing/2014/main" id="{88DCA4EB-F593-4BD8-90E7-56F222874D9B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꺾인 연결선 6">
                <a:extLst>
                  <a:ext uri="{FF2B5EF4-FFF2-40B4-BE49-F238E27FC236}">
                    <a16:creationId xmlns="" xmlns:a16="http://schemas.microsoft.com/office/drawing/2014/main" id="{24E1709D-FB9D-4FD2-80D2-35AFBFB06DE1}"/>
                  </a:ext>
                </a:extLst>
              </p:cNvPr>
              <p:cNvCxnSpPr>
                <a:cxnSpLocks/>
                <a:stCxn id="27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AE1201E3-23E9-4F0E-821C-7FD5E6F43EA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21889018-0B4E-4F85-998C-C36531FCDB77}"/>
              </a:ext>
            </a:extLst>
          </p:cNvPr>
          <p:cNvSpPr/>
          <p:nvPr/>
        </p:nvSpPr>
        <p:spPr>
          <a:xfrm>
            <a:off x="716369" y="387051"/>
            <a:ext cx="1455361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260D0CF0-A0CE-459F-90A7-0B77EF949BD8}"/>
              </a:ext>
            </a:extLst>
          </p:cNvPr>
          <p:cNvSpPr/>
          <p:nvPr/>
        </p:nvSpPr>
        <p:spPr>
          <a:xfrm>
            <a:off x="2509983" y="345450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9D75C151-F533-4CDE-9038-E833DBFB9730}"/>
              </a:ext>
            </a:extLst>
          </p:cNvPr>
          <p:cNvSpPr/>
          <p:nvPr/>
        </p:nvSpPr>
        <p:spPr>
          <a:xfrm>
            <a:off x="4349866" y="330458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="" xmlns:a16="http://schemas.microsoft.com/office/drawing/2014/main" id="{58E39F3A-8923-4DA4-8CF1-665FB5B003A7}"/>
              </a:ext>
            </a:extLst>
          </p:cNvPr>
          <p:cNvSpPr/>
          <p:nvPr/>
        </p:nvSpPr>
        <p:spPr>
          <a:xfrm>
            <a:off x="6095999" y="331873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5B0E0A2A-B932-48BB-ADBA-358941CB91DB}"/>
              </a:ext>
            </a:extLst>
          </p:cNvPr>
          <p:cNvSpPr/>
          <p:nvPr/>
        </p:nvSpPr>
        <p:spPr>
          <a:xfrm>
            <a:off x="7749985" y="344483"/>
            <a:ext cx="179523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="" xmlns:a16="http://schemas.microsoft.com/office/drawing/2014/main" id="{3AA8BB75-DE7D-43F6-A565-8DCE4097FFAC}"/>
              </a:ext>
            </a:extLst>
          </p:cNvPr>
          <p:cNvSpPr/>
          <p:nvPr/>
        </p:nvSpPr>
        <p:spPr>
          <a:xfrm>
            <a:off x="9729308" y="337831"/>
            <a:ext cx="1506970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228884"/>
            <a:ext cx="8164034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8840696" y="834200"/>
            <a:ext cx="2987871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prstClr val="white"/>
                </a:solidFill>
              </a:rPr>
              <a:t>[</a:t>
            </a:r>
            <a:r>
              <a:rPr lang="ko-KR" altLang="en-US" sz="2000" kern="0" dirty="0">
                <a:solidFill>
                  <a:prstClr val="white"/>
                </a:solidFill>
              </a:rPr>
              <a:t>컴포넌트 선언</a:t>
            </a:r>
            <a:r>
              <a:rPr lang="en-US" altLang="ko-KR" sz="2000" kern="0" dirty="0">
                <a:solidFill>
                  <a:prstClr val="white"/>
                </a:solidFill>
              </a:rPr>
              <a:t>&amp;</a:t>
            </a:r>
            <a:r>
              <a:rPr lang="ko-KR" altLang="en-US" sz="2000" kern="0" dirty="0">
                <a:solidFill>
                  <a:prstClr val="white"/>
                </a:solidFill>
              </a:rPr>
              <a:t>생성</a:t>
            </a:r>
            <a:r>
              <a:rPr lang="en-US" altLang="ko-KR" sz="2000" kern="0" dirty="0">
                <a:solidFill>
                  <a:prstClr val="white"/>
                </a:solidFill>
              </a:rPr>
              <a:t>]</a:t>
            </a: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endParaRPr lang="ko-KR" altLang="en-US" sz="5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0574287-17E7-4775-ADF9-7437A5526EE9}"/>
              </a:ext>
            </a:extLst>
          </p:cNvPr>
          <p:cNvSpPr/>
          <p:nvPr/>
        </p:nvSpPr>
        <p:spPr>
          <a:xfrm>
            <a:off x="597431" y="1228884"/>
            <a:ext cx="5176163" cy="2622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C4D2FB4-52F5-4171-B2D2-396BCDD381BB}"/>
              </a:ext>
            </a:extLst>
          </p:cNvPr>
          <p:cNvSpPr/>
          <p:nvPr/>
        </p:nvSpPr>
        <p:spPr>
          <a:xfrm>
            <a:off x="587571" y="3851031"/>
            <a:ext cx="5186023" cy="1450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1AB749A-73F6-4B0B-82B9-C74C7D6740EE}"/>
              </a:ext>
            </a:extLst>
          </p:cNvPr>
          <p:cNvSpPr/>
          <p:nvPr/>
        </p:nvSpPr>
        <p:spPr>
          <a:xfrm>
            <a:off x="597431" y="5301762"/>
            <a:ext cx="5186023" cy="1171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4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7484F2F-0EFE-4B65-9F34-E991B04D162C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CFB9267-FEF5-43C2-9071-65AFC41D57B0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BD80FD0A-033A-4DC3-B4C9-E9E0228C87C6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87005824-C934-4F57-91E7-79174F7B20A0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41B919FC-9D2D-4BC6-B954-25103724C4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5EEF099B-A2DF-46A4-B51F-0A8A6F76103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B4F76B2F-2BF6-48FF-9428-16B702833C7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A66AFD5F-0DD8-407A-B84A-26E5755FF9A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7BC66B60-20F4-4415-A498-BC4790B01E64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866F205B-3F75-45EF-BB47-865B57C540C6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E2135D04-C903-4838-BCA4-0E3FC5ACE07B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A23A2C56-525E-4268-810B-53C8159D52B1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29140B38-8D6E-462C-AA41-D7194CC9923D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161CC062-6D41-477A-91F8-5D31FC42E4CF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7F3EF188-014A-4DD0-8CCE-0E61FAA015AC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340CCC9E-D5CA-4FEE-ABCA-3F5DF6471D96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050B0729-84D1-46C0-8BD9-84E0BA3E927D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E7324B4D-DF19-4555-8BB3-FE18672024F9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F6BB1849-BAD3-4090-94A2-F072CD85DC4D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7F9AAF04-B7E4-4060-9E36-C851E0AA4541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415B64A2-3C59-491C-932F-036B6CB295B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AA387417-3F11-4770-A286-B47119036B7B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A05CA03F-9AB6-464A-A93C-51ED89A2CE6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3EE6A6AC-6760-40DB-9293-2B992C6E6F6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71" y="1224837"/>
            <a:ext cx="4483160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5899638" y="834200"/>
            <a:ext cx="5233418" cy="17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좌표 및 크기설정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객체</a:t>
            </a:r>
            <a:r>
              <a:rPr lang="en-US" altLang="ko-KR" sz="2400" kern="0" dirty="0">
                <a:solidFill>
                  <a:prstClr val="white"/>
                </a:solidFill>
              </a:rPr>
              <a:t>.</a:t>
            </a:r>
            <a:r>
              <a:rPr lang="en-US" altLang="ko-KR" sz="2400" kern="0" dirty="0" err="1">
                <a:solidFill>
                  <a:prstClr val="white"/>
                </a:solidFill>
              </a:rPr>
              <a:t>setBounds</a:t>
            </a:r>
            <a:r>
              <a:rPr lang="en-US" altLang="ko-KR" sz="2400" kern="0" dirty="0">
                <a:solidFill>
                  <a:prstClr val="white"/>
                </a:solidFill>
              </a:rPr>
              <a:t>(x</a:t>
            </a:r>
            <a:r>
              <a:rPr lang="ko-KR" altLang="en-US" sz="2400" kern="0" dirty="0">
                <a:solidFill>
                  <a:prstClr val="white"/>
                </a:solidFill>
              </a:rPr>
              <a:t>좌표</a:t>
            </a:r>
            <a:r>
              <a:rPr lang="en-US" altLang="ko-KR" sz="2400" kern="0" dirty="0">
                <a:solidFill>
                  <a:prstClr val="white"/>
                </a:solidFill>
              </a:rPr>
              <a:t>,y</a:t>
            </a:r>
            <a:r>
              <a:rPr lang="ko-KR" altLang="en-US" sz="2400" kern="0" dirty="0">
                <a:solidFill>
                  <a:prstClr val="white"/>
                </a:solidFill>
              </a:rPr>
              <a:t>좌표</a:t>
            </a:r>
            <a:r>
              <a:rPr lang="en-US" altLang="ko-KR" sz="2400" kern="0" dirty="0">
                <a:solidFill>
                  <a:prstClr val="white"/>
                </a:solidFill>
              </a:rPr>
              <a:t>,</a:t>
            </a:r>
            <a:r>
              <a:rPr lang="ko-KR" altLang="en-US" sz="2400" kern="0" dirty="0">
                <a:solidFill>
                  <a:prstClr val="white"/>
                </a:solidFill>
              </a:rPr>
              <a:t>너비</a:t>
            </a:r>
            <a:r>
              <a:rPr lang="en-US" altLang="ko-KR" sz="2400" kern="0" dirty="0">
                <a:solidFill>
                  <a:prstClr val="white"/>
                </a:solidFill>
              </a:rPr>
              <a:t>,</a:t>
            </a:r>
            <a:r>
              <a:rPr lang="ko-KR" altLang="en-US" sz="2400" kern="0" dirty="0">
                <a:solidFill>
                  <a:prstClr val="white"/>
                </a:solidFill>
              </a:rPr>
              <a:t>폭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62E6541-3620-4769-8F2D-D19C1D83D24D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04D703CB-B8E2-4BF3-884B-7EE76FCFF5D4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EBE6464-56C6-4E77-9E84-5626877E598E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0D67BCFC-0C46-4333-A1F0-E06C03D3F1D8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5F9B2DC3-AF9C-40FF-90C5-42F61DA0B5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29A4D973-AEA6-4370-9DBC-13E75FD068C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095E258A-33AD-42A9-A639-252682B7EC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2FD8D3EF-B2F0-4C6D-A2D5-E7F314C3B4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143BF4BC-CADE-4D03-8605-7268C0F5D553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3E1324DC-130E-49E6-8388-C7D71ECE36CE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E726BC66-38F2-46BE-8AC6-B7E2BFB0CEC6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945DE8BE-2142-4E69-9BF8-A4F53CA0E96B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A06C0BFC-FE1B-4E64-8B92-88E09EAC5BC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77D5B11B-F06D-47F6-927E-0DD5BFE1E429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792507AB-F1B3-4B6C-AB25-95592B5FF15D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78D4469A-6C74-41AF-BB83-BA8C0A430DB0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76DC3119-2BD0-44F6-A721-2E5F6997C6A1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A8C17BBE-DC80-4C84-A571-73FF06ECE4FD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30943A5B-2622-43B4-9D39-12D69767123A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BE94CE4A-8139-487B-A461-4E98EDA8C1D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6F7BA4B3-A391-4F2B-94F6-54A924653B02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F70DD23C-B032-4471-9B94-7EA37676246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DC8BA7BA-F490-436C-8F51-40B523E2E274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EA358326-088A-470B-8BA0-62145EA1FBB1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71" y="1212270"/>
            <a:ext cx="2547020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6096000" y="834200"/>
            <a:ext cx="5210908" cy="288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배경패널</a:t>
            </a:r>
            <a:r>
              <a:rPr lang="en-US" altLang="ko-KR" sz="2400" kern="0" dirty="0">
                <a:solidFill>
                  <a:prstClr val="white"/>
                </a:solidFill>
              </a:rPr>
              <a:t>.add(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객체</a:t>
            </a:r>
            <a:r>
              <a:rPr lang="en-US" altLang="ko-KR" sz="2400" kern="0" dirty="0">
                <a:solidFill>
                  <a:prstClr val="white"/>
                </a:solidFill>
              </a:rPr>
              <a:t>);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add(</a:t>
            </a:r>
            <a:r>
              <a:rPr lang="ko-KR" altLang="en-US" sz="2400" kern="0" dirty="0">
                <a:solidFill>
                  <a:prstClr val="white"/>
                </a:solidFill>
              </a:rPr>
              <a:t>배경패널</a:t>
            </a:r>
            <a:r>
              <a:rPr lang="en-US" altLang="ko-KR" sz="2400" kern="0" dirty="0">
                <a:solidFill>
                  <a:prstClr val="white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103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F448A1B-B698-4B13-9CDC-5D5FA130ACA6}"/>
              </a:ext>
            </a:extLst>
          </p:cNvPr>
          <p:cNvGrpSpPr/>
          <p:nvPr/>
        </p:nvGrpSpPr>
        <p:grpSpPr>
          <a:xfrm>
            <a:off x="500136" y="-845820"/>
            <a:ext cx="120042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F37DBC6E-4E93-4D42-9803-4C849775B56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09F76AE-E2FA-4AB8-8430-67EC903E6E54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3C1E8DD-BC98-43EA-B079-4E7B3A81BD2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="" xmlns:a16="http://schemas.microsoft.com/office/drawing/2014/main" id="{1E6FDEB8-8D8C-41D7-AE4F-474EA91B21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="" xmlns:a16="http://schemas.microsoft.com/office/drawing/2014/main" id="{6B0686A0-E435-4490-B145-5048AD072E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="" xmlns:a16="http://schemas.microsoft.com/office/drawing/2014/main" id="{5DBE0CFE-DA29-4E4E-AC1B-964991BAAB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="" xmlns:a16="http://schemas.microsoft.com/office/drawing/2014/main" id="{5151A3E0-74B6-4D70-9ACB-0A9FC14A9E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="" xmlns:a16="http://schemas.microsoft.com/office/drawing/2014/main" id="{D2A5035B-5DA2-4EB0-A269-31EA32556A92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3796E244-9F34-4827-BFA1-4486B0AA8A7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46322F78-91F3-4B40-918B-3E8C5095AA3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EEA33712-386D-4B47-8799-E19FA543BEB8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61DADF37-A7C7-4352-A1DC-0DA18EE7442B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="" xmlns:a16="http://schemas.microsoft.com/office/drawing/2014/main" id="{3F2770D7-3FD2-4F4D-BCA1-AD0B46B26A3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0304AC5B-D251-45FC-B854-86D07D7417C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17A90E8B-5715-4E5F-9585-15F02A7F1213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="" xmlns:a16="http://schemas.microsoft.com/office/drawing/2014/main" id="{A3D6DF06-033D-42C9-89DD-3A4E9456F7EF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758211C2-C7A7-4B01-A600-D6BC11F14B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ECB780A4-B868-44DF-B138-3D7A27548827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96C3F348-DADA-44F5-82F9-60B42BE3929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0FCA75EF-6761-43E7-A7BC-FD63A13DA63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0938E88F-964E-481F-B013-51D0587FDE8E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19DB2771-C0FA-4080-BADF-0ADCAC8AF93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7725C6E0-5905-4DE6-96EF-84E51E58C2E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6" y="1027672"/>
            <a:ext cx="7639753" cy="52841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16E1A6E-9201-462B-8879-3CDA82E27C01}"/>
              </a:ext>
            </a:extLst>
          </p:cNvPr>
          <p:cNvSpPr/>
          <p:nvPr/>
        </p:nvSpPr>
        <p:spPr>
          <a:xfrm>
            <a:off x="8840696" y="834200"/>
            <a:ext cx="2987871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 전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961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ECD8C33-0279-4F55-8F33-4F17CBB76653}"/>
              </a:ext>
            </a:extLst>
          </p:cNvPr>
          <p:cNvGrpSpPr/>
          <p:nvPr/>
        </p:nvGrpSpPr>
        <p:grpSpPr>
          <a:xfrm>
            <a:off x="500136" y="-845820"/>
            <a:ext cx="117756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CCC85B0-E667-4E59-BD8E-5E43EA195AE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0365DFDD-F109-4392-9AD8-25A982017D1A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F08C08FA-A46A-46BA-860A-E53C88D57C18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3" name="Group 4">
                  <a:extLst>
                    <a:ext uri="{FF2B5EF4-FFF2-40B4-BE49-F238E27FC236}">
                      <a16:creationId xmlns="" xmlns:a16="http://schemas.microsoft.com/office/drawing/2014/main" id="{61CE00D4-6598-4D19-B638-68E5796B7E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2" name="Freeform 5">
                    <a:extLst>
                      <a:ext uri="{FF2B5EF4-FFF2-40B4-BE49-F238E27FC236}">
                        <a16:creationId xmlns="" xmlns:a16="http://schemas.microsoft.com/office/drawing/2014/main" id="{272377A4-CD1C-4B96-BA9F-A9BFFE5D08B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6">
                    <a:extLst>
                      <a:ext uri="{FF2B5EF4-FFF2-40B4-BE49-F238E27FC236}">
                        <a16:creationId xmlns="" xmlns:a16="http://schemas.microsoft.com/office/drawing/2014/main" id="{F9D23D28-84DC-4154-BEB1-37FC86097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" name="Freeform 7">
                    <a:extLst>
                      <a:ext uri="{FF2B5EF4-FFF2-40B4-BE49-F238E27FC236}">
                        <a16:creationId xmlns="" xmlns:a16="http://schemas.microsoft.com/office/drawing/2014/main" id="{6EBB88C7-C9C9-45AC-B0A3-A9ACD691E43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4" name="직선 연결선 13">
                  <a:extLst>
                    <a:ext uri="{FF2B5EF4-FFF2-40B4-BE49-F238E27FC236}">
                      <a16:creationId xmlns="" xmlns:a16="http://schemas.microsoft.com/office/drawing/2014/main" id="{31899E1D-8FFE-48B6-BBEE-4D2E1D37864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E9E21DDC-7F7E-4DE4-A3FE-B655865CD8D9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E11D7875-F5CD-4382-A6C5-CF0A0A7D52A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2ABC69EF-11DC-498A-85DC-11E2959C0DEB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그룹 17">
                  <a:extLst>
                    <a:ext uri="{FF2B5EF4-FFF2-40B4-BE49-F238E27FC236}">
                      <a16:creationId xmlns="" xmlns:a16="http://schemas.microsoft.com/office/drawing/2014/main" id="{D7DC11EE-5CCE-4ABE-8836-1E7665B18948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="" xmlns:a16="http://schemas.microsoft.com/office/drawing/2014/main" id="{DD9702FB-1C41-4ED8-8939-6DE1F5C5A35C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="" xmlns:a16="http://schemas.microsoft.com/office/drawing/2014/main" id="{BBEF45B2-F18F-425F-8A30-876D575794FC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="" xmlns:a16="http://schemas.microsoft.com/office/drawing/2014/main" id="{0C95688A-6F36-4B11-9B02-12C2413067BB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꺾인 연결선 6">
                <a:extLst>
                  <a:ext uri="{FF2B5EF4-FFF2-40B4-BE49-F238E27FC236}">
                    <a16:creationId xmlns="" xmlns:a16="http://schemas.microsoft.com/office/drawing/2014/main" id="{43CDBA19-154C-4660-A4A2-6A724F36DBCD}"/>
                  </a:ext>
                </a:extLst>
              </p:cNvPr>
              <p:cNvCxnSpPr>
                <a:cxnSpLocks/>
                <a:stCxn id="24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61DD2A6C-7802-40A2-BC3F-E363578290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F893411A-0A2F-4A2B-AF7A-A6FAB56F41CF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3C790FE3-CF2D-4FD7-A6D9-EE0328ACB4A5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4FF18426-F2A4-4F16-8F3C-B148056F1655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75B89C13-4059-4712-87D5-D002868835D3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CD114742-2BE0-4A36-AD9D-71FB8F18D142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E4BFF51F-B9DF-420E-ACD1-AB76DDED6CA0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A3811DE-C6F8-4689-8C4F-2E33B0CC2389}"/>
              </a:ext>
            </a:extLst>
          </p:cNvPr>
          <p:cNvSpPr/>
          <p:nvPr/>
        </p:nvSpPr>
        <p:spPr>
          <a:xfrm>
            <a:off x="8840696" y="834200"/>
            <a:ext cx="2987871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 후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B7CBAB6-3D78-412D-9D28-8DE478C0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807024" cy="53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3917B-E72D-4B97-9484-461F0BB9BBBF}"/>
              </a:ext>
            </a:extLst>
          </p:cNvPr>
          <p:cNvSpPr/>
          <p:nvPr/>
        </p:nvSpPr>
        <p:spPr>
          <a:xfrm>
            <a:off x="897145" y="2645841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SELECT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저장된 현재 로그인 된 회원의 회원번호를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WHERE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 조건으로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6E7CF02-C3DD-4E82-80C0-E89D6B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301" y="3711160"/>
            <a:ext cx="619182" cy="5785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CC6793-F50A-4F6B-A9A1-A80CD2271EA6}"/>
              </a:ext>
            </a:extLst>
          </p:cNvPr>
          <p:cNvSpPr/>
          <p:nvPr/>
        </p:nvSpPr>
        <p:spPr>
          <a:xfrm>
            <a:off x="1732360" y="3662842"/>
            <a:ext cx="9279466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현재 로그인 된 회원번호와 일치하는 예약 데이터를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변수에 대입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DB8F03-46E2-47BA-A2A5-33D06E1E5351}"/>
              </a:ext>
            </a:extLst>
          </p:cNvPr>
          <p:cNvSpPr txBox="1"/>
          <p:nvPr/>
        </p:nvSpPr>
        <p:spPr>
          <a:xfrm>
            <a:off x="876192" y="218562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아닐 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354D232-E2E4-4913-AABA-15F2D2D147CC}"/>
              </a:ext>
            </a:extLst>
          </p:cNvPr>
          <p:cNvSpPr/>
          <p:nvPr/>
        </p:nvSpPr>
        <p:spPr>
          <a:xfrm>
            <a:off x="897145" y="5139508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후 가능합니다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안내문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선택으로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59B2852-B951-41B0-BA71-0D0D2472619C}"/>
              </a:ext>
            </a:extLst>
          </p:cNvPr>
          <p:cNvSpPr txBox="1"/>
          <p:nvPr/>
        </p:nvSpPr>
        <p:spPr>
          <a:xfrm>
            <a:off x="876192" y="467928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로그인이 안된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null,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상태일때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D5AE4187-8B8F-46E2-878E-F8C29A765AC0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929F13C0-E6AD-46A1-B062-F093BB081077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B3F4043D-719F-49A4-8635-0D04F549C21D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FABD80F9-4FB5-4E35-A596-E86FF66849A7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="" xmlns:a16="http://schemas.microsoft.com/office/drawing/2014/main" id="{58FBC36D-6482-4BEC-8208-2A9B02FCA7A1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="" xmlns:a16="http://schemas.microsoft.com/office/drawing/2014/main" id="{4B6B31A5-453C-4EB8-86AD-DD9976C1CDBB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9058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14EE9A4-8A0B-436C-B146-94B92E53065A}"/>
              </a:ext>
            </a:extLst>
          </p:cNvPr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E9C3770-7889-4644-B3FB-07A86E996CCE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26F562A-A28D-4DA7-AAD6-186F6DA29DFD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9" name="꺾인 연결선 6">
                <a:extLst>
                  <a:ext uri="{FF2B5EF4-FFF2-40B4-BE49-F238E27FC236}">
                    <a16:creationId xmlns="" xmlns:a16="http://schemas.microsoft.com/office/drawing/2014/main" id="{7A03208E-4B1F-4F8B-9361-3784A9BEB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="" xmlns:a16="http://schemas.microsoft.com/office/drawing/2014/main" id="{DCBAEA9F-F1FC-4401-867E-6C2F660AB2D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67C5D30-D72D-421F-B011-5458B5EFA545}"/>
              </a:ext>
            </a:extLst>
          </p:cNvPr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BIT AIRLINE</a:t>
            </a:r>
            <a:endParaRPr lang="ko-KR" altLang="en-US" sz="7200" b="1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F577437-9BF1-4E9B-9F75-9F52AA96EA2A}"/>
              </a:ext>
            </a:extLst>
          </p:cNvPr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86DF464-9297-48FD-8EEC-1B5835C140CF}"/>
              </a:ext>
            </a:extLst>
          </p:cNvPr>
          <p:cNvSpPr/>
          <p:nvPr/>
        </p:nvSpPr>
        <p:spPr>
          <a:xfrm>
            <a:off x="824113" y="1495691"/>
            <a:ext cx="27789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1-1 ) </a:t>
            </a:r>
            <a:r>
              <a:rPr lang="ko-KR" altLang="en-US" sz="2000" b="1" dirty="0">
                <a:solidFill>
                  <a:prstClr val="white"/>
                </a:solidFill>
              </a:rPr>
              <a:t>기획이유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03596F5-2CD2-456B-A28F-CF708E6F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89" y="2213611"/>
            <a:ext cx="4186442" cy="38957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831CEF87-11F2-4221-AA46-1A5655A1D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111" y="3429000"/>
            <a:ext cx="619182" cy="5785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F7B968-7CAF-4F02-AE09-2E62ED727CD0}"/>
              </a:ext>
            </a:extLst>
          </p:cNvPr>
          <p:cNvSpPr/>
          <p:nvPr/>
        </p:nvSpPr>
        <p:spPr>
          <a:xfrm>
            <a:off x="1016000" y="3058160"/>
            <a:ext cx="1005840" cy="249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5E2C94B-F3DF-4F97-937B-7C1F34295022}"/>
              </a:ext>
            </a:extLst>
          </p:cNvPr>
          <p:cNvSpPr/>
          <p:nvPr/>
        </p:nvSpPr>
        <p:spPr>
          <a:xfrm>
            <a:off x="6049073" y="3177157"/>
            <a:ext cx="4962753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여행에 대한 갈망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코로나 이후를 상상하며 고안한 프로그램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AB7BC994-5C75-4560-A7FE-6BC0C4B4E0EE}"/>
              </a:ext>
            </a:extLst>
          </p:cNvPr>
          <p:cNvCxnSpPr>
            <a:cxnSpLocks/>
          </p:cNvCxnSpPr>
          <p:nvPr/>
        </p:nvCxnSpPr>
        <p:spPr>
          <a:xfrm>
            <a:off x="6096000" y="4240494"/>
            <a:ext cx="4866115" cy="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638ECC4-8DA3-4A67-8E41-9ECA34F55B1B}"/>
              </a:ext>
            </a:extLst>
          </p:cNvPr>
          <p:cNvCxnSpPr>
            <a:cxnSpLocks/>
          </p:cNvCxnSpPr>
          <p:nvPr/>
        </p:nvCxnSpPr>
        <p:spPr>
          <a:xfrm>
            <a:off x="6095999" y="3648850"/>
            <a:ext cx="2235201" cy="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83DF1B-ED26-4C74-886C-2781216F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10" y="2051710"/>
            <a:ext cx="10292716" cy="4318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31AA143-74CC-4138-9A3D-902314C0D3F8}"/>
              </a:ext>
            </a:extLst>
          </p:cNvPr>
          <p:cNvSpPr/>
          <p:nvPr/>
        </p:nvSpPr>
        <p:spPr>
          <a:xfrm>
            <a:off x="1635760" y="2418080"/>
            <a:ext cx="9072442" cy="502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1A5F07E-9414-4D43-A995-F4D656FC1282}"/>
              </a:ext>
            </a:extLst>
          </p:cNvPr>
          <p:cNvSpPr/>
          <p:nvPr/>
        </p:nvSpPr>
        <p:spPr>
          <a:xfrm>
            <a:off x="1635760" y="3644392"/>
            <a:ext cx="3911600" cy="2020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DE1386E-0E17-41C0-B642-AB4DFDA54F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297" b="5463"/>
          <a:stretch/>
        </p:blipFill>
        <p:spPr>
          <a:xfrm>
            <a:off x="5987571" y="4696327"/>
            <a:ext cx="5692219" cy="1228391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9B8C14-E1D8-48BF-BCAF-E5346D07EA22}"/>
              </a:ext>
            </a:extLst>
          </p:cNvPr>
          <p:cNvSpPr txBox="1"/>
          <p:nvPr/>
        </p:nvSpPr>
        <p:spPr>
          <a:xfrm>
            <a:off x="5967251" y="4306811"/>
            <a:ext cx="1107996" cy="369332"/>
          </a:xfrm>
          <a:prstGeom prst="rect">
            <a:avLst/>
          </a:prstGeom>
          <a:noFill/>
          <a:ln w="57150">
            <a:solidFill>
              <a:srgbClr val="394E8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출력화면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="" xmlns:a16="http://schemas.microsoft.com/office/drawing/2014/main" id="{4ED9F4FA-F2C7-4719-BB59-C09FD56D92EC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D4172609-E435-4E42-801C-75E8F511A4A6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C82DA217-B1C0-46ED-A297-152930FC4CB1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26A7DBC1-2CED-4EFE-8583-696AF2F5E708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65C9587E-E34F-491E-95F1-10E93A81FE13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9DA89A4E-6F13-4C73-AF00-02B1405E9736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37908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83DF1B-ED26-4C74-886C-2781216FB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74" b="80227"/>
          <a:stretch/>
        </p:blipFill>
        <p:spPr>
          <a:xfrm>
            <a:off x="719110" y="2175651"/>
            <a:ext cx="10292716" cy="496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B98EE-3DA1-4AFC-ABB7-6C0D52067D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0" t="31707" r="484" b="17869"/>
          <a:stretch/>
        </p:blipFill>
        <p:spPr>
          <a:xfrm>
            <a:off x="719110" y="3337738"/>
            <a:ext cx="10292716" cy="217769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306E432-786A-4EBE-9D4D-5C0D6B095EBA}"/>
              </a:ext>
            </a:extLst>
          </p:cNvPr>
          <p:cNvSpPr/>
          <p:nvPr/>
        </p:nvSpPr>
        <p:spPr>
          <a:xfrm>
            <a:off x="1400664" y="2794546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TO_CHAR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예약날짜는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YYYY/MM/DD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999,999,999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형식으로 출력되도록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9E9ED15-0E81-4CCC-9AD8-08CA8062A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2819278"/>
            <a:ext cx="496777" cy="4485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6412459-90E0-4F3E-A168-009F7C9DA230}"/>
              </a:ext>
            </a:extLst>
          </p:cNvPr>
          <p:cNvSpPr/>
          <p:nvPr/>
        </p:nvSpPr>
        <p:spPr>
          <a:xfrm>
            <a:off x="1389537" y="5657003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TYPE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예약번호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회원번호는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타입으로 불러올 수 있도록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D6F3679-00E4-41FA-B26A-90F8AED94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5688974"/>
            <a:ext cx="496777" cy="448546"/>
          </a:xfrm>
          <a:prstGeom prst="rect">
            <a:avLst/>
          </a:prstGeom>
        </p:spPr>
      </p:pic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29A6E760-0D2E-4EB9-8AE3-1E803E2C87DF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E2CCFE00-5CED-47F1-8B1A-670A3889A12B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0D489992-46A1-4AC0-8DDB-190567D3B0FB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="" xmlns:a16="http://schemas.microsoft.com/office/drawing/2014/main" id="{8CA663A3-4908-4C82-98D5-EEE1D42D1AC0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156DB3E7-E604-49D3-B61D-430ECACE44CE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="" xmlns:a16="http://schemas.microsoft.com/office/drawing/2014/main" id="{23F7619B-6166-4D74-95CF-37148F54D1D2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7138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72889" y="103783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3917B-E72D-4B97-9484-461F0BB9BBBF}"/>
              </a:ext>
            </a:extLst>
          </p:cNvPr>
          <p:cNvSpPr/>
          <p:nvPr/>
        </p:nvSpPr>
        <p:spPr>
          <a:xfrm>
            <a:off x="897145" y="2645841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UPDATE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(acc TABLE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수정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저장된 현재 로그인 된 회원의 회원번호를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WHERE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 조건으로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6E7CF02-C3DD-4E82-80C0-E89D6B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301" y="3711160"/>
            <a:ext cx="619182" cy="5785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CC6793-F50A-4F6B-A9A1-A80CD2271EA6}"/>
              </a:ext>
            </a:extLst>
          </p:cNvPr>
          <p:cNvSpPr/>
          <p:nvPr/>
        </p:nvSpPr>
        <p:spPr>
          <a:xfrm>
            <a:off x="1732360" y="3662842"/>
            <a:ext cx="9279466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변경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PW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anner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사용자로부터 입력 받음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 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“ID, PW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변경되었습니다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출력문으로 안내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DB8F03-46E2-47BA-A2A5-33D06E1E5351}"/>
              </a:ext>
            </a:extLst>
          </p:cNvPr>
          <p:cNvSpPr txBox="1"/>
          <p:nvPr/>
        </p:nvSpPr>
        <p:spPr>
          <a:xfrm>
            <a:off x="876192" y="218562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아닐 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354D232-E2E4-4913-AABA-15F2D2D147CC}"/>
              </a:ext>
            </a:extLst>
          </p:cNvPr>
          <p:cNvSpPr/>
          <p:nvPr/>
        </p:nvSpPr>
        <p:spPr>
          <a:xfrm>
            <a:off x="897145" y="5139508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상태가 아닙니다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안내문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선택으로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59B2852-B951-41B0-BA71-0D0D2472619C}"/>
              </a:ext>
            </a:extLst>
          </p:cNvPr>
          <p:cNvSpPr txBox="1"/>
          <p:nvPr/>
        </p:nvSpPr>
        <p:spPr>
          <a:xfrm>
            <a:off x="876192" y="467928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로그인이 안된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null,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상태일때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FDAC14B9-92E5-42C7-8D56-3FC55601FCB0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DFFFAD28-76B6-42F3-8D87-45CEED8DFA27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A96118C9-33A8-453F-9C8A-BEF1FCA8BB32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73BA255D-6017-4F36-84FD-B87D655E366E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="" xmlns:a16="http://schemas.microsoft.com/office/drawing/2014/main" id="{3C9CCAF0-9F7B-4BB1-A2FE-BB962C3A539A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="" xmlns:a16="http://schemas.microsoft.com/office/drawing/2014/main" id="{F05295C7-894B-4A05-88AB-447A0F820F04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1874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3CFA047-651B-48F4-A2C5-28BC5114F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44" y="2133326"/>
            <a:ext cx="10176081" cy="41769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DF4295D-BA29-4B4F-8D58-9D595DE0EA50}"/>
              </a:ext>
            </a:extLst>
          </p:cNvPr>
          <p:cNvSpPr/>
          <p:nvPr/>
        </p:nvSpPr>
        <p:spPr>
          <a:xfrm>
            <a:off x="1662996" y="2539871"/>
            <a:ext cx="9072442" cy="502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43">
            <a:extLst>
              <a:ext uri="{FF2B5EF4-FFF2-40B4-BE49-F238E27FC236}">
                <a16:creationId xmlns="" xmlns:a16="http://schemas.microsoft.com/office/drawing/2014/main" id="{C0ED08D0-6448-4788-BB77-12D185056C47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="" xmlns:a16="http://schemas.microsoft.com/office/drawing/2014/main" id="{759B8854-4368-4939-8883-36514E254E7B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FD1CC4D4-871B-44C0-905F-C40B72326C57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7D09DB40-5026-435B-8927-2A5753FB398E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0EE686BB-2BE0-476C-9E1B-7D64319C8229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510E1A55-2F12-40C6-906F-2862B13DDDB7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4764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3CFA047-651B-48F4-A2C5-28BC5114FF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76" b="30796"/>
          <a:stretch/>
        </p:blipFill>
        <p:spPr>
          <a:xfrm>
            <a:off x="835745" y="2158632"/>
            <a:ext cx="10176081" cy="25240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3C7F1A6-2C6C-4F44-9A2D-9A1B20C47A91}"/>
              </a:ext>
            </a:extLst>
          </p:cNvPr>
          <p:cNvSpPr/>
          <p:nvPr/>
        </p:nvSpPr>
        <p:spPr>
          <a:xfrm>
            <a:off x="1389537" y="4803563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PreparedStatement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 변경될 데이터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사용자 입력 값으로 받아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객체를 사용하게 되면 작은따옴표가 자동 처리 되어 입력 값 그대로를 인자로  사용 가능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8270FC6B-260C-4B8E-A6B4-CEFE312E9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4764414"/>
            <a:ext cx="496777" cy="448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05E089-18AD-4DED-A0E5-27C9E5445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900" y="5394803"/>
            <a:ext cx="3790950" cy="9620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772DD0E-4660-4AFB-B28C-6AA639194261}"/>
              </a:ext>
            </a:extLst>
          </p:cNvPr>
          <p:cNvSpPr/>
          <p:nvPr/>
        </p:nvSpPr>
        <p:spPr>
          <a:xfrm>
            <a:off x="5363417" y="5610738"/>
            <a:ext cx="5878684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변경은 현재 로그인 정보를 담고있는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Setter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 주입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332792B5-69CE-47E9-A408-E4924281E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6639" y="5489263"/>
            <a:ext cx="496777" cy="448546"/>
          </a:xfrm>
          <a:prstGeom prst="rect">
            <a:avLst/>
          </a:prstGeom>
        </p:spPr>
      </p:pic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F33AF1BD-6B0F-4BB1-AD4D-658BF0B01F81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="" xmlns:a16="http://schemas.microsoft.com/office/drawing/2014/main" id="{B2ABF4FB-6291-45A5-ABF9-BF292C3CEC58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="" xmlns:a16="http://schemas.microsoft.com/office/drawing/2014/main" id="{E48600E9-6C97-4211-A02B-3D087AF08C7C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="" xmlns:a16="http://schemas.microsoft.com/office/drawing/2014/main" id="{192C4AC3-D54A-4DBD-A3AF-463BD33A695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="" xmlns:a16="http://schemas.microsoft.com/office/drawing/2014/main" id="{4403365A-5562-4F6A-BF97-705576A04078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="" xmlns:a16="http://schemas.microsoft.com/office/drawing/2014/main" id="{D1D0BC51-1603-4B4F-B03F-873456615D86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542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티켓 구매 주요 기능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2" name="모서리가 둥근 직사각형 43">
            <a:extLst>
              <a:ext uri="{FF2B5EF4-FFF2-40B4-BE49-F238E27FC236}">
                <a16:creationId xmlns="" xmlns:a16="http://schemas.microsoft.com/office/drawing/2014/main" id="{275E175E-967B-4DDB-88C0-A77A5EDA8258}"/>
              </a:ext>
            </a:extLst>
          </p:cNvPr>
          <p:cNvSpPr/>
          <p:nvPr/>
        </p:nvSpPr>
        <p:spPr>
          <a:xfrm>
            <a:off x="4984973" y="1686707"/>
            <a:ext cx="1957822" cy="56423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담은 스케쥴 출력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="" xmlns:a16="http://schemas.microsoft.com/office/drawing/2014/main" id="{019B3C8C-10C1-4C4A-8F3B-DB3B9CD3ED8C}"/>
              </a:ext>
            </a:extLst>
          </p:cNvPr>
          <p:cNvSpPr/>
          <p:nvPr/>
        </p:nvSpPr>
        <p:spPr>
          <a:xfrm>
            <a:off x="4958217" y="2734097"/>
            <a:ext cx="2011334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항공권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구매여부묻기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75EBBA79-C3BD-41F5-B467-8C76DBCE39B0}"/>
              </a:ext>
            </a:extLst>
          </p:cNvPr>
          <p:cNvSpPr/>
          <p:nvPr/>
        </p:nvSpPr>
        <p:spPr>
          <a:xfrm>
            <a:off x="3808098" y="3552268"/>
            <a:ext cx="1447794" cy="252741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좌석 등급 선택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BB4AF202-9D5A-47EC-B4AB-FB0CAC6CE9B4}"/>
              </a:ext>
            </a:extLst>
          </p:cNvPr>
          <p:cNvSpPr/>
          <p:nvPr/>
        </p:nvSpPr>
        <p:spPr>
          <a:xfrm>
            <a:off x="3825072" y="4304591"/>
            <a:ext cx="1455905" cy="700769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출력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b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구매여부묻기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131CA347-4D2F-41AE-BD49-A84CD7E4C46E}"/>
              </a:ext>
            </a:extLst>
          </p:cNvPr>
          <p:cNvSpPr/>
          <p:nvPr/>
        </p:nvSpPr>
        <p:spPr>
          <a:xfrm>
            <a:off x="2742045" y="5249053"/>
            <a:ext cx="1272551" cy="49904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완료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="" xmlns:a16="http://schemas.microsoft.com/office/drawing/2014/main" id="{81AFBB18-B2EE-43F2-82BF-72165355CD93}"/>
              </a:ext>
            </a:extLst>
          </p:cNvPr>
          <p:cNvSpPr/>
          <p:nvPr/>
        </p:nvSpPr>
        <p:spPr>
          <a:xfrm>
            <a:off x="5818773" y="2339608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="" xmlns:a16="http://schemas.microsoft.com/office/drawing/2014/main" id="{2F5ADE73-949C-42BC-9C2B-8F44B5A75403}"/>
              </a:ext>
            </a:extLst>
          </p:cNvPr>
          <p:cNvSpPr/>
          <p:nvPr/>
        </p:nvSpPr>
        <p:spPr>
          <a:xfrm>
            <a:off x="4349865" y="3143401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="" xmlns:a16="http://schemas.microsoft.com/office/drawing/2014/main" id="{E18CC1CC-7024-4360-B9EF-137DA7D09D07}"/>
              </a:ext>
            </a:extLst>
          </p:cNvPr>
          <p:cNvSpPr/>
          <p:nvPr/>
        </p:nvSpPr>
        <p:spPr>
          <a:xfrm>
            <a:off x="4363197" y="3884966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="" xmlns:a16="http://schemas.microsoft.com/office/drawing/2014/main" id="{B229C277-3217-412D-A847-5D5AD8EDA34F}"/>
              </a:ext>
            </a:extLst>
          </p:cNvPr>
          <p:cNvSpPr/>
          <p:nvPr/>
        </p:nvSpPr>
        <p:spPr>
          <a:xfrm>
            <a:off x="3209524" y="4817725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="" xmlns:a16="http://schemas.microsoft.com/office/drawing/2014/main" id="{69374AAE-FC99-4517-B929-E222F95C4808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="" xmlns:a16="http://schemas.microsoft.com/office/drawing/2014/main" id="{A1F7639E-40E5-4CE6-A103-D82119429CF1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="" xmlns:a16="http://schemas.microsoft.com/office/drawing/2014/main" id="{74FF7D0B-35F7-4F27-BDB4-2B63DB1CF224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="" xmlns:a16="http://schemas.microsoft.com/office/drawing/2014/main" id="{1D4BC3D8-3BD9-470F-9F5C-0A15FE898EF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="" xmlns:a16="http://schemas.microsoft.com/office/drawing/2014/main" id="{C7305064-50C1-41C0-A167-14E8E6556ECB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="" xmlns:a16="http://schemas.microsoft.com/office/drawing/2014/main" id="{4589B788-CC16-4CDC-A824-508FB2405E85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5BA8CF-1E07-4799-93D5-7A10BC8EE8F6}"/>
              </a:ext>
            </a:extLst>
          </p:cNvPr>
          <p:cNvSpPr txBox="1"/>
          <p:nvPr/>
        </p:nvSpPr>
        <p:spPr>
          <a:xfrm>
            <a:off x="4251960" y="2723088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9FBC964-48FB-40F4-B5D3-FA630411AF51}"/>
              </a:ext>
            </a:extLst>
          </p:cNvPr>
          <p:cNvSpPr txBox="1"/>
          <p:nvPr/>
        </p:nvSpPr>
        <p:spPr>
          <a:xfrm>
            <a:off x="7115739" y="276171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F609B47-4143-4F1A-A20F-67C7737CE764}"/>
              </a:ext>
            </a:extLst>
          </p:cNvPr>
          <p:cNvSpPr txBox="1"/>
          <p:nvPr/>
        </p:nvSpPr>
        <p:spPr>
          <a:xfrm>
            <a:off x="3098287" y="4445173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C1BB0A3-46D2-478F-B0AE-8523DF98FDDA}"/>
              </a:ext>
            </a:extLst>
          </p:cNvPr>
          <p:cNvSpPr txBox="1"/>
          <p:nvPr/>
        </p:nvSpPr>
        <p:spPr>
          <a:xfrm>
            <a:off x="5452463" y="4454172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57" name="화살표: 아래쪽 56">
            <a:extLst>
              <a:ext uri="{FF2B5EF4-FFF2-40B4-BE49-F238E27FC236}">
                <a16:creationId xmlns="" xmlns:a16="http://schemas.microsoft.com/office/drawing/2014/main" id="{C61E5ECC-9B02-45EA-B906-CB84CD3FDFAC}"/>
              </a:ext>
            </a:extLst>
          </p:cNvPr>
          <p:cNvSpPr/>
          <p:nvPr/>
        </p:nvSpPr>
        <p:spPr>
          <a:xfrm rot="16200000">
            <a:off x="5918481" y="3803791"/>
            <a:ext cx="337595" cy="5176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="" xmlns:a16="http://schemas.microsoft.com/office/drawing/2014/main" id="{00BEB014-A708-44B0-9A96-B7A05426125A}"/>
              </a:ext>
            </a:extLst>
          </p:cNvPr>
          <p:cNvSpPr/>
          <p:nvPr/>
        </p:nvSpPr>
        <p:spPr>
          <a:xfrm>
            <a:off x="7171602" y="321186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43">
            <a:extLst>
              <a:ext uri="{FF2B5EF4-FFF2-40B4-BE49-F238E27FC236}">
                <a16:creationId xmlns="" xmlns:a16="http://schemas.microsoft.com/office/drawing/2014/main" id="{2684627D-539A-482F-B5F4-B75DFC17A50F}"/>
              </a:ext>
            </a:extLst>
          </p:cNvPr>
          <p:cNvSpPr/>
          <p:nvPr/>
        </p:nvSpPr>
        <p:spPr>
          <a:xfrm>
            <a:off x="6481177" y="3693256"/>
            <a:ext cx="1897013" cy="700769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카트에서 해당 항공권 삭제여부 묻기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771D5B2-5806-47A0-96B1-13CA39644ADA}"/>
              </a:ext>
            </a:extLst>
          </p:cNvPr>
          <p:cNvSpPr/>
          <p:nvPr/>
        </p:nvSpPr>
        <p:spPr>
          <a:xfrm>
            <a:off x="5636564" y="3990976"/>
            <a:ext cx="191868" cy="444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C041659-3168-444E-AFDB-19112A6E6F72}"/>
              </a:ext>
            </a:extLst>
          </p:cNvPr>
          <p:cNvSpPr txBox="1"/>
          <p:nvPr/>
        </p:nvSpPr>
        <p:spPr>
          <a:xfrm>
            <a:off x="7089559" y="4394025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AA13CFC-2B84-47AC-9273-AAE2851D8D08}"/>
              </a:ext>
            </a:extLst>
          </p:cNvPr>
          <p:cNvSpPr txBox="1"/>
          <p:nvPr/>
        </p:nvSpPr>
        <p:spPr>
          <a:xfrm>
            <a:off x="8513243" y="3862102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62" name="화살표: 아래쪽 61">
            <a:extLst>
              <a:ext uri="{FF2B5EF4-FFF2-40B4-BE49-F238E27FC236}">
                <a16:creationId xmlns="" xmlns:a16="http://schemas.microsoft.com/office/drawing/2014/main" id="{404C9F8E-87B2-4AAD-9F42-1941094F4099}"/>
              </a:ext>
            </a:extLst>
          </p:cNvPr>
          <p:cNvSpPr/>
          <p:nvPr/>
        </p:nvSpPr>
        <p:spPr>
          <a:xfrm>
            <a:off x="7200796" y="4777871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43">
            <a:extLst>
              <a:ext uri="{FF2B5EF4-FFF2-40B4-BE49-F238E27FC236}">
                <a16:creationId xmlns="" xmlns:a16="http://schemas.microsoft.com/office/drawing/2014/main" id="{4D11ACC4-AEFB-48AA-B665-FD720AD0B386}"/>
              </a:ext>
            </a:extLst>
          </p:cNvPr>
          <p:cNvSpPr/>
          <p:nvPr/>
        </p:nvSpPr>
        <p:spPr>
          <a:xfrm>
            <a:off x="6733317" y="5191301"/>
            <a:ext cx="1272551" cy="64975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구매진행 여부 묻기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E14DCC6-5254-408F-A0DB-26E7CF69CFE5}"/>
              </a:ext>
            </a:extLst>
          </p:cNvPr>
          <p:cNvSpPr/>
          <p:nvPr/>
        </p:nvSpPr>
        <p:spPr>
          <a:xfrm>
            <a:off x="8734610" y="1885950"/>
            <a:ext cx="157930" cy="1961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="" xmlns:a16="http://schemas.microsoft.com/office/drawing/2014/main" id="{9B467A70-3AD1-42BB-B925-3CB044FF226F}"/>
              </a:ext>
            </a:extLst>
          </p:cNvPr>
          <p:cNvSpPr/>
          <p:nvPr/>
        </p:nvSpPr>
        <p:spPr>
          <a:xfrm rot="5400000">
            <a:off x="7857827" y="1272273"/>
            <a:ext cx="337595" cy="13931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A92B54-ADD3-48AA-AFC9-26B4F68416B1}"/>
              </a:ext>
            </a:extLst>
          </p:cNvPr>
          <p:cNvSpPr txBox="1"/>
          <p:nvPr/>
        </p:nvSpPr>
        <p:spPr>
          <a:xfrm>
            <a:off x="8098155" y="532078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B522EDF-A961-407C-8831-2C2834972EB2}"/>
              </a:ext>
            </a:extLst>
          </p:cNvPr>
          <p:cNvSpPr/>
          <p:nvPr/>
        </p:nvSpPr>
        <p:spPr>
          <a:xfrm>
            <a:off x="8729476" y="4222812"/>
            <a:ext cx="163064" cy="1348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7BBB1C49-B7B9-45AB-A692-7C1CECEDAD6E}"/>
              </a:ext>
            </a:extLst>
          </p:cNvPr>
          <p:cNvSpPr/>
          <p:nvPr/>
        </p:nvSpPr>
        <p:spPr>
          <a:xfrm rot="5400000">
            <a:off x="8672604" y="5386800"/>
            <a:ext cx="113740" cy="235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C2243A8-94E6-4796-A157-691B600BD530}"/>
              </a:ext>
            </a:extLst>
          </p:cNvPr>
          <p:cNvSpPr txBox="1"/>
          <p:nvPr/>
        </p:nvSpPr>
        <p:spPr>
          <a:xfrm>
            <a:off x="6173247" y="533713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71" name="모서리가 둥근 직사각형 43">
            <a:extLst>
              <a:ext uri="{FF2B5EF4-FFF2-40B4-BE49-F238E27FC236}">
                <a16:creationId xmlns="" xmlns:a16="http://schemas.microsoft.com/office/drawing/2014/main" id="{A1D00B8C-C3CA-43E4-B7DC-1D4847FD51C0}"/>
              </a:ext>
            </a:extLst>
          </p:cNvPr>
          <p:cNvSpPr/>
          <p:nvPr/>
        </p:nvSpPr>
        <p:spPr>
          <a:xfrm>
            <a:off x="4958217" y="5786130"/>
            <a:ext cx="1811815" cy="64975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카트에 담긴 해당 회원의 항공권 삭제 후 메인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아래쪽 71">
            <a:extLst>
              <a:ext uri="{FF2B5EF4-FFF2-40B4-BE49-F238E27FC236}">
                <a16:creationId xmlns="" xmlns:a16="http://schemas.microsoft.com/office/drawing/2014/main" id="{81A05E87-3A72-48D6-BD6E-0CA71FA3031B}"/>
              </a:ext>
            </a:extLst>
          </p:cNvPr>
          <p:cNvSpPr/>
          <p:nvPr/>
        </p:nvSpPr>
        <p:spPr>
          <a:xfrm>
            <a:off x="6236767" y="5684293"/>
            <a:ext cx="244410" cy="2253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493CCAE-956E-44D9-912A-9F0FE9F51FC5}"/>
              </a:ext>
            </a:extLst>
          </p:cNvPr>
          <p:cNvSpPr txBox="1"/>
          <p:nvPr/>
        </p:nvSpPr>
        <p:spPr>
          <a:xfrm>
            <a:off x="4376301" y="1754882"/>
            <a:ext cx="6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5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티켓 구매 주요 기능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2" name="모서리가 둥근 직사각형 43">
            <a:extLst>
              <a:ext uri="{FF2B5EF4-FFF2-40B4-BE49-F238E27FC236}">
                <a16:creationId xmlns="" xmlns:a16="http://schemas.microsoft.com/office/drawing/2014/main" id="{275E175E-967B-4DDB-88C0-A77A5EDA8258}"/>
              </a:ext>
            </a:extLst>
          </p:cNvPr>
          <p:cNvSpPr/>
          <p:nvPr/>
        </p:nvSpPr>
        <p:spPr>
          <a:xfrm>
            <a:off x="897519" y="1813094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장바구니 조회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="" xmlns:a16="http://schemas.microsoft.com/office/drawing/2014/main" id="{019B3C8C-10C1-4C4A-8F3B-DB3B9CD3ED8C}"/>
              </a:ext>
            </a:extLst>
          </p:cNvPr>
          <p:cNvSpPr/>
          <p:nvPr/>
        </p:nvSpPr>
        <p:spPr>
          <a:xfrm>
            <a:off x="897519" y="2836252"/>
            <a:ext cx="1670193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항공권 결제여부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="" xmlns:a16="http://schemas.microsoft.com/office/drawing/2014/main" id="{75EBBA79-C3BD-41F5-B467-8C76DBCE39B0}"/>
              </a:ext>
            </a:extLst>
          </p:cNvPr>
          <p:cNvSpPr/>
          <p:nvPr/>
        </p:nvSpPr>
        <p:spPr>
          <a:xfrm>
            <a:off x="897519" y="3784411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좌석 등급 선택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="" xmlns:a16="http://schemas.microsoft.com/office/drawing/2014/main" id="{BB4AF202-9D5A-47EC-B4AB-FB0CAC6CE9B4}"/>
              </a:ext>
            </a:extLst>
          </p:cNvPr>
          <p:cNvSpPr/>
          <p:nvPr/>
        </p:nvSpPr>
        <p:spPr>
          <a:xfrm>
            <a:off x="897519" y="4702097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가 격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="" xmlns:a16="http://schemas.microsoft.com/office/drawing/2014/main" id="{131CA347-4D2F-41AE-BD49-A84CD7E4C46E}"/>
              </a:ext>
            </a:extLst>
          </p:cNvPr>
          <p:cNvSpPr/>
          <p:nvPr/>
        </p:nvSpPr>
        <p:spPr>
          <a:xfrm>
            <a:off x="897519" y="5660274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예약 완료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="" xmlns:a16="http://schemas.microsoft.com/office/drawing/2014/main" id="{81AFBB18-B2EE-43F2-82BF-72165355CD93}"/>
              </a:ext>
            </a:extLst>
          </p:cNvPr>
          <p:cNvSpPr/>
          <p:nvPr/>
        </p:nvSpPr>
        <p:spPr>
          <a:xfrm>
            <a:off x="1557879" y="238288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="" xmlns:a16="http://schemas.microsoft.com/office/drawing/2014/main" id="{2F5ADE73-949C-42BC-9C2B-8F44B5A75403}"/>
              </a:ext>
            </a:extLst>
          </p:cNvPr>
          <p:cNvSpPr/>
          <p:nvPr/>
        </p:nvSpPr>
        <p:spPr>
          <a:xfrm>
            <a:off x="1557879" y="3353407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="" xmlns:a16="http://schemas.microsoft.com/office/drawing/2014/main" id="{E18CC1CC-7024-4360-B9EF-137DA7D09D07}"/>
              </a:ext>
            </a:extLst>
          </p:cNvPr>
          <p:cNvSpPr/>
          <p:nvPr/>
        </p:nvSpPr>
        <p:spPr>
          <a:xfrm>
            <a:off x="1557879" y="430540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="" xmlns:a16="http://schemas.microsoft.com/office/drawing/2014/main" id="{B229C277-3217-412D-A847-5D5AD8EDA34F}"/>
              </a:ext>
            </a:extLst>
          </p:cNvPr>
          <p:cNvSpPr/>
          <p:nvPr/>
        </p:nvSpPr>
        <p:spPr>
          <a:xfrm>
            <a:off x="1557879" y="524632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9BD9718-ACD1-42A4-B091-9B55605E9F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4"/>
          <a:stretch/>
        </p:blipFill>
        <p:spPr>
          <a:xfrm>
            <a:off x="2915079" y="4492310"/>
            <a:ext cx="8060704" cy="1774139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97B5DF3-024B-4077-9CDF-6184A3FA7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79" y="1597676"/>
            <a:ext cx="8080183" cy="26711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5C9A9B-D381-46EE-9682-2A548ADF1CB8}"/>
              </a:ext>
            </a:extLst>
          </p:cNvPr>
          <p:cNvSpPr/>
          <p:nvPr/>
        </p:nvSpPr>
        <p:spPr>
          <a:xfrm>
            <a:off x="3371850" y="5746197"/>
            <a:ext cx="7363588" cy="505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126DBCC-8290-4EDB-99EB-A039D5C9F615}"/>
              </a:ext>
            </a:extLst>
          </p:cNvPr>
          <p:cNvSpPr/>
          <p:nvPr/>
        </p:nvSpPr>
        <p:spPr>
          <a:xfrm>
            <a:off x="2993136" y="1803569"/>
            <a:ext cx="7827264" cy="447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43E2969-21CB-4374-9026-D318E711E327}"/>
              </a:ext>
            </a:extLst>
          </p:cNvPr>
          <p:cNvSpPr/>
          <p:nvPr/>
        </p:nvSpPr>
        <p:spPr>
          <a:xfrm>
            <a:off x="3076575" y="3264860"/>
            <a:ext cx="6400800" cy="940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="" xmlns:a16="http://schemas.microsoft.com/office/drawing/2014/main" id="{69374AAE-FC99-4517-B929-E222F95C4808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="" xmlns:a16="http://schemas.microsoft.com/office/drawing/2014/main" id="{A1F7639E-40E5-4CE6-A103-D82119429CF1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="" xmlns:a16="http://schemas.microsoft.com/office/drawing/2014/main" id="{74FF7D0B-35F7-4F27-BDB4-2B63DB1CF224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="" xmlns:a16="http://schemas.microsoft.com/office/drawing/2014/main" id="{1D4BC3D8-3BD9-470F-9F5C-0A15FE898EF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="" xmlns:a16="http://schemas.microsoft.com/office/drawing/2014/main" id="{C7305064-50C1-41C0-A167-14E8E6556ECB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="" xmlns:a16="http://schemas.microsoft.com/office/drawing/2014/main" id="{4589B788-CC16-4CDC-A824-508FB2405E85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77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78854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프로젝트 소감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8" y="1928558"/>
            <a:ext cx="703135" cy="7031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51F1CBD-A696-4533-88F6-7B2F4449C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2" y="4320496"/>
            <a:ext cx="732133" cy="73213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="" xmlns:a16="http://schemas.microsoft.com/office/drawing/2014/main" id="{39446958-4020-436C-B3CC-E10E918050F5}"/>
              </a:ext>
            </a:extLst>
          </p:cNvPr>
          <p:cNvSpPr/>
          <p:nvPr/>
        </p:nvSpPr>
        <p:spPr>
          <a:xfrm>
            <a:off x="2342651" y="4149601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협업의 시너지 효과를 느낄 수 있었던 시간이었습니다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팀원들에게 많은 도움을 받았기 때문에 해낼 수 있었다고 생각합니다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이번 프로젝트를 하면서 많이 배우기도 했지만 저의 개인적인 부족함도 많이 느낄 수 있었고 이것 만으로도 큰 성과를 얻었다고 생각합니다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1FE7F3A-7872-420B-91E6-991439EE3E8C}"/>
              </a:ext>
            </a:extLst>
          </p:cNvPr>
          <p:cNvSpPr/>
          <p:nvPr/>
        </p:nvSpPr>
        <p:spPr>
          <a:xfrm>
            <a:off x="6019560" y="4951914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양수정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595E852-F319-4E83-B372-2A303E51E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71" y="4311759"/>
            <a:ext cx="736749" cy="736749"/>
          </a:xfrm>
          <a:prstGeom prst="rect">
            <a:avLst/>
          </a:prstGeom>
        </p:spPr>
      </p:pic>
      <p:sp>
        <p:nvSpPr>
          <p:cNvPr id="36" name="말풍선: 모서리가 둥근 사각형 35">
            <a:extLst>
              <a:ext uri="{FF2B5EF4-FFF2-40B4-BE49-F238E27FC236}">
                <a16:creationId xmlns="" xmlns:a16="http://schemas.microsoft.com/office/drawing/2014/main" id="{D92DE981-10C0-41D9-9122-AE85571350DB}"/>
              </a:ext>
            </a:extLst>
          </p:cNvPr>
          <p:cNvSpPr/>
          <p:nvPr/>
        </p:nvSpPr>
        <p:spPr>
          <a:xfrm>
            <a:off x="7705822" y="4204257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구조 설계부터 구현까지 이 모든 과정을 거치면서 결과물을 낸 것에 대해 정말 뿌듯하고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아직 부족하지만 같이 협업하는 과정에서 많이 배울 수 있었습니다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F079E60-2C0C-45C2-916D-0DB934F3E052}"/>
              </a:ext>
            </a:extLst>
          </p:cNvPr>
          <p:cNvSpPr/>
          <p:nvPr/>
        </p:nvSpPr>
        <p:spPr>
          <a:xfrm>
            <a:off x="667127" y="2576503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황태연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="" xmlns:a16="http://schemas.microsoft.com/office/drawing/2014/main" id="{DEC69343-9048-47C9-AC5C-BA87696BFE92}"/>
              </a:ext>
            </a:extLst>
          </p:cNvPr>
          <p:cNvSpPr/>
          <p:nvPr/>
        </p:nvSpPr>
        <p:spPr>
          <a:xfrm>
            <a:off x="2342651" y="1632168"/>
            <a:ext cx="3753349" cy="2197284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내가 어떤 부분이 미숙한 지에 대해 알 수 있었고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마감 일을 </a:t>
            </a:r>
            <a:r>
              <a:rPr lang="ko-KR" altLang="en-US" sz="1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정해놓고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개발을 한다는 것이 이런 것이구나 라는걸 느낄 수 있었습니다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시간은 촉박했고 고쳐야할 부분만큼 많은 아쉬움이 남았습니다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하지만 팀원들이 같이 노력했기 때문에 막혔던 부분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몰랐던 부분을 빠르게 깨치고 이만큼 만들어낼 수 있었다고 생각합니다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모두가 적극적으로 작업했기 때문에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정말 좋은 기억으로 남을 것 같은 프로젝트였습니다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0595578-EDE1-4E1C-B216-AA08A486F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48" y="2059124"/>
            <a:ext cx="732133" cy="73213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0FA3E59-AAB4-4D44-ABD8-0CD0796F971C}"/>
              </a:ext>
            </a:extLst>
          </p:cNvPr>
          <p:cNvSpPr/>
          <p:nvPr/>
        </p:nvSpPr>
        <p:spPr>
          <a:xfrm>
            <a:off x="5967561" y="2729774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김나예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="" xmlns:a16="http://schemas.microsoft.com/office/drawing/2014/main" id="{AA419CD4-878E-42BC-8EF4-2E5ADD7603EC}"/>
              </a:ext>
            </a:extLst>
          </p:cNvPr>
          <p:cNvSpPr/>
          <p:nvPr/>
        </p:nvSpPr>
        <p:spPr>
          <a:xfrm>
            <a:off x="7680076" y="1762936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여전히 코드 짜는데 어려움은 있었지만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흐름과 새로운 것들을 접하고 배울 수 </a:t>
            </a:r>
          </a:p>
          <a:p>
            <a:pPr lvl="0" algn="ctr">
              <a:defRPr/>
            </a:pP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있는 좋은 기회였습니다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설계와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데이터 입력부터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단계별로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완성하는데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서로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부족한 부분은 채워주는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팀원들이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있었기에 </a:t>
            </a:r>
            <a:endParaRPr lang="en-US" altLang="ko-KR" sz="1400" dirty="0" smtClean="0">
              <a:solidFill>
                <a:prstClr val="white"/>
              </a:solidFill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마지막까지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잘 할 수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있었던 거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같습니다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.</a:t>
            </a:r>
          </a:p>
          <a:p>
            <a:pPr lvl="0" algn="ctr">
              <a:defRPr/>
            </a:pP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저 스스로 너무 부족하지만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또 발전할 수 있었던 좋은 시간들 이었습니다</a:t>
            </a:r>
            <a:r>
              <a:rPr lang="en-US" altLang="ko-KR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B7E9C05-2954-46F8-8D91-B6BF980113A0}"/>
              </a:ext>
            </a:extLst>
          </p:cNvPr>
          <p:cNvSpPr/>
          <p:nvPr/>
        </p:nvSpPr>
        <p:spPr>
          <a:xfrm>
            <a:off x="642695" y="5041220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천혜미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2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3" y="-96027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56971E1-D934-43B4-BF47-E8DF8E9206F8}"/>
              </a:ext>
            </a:extLst>
          </p:cNvPr>
          <p:cNvGrpSpPr/>
          <p:nvPr/>
        </p:nvGrpSpPr>
        <p:grpSpPr>
          <a:xfrm>
            <a:off x="587571" y="952057"/>
            <a:ext cx="10800001" cy="5588620"/>
            <a:chOff x="587570" y="1101899"/>
            <a:chExt cx="10800001" cy="5441776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4763C6CA-90B9-4483-90A1-DD2FF09E3D31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6D7247B-54C5-439D-8E5C-51E89F1C4BC2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25" name="꺾인 연결선 6">
                <a:extLst>
                  <a:ext uri="{FF2B5EF4-FFF2-40B4-BE49-F238E27FC236}">
                    <a16:creationId xmlns="" xmlns:a16="http://schemas.microsoft.com/office/drawing/2014/main" id="{6D762530-B82B-498E-858D-2A9C9E118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7DC0352E-6B70-4D3B-A6F1-CE83BDB4C2A6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1EC8C6-A9B3-435A-8037-182A430FE099}"/>
              </a:ext>
            </a:extLst>
          </p:cNvPr>
          <p:cNvSpPr/>
          <p:nvPr/>
        </p:nvSpPr>
        <p:spPr>
          <a:xfrm>
            <a:off x="587571" y="1877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2. ER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-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DIAGRAM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CD9526A7-7B87-47A4-9CA0-9EB6D10FCA0D}"/>
              </a:ext>
            </a:extLst>
          </p:cNvPr>
          <p:cNvSpPr/>
          <p:nvPr/>
        </p:nvSpPr>
        <p:spPr>
          <a:xfrm>
            <a:off x="835744" y="1029214"/>
            <a:ext cx="1393106" cy="344527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휴먼모음T" panose="02030504000101010101" pitchFamily="18" charset="-127"/>
              </a:rPr>
              <a:t>Logical</a:t>
            </a:r>
            <a:endParaRPr lang="ko-KR" altLang="en-US" sz="1600" b="1" dirty="0">
              <a:solidFill>
                <a:schemeClr val="bg1"/>
              </a:solidFill>
              <a:latin typeface="+mj-lt"/>
              <a:ea typeface="휴먼모음T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B9D74798-CCC8-497A-B8F5-59FD9DF51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153" y="1487893"/>
            <a:ext cx="10110549" cy="47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374C794-1F15-4AC5-984B-D5500CD9C76D}"/>
              </a:ext>
            </a:extLst>
          </p:cNvPr>
          <p:cNvGrpSpPr/>
          <p:nvPr/>
        </p:nvGrpSpPr>
        <p:grpSpPr>
          <a:xfrm>
            <a:off x="10708203" y="54594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29FEAE2-CE49-484F-96C3-D349B7DB9642}"/>
              </a:ext>
            </a:extLst>
          </p:cNvPr>
          <p:cNvGrpSpPr/>
          <p:nvPr/>
        </p:nvGrpSpPr>
        <p:grpSpPr>
          <a:xfrm>
            <a:off x="587571" y="1372414"/>
            <a:ext cx="10800001" cy="4622753"/>
            <a:chOff x="587570" y="1101899"/>
            <a:chExt cx="10800001" cy="5441776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D7833548-192C-4964-991B-5765E6B0800E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7909C3E1-9A0A-422A-B227-DA86BE06F2BE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25" name="꺾인 연결선 6">
                <a:extLst>
                  <a:ext uri="{FF2B5EF4-FFF2-40B4-BE49-F238E27FC236}">
                    <a16:creationId xmlns="" xmlns:a16="http://schemas.microsoft.com/office/drawing/2014/main" id="{6496EAEE-F569-4039-8FB7-124261831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289B7566-3A72-4D13-8BA8-7A164441F976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5EC23CB-9EF2-4116-BCB3-9DD679EAF3A4}"/>
              </a:ext>
            </a:extLst>
          </p:cNvPr>
          <p:cNvSpPr/>
          <p:nvPr/>
        </p:nvSpPr>
        <p:spPr>
          <a:xfrm>
            <a:off x="587571" y="1877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2. ER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-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DIAGRAM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="" xmlns:a16="http://schemas.microsoft.com/office/drawing/2014/main" id="{A7DAAF9A-6B41-4435-9F95-57DF64FEE962}"/>
              </a:ext>
            </a:extLst>
          </p:cNvPr>
          <p:cNvSpPr/>
          <p:nvPr/>
        </p:nvSpPr>
        <p:spPr>
          <a:xfrm>
            <a:off x="835744" y="1402844"/>
            <a:ext cx="1393106" cy="344527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휴먼모음T" panose="02030504000101010101" pitchFamily="18" charset="-127"/>
              </a:rPr>
              <a:t>Physical</a:t>
            </a:r>
            <a:endParaRPr lang="ko-KR" altLang="en-US" sz="1600" b="1" dirty="0">
              <a:solidFill>
                <a:schemeClr val="bg1"/>
              </a:solidFill>
              <a:latin typeface="+mj-lt"/>
              <a:ea typeface="휴먼모음T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9F307653-9F52-4C50-9083-327D7621E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430" y="2056157"/>
            <a:ext cx="10530455" cy="3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37771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유사서비스 분석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F7A18E4-66C7-474D-8B0E-776AF352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3" y="1318515"/>
            <a:ext cx="10768684" cy="5161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1665244-D0BA-47FB-BB31-359960AD67ED}"/>
              </a:ext>
            </a:extLst>
          </p:cNvPr>
          <p:cNvSpPr/>
          <p:nvPr/>
        </p:nvSpPr>
        <p:spPr>
          <a:xfrm>
            <a:off x="8319246" y="1568826"/>
            <a:ext cx="1837765" cy="654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27CB3DD-F41A-4E43-AA87-78CD8BB97A7D}"/>
              </a:ext>
            </a:extLst>
          </p:cNvPr>
          <p:cNvSpPr/>
          <p:nvPr/>
        </p:nvSpPr>
        <p:spPr>
          <a:xfrm>
            <a:off x="1461247" y="4312032"/>
            <a:ext cx="8991600" cy="941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5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구조 및 역할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="" xmlns:a16="http://schemas.microsoft.com/office/drawing/2014/main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="" xmlns:a16="http://schemas.microsoft.com/office/drawing/2014/main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="" xmlns:a16="http://schemas.microsoft.com/office/drawing/2014/main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="" xmlns:a16="http://schemas.microsoft.com/office/drawing/2014/main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="" xmlns:a16="http://schemas.microsoft.com/office/drawing/2014/main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="" xmlns:a16="http://schemas.microsoft.com/office/drawing/2014/main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="" xmlns:a16="http://schemas.microsoft.com/office/drawing/2014/main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="" xmlns:a16="http://schemas.microsoft.com/office/drawing/2014/main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F7A18E4-66C7-474D-8B0E-776AF352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5267" y="1235561"/>
            <a:ext cx="6881466" cy="51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=""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668851" y="1182525"/>
            <a:ext cx="1393106" cy="362243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AA4BE24-EE8D-4F3F-81ED-6A018574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5" y="2136227"/>
            <a:ext cx="8188675" cy="3864285"/>
          </a:xfrm>
          <a:prstGeom prst="rect">
            <a:avLst/>
          </a:prstGeom>
        </p:spPr>
      </p:pic>
      <p:sp>
        <p:nvSpPr>
          <p:cNvPr id="11" name="오른쪽 대괄호 10">
            <a:extLst>
              <a:ext uri="{FF2B5EF4-FFF2-40B4-BE49-F238E27FC236}">
                <a16:creationId xmlns="" xmlns:a16="http://schemas.microsoft.com/office/drawing/2014/main" id="{7100C88E-5C72-48AD-9CFA-3158864AB728}"/>
              </a:ext>
            </a:extLst>
          </p:cNvPr>
          <p:cNvSpPr/>
          <p:nvPr/>
        </p:nvSpPr>
        <p:spPr>
          <a:xfrm>
            <a:off x="8885929" y="2614090"/>
            <a:ext cx="266033" cy="76421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7AD19B5-4BFD-4622-91BE-03A9E8F4FC71}"/>
              </a:ext>
            </a:extLst>
          </p:cNvPr>
          <p:cNvSpPr txBox="1"/>
          <p:nvPr/>
        </p:nvSpPr>
        <p:spPr>
          <a:xfrm>
            <a:off x="9162124" y="2843650"/>
            <a:ext cx="226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연결 객체 생성</a:t>
            </a:r>
          </a:p>
        </p:txBody>
      </p:sp>
      <p:sp>
        <p:nvSpPr>
          <p:cNvPr id="32" name="오른쪽 대괄호 31">
            <a:extLst>
              <a:ext uri="{FF2B5EF4-FFF2-40B4-BE49-F238E27FC236}">
                <a16:creationId xmlns="" xmlns:a16="http://schemas.microsoft.com/office/drawing/2014/main" id="{FDC30276-C874-482C-B4B3-22EFAD3D5FFA}"/>
              </a:ext>
            </a:extLst>
          </p:cNvPr>
          <p:cNvSpPr/>
          <p:nvPr/>
        </p:nvSpPr>
        <p:spPr>
          <a:xfrm>
            <a:off x="8113770" y="4305961"/>
            <a:ext cx="266032" cy="855319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375B0C2-C69A-4762-9A34-60391E2F3694}"/>
              </a:ext>
            </a:extLst>
          </p:cNvPr>
          <p:cNvSpPr txBox="1"/>
          <p:nvPr/>
        </p:nvSpPr>
        <p:spPr>
          <a:xfrm>
            <a:off x="8379804" y="4535521"/>
            <a:ext cx="226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0005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=""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668851" y="1182525"/>
            <a:ext cx="2732271" cy="362243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유효성 검사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정규표현식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AA4BE24-EE8D-4F3F-81ED-6A0185746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4" y="1714620"/>
            <a:ext cx="8188675" cy="18750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4" y="3838840"/>
            <a:ext cx="6992326" cy="2534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34986" y="4895385"/>
            <a:ext cx="2882702" cy="221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2698</Words>
  <Application>Microsoft Office PowerPoint</Application>
  <PresentationFormat>사용자 지정</PresentationFormat>
  <Paragraphs>607</Paragraphs>
  <Slides>37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bit</cp:lastModifiedBy>
  <cp:revision>154</cp:revision>
  <dcterms:created xsi:type="dcterms:W3CDTF">2020-03-12T04:15:58Z</dcterms:created>
  <dcterms:modified xsi:type="dcterms:W3CDTF">2020-12-28T03:57:37Z</dcterms:modified>
</cp:coreProperties>
</file>