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59" r:id="rId6"/>
    <p:sldId id="382" r:id="rId7"/>
    <p:sldId id="375" r:id="rId8"/>
    <p:sldId id="384" r:id="rId9"/>
    <p:sldId id="385" r:id="rId10"/>
    <p:sldId id="365" r:id="rId11"/>
    <p:sldId id="383" r:id="rId12"/>
    <p:sldId id="387" r:id="rId13"/>
    <p:sldId id="388" r:id="rId14"/>
    <p:sldId id="386" r:id="rId15"/>
    <p:sldId id="392" r:id="rId16"/>
    <p:sldId id="393" r:id="rId17"/>
    <p:sldId id="394" r:id="rId18"/>
    <p:sldId id="395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68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4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248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97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67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56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2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8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6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76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5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29" y="555056"/>
            <a:ext cx="11559941" cy="3215641"/>
          </a:xfrm>
        </p:spPr>
        <p:txBody>
          <a:bodyPr anchor="b"/>
          <a:lstStyle/>
          <a:p>
            <a:r>
              <a:rPr lang="en-US" b="1" u="sng" dirty="0"/>
              <a:t>Class -4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dirty="0"/>
              <a:t>loop part-2</a:t>
            </a:r>
            <a:br>
              <a:rPr lang="en-US" sz="3600" dirty="0"/>
            </a:br>
            <a:r>
              <a:rPr lang="en-US" sz="3600" dirty="0"/>
              <a:t>advanced feathers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6" y="4533499"/>
            <a:ext cx="9833809" cy="1471061"/>
          </a:xfrm>
        </p:spPr>
        <p:txBody>
          <a:bodyPr/>
          <a:lstStyle/>
          <a:p>
            <a:r>
              <a:rPr lang="en-GB" sz="2800" dirty="0">
                <a:latin typeface="Arial Black" panose="020B0A04020102020204" pitchFamily="34" charset="0"/>
              </a:rPr>
              <a:t>M</a:t>
            </a:r>
            <a:r>
              <a:rPr lang="en-US" sz="2800" dirty="0" err="1">
                <a:latin typeface="Arial Black" panose="020B0A04020102020204" pitchFamily="34" charset="0"/>
              </a:rPr>
              <a:t>ostafizur</a:t>
            </a:r>
            <a:r>
              <a:rPr lang="en-US" sz="2800" dirty="0">
                <a:latin typeface="Arial Black" panose="020B0A04020102020204" pitchFamily="34" charset="0"/>
              </a:rPr>
              <a:t> Rahman Nayeem</a:t>
            </a:r>
          </a:p>
          <a:p>
            <a:r>
              <a:rPr lang="en-US" sz="2800" dirty="0" err="1">
                <a:latin typeface="Arial Black" panose="020B0A04020102020204" pitchFamily="34" charset="0"/>
              </a:rPr>
              <a:t>Cse</a:t>
            </a:r>
            <a:r>
              <a:rPr lang="en-US" sz="2800" dirty="0">
                <a:latin typeface="Arial Black" panose="020B0A04020102020204" pitchFamily="34" charset="0"/>
              </a:rPr>
              <a:t>, batch – 23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GB" dirty="0"/>
              <a:t>p</a:t>
            </a:r>
            <a:r>
              <a:rPr lang="en-US" dirty="0" err="1"/>
              <a:t>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5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4107FBFC-50DA-47D1-9975-2AEDB941F924}"/>
              </a:ext>
            </a:extLst>
          </p:cNvPr>
          <p:cNvSpPr txBox="1">
            <a:spLocks/>
          </p:cNvSpPr>
          <p:nvPr/>
        </p:nvSpPr>
        <p:spPr>
          <a:xfrm>
            <a:off x="577516" y="1004173"/>
            <a:ext cx="11540690" cy="4982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3600" dirty="0">
                <a:solidFill>
                  <a:schemeClr val="tx2"/>
                </a:solidFill>
                <a:latin typeface="Arial" panose="020B0604020202020204" pitchFamily="34" charset="0"/>
              </a:rPr>
              <a:t>q1.</a:t>
            </a:r>
            <a:r>
              <a:rPr lang="en-GB" sz="36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  <a:p>
            <a:pPr marL="457200" algn="l" fontAlgn="base">
              <a:spcBef>
                <a:spcPts val="300"/>
              </a:spcBef>
              <a:spcAft>
                <a:spcPts val="300"/>
              </a:spcAft>
            </a:pPr>
            <a:r>
              <a:rPr lang="en-GB" sz="3600" b="1" dirty="0">
                <a:latin typeface="Arial Rounded MT Bold" panose="020F0704030504030204" pitchFamily="34" charset="0"/>
              </a:rPr>
              <a:t>Write a program that skip the numbers that are divisible by</a:t>
            </a:r>
          </a:p>
          <a:p>
            <a:pPr marL="457200" algn="l" fontAlgn="base">
              <a:spcBef>
                <a:spcPts val="300"/>
              </a:spcBef>
              <a:spcAft>
                <a:spcPts val="300"/>
              </a:spcAft>
            </a:pPr>
            <a:r>
              <a:rPr lang="en-GB" sz="3600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3 or 5 ,  </a:t>
            </a:r>
            <a:r>
              <a:rPr lang="en-GB" sz="3600" b="1" dirty="0">
                <a:latin typeface="Arial Rounded MT Bold" panose="020F0704030504030204" pitchFamily="34" charset="0"/>
              </a:rPr>
              <a:t>and print the other numbers up to 50</a:t>
            </a:r>
            <a:r>
              <a:rPr lang="en-GB" sz="3600" b="1" dirty="0">
                <a:latin typeface="Arial" panose="020B0604020202020204" pitchFamily="34" charset="0"/>
              </a:rPr>
              <a:t>.</a:t>
            </a:r>
          </a:p>
          <a:p>
            <a:pPr marL="457200" algn="l" fontAlgn="base">
              <a:spcBef>
                <a:spcPts val="300"/>
              </a:spcBef>
              <a:spcAft>
                <a:spcPts val="300"/>
              </a:spcAft>
            </a:pPr>
            <a:endParaRPr lang="en-GB" sz="3600" b="1" dirty="0">
              <a:latin typeface="Arial" panose="020B0604020202020204" pitchFamily="34" charset="0"/>
            </a:endParaRP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800" b="1" dirty="0">
                <a:latin typeface="Arial" panose="020B0604020202020204" pitchFamily="34" charset="0"/>
              </a:rPr>
              <a:t>Output :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800" dirty="0">
                <a:latin typeface="Arial" panose="020B0604020202020204" pitchFamily="34" charset="0"/>
              </a:rPr>
              <a:t>1 2 4 7 8 11 13 14 16 17 19 …………..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endParaRPr lang="en-GB" sz="2400" dirty="0">
              <a:latin typeface="Arial" panose="020B0604020202020204" pitchFamily="34" charset="0"/>
            </a:endParaRP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4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4107FBFC-50DA-47D1-9975-2AEDB941F924}"/>
              </a:ext>
            </a:extLst>
          </p:cNvPr>
          <p:cNvSpPr txBox="1">
            <a:spLocks/>
          </p:cNvSpPr>
          <p:nvPr/>
        </p:nvSpPr>
        <p:spPr>
          <a:xfrm>
            <a:off x="577516" y="311987"/>
            <a:ext cx="11280808" cy="623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3600" dirty="0">
                <a:solidFill>
                  <a:schemeClr val="tx2"/>
                </a:solidFill>
                <a:latin typeface="Arial" panose="020B0604020202020204" pitchFamily="34" charset="0"/>
              </a:rPr>
              <a:t>Q2.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3600" dirty="0">
                <a:latin typeface="Arial" panose="020B0604020202020204" pitchFamily="34" charset="0"/>
              </a:rPr>
              <a:t>Write a password attempt  system that justify your password is  right and wrong 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Arial" panose="020B0604020202020204" pitchFamily="34" charset="0"/>
              </a:rPr>
              <a:t>Example :</a:t>
            </a:r>
            <a:br>
              <a:rPr lang="en-GB" dirty="0">
                <a:latin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</a:endParaRP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Arial" panose="020B0604020202020204" pitchFamily="34" charset="0"/>
              </a:rPr>
              <a:t>Pass = </a:t>
            </a: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</a:rPr>
              <a:t>1234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Arial" panose="020B0604020202020204" pitchFamily="34" charset="0"/>
              </a:rPr>
              <a:t>5467 wrong password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Arial" panose="020B0604020202020204" pitchFamily="34" charset="0"/>
              </a:rPr>
              <a:t>8267 wrong password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latin typeface="Arial" panose="020B0604020202020204" pitchFamily="34" charset="0"/>
              </a:rPr>
              <a:t>………………………………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</a:rPr>
              <a:t>1234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Arial" panose="020B0604020202020204" pitchFamily="34" charset="0"/>
              </a:rPr>
              <a:t>password match</a:t>
            </a:r>
            <a:r>
              <a:rPr lang="en-GB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39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4107FBFC-50DA-47D1-9975-2AEDB941F924}"/>
              </a:ext>
            </a:extLst>
          </p:cNvPr>
          <p:cNvSpPr txBox="1">
            <a:spLocks/>
          </p:cNvSpPr>
          <p:nvPr/>
        </p:nvSpPr>
        <p:spPr>
          <a:xfrm>
            <a:off x="182881" y="468815"/>
            <a:ext cx="11540690" cy="5920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3600" dirty="0">
                <a:solidFill>
                  <a:schemeClr val="tx2"/>
                </a:solidFill>
                <a:latin typeface="Arial" panose="020B0604020202020204" pitchFamily="34" charset="0"/>
              </a:rPr>
              <a:t>q3.</a:t>
            </a:r>
            <a:r>
              <a:rPr lang="en-GB" sz="36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  <a:p>
            <a:pPr marL="457200" algn="l" fontAlgn="base">
              <a:spcBef>
                <a:spcPts val="300"/>
              </a:spcBef>
              <a:spcAft>
                <a:spcPts val="300"/>
              </a:spcAft>
            </a:pPr>
            <a:r>
              <a:rPr lang="en-GB" sz="3600" b="1" dirty="0">
                <a:latin typeface="Arial" panose="020B0604020202020204" pitchFamily="34" charset="0"/>
              </a:rPr>
              <a:t>Write a program that find the first negative number and print its position ?</a:t>
            </a:r>
          </a:p>
          <a:p>
            <a:pPr marL="457200" algn="l" fontAlgn="base">
              <a:spcBef>
                <a:spcPts val="300"/>
              </a:spcBef>
              <a:spcAft>
                <a:spcPts val="300"/>
              </a:spcAft>
            </a:pPr>
            <a:endParaRPr lang="en-GB" sz="3600" b="1" dirty="0">
              <a:latin typeface="Arial" panose="020B0604020202020204" pitchFamily="34" charset="0"/>
            </a:endParaRP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800" b="1" dirty="0">
                <a:latin typeface="Arial" panose="020B0604020202020204" pitchFamily="34" charset="0"/>
              </a:rPr>
              <a:t>input: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2 7 4 9 8 -3 8 2 3 -4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Output :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-3 6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endParaRPr lang="en-GB" sz="2400" dirty="0">
              <a:latin typeface="Arial" panose="020B0604020202020204" pitchFamily="34" charset="0"/>
            </a:endParaRP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endParaRPr lang="en-GB" sz="2400" dirty="0">
              <a:latin typeface="Arial" panose="020B0604020202020204" pitchFamily="34" charset="0"/>
            </a:endParaRP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endParaRPr lang="en-GB" sz="2400" dirty="0">
              <a:latin typeface="Arial" panose="020B0604020202020204" pitchFamily="34" charset="0"/>
            </a:endParaRP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4107FBFC-50DA-47D1-9975-2AEDB941F924}"/>
              </a:ext>
            </a:extLst>
          </p:cNvPr>
          <p:cNvSpPr txBox="1">
            <a:spLocks/>
          </p:cNvSpPr>
          <p:nvPr/>
        </p:nvSpPr>
        <p:spPr>
          <a:xfrm>
            <a:off x="182881" y="468815"/>
            <a:ext cx="11540690" cy="268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3600" dirty="0">
                <a:solidFill>
                  <a:schemeClr val="tx2"/>
                </a:solidFill>
                <a:latin typeface="Arial" panose="020B0604020202020204" pitchFamily="34" charset="0"/>
              </a:rPr>
              <a:t>q4.</a:t>
            </a:r>
            <a:r>
              <a:rPr lang="en-GB" sz="36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3200" b="1" dirty="0">
                <a:latin typeface="Arial" panose="020B0604020202020204" pitchFamily="34" charset="0"/>
              </a:rPr>
              <a:t>you are given 4x4 matrix,</a:t>
            </a:r>
          </a:p>
          <a:p>
            <a:pPr marL="457200" algn="l" fontAlgn="base">
              <a:spcBef>
                <a:spcPts val="300"/>
              </a:spcBef>
              <a:spcAft>
                <a:spcPts val="300"/>
              </a:spcAft>
            </a:pPr>
            <a:r>
              <a:rPr lang="en-GB" sz="3200" b="1" dirty="0">
                <a:latin typeface="Arial" panose="020B0604020202020204" pitchFamily="34" charset="0"/>
              </a:rPr>
              <a:t>Write a program that find the first three negative number and print its position ?</a:t>
            </a:r>
          </a:p>
          <a:p>
            <a:pPr marL="457200" algn="l" fontAlgn="base">
              <a:spcBef>
                <a:spcPts val="300"/>
              </a:spcBef>
              <a:spcAft>
                <a:spcPts val="300"/>
              </a:spcAft>
            </a:pPr>
            <a:endParaRPr lang="en-GB" sz="3600" b="1" dirty="0">
              <a:latin typeface="Arial" panose="020B0604020202020204" pitchFamily="34" charset="0"/>
            </a:endParaRP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B1DEDC74-CC4A-4065-B884-4073A424C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924" y="3580906"/>
            <a:ext cx="2948588" cy="2977678"/>
          </a:xfrm>
        </p:spPr>
        <p:txBody>
          <a:bodyPr/>
          <a:lstStyle/>
          <a:p>
            <a:pPr marL="457200" algn="l" rtl="0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b="1" dirty="0">
                <a:latin typeface="Arial" panose="020B0604020202020204" pitchFamily="34" charset="0"/>
              </a:rPr>
              <a:t>Output :</a:t>
            </a: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(</a:t>
            </a:r>
            <a:r>
              <a:rPr lang="en-GB" sz="2400" b="0" i="0" u="none" strike="noStrike" dirty="0">
                <a:effectLst/>
                <a:latin typeface="Arial" panose="020B0604020202020204" pitchFamily="34" charset="0"/>
              </a:rPr>
              <a:t>2 3) = -3</a:t>
            </a: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(3,2) = -1</a:t>
            </a: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(4,1) = -9</a:t>
            </a: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</a:pP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L="457200" algn="l" rtl="0" fontAlgn="base">
              <a:spcBef>
                <a:spcPts val="1200"/>
              </a:spcBef>
              <a:spcAft>
                <a:spcPts val="1200"/>
              </a:spcAft>
            </a:pP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674D2F-178A-4EF5-BD11-3BE6BE546570}"/>
              </a:ext>
            </a:extLst>
          </p:cNvPr>
          <p:cNvSpPr txBox="1">
            <a:spLocks/>
          </p:cNvSpPr>
          <p:nvPr/>
        </p:nvSpPr>
        <p:spPr>
          <a:xfrm>
            <a:off x="2465623" y="3556843"/>
            <a:ext cx="2948588" cy="2977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b="1" dirty="0">
                <a:latin typeface="Arial" panose="020B0604020202020204" pitchFamily="34" charset="0"/>
              </a:rPr>
              <a:t>input: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1 7 9 13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6 2 </a:t>
            </a:r>
            <a:r>
              <a:rPr lang="en-GB" sz="2400" dirty="0">
                <a:solidFill>
                  <a:schemeClr val="accent2"/>
                </a:solidFill>
                <a:latin typeface="Arial" panose="020B0604020202020204" pitchFamily="34" charset="0"/>
              </a:rPr>
              <a:t>-3 </a:t>
            </a:r>
            <a:r>
              <a:rPr lang="en-GB" sz="2400" dirty="0">
                <a:latin typeface="Arial" panose="020B0604020202020204" pitchFamily="34" charset="0"/>
              </a:rPr>
              <a:t>9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latin typeface="Arial" panose="020B0604020202020204" pitchFamily="34" charset="0"/>
              </a:rPr>
              <a:t>7 </a:t>
            </a:r>
            <a:r>
              <a:rPr lang="en-GB" sz="2400" dirty="0">
                <a:solidFill>
                  <a:schemeClr val="accent2"/>
                </a:solidFill>
                <a:latin typeface="Arial" panose="020B0604020202020204" pitchFamily="34" charset="0"/>
              </a:rPr>
              <a:t>-1 </a:t>
            </a:r>
            <a:r>
              <a:rPr lang="en-GB" sz="2400" dirty="0">
                <a:latin typeface="Arial" panose="020B0604020202020204" pitchFamily="34" charset="0"/>
              </a:rPr>
              <a:t>5 1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2400" dirty="0">
                <a:solidFill>
                  <a:schemeClr val="accent2"/>
                </a:solidFill>
                <a:latin typeface="Arial" panose="020B0604020202020204" pitchFamily="34" charset="0"/>
              </a:rPr>
              <a:t>-9 </a:t>
            </a:r>
            <a:r>
              <a:rPr lang="en-GB" sz="2400" dirty="0">
                <a:latin typeface="Arial" panose="020B0604020202020204" pitchFamily="34" charset="0"/>
              </a:rPr>
              <a:t>3 7 -8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endParaRPr lang="en-GB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4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4107FBFC-50DA-47D1-9975-2AEDB941F924}"/>
              </a:ext>
            </a:extLst>
          </p:cNvPr>
          <p:cNvSpPr txBox="1">
            <a:spLocks/>
          </p:cNvSpPr>
          <p:nvPr/>
        </p:nvSpPr>
        <p:spPr>
          <a:xfrm>
            <a:off x="182881" y="468815"/>
            <a:ext cx="11540690" cy="3295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3600" dirty="0">
                <a:solidFill>
                  <a:schemeClr val="tx2"/>
                </a:solidFill>
                <a:latin typeface="Arial" panose="020B0604020202020204" pitchFamily="34" charset="0"/>
              </a:rPr>
              <a:t>q5.</a:t>
            </a:r>
            <a:r>
              <a:rPr lang="en-GB" sz="36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endParaRPr lang="en-GB" sz="36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3600" b="1" dirty="0" err="1">
                <a:solidFill>
                  <a:schemeClr val="tx2"/>
                </a:solidFill>
                <a:latin typeface="Arial" panose="020B0604020202020204" pitchFamily="34" charset="0"/>
              </a:rPr>
              <a:t>Codeforces</a:t>
            </a:r>
            <a:r>
              <a:rPr lang="en-GB" sz="3600" b="1" dirty="0">
                <a:solidFill>
                  <a:schemeClr val="tx2"/>
                </a:solidFill>
                <a:latin typeface="Arial" panose="020B0604020202020204" pitchFamily="34" charset="0"/>
              </a:rPr>
              <a:t> problem : 577 A (MEDIUM)</a:t>
            </a:r>
          </a:p>
          <a:p>
            <a:pPr marL="457200" algn="l" fontAlgn="base">
              <a:spcBef>
                <a:spcPts val="1200"/>
              </a:spcBef>
              <a:spcAft>
                <a:spcPts val="1200"/>
              </a:spcAft>
            </a:pPr>
            <a:r>
              <a:rPr lang="en-GB" sz="3600" b="1" dirty="0">
                <a:latin typeface="Arial" panose="020B0604020202020204" pitchFamily="34" charset="0"/>
              </a:rPr>
              <a:t>MULTIPLICATION TABLE</a:t>
            </a:r>
            <a:endParaRPr lang="en-GB" sz="3200" b="1" dirty="0">
              <a:latin typeface="Arial" panose="020B0604020202020204" pitchFamily="34" charset="0"/>
            </a:endParaRPr>
          </a:p>
          <a:p>
            <a:pPr marL="457200" algn="l" fontAlgn="base">
              <a:spcBef>
                <a:spcPts val="300"/>
              </a:spcBef>
              <a:spcAft>
                <a:spcPts val="300"/>
              </a:spcAft>
            </a:pPr>
            <a:endParaRPr lang="en-GB" sz="3600" b="1" dirty="0">
              <a:latin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A408FA-9DD4-404C-8507-9A041AD60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177" y="4380308"/>
            <a:ext cx="6327105" cy="942464"/>
          </a:xfrm>
        </p:spPr>
        <p:txBody>
          <a:bodyPr/>
          <a:lstStyle/>
          <a:p>
            <a:r>
              <a:rPr lang="en-US" dirty="0"/>
              <a:t>https://codeforces.com/contest/577/problem/A</a:t>
            </a:r>
          </a:p>
        </p:txBody>
      </p:sp>
    </p:spTree>
    <p:extLst>
      <p:ext uri="{BB962C8B-B14F-4D97-AF65-F5344CB8AC3E}">
        <p14:creationId xmlns:p14="http://schemas.microsoft.com/office/powerpoint/2010/main" val="266244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7194" y="2454442"/>
            <a:ext cx="9186183" cy="1761422"/>
          </a:xfrm>
        </p:spPr>
        <p:txBody>
          <a:bodyPr/>
          <a:lstStyle/>
          <a:p>
            <a:pPr algn="ctr"/>
            <a:r>
              <a:rPr lang="en-US" sz="4000" dirty="0" err="1"/>
              <a:t>tHANK</a:t>
            </a:r>
            <a:r>
              <a:rPr lang="en-US" sz="4000" dirty="0"/>
              <a:t> YOU everyone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7516" y="2762452"/>
            <a:ext cx="4727189" cy="3740584"/>
          </a:xfrm>
        </p:spPr>
        <p:txBody>
          <a:bodyPr anchor="t"/>
          <a:lstStyle/>
          <a:p>
            <a:r>
              <a:rPr lang="en-GB" sz="2000" b="1" dirty="0"/>
              <a:t>Topics Covered: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2000" b="1" dirty="0"/>
              <a:t>Break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2000" b="1" dirty="0"/>
              <a:t> continue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2000" b="1" dirty="0" err="1"/>
              <a:t>goto</a:t>
            </a:r>
            <a:r>
              <a:rPr lang="en-GB" sz="2000" b="1" dirty="0"/>
              <a:t>, and Labels</a:t>
            </a:r>
            <a:endParaRPr lang="en-GB" sz="2000" dirty="0"/>
          </a:p>
          <a:p>
            <a:pPr marL="342900" indent="-342900">
              <a:buFont typeface="+mj-lt"/>
              <a:buAutoNum type="arabicParenR"/>
            </a:pPr>
            <a:r>
              <a:rPr lang="en-GB" sz="2000" b="1" dirty="0"/>
              <a:t>Nested Loops</a:t>
            </a:r>
            <a:endParaRPr lang="en-GB" sz="2000" dirty="0"/>
          </a:p>
          <a:p>
            <a:pPr marL="342900" indent="-342900">
              <a:buFont typeface="+mj-lt"/>
              <a:buAutoNum type="arabicParenR"/>
            </a:pPr>
            <a:r>
              <a:rPr lang="en-GB" sz="2000" b="1" dirty="0"/>
              <a:t>Practice Problems</a:t>
            </a:r>
            <a:endParaRPr lang="en-GB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50DCF-2546-432A-B042-CEC3E551CB61}"/>
              </a:ext>
            </a:extLst>
          </p:cNvPr>
          <p:cNvSpPr txBox="1">
            <a:spLocks/>
          </p:cNvSpPr>
          <p:nvPr/>
        </p:nvSpPr>
        <p:spPr>
          <a:xfrm>
            <a:off x="6626610" y="1558708"/>
            <a:ext cx="4727189" cy="37405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7556E-B830-4935-8323-08294A5CF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066" y="1145406"/>
            <a:ext cx="4727189" cy="39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8" y="546234"/>
            <a:ext cx="7420819" cy="1656304"/>
          </a:xfrm>
        </p:spPr>
        <p:txBody>
          <a:bodyPr/>
          <a:lstStyle/>
          <a:p>
            <a:r>
              <a:rPr lang="en-GB" sz="3200" b="1" dirty="0"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GB" sz="32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b="1" dirty="0">
                <a:ea typeface="Calibri" panose="020F0502020204030204" pitchFamily="34" charset="0"/>
                <a:cs typeface="Calibri" panose="020F0502020204030204" pitchFamily="34" charset="0"/>
              </a:rPr>
              <a:t>can control loops using:</a:t>
            </a:r>
            <a:br>
              <a:rPr lang="en-GB" sz="32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300439" y="2153781"/>
            <a:ext cx="9583732" cy="4437541"/>
          </a:xfrm>
        </p:spPr>
        <p:txBody>
          <a:bodyPr/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GB" sz="18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GB" sz="18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Exits the loop immediately.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en-GB" sz="18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dirty="0"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GB" sz="18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Skips the current iteration and moves the next one.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800" b="1" dirty="0" err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lang="en-GB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and Labels 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GB" sz="18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Jump to a specific part of the program.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Nested loops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GB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GB" sz="18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help in solving complex problems like pattern printing, matrix operations, etc.</a:t>
            </a:r>
            <a:endParaRPr lang="en-US" sz="18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7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546234"/>
            <a:ext cx="3070330" cy="1484697"/>
          </a:xfrm>
        </p:spPr>
        <p:txBody>
          <a:bodyPr/>
          <a:lstStyle/>
          <a:p>
            <a:r>
              <a:rPr lang="en-GB" sz="3200" b="1" dirty="0">
                <a:ea typeface="Calibri" panose="020F0502020204030204" pitchFamily="34" charset="0"/>
                <a:cs typeface="Calibri" panose="020F0502020204030204" pitchFamily="34" charset="0"/>
              </a:rPr>
              <a:t>break :</a:t>
            </a:r>
            <a:br>
              <a:rPr lang="en-GB" sz="32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075007" y="2383925"/>
            <a:ext cx="4809164" cy="3660886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Example: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A392760-FBAC-49B6-A8C4-7FA0B65E1D71}"/>
              </a:ext>
            </a:extLst>
          </p:cNvPr>
          <p:cNvSpPr txBox="1">
            <a:spLocks/>
          </p:cNvSpPr>
          <p:nvPr/>
        </p:nvSpPr>
        <p:spPr>
          <a:xfrm>
            <a:off x="2798868" y="2500105"/>
            <a:ext cx="3070329" cy="390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The 'break' Statement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Definition:</a:t>
            </a:r>
            <a:r>
              <a:rPr lang="en-GB" dirty="0"/>
              <a:t> Terminates the loop immediately.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Usage:</a:t>
            </a:r>
            <a:r>
              <a:rPr lang="en-GB" dirty="0"/>
              <a:t> Exits a loop when a specific condition is met.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C0D24C-F87B-4C79-B2DF-9C1FC979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684" y="47580"/>
            <a:ext cx="5251487" cy="67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546234"/>
            <a:ext cx="3070330" cy="1484697"/>
          </a:xfrm>
        </p:spPr>
        <p:txBody>
          <a:bodyPr/>
          <a:lstStyle/>
          <a:p>
            <a:r>
              <a:rPr lang="en-GB" b="1" dirty="0">
                <a:ea typeface="Calibri" panose="020F0502020204030204" pitchFamily="34" charset="0"/>
                <a:cs typeface="Calibri" panose="020F0502020204030204" pitchFamily="34" charset="0"/>
              </a:rPr>
              <a:t>Continue :</a:t>
            </a:r>
            <a:br>
              <a:rPr lang="en-GB" sz="32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075007" y="2383925"/>
            <a:ext cx="4809164" cy="366088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A392760-FBAC-49B6-A8C4-7FA0B65E1D71}"/>
              </a:ext>
            </a:extLst>
          </p:cNvPr>
          <p:cNvSpPr txBox="1">
            <a:spLocks/>
          </p:cNvSpPr>
          <p:nvPr/>
        </p:nvSpPr>
        <p:spPr>
          <a:xfrm>
            <a:off x="2798868" y="2500105"/>
            <a:ext cx="3070329" cy="3908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Definition:</a:t>
            </a:r>
            <a:r>
              <a:rPr lang="en-GB" dirty="0"/>
              <a:t> Skips the current iteration and proceeds to the next.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Usage:</a:t>
            </a:r>
            <a:r>
              <a:rPr lang="en-GB" dirty="0"/>
              <a:t> Ignore specific cases within loops.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9BB78-ADCA-456C-84A4-3593514B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04" y="127394"/>
            <a:ext cx="4809164" cy="65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337" y="813189"/>
            <a:ext cx="8306602" cy="1405288"/>
          </a:xfrm>
        </p:spPr>
        <p:txBody>
          <a:bodyPr/>
          <a:lstStyle/>
          <a:p>
            <a:r>
              <a:rPr lang="en-GB" b="1" dirty="0"/>
              <a:t> '</a:t>
            </a:r>
            <a:r>
              <a:rPr lang="en-GB" b="1" dirty="0" err="1"/>
              <a:t>goto</a:t>
            </a:r>
            <a:r>
              <a:rPr lang="en-GB" b="1" dirty="0"/>
              <a:t>’  Statement and Labels</a:t>
            </a:r>
            <a:br>
              <a:rPr lang="en-GB" sz="32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075007" y="2383925"/>
            <a:ext cx="4809164" cy="366088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A392760-FBAC-49B6-A8C4-7FA0B65E1D71}"/>
              </a:ext>
            </a:extLst>
          </p:cNvPr>
          <p:cNvSpPr txBox="1">
            <a:spLocks/>
          </p:cNvSpPr>
          <p:nvPr/>
        </p:nvSpPr>
        <p:spPr>
          <a:xfrm>
            <a:off x="2798868" y="2136156"/>
            <a:ext cx="8530067" cy="4226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GB" b="1" dirty="0"/>
              <a:t>Definition:</a:t>
            </a:r>
            <a:r>
              <a:rPr lang="en-GB" dirty="0"/>
              <a:t>     </a:t>
            </a:r>
          </a:p>
          <a:p>
            <a:pPr marL="0" indent="0" algn="just">
              <a:buNone/>
            </a:pPr>
            <a:r>
              <a:rPr lang="en-GB" dirty="0"/>
              <a:t>Transfers control to another part of the program marked by a label.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Syntax:</a:t>
            </a:r>
          </a:p>
          <a:p>
            <a:pPr marL="0" indent="0" algn="ctr">
              <a:buNone/>
            </a:pPr>
            <a:r>
              <a:rPr lang="en-GB" dirty="0" err="1">
                <a:solidFill>
                  <a:schemeClr val="tx2"/>
                </a:solidFill>
              </a:rPr>
              <a:t>goto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label_name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;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B050"/>
                </a:solidFill>
              </a:rPr>
              <a:t>// Code skipped</a:t>
            </a:r>
          </a:p>
          <a:p>
            <a:pPr marL="0" indent="0" algn="ctr">
              <a:buNone/>
            </a:pP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label_name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:    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B050"/>
                </a:solidFill>
              </a:rPr>
              <a:t>// Target code</a:t>
            </a:r>
          </a:p>
        </p:txBody>
      </p:sp>
    </p:spTree>
    <p:extLst>
      <p:ext uri="{BB962C8B-B14F-4D97-AF65-F5344CB8AC3E}">
        <p14:creationId xmlns:p14="http://schemas.microsoft.com/office/powerpoint/2010/main" val="126446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C241F-A404-4FBD-B024-C218597D0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76" y="0"/>
            <a:ext cx="6583680" cy="67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8" y="546234"/>
            <a:ext cx="7420819" cy="1656304"/>
          </a:xfrm>
        </p:spPr>
        <p:txBody>
          <a:bodyPr/>
          <a:lstStyle/>
          <a:p>
            <a:r>
              <a:rPr lang="en-US" b="1" dirty="0"/>
              <a:t>Nested Loops</a:t>
            </a:r>
            <a:br>
              <a:rPr lang="en-GB" sz="32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Definition:</a:t>
            </a:r>
            <a:r>
              <a:rPr lang="en-GB" dirty="0"/>
              <a:t> A loop inside another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Usage:</a:t>
            </a:r>
            <a:r>
              <a:rPr lang="en-GB" dirty="0"/>
              <a:t> Used in matrix operations, pattern printing,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Syntex</a:t>
            </a:r>
            <a:r>
              <a:rPr lang="en-GB" b="1" dirty="0"/>
              <a:t>: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A714B-7D66-42B7-9B65-61249436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65" y="3741828"/>
            <a:ext cx="508706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4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663" y="5298706"/>
            <a:ext cx="9057371" cy="1559293"/>
          </a:xfrm>
        </p:spPr>
        <p:txBody>
          <a:bodyPr/>
          <a:lstStyle/>
          <a:p>
            <a:r>
              <a:rPr lang="en-GB" b="1" u="sng" dirty="0">
                <a:solidFill>
                  <a:schemeClr val="tx2"/>
                </a:solidFill>
              </a:rPr>
              <a:t>output :</a:t>
            </a:r>
            <a:endParaRPr lang="en-GB" b="1" u="sng" dirty="0"/>
          </a:p>
          <a:p>
            <a:r>
              <a:rPr lang="en-GB" dirty="0"/>
              <a:t>(1,1) (1,2) (1,3) (2,1) (2,2) (2,3) (3,1) (3,2) (3,3)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F6448-5C51-4368-B8B3-B8BDEBFE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2" y="264160"/>
            <a:ext cx="6891256" cy="47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68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875</TotalTime>
  <Words>466</Words>
  <Application>Microsoft Office PowerPoint</Application>
  <PresentationFormat>Widescreen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Nova</vt:lpstr>
      <vt:lpstr>Arial Rounded MT Bold</vt:lpstr>
      <vt:lpstr>Biome</vt:lpstr>
      <vt:lpstr>Calibri</vt:lpstr>
      <vt:lpstr>Wingdings</vt:lpstr>
      <vt:lpstr>Custom</vt:lpstr>
      <vt:lpstr>Class -4  loop part-2 advanced feathers</vt:lpstr>
      <vt:lpstr>Agenda</vt:lpstr>
      <vt:lpstr>We can control loops using: </vt:lpstr>
      <vt:lpstr>break : </vt:lpstr>
      <vt:lpstr>Continue : </vt:lpstr>
      <vt:lpstr> 'goto’  Statement and Labels </vt:lpstr>
      <vt:lpstr>PowerPoint Presentation</vt:lpstr>
      <vt:lpstr>Nested Loops </vt:lpstr>
      <vt:lpstr>PowerPoint Presentation</vt:lpstr>
      <vt:lpstr>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everyone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nayeem11720@gmail.com</dc:creator>
  <cp:lastModifiedBy>nayeem11720@gmail.com</cp:lastModifiedBy>
  <cp:revision>24</cp:revision>
  <dcterms:created xsi:type="dcterms:W3CDTF">2025-02-11T18:37:48Z</dcterms:created>
  <dcterms:modified xsi:type="dcterms:W3CDTF">2025-02-12T19:42:53Z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