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5E46-66FB-456B-8058-533C42010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BA3FE-B6E1-445E-BF40-6DCE64F11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7439-1960-40EC-BC78-8766F353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FAD-B539-405C-85E1-F0C6F324D7F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40AD-D15E-47BD-AE6F-D1F205C5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3046-C274-4FA2-85CE-2DC456ED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048B-6697-4353-9760-D3CAF0F8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D151-0DEE-4286-9F65-D6E1F3CF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E2B90-565E-4DF6-883B-9839D8F87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83D9-FCCE-44F5-82CF-397E19AD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FAD-B539-405C-85E1-F0C6F324D7F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6B95-51F8-49D4-9F90-64FE3C7D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AFCF3-BA6D-4B9F-9E7D-5C4AFBE1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048B-6697-4353-9760-D3CAF0F8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557D0-CCB0-4DF4-BE3F-F5809135D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5C0BD-6C28-431C-8CB8-88FE2C504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C2018-1862-460E-AA44-8B1125B9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FAD-B539-405C-85E1-F0C6F324D7F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E5A8-7B00-472F-BF70-AC924A2E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CE4A-D6E6-4F5E-BB11-D6073614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048B-6697-4353-9760-D3CAF0F8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BD96-E405-48A1-AE0E-37ED54E7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2A95-22EB-437C-BBAE-CF867054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6623-39A0-455B-815C-B717C3B1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FAD-B539-405C-85E1-F0C6F324D7F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177B-818C-4204-B4D0-B972AEA0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4A15-D370-4855-A99B-2884A205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048B-6697-4353-9760-D3CAF0F8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EF7A-20C6-4B9F-BD58-8A4934FB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2BC91-848B-4C1D-B13F-AAC0C4A54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CAD9D-0B34-4F79-8DD9-292F7219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FAD-B539-405C-85E1-F0C6F324D7F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09E1-D7AE-4E7A-9945-59D9C4EE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464F-2B7B-48BF-B83A-4326DC41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048B-6697-4353-9760-D3CAF0F8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1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BBFA-5C22-472B-96F6-F179CD51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6937-D0B9-4A14-A6F0-38E035AC6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D6F3C-78CE-41FB-85C8-8989ECD88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5AA8-703F-446D-9602-80051503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FAD-B539-405C-85E1-F0C6F324D7F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9ED49-F2BB-4B7D-87F6-82A1846E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D9CD-1A2B-4C9E-8A31-09F6DEF4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048B-6697-4353-9760-D3CAF0F8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572B-94CF-491B-B3B5-F2B06637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FA39E-CA23-4853-AB0D-AE3FA89B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F0445-92C7-4AE4-9574-B25EC2534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896EE-892A-4228-8471-55DA4FF20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45682-8F8E-42FC-8A9A-E9921019B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ACC8F-4EB8-4978-9E9D-0D56EA0B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FAD-B539-405C-85E1-F0C6F324D7F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4796B-4BFC-4F20-8443-DE55EF13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367A7-F580-424E-A35D-D8EE58ED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048B-6697-4353-9760-D3CAF0F8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40DD-1F55-4EDD-ABCB-058377F3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B5740-E2E9-4ED1-9348-2841636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FAD-B539-405C-85E1-F0C6F324D7F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FC551-09D3-4EA1-9665-53E8A983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7E5B4-E7C0-407B-864B-1B78E519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048B-6697-4353-9760-D3CAF0F8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9633D-5E2F-41FC-8A99-02BA2CA3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FAD-B539-405C-85E1-F0C6F324D7F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20ABE-DBC6-45E6-8D03-77E00A64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C1A42-C112-48ED-A8CE-894AC32D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048B-6697-4353-9760-D3CAF0F8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BE6A-7BEE-40A3-9F3B-D72AB347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2C85-40EC-436E-AA53-438CD2C5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7E142-43E8-4937-A354-08B95D806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9CC06-1555-4B44-A8C9-0C805719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FAD-B539-405C-85E1-F0C6F324D7F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D68AD-1D92-4DFA-9463-CD51C9E9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68EBC-F95C-495D-B305-F066EB6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048B-6697-4353-9760-D3CAF0F8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4077-B1A6-4ACE-93B3-6CDA0698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7F6C4-D772-461D-9C9C-75C158336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3C825-75CC-4C67-8FF8-5DCF00021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8C7B-7F59-4CDA-B758-A95F9304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FAD-B539-405C-85E1-F0C6F324D7F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5893A-885F-46E4-8CA3-FCDB7A01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45E46-4B9A-45D0-A928-959E3EAC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048B-6697-4353-9760-D3CAF0F8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21C40-8FC5-4AD0-A06D-BF7BC95C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6F53-7C01-4EEB-8AAE-C8D6676F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E3EA-7003-4DEB-8B5E-8C7A872DD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CFAD-B539-405C-85E1-F0C6F324D7F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8642-3200-4A02-80FC-F390174D4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EA0F-3E39-4E4E-B708-EC73893DC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C048B-6697-4353-9760-D3CAF0F8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4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02BE3-44EE-4B0A-A7CA-6A10FAF92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44" y="201793"/>
            <a:ext cx="66294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491A2-FC42-4295-A7B4-16E9CCDCC6B8}"/>
              </a:ext>
            </a:extLst>
          </p:cNvPr>
          <p:cNvSpPr txBox="1"/>
          <p:nvPr/>
        </p:nvSpPr>
        <p:spPr>
          <a:xfrm>
            <a:off x="5444182" y="1612612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Nexa bold"/>
              </a:rPr>
              <a:t>MAT 102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14E9D-32E8-4A9A-850F-3751F38426FD}"/>
              </a:ext>
            </a:extLst>
          </p:cNvPr>
          <p:cNvSpPr txBox="1"/>
          <p:nvPr/>
        </p:nvSpPr>
        <p:spPr>
          <a:xfrm>
            <a:off x="2708705" y="2197387"/>
            <a:ext cx="7664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Nexa bold"/>
              </a:rPr>
              <a:t>Differential Equations and Special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93B0CD-6CDE-411E-B782-0658D4220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19" y="3063954"/>
            <a:ext cx="747083" cy="746045"/>
          </a:xfrm>
          <a:prstGeom prst="flowChartConnector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3901AF-B1E3-43AF-B079-FC34F93B6223}"/>
              </a:ext>
            </a:extLst>
          </p:cNvPr>
          <p:cNvSpPr/>
          <p:nvPr/>
        </p:nvSpPr>
        <p:spPr>
          <a:xfrm>
            <a:off x="2336457" y="3063954"/>
            <a:ext cx="2470321" cy="7460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45CDE-251F-41CB-9ACF-14D07D581046}"/>
              </a:ext>
            </a:extLst>
          </p:cNvPr>
          <p:cNvSpPr txBox="1"/>
          <p:nvPr/>
        </p:nvSpPr>
        <p:spPr>
          <a:xfrm>
            <a:off x="2395153" y="3105833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  <a:ea typeface="Open sans" panose="020B0502040204020203" pitchFamily="34" charset="0"/>
                <a:cs typeface="Open sans" panose="020B0502040204020203" pitchFamily="34" charset="0"/>
              </a:rPr>
              <a:t>Jannatul Haq Nayeem</a:t>
            </a:r>
          </a:p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  <a:ea typeface="Open sans" panose="020B0502040204020203" pitchFamily="34" charset="0"/>
                <a:cs typeface="Open sans" panose="020B0502040204020203" pitchFamily="34" charset="0"/>
              </a:rPr>
              <a:t>2018-1-60-224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B5064A3-2D94-44C2-BE5D-60CC65F2F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18" y="4366615"/>
            <a:ext cx="786784" cy="746045"/>
          </a:xfrm>
          <a:prstGeom prst="flowChartConnector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D9B158B-4234-4EAB-847C-75ABACAFD88E}"/>
              </a:ext>
            </a:extLst>
          </p:cNvPr>
          <p:cNvSpPr/>
          <p:nvPr/>
        </p:nvSpPr>
        <p:spPr>
          <a:xfrm>
            <a:off x="2336457" y="4366615"/>
            <a:ext cx="2470321" cy="7460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531204-DE23-453A-9C13-F37649A79C68}"/>
              </a:ext>
            </a:extLst>
          </p:cNvPr>
          <p:cNvSpPr/>
          <p:nvPr/>
        </p:nvSpPr>
        <p:spPr>
          <a:xfrm>
            <a:off x="2336457" y="5669276"/>
            <a:ext cx="2470321" cy="7460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4AB93B-5953-4542-A17C-7C3A6BFE748D}"/>
              </a:ext>
            </a:extLst>
          </p:cNvPr>
          <p:cNvSpPr txBox="1"/>
          <p:nvPr/>
        </p:nvSpPr>
        <p:spPr>
          <a:xfrm>
            <a:off x="2336457" y="4411569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  <a:ea typeface="Open sans" panose="020B0502040204020203" pitchFamily="34" charset="0"/>
                <a:cs typeface="Open sans" panose="020B0502040204020203" pitchFamily="34" charset="0"/>
              </a:rPr>
              <a:t>Akhi Alam</a:t>
            </a:r>
          </a:p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  <a:ea typeface="Open sans" panose="020B0502040204020203" pitchFamily="34" charset="0"/>
                <a:cs typeface="Open sans" panose="020B0502040204020203" pitchFamily="34" charset="0"/>
              </a:rPr>
              <a:t>2019-1-50-057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B04A0-7B16-4E13-B438-81AEA656D310}"/>
              </a:ext>
            </a:extLst>
          </p:cNvPr>
          <p:cNvSpPr txBox="1"/>
          <p:nvPr/>
        </p:nvSpPr>
        <p:spPr>
          <a:xfrm>
            <a:off x="2336457" y="5678396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  <a:ea typeface="Open sans" panose="020B0502040204020203" pitchFamily="34" charset="0"/>
                <a:cs typeface="Open sans" panose="020B0502040204020203" pitchFamily="34" charset="0"/>
              </a:rPr>
              <a:t>MD. Sadimur Rahman</a:t>
            </a:r>
          </a:p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  <a:ea typeface="Open sans" panose="020B0502040204020203" pitchFamily="34" charset="0"/>
                <a:cs typeface="Open sans" panose="020B0502040204020203" pitchFamily="34" charset="0"/>
              </a:rPr>
              <a:t>2016-1-39-023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D0C6012-71D3-4414-A2E8-E2E82021D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19" y="5669276"/>
            <a:ext cx="786784" cy="75150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4277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189803-DA02-4E80-92DC-E65C598EF4B7}"/>
              </a:ext>
            </a:extLst>
          </p:cNvPr>
          <p:cNvSpPr txBox="1"/>
          <p:nvPr/>
        </p:nvSpPr>
        <p:spPr>
          <a:xfrm>
            <a:off x="955589" y="399705"/>
            <a:ext cx="102808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>
                <a:latin typeface="Nexa light" panose="02000000000000000000"/>
              </a:rPr>
              <a:t>which is a separable differential equation. Now we integrating (1) and we get,</a:t>
            </a:r>
            <a:endParaRPr lang="en-US" sz="2800" dirty="0">
              <a:latin typeface="Nexa light" panose="0200000000000000000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47F85-DE3A-4E06-B849-051A03F9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89" y="1353812"/>
            <a:ext cx="5642919" cy="3144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DBF6C-F419-4B5D-B47E-5AC15FB1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08" y="3538217"/>
            <a:ext cx="5125893" cy="29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4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4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AC8937-6F74-4BDE-8DA4-ACF605BDCBBE}"/>
              </a:ext>
            </a:extLst>
          </p:cNvPr>
          <p:cNvSpPr/>
          <p:nvPr/>
        </p:nvSpPr>
        <p:spPr>
          <a:xfrm>
            <a:off x="1902941" y="351138"/>
            <a:ext cx="8171257" cy="14405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9EECC-73F5-48C7-AB3C-EF2D0A2FF083}"/>
              </a:ext>
            </a:extLst>
          </p:cNvPr>
          <p:cNvSpPr txBox="1"/>
          <p:nvPr/>
        </p:nvSpPr>
        <p:spPr>
          <a:xfrm>
            <a:off x="2117802" y="532825"/>
            <a:ext cx="7956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Determination of curves that have certain geometrical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014F9-16AC-47FB-8C90-13A7E5CC9C0A}"/>
              </a:ext>
            </a:extLst>
          </p:cNvPr>
          <p:cNvSpPr txBox="1"/>
          <p:nvPr/>
        </p:nvSpPr>
        <p:spPr>
          <a:xfrm>
            <a:off x="787743" y="2245493"/>
            <a:ext cx="101726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 dirty="0">
                <a:solidFill>
                  <a:srgbClr val="00B050"/>
                </a:solidFill>
                <a:latin typeface="Nexa light" panose="02000000000000000000"/>
              </a:rPr>
              <a:t>Problem:</a:t>
            </a:r>
            <a:r>
              <a:rPr lang="en-US" sz="2800" b="1" i="0" u="none" strike="noStrike" baseline="0" dirty="0">
                <a:solidFill>
                  <a:srgbClr val="0070C1"/>
                </a:solidFill>
                <a:latin typeface="Nexa light" panose="02000000000000000000"/>
              </a:rPr>
              <a:t> </a:t>
            </a:r>
            <a:r>
              <a:rPr lang="en-US" sz="2800" b="0" i="0" u="none" strike="noStrike" baseline="0" dirty="0">
                <a:latin typeface="Nexa light" panose="02000000000000000000"/>
              </a:rPr>
              <a:t>The slope of the tangent at a point </a:t>
            </a:r>
            <a:r>
              <a:rPr lang="en-US" sz="2800" b="1" i="0" u="none" strike="noStrike" baseline="0" dirty="0">
                <a:latin typeface="Nexa light" panose="02000000000000000000"/>
              </a:rPr>
              <a:t>(x, y) </a:t>
            </a:r>
            <a:r>
              <a:rPr lang="en-US" sz="2800" b="0" i="0" u="none" strike="noStrike" baseline="0" dirty="0">
                <a:latin typeface="Nexa light" panose="02000000000000000000"/>
              </a:rPr>
              <a:t>on a curve is</a:t>
            </a:r>
          </a:p>
          <a:p>
            <a:pPr algn="just"/>
            <a:r>
              <a:rPr lang="en-US" sz="2800" b="1" i="0" u="none" strike="noStrike" baseline="0" dirty="0">
                <a:latin typeface="Nexa light" panose="02000000000000000000"/>
              </a:rPr>
              <a:t>(− </a:t>
            </a:r>
            <a:r>
              <a:rPr lang="en-US" sz="2800" b="0" i="0" u="none" strike="noStrike" baseline="0" dirty="0">
                <a:latin typeface="Nexa light" panose="02000000000000000000"/>
              </a:rPr>
              <a:t>𝑥 </a:t>
            </a:r>
            <a:r>
              <a:rPr lang="en-US" sz="2800" b="1" i="0" u="none" strike="noStrike" baseline="0" dirty="0">
                <a:latin typeface="Nexa light" panose="02000000000000000000"/>
              </a:rPr>
              <a:t>/</a:t>
            </a:r>
            <a:r>
              <a:rPr lang="en-US" sz="2800" b="0" i="0" u="none" strike="noStrike" baseline="0" dirty="0">
                <a:latin typeface="Nexa light" panose="02000000000000000000"/>
              </a:rPr>
              <a:t>𝑦 </a:t>
            </a:r>
            <a:r>
              <a:rPr lang="en-US" sz="2800" b="1" i="0" u="none" strike="noStrike" baseline="0" dirty="0">
                <a:latin typeface="Nexa light" panose="02000000000000000000"/>
              </a:rPr>
              <a:t>). </a:t>
            </a:r>
            <a:r>
              <a:rPr lang="en-US" sz="2800" b="0" i="0" u="none" strike="noStrike" baseline="0" dirty="0">
                <a:latin typeface="Nexa light" panose="02000000000000000000"/>
              </a:rPr>
              <a:t>If the curve passes through the point </a:t>
            </a:r>
            <a:r>
              <a:rPr lang="en-US" sz="2800" b="1" i="0" u="none" strike="noStrike" baseline="0" dirty="0">
                <a:latin typeface="Nexa light" panose="02000000000000000000"/>
              </a:rPr>
              <a:t>(3,-4). </a:t>
            </a:r>
            <a:r>
              <a:rPr lang="en-US" sz="2800" b="0" i="0" u="none" strike="noStrike" baseline="0" dirty="0">
                <a:latin typeface="Nexa light" panose="02000000000000000000"/>
              </a:rPr>
              <a:t>Find the equation of the curve.</a:t>
            </a:r>
          </a:p>
          <a:p>
            <a:pPr algn="just"/>
            <a:r>
              <a:rPr lang="en-US" sz="2800" b="1" i="0" u="none" strike="noStrike" baseline="0" dirty="0">
                <a:solidFill>
                  <a:srgbClr val="00B050"/>
                </a:solidFill>
                <a:latin typeface="Nexa light" panose="02000000000000000000"/>
              </a:rPr>
              <a:t>Solution:</a:t>
            </a:r>
            <a:r>
              <a:rPr lang="en-US" sz="2800" b="1" i="0" u="none" strike="noStrike" baseline="0" dirty="0">
                <a:solidFill>
                  <a:srgbClr val="0070C1"/>
                </a:solidFill>
                <a:latin typeface="Nexa light" panose="02000000000000000000"/>
              </a:rPr>
              <a:t> </a:t>
            </a:r>
            <a:r>
              <a:rPr lang="en-US" sz="2800" b="0" i="0" u="none" strike="noStrike" baseline="0" dirty="0">
                <a:latin typeface="Nexa light" panose="02000000000000000000"/>
              </a:rPr>
              <a:t>We know the slope of a curve at point </a:t>
            </a:r>
            <a:r>
              <a:rPr lang="en-US" sz="2800" b="1" i="0" u="none" strike="noStrike" baseline="0" dirty="0">
                <a:latin typeface="Nexa light" panose="02000000000000000000"/>
              </a:rPr>
              <a:t>(x, y) </a:t>
            </a:r>
            <a:r>
              <a:rPr lang="en-US" sz="2800" b="0" i="0" u="none" strike="noStrike" baseline="0" dirty="0">
                <a:latin typeface="Nexa light" panose="02000000000000000000"/>
              </a:rPr>
              <a:t>is </a:t>
            </a:r>
            <a:endParaRPr lang="en-US" sz="2800" dirty="0">
              <a:latin typeface="Nexa light" panose="0200000000000000000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5211C-1294-42E7-837A-303B6ECF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476" y="3429000"/>
            <a:ext cx="506994" cy="760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00B3E4-A709-4C5D-80B5-451CCEDA3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195" y="4189491"/>
            <a:ext cx="6735778" cy="21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5BA847-9DC4-414C-AAD0-38066AB9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03" y="446128"/>
            <a:ext cx="7822194" cy="28518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B965F-38DA-46B3-BCD5-F7761BBD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03" y="3297970"/>
            <a:ext cx="7822194" cy="22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33C450-B1FD-4601-9C8F-D91B5877F379}"/>
              </a:ext>
            </a:extLst>
          </p:cNvPr>
          <p:cNvSpPr/>
          <p:nvPr/>
        </p:nvSpPr>
        <p:spPr>
          <a:xfrm>
            <a:off x="1878227" y="1952368"/>
            <a:ext cx="8204887" cy="32251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3A757-D331-4C5F-8CBF-3C91AFB08D46}"/>
              </a:ext>
            </a:extLst>
          </p:cNvPr>
          <p:cNvSpPr txBox="1"/>
          <p:nvPr/>
        </p:nvSpPr>
        <p:spPr>
          <a:xfrm>
            <a:off x="2990334" y="2644170"/>
            <a:ext cx="5764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136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9A22A0-8D38-43F0-9702-738668115CA2}"/>
              </a:ext>
            </a:extLst>
          </p:cNvPr>
          <p:cNvSpPr/>
          <p:nvPr/>
        </p:nvSpPr>
        <p:spPr>
          <a:xfrm>
            <a:off x="1313935" y="469556"/>
            <a:ext cx="9473514" cy="16928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40F77-C8BD-4BCB-9993-7376B11F6451}"/>
              </a:ext>
            </a:extLst>
          </p:cNvPr>
          <p:cNvSpPr txBox="1"/>
          <p:nvPr/>
        </p:nvSpPr>
        <p:spPr>
          <a:xfrm>
            <a:off x="2973860" y="592491"/>
            <a:ext cx="9218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Applications of First Order </a:t>
            </a:r>
          </a:p>
          <a:p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Differential Equation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6217D-3989-4A42-A556-5BAD14590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95" y="2285206"/>
            <a:ext cx="4572794" cy="457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9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B3E55D-7406-4D76-8993-880239CE4B53}"/>
              </a:ext>
            </a:extLst>
          </p:cNvPr>
          <p:cNvSpPr/>
          <p:nvPr/>
        </p:nvSpPr>
        <p:spPr>
          <a:xfrm>
            <a:off x="997658" y="960929"/>
            <a:ext cx="10450296" cy="10238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C4C48-00B8-4B5B-87C5-CDD9E9D5200A}"/>
              </a:ext>
            </a:extLst>
          </p:cNvPr>
          <p:cNvSpPr txBox="1"/>
          <p:nvPr/>
        </p:nvSpPr>
        <p:spPr>
          <a:xfrm>
            <a:off x="997657" y="1118903"/>
            <a:ext cx="10450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Definition of First Order Differential Equation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9776F3-AFD6-4D09-AF43-EE99B3B42514}"/>
              </a:ext>
            </a:extLst>
          </p:cNvPr>
          <p:cNvSpPr/>
          <p:nvPr/>
        </p:nvSpPr>
        <p:spPr>
          <a:xfrm>
            <a:off x="870852" y="3260824"/>
            <a:ext cx="414251" cy="3363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6E890-379A-4C6F-BDE9-FCAEAFB2057E}"/>
              </a:ext>
            </a:extLst>
          </p:cNvPr>
          <p:cNvSpPr txBox="1"/>
          <p:nvPr/>
        </p:nvSpPr>
        <p:spPr>
          <a:xfrm>
            <a:off x="1285103" y="3150973"/>
            <a:ext cx="9875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Nexa light" panose="02000000000000000000"/>
              </a:rPr>
              <a:t>A differential equation involving derivatives of one or more dependent variables with respect to a single independent variable and which has only one order derivatives, is called a first order differential equation.</a:t>
            </a:r>
          </a:p>
        </p:txBody>
      </p:sp>
    </p:spTree>
    <p:extLst>
      <p:ext uri="{BB962C8B-B14F-4D97-AF65-F5344CB8AC3E}">
        <p14:creationId xmlns:p14="http://schemas.microsoft.com/office/powerpoint/2010/main" val="369251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D3E80D-461E-4765-89E6-62C8D1603EE7}"/>
              </a:ext>
            </a:extLst>
          </p:cNvPr>
          <p:cNvSpPr/>
          <p:nvPr/>
        </p:nvSpPr>
        <p:spPr>
          <a:xfrm>
            <a:off x="4880917" y="751134"/>
            <a:ext cx="2496065" cy="8773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E3FB5-31A6-4978-BEF6-B9EA456E5317}"/>
              </a:ext>
            </a:extLst>
          </p:cNvPr>
          <p:cNvSpPr txBox="1"/>
          <p:nvPr/>
        </p:nvSpPr>
        <p:spPr>
          <a:xfrm>
            <a:off x="5010606" y="835856"/>
            <a:ext cx="2170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8174D4-6089-4213-BC85-0E38BB0BCCC1}"/>
                  </a:ext>
                </a:extLst>
              </p:cNvPr>
              <p:cNvSpPr txBox="1"/>
              <p:nvPr/>
            </p:nvSpPr>
            <p:spPr>
              <a:xfrm>
                <a:off x="611659" y="2082113"/>
                <a:ext cx="2835876" cy="9382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8174D4-6089-4213-BC85-0E38BB0BC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59" y="2082113"/>
                <a:ext cx="2835876" cy="938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1F374A-5E86-414F-BC2B-D55CBECF7ECF}"/>
                  </a:ext>
                </a:extLst>
              </p:cNvPr>
              <p:cNvSpPr txBox="1"/>
              <p:nvPr/>
            </p:nvSpPr>
            <p:spPr>
              <a:xfrm>
                <a:off x="914399" y="3558746"/>
                <a:ext cx="10429103" cy="201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>
                    <a:latin typeface="Nexa light" panose="02000000000000000000"/>
                  </a:rPr>
                  <a:t>is a 1</a:t>
                </a:r>
                <a:r>
                  <a:rPr lang="en-US" sz="2800" baseline="30000" dirty="0">
                    <a:latin typeface="Nexa light" panose="02000000000000000000"/>
                  </a:rPr>
                  <a:t>st</a:t>
                </a:r>
                <a:r>
                  <a:rPr lang="en-US" sz="2800" dirty="0">
                    <a:latin typeface="Nexa light"/>
                  </a:rPr>
                  <a:t> order differential equation.</a:t>
                </a:r>
              </a:p>
              <a:p>
                <a:pPr algn="just"/>
                <a:r>
                  <a:rPr lang="en-US" sz="2800" dirty="0">
                    <a:latin typeface="Nexa light"/>
                  </a:rPr>
                  <a:t>Here </a:t>
                </a:r>
                <a:r>
                  <a:rPr lang="en-US" sz="2800" dirty="0">
                    <a:solidFill>
                      <a:srgbClr val="00B050"/>
                    </a:solidFill>
                    <a:latin typeface="Nexa light"/>
                  </a:rPr>
                  <a:t>y</a:t>
                </a:r>
                <a:r>
                  <a:rPr lang="en-US" sz="2800" dirty="0">
                    <a:latin typeface="Nexa light"/>
                  </a:rPr>
                  <a:t> is a dependent variable and </a:t>
                </a:r>
                <a:r>
                  <a:rPr lang="en-US" sz="2800" dirty="0">
                    <a:solidFill>
                      <a:srgbClr val="00B050"/>
                    </a:solidFill>
                    <a:latin typeface="Nexa light"/>
                  </a:rPr>
                  <a:t>x</a:t>
                </a:r>
                <a:r>
                  <a:rPr lang="en-US" sz="2800" dirty="0">
                    <a:latin typeface="Nexa light"/>
                  </a:rPr>
                  <a:t> is a independent variable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</m:num>
                      <m:den>
                        <m:r>
                          <a:rPr 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>
                    <a:latin typeface="Nexa light"/>
                  </a:rPr>
                  <a:t> is the derivative term which order is one, so it is a 1</a:t>
                </a:r>
                <a:r>
                  <a:rPr lang="en-US" sz="2800" baseline="30000" dirty="0">
                    <a:latin typeface="Nexa light" panose="02000000000000000000"/>
                  </a:rPr>
                  <a:t>st</a:t>
                </a:r>
                <a:r>
                  <a:rPr lang="en-US" sz="2800" dirty="0">
                    <a:latin typeface="Nexa light" panose="02000000000000000000"/>
                  </a:rPr>
                  <a:t> order differential equation.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1F374A-5E86-414F-BC2B-D55CBECF7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3558746"/>
                <a:ext cx="10429103" cy="2013565"/>
              </a:xfrm>
              <a:prstGeom prst="rect">
                <a:avLst/>
              </a:prstGeom>
              <a:blipFill>
                <a:blip r:embed="rId3"/>
                <a:stretch>
                  <a:fillRect l="-1169" t="-3030" r="-1169" b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2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AE9029-FE48-44D8-BC68-13067102F563}"/>
              </a:ext>
            </a:extLst>
          </p:cNvPr>
          <p:cNvSpPr/>
          <p:nvPr/>
        </p:nvSpPr>
        <p:spPr>
          <a:xfrm>
            <a:off x="679622" y="905364"/>
            <a:ext cx="10727287" cy="8402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31955-323B-468A-B686-B2289801C2B1}"/>
              </a:ext>
            </a:extLst>
          </p:cNvPr>
          <p:cNvSpPr txBox="1"/>
          <p:nvPr/>
        </p:nvSpPr>
        <p:spPr>
          <a:xfrm>
            <a:off x="785090" y="1033106"/>
            <a:ext cx="10621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Standard Form of 1</a:t>
            </a:r>
            <a:r>
              <a:rPr lang="en-US" sz="3200" baseline="30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st</a:t>
            </a: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Order Ordinary Differential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40E13E-D820-45C1-AC46-CB006A9F874B}"/>
                  </a:ext>
                </a:extLst>
              </p:cNvPr>
              <p:cNvSpPr txBox="1"/>
              <p:nvPr/>
            </p:nvSpPr>
            <p:spPr>
              <a:xfrm>
                <a:off x="785090" y="2610763"/>
                <a:ext cx="3363165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⋯⋯⋯1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40E13E-D820-45C1-AC46-CB006A9F8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0" y="2610763"/>
                <a:ext cx="3363165" cy="818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505362-ACA1-4F92-ADC2-CD675B93C930}"/>
              </a:ext>
            </a:extLst>
          </p:cNvPr>
          <p:cNvSpPr txBox="1"/>
          <p:nvPr/>
        </p:nvSpPr>
        <p:spPr>
          <a:xfrm>
            <a:off x="785090" y="3793525"/>
            <a:ext cx="3575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exa light"/>
              </a:rPr>
              <a:t>Or the differential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D15625-9961-4D60-ABAD-F34061BE74B9}"/>
                  </a:ext>
                </a:extLst>
              </p:cNvPr>
              <p:cNvSpPr txBox="1"/>
              <p:nvPr/>
            </p:nvSpPr>
            <p:spPr>
              <a:xfrm>
                <a:off x="785090" y="4681270"/>
                <a:ext cx="56125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=0………2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D15625-9961-4D60-ABAD-F34061BE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0" y="4681270"/>
                <a:ext cx="56125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0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7B831F-E0FB-408E-BFA5-CFCB81B9572F}"/>
              </a:ext>
            </a:extLst>
          </p:cNvPr>
          <p:cNvSpPr/>
          <p:nvPr/>
        </p:nvSpPr>
        <p:spPr>
          <a:xfrm>
            <a:off x="2277761" y="702393"/>
            <a:ext cx="7636475" cy="9020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484A7-F9BE-48CA-AB7F-42D7473075B2}"/>
              </a:ext>
            </a:extLst>
          </p:cNvPr>
          <p:cNvSpPr txBox="1"/>
          <p:nvPr/>
        </p:nvSpPr>
        <p:spPr>
          <a:xfrm>
            <a:off x="2491485" y="891804"/>
            <a:ext cx="7209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Application of 1</a:t>
            </a:r>
            <a:r>
              <a:rPr lang="en-US" sz="2800" baseline="30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Order Differential Equation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8898DC4-3BDE-498A-A355-9BE871D93F39}"/>
              </a:ext>
            </a:extLst>
          </p:cNvPr>
          <p:cNvSpPr/>
          <p:nvPr/>
        </p:nvSpPr>
        <p:spPr>
          <a:xfrm>
            <a:off x="1198604" y="2866767"/>
            <a:ext cx="308919" cy="259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F98FD-CFAA-4EEA-882F-CC3F1F7FE0B7}"/>
              </a:ext>
            </a:extLst>
          </p:cNvPr>
          <p:cNvSpPr txBox="1"/>
          <p:nvPr/>
        </p:nvSpPr>
        <p:spPr>
          <a:xfrm>
            <a:off x="1507523" y="2736502"/>
            <a:ext cx="9593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>
                <a:latin typeface="Nexa light"/>
              </a:rPr>
              <a:t>There are a lot of applications of 1</a:t>
            </a:r>
            <a:r>
              <a:rPr lang="en-US" sz="2800" baseline="30000" dirty="0">
                <a:latin typeface="Nexa light"/>
              </a:rPr>
              <a:t>st</a:t>
            </a:r>
            <a:r>
              <a:rPr lang="en-US" sz="2800" dirty="0">
                <a:latin typeface="Nexa light"/>
              </a:rPr>
              <a:t> order ordinary differential</a:t>
            </a:r>
          </a:p>
          <a:p>
            <a:pPr algn="just"/>
            <a:r>
              <a:rPr lang="en-US" sz="2800" dirty="0">
                <a:latin typeface="Nexa light"/>
              </a:rPr>
              <a:t>equation in our real life in various sectors. Now we will see some</a:t>
            </a:r>
          </a:p>
          <a:p>
            <a:pPr algn="just"/>
            <a:r>
              <a:rPr lang="en-US" sz="2800" dirty="0">
                <a:latin typeface="Nexa light"/>
              </a:rPr>
              <a:t>of these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5415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50">
            <a:extLst>
              <a:ext uri="{FF2B5EF4-FFF2-40B4-BE49-F238E27FC236}">
                <a16:creationId xmlns:a16="http://schemas.microsoft.com/office/drawing/2014/main" id="{BAB02AD7-2E94-470D-BDA7-F0DE779DFD4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02832" y="953882"/>
            <a:ext cx="504126" cy="5041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411F2-530A-4A97-8576-3D23FA81131A}"/>
              </a:ext>
            </a:extLst>
          </p:cNvPr>
          <p:cNvSpPr txBox="1"/>
          <p:nvPr/>
        </p:nvSpPr>
        <p:spPr>
          <a:xfrm>
            <a:off x="-1394134" y="975112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latin typeface="Nexa Light" panose="02000000000000000000" pitchFamily="50" charset="0"/>
              </a:rPr>
              <a:t>1</a:t>
            </a:r>
            <a:endParaRPr lang="en-US" sz="2400" b="1" cap="none" spc="0" dirty="0">
              <a:ln w="0"/>
              <a:solidFill>
                <a:schemeClr val="bg1"/>
              </a:solidFill>
              <a:latin typeface="Nexa Light" panose="020000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D889C-A76D-4363-B858-062E1E933008}"/>
              </a:ext>
            </a:extLst>
          </p:cNvPr>
          <p:cNvSpPr txBox="1"/>
          <p:nvPr/>
        </p:nvSpPr>
        <p:spPr>
          <a:xfrm>
            <a:off x="1906958" y="913557"/>
            <a:ext cx="5784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exa light" panose="02000000000000000000"/>
              </a:rPr>
              <a:t>Cooling/Warming Law (use in physics)</a:t>
            </a:r>
          </a:p>
        </p:txBody>
      </p:sp>
      <p:sp>
        <p:nvSpPr>
          <p:cNvPr id="11" name="Oval 150">
            <a:extLst>
              <a:ext uri="{FF2B5EF4-FFF2-40B4-BE49-F238E27FC236}">
                <a16:creationId xmlns:a16="http://schemas.microsoft.com/office/drawing/2014/main" id="{CEC89C4B-2F62-4812-8872-C5BD54D51D8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02832" y="1639502"/>
            <a:ext cx="504126" cy="5041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0AC8BB-B21D-4783-9575-3EEBF9AFD7BF}"/>
              </a:ext>
            </a:extLst>
          </p:cNvPr>
          <p:cNvSpPr txBox="1"/>
          <p:nvPr/>
        </p:nvSpPr>
        <p:spPr>
          <a:xfrm>
            <a:off x="-1743213" y="1672698"/>
            <a:ext cx="6796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Nexa Light" panose="02000000000000000000" pitchFamily="50" charset="0"/>
              </a:rPr>
              <a:t>2</a:t>
            </a:r>
            <a:endParaRPr lang="en-US" sz="2400" b="1" cap="none" spc="0" dirty="0">
              <a:ln w="0"/>
              <a:solidFill>
                <a:schemeClr val="bg1"/>
              </a:solidFill>
              <a:latin typeface="Nexa Light" panose="020000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F3632-CDB4-4583-80C6-381699B71DE7}"/>
              </a:ext>
            </a:extLst>
          </p:cNvPr>
          <p:cNvSpPr txBox="1"/>
          <p:nvPr/>
        </p:nvSpPr>
        <p:spPr>
          <a:xfrm>
            <a:off x="1906958" y="1598443"/>
            <a:ext cx="643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exa light" panose="02000000000000000000"/>
              </a:rPr>
              <a:t>Population Growth and Decay (in statistics)</a:t>
            </a:r>
          </a:p>
        </p:txBody>
      </p:sp>
      <p:sp>
        <p:nvSpPr>
          <p:cNvPr id="17" name="Oval 150">
            <a:extLst>
              <a:ext uri="{FF2B5EF4-FFF2-40B4-BE49-F238E27FC236}">
                <a16:creationId xmlns:a16="http://schemas.microsoft.com/office/drawing/2014/main" id="{5B78825A-4649-45DF-B570-DB178787B13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02832" y="2279961"/>
            <a:ext cx="504126" cy="5041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8" name="Oval 150">
            <a:extLst>
              <a:ext uri="{FF2B5EF4-FFF2-40B4-BE49-F238E27FC236}">
                <a16:creationId xmlns:a16="http://schemas.microsoft.com/office/drawing/2014/main" id="{18C46C2D-8C46-4073-AA92-06AD8218CF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02832" y="2920420"/>
            <a:ext cx="504126" cy="5041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Oval 150">
            <a:extLst>
              <a:ext uri="{FF2B5EF4-FFF2-40B4-BE49-F238E27FC236}">
                <a16:creationId xmlns:a16="http://schemas.microsoft.com/office/drawing/2014/main" id="{AE59E1EC-E0E3-4E95-B2C6-ED6046CF2A5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02832" y="3582844"/>
            <a:ext cx="504126" cy="5041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Oval 150">
            <a:extLst>
              <a:ext uri="{FF2B5EF4-FFF2-40B4-BE49-F238E27FC236}">
                <a16:creationId xmlns:a16="http://schemas.microsoft.com/office/drawing/2014/main" id="{569603AE-C82B-4EE7-94E6-96C7963CC04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06727" y="4213118"/>
            <a:ext cx="504126" cy="5041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Oval 150">
            <a:extLst>
              <a:ext uri="{FF2B5EF4-FFF2-40B4-BE49-F238E27FC236}">
                <a16:creationId xmlns:a16="http://schemas.microsoft.com/office/drawing/2014/main" id="{C9DB8DE2-AAD0-434E-9557-B72AB505B86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02832" y="4875542"/>
            <a:ext cx="504126" cy="5041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780274-8A05-423D-AAF5-3016A4DF6FA4}"/>
              </a:ext>
            </a:extLst>
          </p:cNvPr>
          <p:cNvSpPr txBox="1"/>
          <p:nvPr/>
        </p:nvSpPr>
        <p:spPr>
          <a:xfrm>
            <a:off x="1906958" y="2245193"/>
            <a:ext cx="574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exa light" panose="02000000000000000000"/>
              </a:rPr>
              <a:t>Radio Active Decay and Carbon Dating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74C07-E8B3-478C-98C4-7F1CC0BF4F54}"/>
              </a:ext>
            </a:extLst>
          </p:cNvPr>
          <p:cNvSpPr txBox="1"/>
          <p:nvPr/>
        </p:nvSpPr>
        <p:spPr>
          <a:xfrm>
            <a:off x="-1743213" y="2305824"/>
            <a:ext cx="6796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1"/>
                </a:solidFill>
                <a:latin typeface="Nexa Light" panose="02000000000000000000" pitchFamily="50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070531-F051-46DF-B98B-CFC72BF545D8}"/>
              </a:ext>
            </a:extLst>
          </p:cNvPr>
          <p:cNvSpPr txBox="1"/>
          <p:nvPr/>
        </p:nvSpPr>
        <p:spPr>
          <a:xfrm>
            <a:off x="-1743213" y="2953514"/>
            <a:ext cx="6796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1"/>
                </a:solidFill>
                <a:latin typeface="Nexa Light" panose="02000000000000000000" pitchFamily="50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2E67E1-2A39-46C4-99F0-104B7A8AE096}"/>
              </a:ext>
            </a:extLst>
          </p:cNvPr>
          <p:cNvSpPr txBox="1"/>
          <p:nvPr/>
        </p:nvSpPr>
        <p:spPr>
          <a:xfrm>
            <a:off x="-1743213" y="3600280"/>
            <a:ext cx="6796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1"/>
                </a:solidFill>
                <a:latin typeface="Nexa Light" panose="02000000000000000000" pitchFamily="50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C749F2-FFD8-45EB-9AA1-6308F394DCE3}"/>
              </a:ext>
            </a:extLst>
          </p:cNvPr>
          <p:cNvSpPr txBox="1"/>
          <p:nvPr/>
        </p:nvSpPr>
        <p:spPr>
          <a:xfrm>
            <a:off x="-1743213" y="4247305"/>
            <a:ext cx="6796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1"/>
                </a:solidFill>
                <a:latin typeface="Nexa Light" panose="02000000000000000000" pitchFamily="50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B2AB31-4DEE-492B-952F-7BE56DF690D2}"/>
              </a:ext>
            </a:extLst>
          </p:cNvPr>
          <p:cNvSpPr txBox="1"/>
          <p:nvPr/>
        </p:nvSpPr>
        <p:spPr>
          <a:xfrm>
            <a:off x="-1743213" y="4908423"/>
            <a:ext cx="6796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1"/>
                </a:solidFill>
                <a:latin typeface="Nexa Light" panose="02000000000000000000" pitchFamily="50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A872B9-C1DA-4B2C-BC81-9B2BA86BF7E5}"/>
              </a:ext>
            </a:extLst>
          </p:cNvPr>
          <p:cNvSpPr txBox="1"/>
          <p:nvPr/>
        </p:nvSpPr>
        <p:spPr>
          <a:xfrm>
            <a:off x="1906958" y="2910175"/>
            <a:ext cx="391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exa light" panose="02000000000000000000"/>
              </a:rPr>
              <a:t>Series Circuits (in physics)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6F269E-902E-4967-8614-D1E130081CDD}"/>
              </a:ext>
            </a:extLst>
          </p:cNvPr>
          <p:cNvSpPr txBox="1"/>
          <p:nvPr/>
        </p:nvSpPr>
        <p:spPr>
          <a:xfrm>
            <a:off x="1906958" y="3581330"/>
            <a:ext cx="544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exa light" panose="02000000000000000000"/>
              </a:rPr>
              <a:t>Survivability with AIDS (in medicine)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C882-E76D-4982-906A-D6DB1E9EF9E1}"/>
              </a:ext>
            </a:extLst>
          </p:cNvPr>
          <p:cNvSpPr txBox="1"/>
          <p:nvPr/>
        </p:nvSpPr>
        <p:spPr>
          <a:xfrm>
            <a:off x="1864955" y="4214226"/>
            <a:ext cx="4759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exa light" panose="02000000000000000000"/>
              </a:rPr>
              <a:t>Draining a tank (in engineering)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C2CF0-66A6-4885-AC14-26318AA00427}"/>
              </a:ext>
            </a:extLst>
          </p:cNvPr>
          <p:cNvSpPr txBox="1"/>
          <p:nvPr/>
        </p:nvSpPr>
        <p:spPr>
          <a:xfrm>
            <a:off x="1880115" y="4856448"/>
            <a:ext cx="966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exa light" panose="02000000000000000000"/>
              </a:rPr>
              <a:t>Determination of curves that have certain geometrical properties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863126-BFE4-4E13-A4C4-2035B8D80A8E}"/>
              </a:ext>
            </a:extLst>
          </p:cNvPr>
          <p:cNvSpPr txBox="1"/>
          <p:nvPr/>
        </p:nvSpPr>
        <p:spPr>
          <a:xfrm>
            <a:off x="4799320" y="5682833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Nexa light" panose="02000000000000000000"/>
              </a:rPr>
              <a:t>And so on……</a:t>
            </a:r>
          </a:p>
        </p:txBody>
      </p:sp>
    </p:spTree>
    <p:extLst>
      <p:ext uri="{BB962C8B-B14F-4D97-AF65-F5344CB8AC3E}">
        <p14:creationId xmlns:p14="http://schemas.microsoft.com/office/powerpoint/2010/main" val="106380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5A23BAA2-9D7F-404B-B848-F0259D19E515}"/>
              </a:ext>
            </a:extLst>
          </p:cNvPr>
          <p:cNvSpPr/>
          <p:nvPr/>
        </p:nvSpPr>
        <p:spPr>
          <a:xfrm>
            <a:off x="2953265" y="2557847"/>
            <a:ext cx="6561438" cy="1742303"/>
          </a:xfrm>
          <a:prstGeom prst="round2Diag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45F07-BBAF-49D4-B9F2-689614543B44}"/>
              </a:ext>
            </a:extLst>
          </p:cNvPr>
          <p:cNvSpPr txBox="1"/>
          <p:nvPr/>
        </p:nvSpPr>
        <p:spPr>
          <a:xfrm>
            <a:off x="3215948" y="2951946"/>
            <a:ext cx="58386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Nexa light"/>
              </a:rPr>
              <a:t>Let's see some applications of 1</a:t>
            </a:r>
            <a:r>
              <a:rPr lang="en-US" sz="2800" baseline="30000" dirty="0">
                <a:solidFill>
                  <a:schemeClr val="bg1"/>
                </a:solidFill>
                <a:latin typeface="Nexa light"/>
              </a:rPr>
              <a:t>st</a:t>
            </a:r>
            <a:r>
              <a:rPr lang="en-US" sz="2800" dirty="0">
                <a:solidFill>
                  <a:schemeClr val="bg1"/>
                </a:solidFill>
                <a:latin typeface="Nexa light"/>
              </a:rPr>
              <a:t> order</a:t>
            </a:r>
          </a:p>
          <a:p>
            <a:r>
              <a:rPr lang="en-US" sz="2800" dirty="0">
                <a:solidFill>
                  <a:schemeClr val="bg1"/>
                </a:solidFill>
                <a:latin typeface="Nexa light"/>
              </a:rPr>
              <a:t>differential equation with example.</a:t>
            </a:r>
          </a:p>
        </p:txBody>
      </p:sp>
    </p:spTree>
    <p:extLst>
      <p:ext uri="{BB962C8B-B14F-4D97-AF65-F5344CB8AC3E}">
        <p14:creationId xmlns:p14="http://schemas.microsoft.com/office/powerpoint/2010/main" val="337905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A1BE9-9DFE-4249-9BF8-6789B1953CDF}"/>
              </a:ext>
            </a:extLst>
          </p:cNvPr>
          <p:cNvSpPr/>
          <p:nvPr/>
        </p:nvSpPr>
        <p:spPr>
          <a:xfrm>
            <a:off x="1927654" y="494270"/>
            <a:ext cx="8220096" cy="10750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EFCEBC-C49B-4AC0-9BBE-A619FE8ACCA4}"/>
              </a:ext>
            </a:extLst>
          </p:cNvPr>
          <p:cNvSpPr txBox="1"/>
          <p:nvPr/>
        </p:nvSpPr>
        <p:spPr>
          <a:xfrm>
            <a:off x="2044250" y="739401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Population Growth and Decay (in statistics)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CB4BC-8C0D-4107-80F3-CF66DD0AC68E}"/>
              </a:ext>
            </a:extLst>
          </p:cNvPr>
          <p:cNvSpPr txBox="1"/>
          <p:nvPr/>
        </p:nvSpPr>
        <p:spPr>
          <a:xfrm>
            <a:off x="815546" y="1924217"/>
            <a:ext cx="97247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B050"/>
                </a:solidFill>
                <a:latin typeface="Nexa light"/>
              </a:rPr>
              <a:t>Problem: </a:t>
            </a:r>
            <a:r>
              <a:rPr lang="en-US" sz="2800" b="0" i="0" u="none" strike="noStrike" baseline="0" dirty="0">
                <a:latin typeface="Nexa light"/>
              </a:rPr>
              <a:t>A population grows at the rate of 5% per year. How long does it take for the population to double?</a:t>
            </a:r>
          </a:p>
          <a:p>
            <a:pPr algn="just"/>
            <a:endParaRPr lang="en-US" sz="2800" b="0" i="0" u="none" strike="noStrike" baseline="0" dirty="0">
              <a:latin typeface="Nexa light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B050"/>
                </a:solidFill>
                <a:latin typeface="Nexa light"/>
              </a:rPr>
              <a:t>Solution: </a:t>
            </a:r>
            <a:r>
              <a:rPr lang="en-US" sz="2800" b="0" i="0" u="none" strike="noStrike" baseline="0" dirty="0">
                <a:latin typeface="Nexa light"/>
              </a:rPr>
              <a:t>Let the initial population be      and let the population after t years be p. Then we get</a:t>
            </a:r>
            <a:endParaRPr lang="en-US" sz="2800" dirty="0">
              <a:latin typeface="Nexa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E5596-727A-46D8-BC25-E0EECFDB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98" y="3304731"/>
            <a:ext cx="398352" cy="434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0F89B6-FDC5-44E2-938E-BBF638ADD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162" y="4067690"/>
            <a:ext cx="5626871" cy="242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390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Bahnschrift SemiBold</vt:lpstr>
      <vt:lpstr>Calibri</vt:lpstr>
      <vt:lpstr>Calibri Light</vt:lpstr>
      <vt:lpstr>Cambria Math</vt:lpstr>
      <vt:lpstr>Nexa bold</vt:lpstr>
      <vt:lpstr>Nexa light</vt:lpstr>
      <vt:lpstr>Nexa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Nayeem Hasan</dc:creator>
  <cp:lastModifiedBy>Jannatul Haq Nayeem</cp:lastModifiedBy>
  <cp:revision>98</cp:revision>
  <dcterms:created xsi:type="dcterms:W3CDTF">2020-09-22T04:58:07Z</dcterms:created>
  <dcterms:modified xsi:type="dcterms:W3CDTF">2022-01-15T06:46:50Z</dcterms:modified>
</cp:coreProperties>
</file>