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1" r:id="rId4"/>
    <p:sldId id="262" r:id="rId5"/>
    <p:sldId id="259" r:id="rId6"/>
    <p:sldId id="263" r:id="rId7"/>
    <p:sldId id="264" r:id="rId8"/>
    <p:sldId id="265" r:id="rId9"/>
    <p:sldId id="266" r:id="rId10"/>
    <p:sldId id="258" r:id="rId11"/>
    <p:sldId id="260" r:id="rId12"/>
    <p:sldId id="267" r:id="rId13"/>
    <p:sldId id="268" r:id="rId14"/>
    <p:sldId id="270" r:id="rId15"/>
    <p:sldId id="271" r:id="rId16"/>
    <p:sldId id="272" r:id="rId17"/>
    <p:sldId id="273"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A9B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BDC47B-B92A-ACC9-00C3-8755E1C8C3F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E692A12-F424-8485-9B13-42610A1F294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C9AA1CD-7957-EF19-00B6-59473A464AC7}"/>
              </a:ext>
            </a:extLst>
          </p:cNvPr>
          <p:cNvSpPr>
            <a:spLocks noGrp="1"/>
          </p:cNvSpPr>
          <p:nvPr>
            <p:ph type="dt" sz="half" idx="10"/>
          </p:nvPr>
        </p:nvSpPr>
        <p:spPr/>
        <p:txBody>
          <a:bodyPr/>
          <a:lstStyle/>
          <a:p>
            <a:fld id="{2AD7FDEC-D9DD-4961-B9B1-0FD4F2746E65}" type="datetimeFigureOut">
              <a:rPr lang="en-US" smtClean="0"/>
              <a:t>5/6/2022</a:t>
            </a:fld>
            <a:endParaRPr lang="en-US"/>
          </a:p>
        </p:txBody>
      </p:sp>
      <p:sp>
        <p:nvSpPr>
          <p:cNvPr id="5" name="Footer Placeholder 4">
            <a:extLst>
              <a:ext uri="{FF2B5EF4-FFF2-40B4-BE49-F238E27FC236}">
                <a16:creationId xmlns:a16="http://schemas.microsoft.com/office/drawing/2014/main" id="{CCECB506-DCD7-8B7C-73D5-B50533F206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895464-AEF8-B43E-9AFB-30A25C7EB4FF}"/>
              </a:ext>
            </a:extLst>
          </p:cNvPr>
          <p:cNvSpPr>
            <a:spLocks noGrp="1"/>
          </p:cNvSpPr>
          <p:nvPr>
            <p:ph type="sldNum" sz="quarter" idx="12"/>
          </p:nvPr>
        </p:nvSpPr>
        <p:spPr/>
        <p:txBody>
          <a:bodyPr/>
          <a:lstStyle/>
          <a:p>
            <a:fld id="{306BECFF-8D14-4EF4-8B4B-D9BB9C2DBF48}" type="slidenum">
              <a:rPr lang="en-US" smtClean="0"/>
              <a:t>‹#›</a:t>
            </a:fld>
            <a:endParaRPr lang="en-US"/>
          </a:p>
        </p:txBody>
      </p:sp>
    </p:spTree>
    <p:extLst>
      <p:ext uri="{BB962C8B-B14F-4D97-AF65-F5344CB8AC3E}">
        <p14:creationId xmlns:p14="http://schemas.microsoft.com/office/powerpoint/2010/main" val="34135176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DF0E7C-3017-E6B9-4C03-8D6E70F7DEF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B385473-3403-8060-5C8E-3ABC75DBCD8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2B261F3-1EAB-9126-B86F-1B1234346F71}"/>
              </a:ext>
            </a:extLst>
          </p:cNvPr>
          <p:cNvSpPr>
            <a:spLocks noGrp="1"/>
          </p:cNvSpPr>
          <p:nvPr>
            <p:ph type="dt" sz="half" idx="10"/>
          </p:nvPr>
        </p:nvSpPr>
        <p:spPr/>
        <p:txBody>
          <a:bodyPr/>
          <a:lstStyle/>
          <a:p>
            <a:fld id="{2AD7FDEC-D9DD-4961-B9B1-0FD4F2746E65}" type="datetimeFigureOut">
              <a:rPr lang="en-US" smtClean="0"/>
              <a:t>5/6/2022</a:t>
            </a:fld>
            <a:endParaRPr lang="en-US"/>
          </a:p>
        </p:txBody>
      </p:sp>
      <p:sp>
        <p:nvSpPr>
          <p:cNvPr id="5" name="Footer Placeholder 4">
            <a:extLst>
              <a:ext uri="{FF2B5EF4-FFF2-40B4-BE49-F238E27FC236}">
                <a16:creationId xmlns:a16="http://schemas.microsoft.com/office/drawing/2014/main" id="{8EE1E9E1-1225-0E66-38A7-80D86DEDAC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9ECA912-770A-A767-E62B-40901AE77FBD}"/>
              </a:ext>
            </a:extLst>
          </p:cNvPr>
          <p:cNvSpPr>
            <a:spLocks noGrp="1"/>
          </p:cNvSpPr>
          <p:nvPr>
            <p:ph type="sldNum" sz="quarter" idx="12"/>
          </p:nvPr>
        </p:nvSpPr>
        <p:spPr/>
        <p:txBody>
          <a:bodyPr/>
          <a:lstStyle/>
          <a:p>
            <a:fld id="{306BECFF-8D14-4EF4-8B4B-D9BB9C2DBF48}" type="slidenum">
              <a:rPr lang="en-US" smtClean="0"/>
              <a:t>‹#›</a:t>
            </a:fld>
            <a:endParaRPr lang="en-US"/>
          </a:p>
        </p:txBody>
      </p:sp>
    </p:spTree>
    <p:extLst>
      <p:ext uri="{BB962C8B-B14F-4D97-AF65-F5344CB8AC3E}">
        <p14:creationId xmlns:p14="http://schemas.microsoft.com/office/powerpoint/2010/main" val="3074571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994C423-2AC7-EC0F-973B-B4059DC4876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AC43450-780D-D288-485B-839FC46C2F7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A1CA6FC-1162-9800-D3AB-BAD8512D01A5}"/>
              </a:ext>
            </a:extLst>
          </p:cNvPr>
          <p:cNvSpPr>
            <a:spLocks noGrp="1"/>
          </p:cNvSpPr>
          <p:nvPr>
            <p:ph type="dt" sz="half" idx="10"/>
          </p:nvPr>
        </p:nvSpPr>
        <p:spPr/>
        <p:txBody>
          <a:bodyPr/>
          <a:lstStyle/>
          <a:p>
            <a:fld id="{2AD7FDEC-D9DD-4961-B9B1-0FD4F2746E65}" type="datetimeFigureOut">
              <a:rPr lang="en-US" smtClean="0"/>
              <a:t>5/6/2022</a:t>
            </a:fld>
            <a:endParaRPr lang="en-US"/>
          </a:p>
        </p:txBody>
      </p:sp>
      <p:sp>
        <p:nvSpPr>
          <p:cNvPr id="5" name="Footer Placeholder 4">
            <a:extLst>
              <a:ext uri="{FF2B5EF4-FFF2-40B4-BE49-F238E27FC236}">
                <a16:creationId xmlns:a16="http://schemas.microsoft.com/office/drawing/2014/main" id="{2F8EE858-DC6D-C054-ED0D-1C14C34FF12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F6A4A86-6504-CEA3-0C6C-3A957512835D}"/>
              </a:ext>
            </a:extLst>
          </p:cNvPr>
          <p:cNvSpPr>
            <a:spLocks noGrp="1"/>
          </p:cNvSpPr>
          <p:nvPr>
            <p:ph type="sldNum" sz="quarter" idx="12"/>
          </p:nvPr>
        </p:nvSpPr>
        <p:spPr/>
        <p:txBody>
          <a:bodyPr/>
          <a:lstStyle/>
          <a:p>
            <a:fld id="{306BECFF-8D14-4EF4-8B4B-D9BB9C2DBF48}" type="slidenum">
              <a:rPr lang="en-US" smtClean="0"/>
              <a:t>‹#›</a:t>
            </a:fld>
            <a:endParaRPr lang="en-US"/>
          </a:p>
        </p:txBody>
      </p:sp>
    </p:spTree>
    <p:extLst>
      <p:ext uri="{BB962C8B-B14F-4D97-AF65-F5344CB8AC3E}">
        <p14:creationId xmlns:p14="http://schemas.microsoft.com/office/powerpoint/2010/main" val="42363362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5ED8A-4574-D589-259E-DEDEFAEBFEB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C654820-D395-B9D9-488A-53C90636DB4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AD02342-AF3F-FC8E-8EE7-F57444F005F6}"/>
              </a:ext>
            </a:extLst>
          </p:cNvPr>
          <p:cNvSpPr>
            <a:spLocks noGrp="1"/>
          </p:cNvSpPr>
          <p:nvPr>
            <p:ph type="dt" sz="half" idx="10"/>
          </p:nvPr>
        </p:nvSpPr>
        <p:spPr/>
        <p:txBody>
          <a:bodyPr/>
          <a:lstStyle/>
          <a:p>
            <a:fld id="{2AD7FDEC-D9DD-4961-B9B1-0FD4F2746E65}" type="datetimeFigureOut">
              <a:rPr lang="en-US" smtClean="0"/>
              <a:t>5/6/2022</a:t>
            </a:fld>
            <a:endParaRPr lang="en-US"/>
          </a:p>
        </p:txBody>
      </p:sp>
      <p:sp>
        <p:nvSpPr>
          <p:cNvPr id="5" name="Footer Placeholder 4">
            <a:extLst>
              <a:ext uri="{FF2B5EF4-FFF2-40B4-BE49-F238E27FC236}">
                <a16:creationId xmlns:a16="http://schemas.microsoft.com/office/drawing/2014/main" id="{557C8267-392F-80D8-C605-95182D4CEA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A2CE696-CDFF-9FF4-C4D1-EA8D2FE73FBE}"/>
              </a:ext>
            </a:extLst>
          </p:cNvPr>
          <p:cNvSpPr>
            <a:spLocks noGrp="1"/>
          </p:cNvSpPr>
          <p:nvPr>
            <p:ph type="sldNum" sz="quarter" idx="12"/>
          </p:nvPr>
        </p:nvSpPr>
        <p:spPr/>
        <p:txBody>
          <a:bodyPr/>
          <a:lstStyle/>
          <a:p>
            <a:fld id="{306BECFF-8D14-4EF4-8B4B-D9BB9C2DBF48}" type="slidenum">
              <a:rPr lang="en-US" smtClean="0"/>
              <a:t>‹#›</a:t>
            </a:fld>
            <a:endParaRPr lang="en-US"/>
          </a:p>
        </p:txBody>
      </p:sp>
    </p:spTree>
    <p:extLst>
      <p:ext uri="{BB962C8B-B14F-4D97-AF65-F5344CB8AC3E}">
        <p14:creationId xmlns:p14="http://schemas.microsoft.com/office/powerpoint/2010/main" val="17578028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B4F99-CE73-CB4E-1F17-4F1DEDFB3C3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0C4C93A-E2C9-391B-999F-069696B1894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8E25180-4947-BD79-076B-9B169B36DD3A}"/>
              </a:ext>
            </a:extLst>
          </p:cNvPr>
          <p:cNvSpPr>
            <a:spLocks noGrp="1"/>
          </p:cNvSpPr>
          <p:nvPr>
            <p:ph type="dt" sz="half" idx="10"/>
          </p:nvPr>
        </p:nvSpPr>
        <p:spPr/>
        <p:txBody>
          <a:bodyPr/>
          <a:lstStyle/>
          <a:p>
            <a:fld id="{2AD7FDEC-D9DD-4961-B9B1-0FD4F2746E65}" type="datetimeFigureOut">
              <a:rPr lang="en-US" smtClean="0"/>
              <a:t>5/6/2022</a:t>
            </a:fld>
            <a:endParaRPr lang="en-US"/>
          </a:p>
        </p:txBody>
      </p:sp>
      <p:sp>
        <p:nvSpPr>
          <p:cNvPr id="5" name="Footer Placeholder 4">
            <a:extLst>
              <a:ext uri="{FF2B5EF4-FFF2-40B4-BE49-F238E27FC236}">
                <a16:creationId xmlns:a16="http://schemas.microsoft.com/office/drawing/2014/main" id="{584CC071-BCB2-8695-4BA1-7D8FE213AE0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8F50D68-0C5C-2840-3602-459548D5D750}"/>
              </a:ext>
            </a:extLst>
          </p:cNvPr>
          <p:cNvSpPr>
            <a:spLocks noGrp="1"/>
          </p:cNvSpPr>
          <p:nvPr>
            <p:ph type="sldNum" sz="quarter" idx="12"/>
          </p:nvPr>
        </p:nvSpPr>
        <p:spPr/>
        <p:txBody>
          <a:bodyPr/>
          <a:lstStyle/>
          <a:p>
            <a:fld id="{306BECFF-8D14-4EF4-8B4B-D9BB9C2DBF48}" type="slidenum">
              <a:rPr lang="en-US" smtClean="0"/>
              <a:t>‹#›</a:t>
            </a:fld>
            <a:endParaRPr lang="en-US"/>
          </a:p>
        </p:txBody>
      </p:sp>
    </p:spTree>
    <p:extLst>
      <p:ext uri="{BB962C8B-B14F-4D97-AF65-F5344CB8AC3E}">
        <p14:creationId xmlns:p14="http://schemas.microsoft.com/office/powerpoint/2010/main" val="33382263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659626-DCB8-B0EA-306C-2BDACEFCC0B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D310A86-9235-4855-20EC-D6952235118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3560EDB-0916-2A9D-4316-589D0A63389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98E4225-7FFB-7879-37F1-5BF252BB21AC}"/>
              </a:ext>
            </a:extLst>
          </p:cNvPr>
          <p:cNvSpPr>
            <a:spLocks noGrp="1"/>
          </p:cNvSpPr>
          <p:nvPr>
            <p:ph type="dt" sz="half" idx="10"/>
          </p:nvPr>
        </p:nvSpPr>
        <p:spPr/>
        <p:txBody>
          <a:bodyPr/>
          <a:lstStyle/>
          <a:p>
            <a:fld id="{2AD7FDEC-D9DD-4961-B9B1-0FD4F2746E65}" type="datetimeFigureOut">
              <a:rPr lang="en-US" smtClean="0"/>
              <a:t>5/6/2022</a:t>
            </a:fld>
            <a:endParaRPr lang="en-US"/>
          </a:p>
        </p:txBody>
      </p:sp>
      <p:sp>
        <p:nvSpPr>
          <p:cNvPr id="6" name="Footer Placeholder 5">
            <a:extLst>
              <a:ext uri="{FF2B5EF4-FFF2-40B4-BE49-F238E27FC236}">
                <a16:creationId xmlns:a16="http://schemas.microsoft.com/office/drawing/2014/main" id="{A5C9A0FF-AF82-33D1-E5B5-563A9C3A2EE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6EECB47-B7AA-31AD-9564-781A779F018D}"/>
              </a:ext>
            </a:extLst>
          </p:cNvPr>
          <p:cNvSpPr>
            <a:spLocks noGrp="1"/>
          </p:cNvSpPr>
          <p:nvPr>
            <p:ph type="sldNum" sz="quarter" idx="12"/>
          </p:nvPr>
        </p:nvSpPr>
        <p:spPr/>
        <p:txBody>
          <a:bodyPr/>
          <a:lstStyle/>
          <a:p>
            <a:fld id="{306BECFF-8D14-4EF4-8B4B-D9BB9C2DBF48}" type="slidenum">
              <a:rPr lang="en-US" smtClean="0"/>
              <a:t>‹#›</a:t>
            </a:fld>
            <a:endParaRPr lang="en-US"/>
          </a:p>
        </p:txBody>
      </p:sp>
    </p:spTree>
    <p:extLst>
      <p:ext uri="{BB962C8B-B14F-4D97-AF65-F5344CB8AC3E}">
        <p14:creationId xmlns:p14="http://schemas.microsoft.com/office/powerpoint/2010/main" val="30480524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A6FBD-6C70-0B38-FF0D-1EBCB941B67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81E31FC-7F88-24B4-146B-DCF2A8A5594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ED97752-2CFF-82F9-164C-C86C849C8F4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491CC2B-A828-F596-9DD0-827D109E171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6EFE7C0-38AF-7F4E-F98A-C7ECF61087C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FDDF544-0F47-6C18-B928-BB4EECE6F9A6}"/>
              </a:ext>
            </a:extLst>
          </p:cNvPr>
          <p:cNvSpPr>
            <a:spLocks noGrp="1"/>
          </p:cNvSpPr>
          <p:nvPr>
            <p:ph type="dt" sz="half" idx="10"/>
          </p:nvPr>
        </p:nvSpPr>
        <p:spPr/>
        <p:txBody>
          <a:bodyPr/>
          <a:lstStyle/>
          <a:p>
            <a:fld id="{2AD7FDEC-D9DD-4961-B9B1-0FD4F2746E65}" type="datetimeFigureOut">
              <a:rPr lang="en-US" smtClean="0"/>
              <a:t>5/6/2022</a:t>
            </a:fld>
            <a:endParaRPr lang="en-US"/>
          </a:p>
        </p:txBody>
      </p:sp>
      <p:sp>
        <p:nvSpPr>
          <p:cNvPr id="8" name="Footer Placeholder 7">
            <a:extLst>
              <a:ext uri="{FF2B5EF4-FFF2-40B4-BE49-F238E27FC236}">
                <a16:creationId xmlns:a16="http://schemas.microsoft.com/office/drawing/2014/main" id="{655B68D5-7A15-A599-9762-8CACFC499A4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71F33B3-685F-A8EE-9617-292F55835253}"/>
              </a:ext>
            </a:extLst>
          </p:cNvPr>
          <p:cNvSpPr>
            <a:spLocks noGrp="1"/>
          </p:cNvSpPr>
          <p:nvPr>
            <p:ph type="sldNum" sz="quarter" idx="12"/>
          </p:nvPr>
        </p:nvSpPr>
        <p:spPr/>
        <p:txBody>
          <a:bodyPr/>
          <a:lstStyle/>
          <a:p>
            <a:fld id="{306BECFF-8D14-4EF4-8B4B-D9BB9C2DBF48}" type="slidenum">
              <a:rPr lang="en-US" smtClean="0"/>
              <a:t>‹#›</a:t>
            </a:fld>
            <a:endParaRPr lang="en-US"/>
          </a:p>
        </p:txBody>
      </p:sp>
    </p:spTree>
    <p:extLst>
      <p:ext uri="{BB962C8B-B14F-4D97-AF65-F5344CB8AC3E}">
        <p14:creationId xmlns:p14="http://schemas.microsoft.com/office/powerpoint/2010/main" val="23516121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BEA54-A7B4-8710-7B89-2EEEEB079B3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493247D-C0D1-A6DE-DA37-C9B0A5FFD104}"/>
              </a:ext>
            </a:extLst>
          </p:cNvPr>
          <p:cNvSpPr>
            <a:spLocks noGrp="1"/>
          </p:cNvSpPr>
          <p:nvPr>
            <p:ph type="dt" sz="half" idx="10"/>
          </p:nvPr>
        </p:nvSpPr>
        <p:spPr/>
        <p:txBody>
          <a:bodyPr/>
          <a:lstStyle/>
          <a:p>
            <a:fld id="{2AD7FDEC-D9DD-4961-B9B1-0FD4F2746E65}" type="datetimeFigureOut">
              <a:rPr lang="en-US" smtClean="0"/>
              <a:t>5/6/2022</a:t>
            </a:fld>
            <a:endParaRPr lang="en-US"/>
          </a:p>
        </p:txBody>
      </p:sp>
      <p:sp>
        <p:nvSpPr>
          <p:cNvPr id="4" name="Footer Placeholder 3">
            <a:extLst>
              <a:ext uri="{FF2B5EF4-FFF2-40B4-BE49-F238E27FC236}">
                <a16:creationId xmlns:a16="http://schemas.microsoft.com/office/drawing/2014/main" id="{D6884F6C-00D3-D728-6DAD-56D14AED2D5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E9B031A-69C2-C682-A817-4601992CC744}"/>
              </a:ext>
            </a:extLst>
          </p:cNvPr>
          <p:cNvSpPr>
            <a:spLocks noGrp="1"/>
          </p:cNvSpPr>
          <p:nvPr>
            <p:ph type="sldNum" sz="quarter" idx="12"/>
          </p:nvPr>
        </p:nvSpPr>
        <p:spPr/>
        <p:txBody>
          <a:bodyPr/>
          <a:lstStyle/>
          <a:p>
            <a:fld id="{306BECFF-8D14-4EF4-8B4B-D9BB9C2DBF48}" type="slidenum">
              <a:rPr lang="en-US" smtClean="0"/>
              <a:t>‹#›</a:t>
            </a:fld>
            <a:endParaRPr lang="en-US"/>
          </a:p>
        </p:txBody>
      </p:sp>
    </p:spTree>
    <p:extLst>
      <p:ext uri="{BB962C8B-B14F-4D97-AF65-F5344CB8AC3E}">
        <p14:creationId xmlns:p14="http://schemas.microsoft.com/office/powerpoint/2010/main" val="36524483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84BD03-5EF9-4788-B16A-2F8FE587EB07}"/>
              </a:ext>
            </a:extLst>
          </p:cNvPr>
          <p:cNvSpPr>
            <a:spLocks noGrp="1"/>
          </p:cNvSpPr>
          <p:nvPr>
            <p:ph type="dt" sz="half" idx="10"/>
          </p:nvPr>
        </p:nvSpPr>
        <p:spPr/>
        <p:txBody>
          <a:bodyPr/>
          <a:lstStyle/>
          <a:p>
            <a:fld id="{2AD7FDEC-D9DD-4961-B9B1-0FD4F2746E65}" type="datetimeFigureOut">
              <a:rPr lang="en-US" smtClean="0"/>
              <a:t>5/6/2022</a:t>
            </a:fld>
            <a:endParaRPr lang="en-US"/>
          </a:p>
        </p:txBody>
      </p:sp>
      <p:sp>
        <p:nvSpPr>
          <p:cNvPr id="3" name="Footer Placeholder 2">
            <a:extLst>
              <a:ext uri="{FF2B5EF4-FFF2-40B4-BE49-F238E27FC236}">
                <a16:creationId xmlns:a16="http://schemas.microsoft.com/office/drawing/2014/main" id="{2819AD7F-4000-6B07-F476-E776855A0B7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D0810F9-EBD7-D0E3-4BAA-799B0492A6FA}"/>
              </a:ext>
            </a:extLst>
          </p:cNvPr>
          <p:cNvSpPr>
            <a:spLocks noGrp="1"/>
          </p:cNvSpPr>
          <p:nvPr>
            <p:ph type="sldNum" sz="quarter" idx="12"/>
          </p:nvPr>
        </p:nvSpPr>
        <p:spPr/>
        <p:txBody>
          <a:bodyPr/>
          <a:lstStyle/>
          <a:p>
            <a:fld id="{306BECFF-8D14-4EF4-8B4B-D9BB9C2DBF48}" type="slidenum">
              <a:rPr lang="en-US" smtClean="0"/>
              <a:t>‹#›</a:t>
            </a:fld>
            <a:endParaRPr lang="en-US"/>
          </a:p>
        </p:txBody>
      </p:sp>
    </p:spTree>
    <p:extLst>
      <p:ext uri="{BB962C8B-B14F-4D97-AF65-F5344CB8AC3E}">
        <p14:creationId xmlns:p14="http://schemas.microsoft.com/office/powerpoint/2010/main" val="216311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8C5628-56E7-738D-8D5E-87CBE359BB6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B7FE8F3-DC56-CB91-18EE-17C2E0119B3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27188F4-0A6C-0C27-8D3B-431B4553D14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D5CF700-95E0-11D8-3566-42493B71B92B}"/>
              </a:ext>
            </a:extLst>
          </p:cNvPr>
          <p:cNvSpPr>
            <a:spLocks noGrp="1"/>
          </p:cNvSpPr>
          <p:nvPr>
            <p:ph type="dt" sz="half" idx="10"/>
          </p:nvPr>
        </p:nvSpPr>
        <p:spPr/>
        <p:txBody>
          <a:bodyPr/>
          <a:lstStyle/>
          <a:p>
            <a:fld id="{2AD7FDEC-D9DD-4961-B9B1-0FD4F2746E65}" type="datetimeFigureOut">
              <a:rPr lang="en-US" smtClean="0"/>
              <a:t>5/6/2022</a:t>
            </a:fld>
            <a:endParaRPr lang="en-US"/>
          </a:p>
        </p:txBody>
      </p:sp>
      <p:sp>
        <p:nvSpPr>
          <p:cNvPr id="6" name="Footer Placeholder 5">
            <a:extLst>
              <a:ext uri="{FF2B5EF4-FFF2-40B4-BE49-F238E27FC236}">
                <a16:creationId xmlns:a16="http://schemas.microsoft.com/office/drawing/2014/main" id="{48784AF5-5B89-0936-9B73-7FF7F626863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9A9A45B-1334-D3F3-9635-A91895C6AF92}"/>
              </a:ext>
            </a:extLst>
          </p:cNvPr>
          <p:cNvSpPr>
            <a:spLocks noGrp="1"/>
          </p:cNvSpPr>
          <p:nvPr>
            <p:ph type="sldNum" sz="quarter" idx="12"/>
          </p:nvPr>
        </p:nvSpPr>
        <p:spPr/>
        <p:txBody>
          <a:bodyPr/>
          <a:lstStyle/>
          <a:p>
            <a:fld id="{306BECFF-8D14-4EF4-8B4B-D9BB9C2DBF48}" type="slidenum">
              <a:rPr lang="en-US" smtClean="0"/>
              <a:t>‹#›</a:t>
            </a:fld>
            <a:endParaRPr lang="en-US"/>
          </a:p>
        </p:txBody>
      </p:sp>
    </p:spTree>
    <p:extLst>
      <p:ext uri="{BB962C8B-B14F-4D97-AF65-F5344CB8AC3E}">
        <p14:creationId xmlns:p14="http://schemas.microsoft.com/office/powerpoint/2010/main" val="31846689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6D5257-3C9E-0341-2176-C124148FA94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B56B925-999E-DE05-95B3-8B14DC6781D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625D582-09DF-7F7F-7786-261621C3B82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0ADA92-0919-8424-F495-254943AF0AEF}"/>
              </a:ext>
            </a:extLst>
          </p:cNvPr>
          <p:cNvSpPr>
            <a:spLocks noGrp="1"/>
          </p:cNvSpPr>
          <p:nvPr>
            <p:ph type="dt" sz="half" idx="10"/>
          </p:nvPr>
        </p:nvSpPr>
        <p:spPr/>
        <p:txBody>
          <a:bodyPr/>
          <a:lstStyle/>
          <a:p>
            <a:fld id="{2AD7FDEC-D9DD-4961-B9B1-0FD4F2746E65}" type="datetimeFigureOut">
              <a:rPr lang="en-US" smtClean="0"/>
              <a:t>5/6/2022</a:t>
            </a:fld>
            <a:endParaRPr lang="en-US"/>
          </a:p>
        </p:txBody>
      </p:sp>
      <p:sp>
        <p:nvSpPr>
          <p:cNvPr id="6" name="Footer Placeholder 5">
            <a:extLst>
              <a:ext uri="{FF2B5EF4-FFF2-40B4-BE49-F238E27FC236}">
                <a16:creationId xmlns:a16="http://schemas.microsoft.com/office/drawing/2014/main" id="{E1E2E6AC-D11E-CF90-04D7-96B53745AB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01C0694-9639-E628-BEAB-7CCFF0523087}"/>
              </a:ext>
            </a:extLst>
          </p:cNvPr>
          <p:cNvSpPr>
            <a:spLocks noGrp="1"/>
          </p:cNvSpPr>
          <p:nvPr>
            <p:ph type="sldNum" sz="quarter" idx="12"/>
          </p:nvPr>
        </p:nvSpPr>
        <p:spPr/>
        <p:txBody>
          <a:bodyPr/>
          <a:lstStyle/>
          <a:p>
            <a:fld id="{306BECFF-8D14-4EF4-8B4B-D9BB9C2DBF48}" type="slidenum">
              <a:rPr lang="en-US" smtClean="0"/>
              <a:t>‹#›</a:t>
            </a:fld>
            <a:endParaRPr lang="en-US"/>
          </a:p>
        </p:txBody>
      </p:sp>
    </p:spTree>
    <p:extLst>
      <p:ext uri="{BB962C8B-B14F-4D97-AF65-F5344CB8AC3E}">
        <p14:creationId xmlns:p14="http://schemas.microsoft.com/office/powerpoint/2010/main" val="27917748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747F10A-A517-C0A2-14A9-3052E0DDF80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0E1A95A-9AC4-7303-D355-97C54041631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F92E5A-92B0-EB25-A682-310D7D0EC37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AD7FDEC-D9DD-4961-B9B1-0FD4F2746E65}" type="datetimeFigureOut">
              <a:rPr lang="en-US" smtClean="0"/>
              <a:t>5/6/2022</a:t>
            </a:fld>
            <a:endParaRPr lang="en-US"/>
          </a:p>
        </p:txBody>
      </p:sp>
      <p:sp>
        <p:nvSpPr>
          <p:cNvPr id="5" name="Footer Placeholder 4">
            <a:extLst>
              <a:ext uri="{FF2B5EF4-FFF2-40B4-BE49-F238E27FC236}">
                <a16:creationId xmlns:a16="http://schemas.microsoft.com/office/drawing/2014/main" id="{C8945800-AFA5-94F8-42C6-7144445DE01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174DD54-77E1-4D80-7F7D-4ECDCAE89CF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06BECFF-8D14-4EF4-8B4B-D9BB9C2DBF48}" type="slidenum">
              <a:rPr lang="en-US" smtClean="0"/>
              <a:t>‹#›</a:t>
            </a:fld>
            <a:endParaRPr lang="en-US"/>
          </a:p>
        </p:txBody>
      </p:sp>
    </p:spTree>
    <p:extLst>
      <p:ext uri="{BB962C8B-B14F-4D97-AF65-F5344CB8AC3E}">
        <p14:creationId xmlns:p14="http://schemas.microsoft.com/office/powerpoint/2010/main" val="9471128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0CE2DA0-2F26-5C2B-DFB4-8022E05C971D}"/>
              </a:ext>
            </a:extLst>
          </p:cNvPr>
          <p:cNvSpPr/>
          <p:nvPr/>
        </p:nvSpPr>
        <p:spPr>
          <a:xfrm>
            <a:off x="5355473" y="1562015"/>
            <a:ext cx="1768433" cy="584775"/>
          </a:xfrm>
          <a:prstGeom prst="rect">
            <a:avLst/>
          </a:prstGeom>
        </p:spPr>
        <p:txBody>
          <a:bodyPr wrap="none">
            <a:spAutoFit/>
          </a:bodyPr>
          <a:lstStyle/>
          <a:p>
            <a:r>
              <a:rPr lang="en-US" sz="3200" dirty="0">
                <a:solidFill>
                  <a:srgbClr val="00A9B0"/>
                </a:solidFill>
                <a:latin typeface="Arial Rounded MT Bold" panose="020F0704030504030204" pitchFamily="34" charset="0"/>
              </a:rPr>
              <a:t>CSE360</a:t>
            </a:r>
          </a:p>
        </p:txBody>
      </p:sp>
      <p:sp>
        <p:nvSpPr>
          <p:cNvPr id="5" name="TextBox 4">
            <a:extLst>
              <a:ext uri="{FF2B5EF4-FFF2-40B4-BE49-F238E27FC236}">
                <a16:creationId xmlns:a16="http://schemas.microsoft.com/office/drawing/2014/main" id="{1EAD8FFF-9C4E-9EFD-6037-7A59061379E8}"/>
              </a:ext>
            </a:extLst>
          </p:cNvPr>
          <p:cNvSpPr txBox="1"/>
          <p:nvPr/>
        </p:nvSpPr>
        <p:spPr>
          <a:xfrm>
            <a:off x="5231048" y="2083477"/>
            <a:ext cx="2017284" cy="584775"/>
          </a:xfrm>
          <a:prstGeom prst="rect">
            <a:avLst/>
          </a:prstGeom>
          <a:noFill/>
        </p:spPr>
        <p:txBody>
          <a:bodyPr wrap="none" rtlCol="0">
            <a:spAutoFit/>
          </a:bodyPr>
          <a:lstStyle/>
          <a:p>
            <a:r>
              <a:rPr lang="en-US" sz="3200" dirty="0">
                <a:solidFill>
                  <a:srgbClr val="00A9B0"/>
                </a:solidFill>
                <a:latin typeface="Arial Rounded MT Bold" panose="020F0704030504030204" pitchFamily="34" charset="0"/>
              </a:rPr>
              <a:t>Group 08</a:t>
            </a:r>
          </a:p>
        </p:txBody>
      </p:sp>
      <p:grpSp>
        <p:nvGrpSpPr>
          <p:cNvPr id="6" name="Group 5">
            <a:extLst>
              <a:ext uri="{FF2B5EF4-FFF2-40B4-BE49-F238E27FC236}">
                <a16:creationId xmlns:a16="http://schemas.microsoft.com/office/drawing/2014/main" id="{47201895-BC97-BA57-6765-2FF19D593D2A}"/>
              </a:ext>
            </a:extLst>
          </p:cNvPr>
          <p:cNvGrpSpPr/>
          <p:nvPr/>
        </p:nvGrpSpPr>
        <p:grpSpPr>
          <a:xfrm>
            <a:off x="1004818" y="4119751"/>
            <a:ext cx="4226230" cy="920047"/>
            <a:chOff x="634537" y="4078820"/>
            <a:chExt cx="4226230" cy="920047"/>
          </a:xfrm>
        </p:grpSpPr>
        <p:pic>
          <p:nvPicPr>
            <p:cNvPr id="7" name="Picture 6">
              <a:extLst>
                <a:ext uri="{FF2B5EF4-FFF2-40B4-BE49-F238E27FC236}">
                  <a16:creationId xmlns:a16="http://schemas.microsoft.com/office/drawing/2014/main" id="{9ADCC58E-E94F-CF7E-B8B1-59CECB333988}"/>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1440" t="10697" r="15943" b="16687"/>
            <a:stretch/>
          </p:blipFill>
          <p:spPr>
            <a:xfrm>
              <a:off x="634537" y="4078820"/>
              <a:ext cx="921327" cy="920047"/>
            </a:xfrm>
            <a:prstGeom prst="ellipse">
              <a:avLst/>
            </a:prstGeom>
          </p:spPr>
        </p:pic>
        <p:sp>
          <p:nvSpPr>
            <p:cNvPr id="8" name="Rectangle 7">
              <a:extLst>
                <a:ext uri="{FF2B5EF4-FFF2-40B4-BE49-F238E27FC236}">
                  <a16:creationId xmlns:a16="http://schemas.microsoft.com/office/drawing/2014/main" id="{8478C439-10CD-387A-BD1F-01C73D8FD87C}"/>
                </a:ext>
              </a:extLst>
            </p:cNvPr>
            <p:cNvSpPr/>
            <p:nvPr/>
          </p:nvSpPr>
          <p:spPr>
            <a:xfrm>
              <a:off x="1727661" y="4098486"/>
              <a:ext cx="3133106" cy="778126"/>
            </a:xfrm>
            <a:prstGeom prst="rect">
              <a:avLst/>
            </a:prstGeom>
            <a:solidFill>
              <a:srgbClr val="00A9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35B78915-33E5-8A1E-1DC9-7CB4B342A51F}"/>
                </a:ext>
              </a:extLst>
            </p:cNvPr>
            <p:cNvSpPr txBox="1"/>
            <p:nvPr/>
          </p:nvSpPr>
          <p:spPr>
            <a:xfrm>
              <a:off x="1780474" y="4105856"/>
              <a:ext cx="2840182" cy="400110"/>
            </a:xfrm>
            <a:prstGeom prst="rect">
              <a:avLst/>
            </a:prstGeom>
            <a:noFill/>
          </p:spPr>
          <p:txBody>
            <a:bodyPr wrap="square" rtlCol="0">
              <a:spAutoFit/>
            </a:bodyPr>
            <a:lstStyle/>
            <a:p>
              <a:r>
                <a:rPr lang="en-US" sz="2000" dirty="0">
                  <a:solidFill>
                    <a:schemeClr val="bg1"/>
                  </a:solidFill>
                  <a:latin typeface="Open Sans" panose="020B0606030504020204" pitchFamily="34" charset="0"/>
                  <a:ea typeface="Open Sans" panose="020B0606030504020204" pitchFamily="34" charset="0"/>
                  <a:cs typeface="Open Sans" panose="020B0606030504020204" pitchFamily="34" charset="0"/>
                </a:rPr>
                <a:t>Md Jannatul Haq</a:t>
              </a:r>
            </a:p>
          </p:txBody>
        </p:sp>
        <p:sp>
          <p:nvSpPr>
            <p:cNvPr id="10" name="TextBox 9">
              <a:extLst>
                <a:ext uri="{FF2B5EF4-FFF2-40B4-BE49-F238E27FC236}">
                  <a16:creationId xmlns:a16="http://schemas.microsoft.com/office/drawing/2014/main" id="{752B0184-CF85-D217-E8FE-3270706A7E6B}"/>
                </a:ext>
              </a:extLst>
            </p:cNvPr>
            <p:cNvSpPr txBox="1"/>
            <p:nvPr/>
          </p:nvSpPr>
          <p:spPr>
            <a:xfrm flipH="1">
              <a:off x="1780474" y="4506560"/>
              <a:ext cx="2642063" cy="369332"/>
            </a:xfrm>
            <a:prstGeom prst="rect">
              <a:avLst/>
            </a:prstGeom>
            <a:noFill/>
          </p:spPr>
          <p:txBody>
            <a:bodyPr wrap="square" rtlCol="0">
              <a:spAutoFit/>
            </a:bodyPr>
            <a:lstStyle/>
            <a:p>
              <a:r>
                <a:rPr lang="en-US" dirty="0">
                  <a:solidFill>
                    <a:schemeClr val="bg1"/>
                  </a:solidFill>
                  <a:latin typeface="Open Sans" panose="020B0606030504020204" pitchFamily="34" charset="0"/>
                  <a:ea typeface="Open Sans" panose="020B0606030504020204" pitchFamily="34" charset="0"/>
                  <a:cs typeface="Open Sans" panose="020B0606030504020204" pitchFamily="34" charset="0"/>
                </a:rPr>
                <a:t>2018-1-60-224</a:t>
              </a:r>
            </a:p>
          </p:txBody>
        </p:sp>
      </p:grpSp>
      <p:grpSp>
        <p:nvGrpSpPr>
          <p:cNvPr id="11" name="Group 10">
            <a:extLst>
              <a:ext uri="{FF2B5EF4-FFF2-40B4-BE49-F238E27FC236}">
                <a16:creationId xmlns:a16="http://schemas.microsoft.com/office/drawing/2014/main" id="{D5F064BF-3E81-2514-9DA6-C0071EB453E5}"/>
              </a:ext>
            </a:extLst>
          </p:cNvPr>
          <p:cNvGrpSpPr/>
          <p:nvPr/>
        </p:nvGrpSpPr>
        <p:grpSpPr>
          <a:xfrm>
            <a:off x="1021318" y="5360555"/>
            <a:ext cx="4209730" cy="975037"/>
            <a:chOff x="651037" y="5319624"/>
            <a:chExt cx="4209730" cy="975037"/>
          </a:xfrm>
        </p:grpSpPr>
        <p:pic>
          <p:nvPicPr>
            <p:cNvPr id="12" name="Picture 11">
              <a:extLst>
                <a:ext uri="{FF2B5EF4-FFF2-40B4-BE49-F238E27FC236}">
                  <a16:creationId xmlns:a16="http://schemas.microsoft.com/office/drawing/2014/main" id="{309E5EA6-A615-CE3E-0954-194C80DB23D8}"/>
                </a:ext>
              </a:extLst>
            </p:cNvPr>
            <p:cNvPicPr>
              <a:picLocks noChangeAspect="1"/>
            </p:cNvPicPr>
            <p:nvPr/>
          </p:nvPicPr>
          <p:blipFill rotWithShape="1">
            <a:blip r:embed="rId3">
              <a:extLst>
                <a:ext uri="{28A0092B-C50C-407E-A947-70E740481C1C}">
                  <a14:useLocalDpi xmlns:a14="http://schemas.microsoft.com/office/drawing/2010/main" val="0"/>
                </a:ext>
              </a:extLst>
            </a:blip>
            <a:srcRect l="16172" t="7844" r="18397" b="11229"/>
            <a:stretch/>
          </p:blipFill>
          <p:spPr>
            <a:xfrm>
              <a:off x="651037" y="5319624"/>
              <a:ext cx="888326" cy="975037"/>
            </a:xfrm>
            <a:prstGeom prst="ellipse">
              <a:avLst/>
            </a:prstGeom>
          </p:spPr>
        </p:pic>
        <p:sp>
          <p:nvSpPr>
            <p:cNvPr id="13" name="Rectangle 12">
              <a:extLst>
                <a:ext uri="{FF2B5EF4-FFF2-40B4-BE49-F238E27FC236}">
                  <a16:creationId xmlns:a16="http://schemas.microsoft.com/office/drawing/2014/main" id="{DB70F00A-9C71-E0F0-77F7-BC05706854FF}"/>
                </a:ext>
              </a:extLst>
            </p:cNvPr>
            <p:cNvSpPr/>
            <p:nvPr/>
          </p:nvSpPr>
          <p:spPr>
            <a:xfrm>
              <a:off x="1717963" y="5377749"/>
              <a:ext cx="3142804" cy="800220"/>
            </a:xfrm>
            <a:prstGeom prst="rect">
              <a:avLst/>
            </a:prstGeom>
            <a:solidFill>
              <a:srgbClr val="00A9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C2084B5E-DA08-499D-5BA0-96D3225FFF21}"/>
                </a:ext>
              </a:extLst>
            </p:cNvPr>
            <p:cNvSpPr txBox="1"/>
            <p:nvPr/>
          </p:nvSpPr>
          <p:spPr>
            <a:xfrm flipH="1">
              <a:off x="1777437" y="5377749"/>
              <a:ext cx="3023854" cy="400110"/>
            </a:xfrm>
            <a:prstGeom prst="rect">
              <a:avLst/>
            </a:prstGeom>
            <a:noFill/>
          </p:spPr>
          <p:txBody>
            <a:bodyPr wrap="square" rtlCol="0">
              <a:spAutoFit/>
            </a:bodyPr>
            <a:lstStyle/>
            <a:p>
              <a:r>
                <a:rPr lang="en-US" sz="2000" dirty="0" err="1">
                  <a:solidFill>
                    <a:schemeClr val="bg1"/>
                  </a:solidFill>
                  <a:effectLst/>
                  <a:latin typeface="Open Sans" panose="020B0606030504020204" pitchFamily="34" charset="0"/>
                  <a:ea typeface="Open Sans" panose="020B0606030504020204" pitchFamily="34" charset="0"/>
                  <a:cs typeface="Open Sans" panose="020B0606030504020204" pitchFamily="34" charset="0"/>
                </a:rPr>
                <a:t>Sharmin</a:t>
              </a:r>
              <a:r>
                <a:rPr lang="en-US" sz="2000" dirty="0">
                  <a:solidFill>
                    <a:schemeClr val="bg1"/>
                  </a:solidFill>
                  <a:effectLst/>
                  <a:latin typeface="Open Sans" panose="020B0606030504020204" pitchFamily="34" charset="0"/>
                  <a:ea typeface="Open Sans" panose="020B0606030504020204" pitchFamily="34" charset="0"/>
                  <a:cs typeface="Open Sans" panose="020B0606030504020204" pitchFamily="34" charset="0"/>
                </a:rPr>
                <a:t> </a:t>
              </a:r>
              <a:r>
                <a:rPr lang="en-US" sz="2000" dirty="0" err="1">
                  <a:solidFill>
                    <a:schemeClr val="bg1"/>
                  </a:solidFill>
                  <a:effectLst/>
                  <a:latin typeface="Open Sans" panose="020B0606030504020204" pitchFamily="34" charset="0"/>
                  <a:ea typeface="Open Sans" panose="020B0606030504020204" pitchFamily="34" charset="0"/>
                  <a:cs typeface="Open Sans" panose="020B0606030504020204" pitchFamily="34" charset="0"/>
                </a:rPr>
                <a:t>Akther</a:t>
              </a:r>
              <a:r>
                <a:rPr lang="en-US" sz="2000" dirty="0">
                  <a:solidFill>
                    <a:schemeClr val="bg1"/>
                  </a:solidFill>
                  <a:effectLst/>
                  <a:latin typeface="Open Sans" panose="020B0606030504020204" pitchFamily="34" charset="0"/>
                  <a:ea typeface="Open Sans" panose="020B0606030504020204" pitchFamily="34" charset="0"/>
                  <a:cs typeface="Open Sans" panose="020B0606030504020204" pitchFamily="34" charset="0"/>
                </a:rPr>
                <a:t> Rima</a:t>
              </a:r>
              <a:endParaRPr lang="en-US" sz="20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5" name="TextBox 14">
              <a:extLst>
                <a:ext uri="{FF2B5EF4-FFF2-40B4-BE49-F238E27FC236}">
                  <a16:creationId xmlns:a16="http://schemas.microsoft.com/office/drawing/2014/main" id="{E4E3BAB3-5EF7-8853-565D-81A795191A4E}"/>
                </a:ext>
              </a:extLst>
            </p:cNvPr>
            <p:cNvSpPr txBox="1"/>
            <p:nvPr/>
          </p:nvSpPr>
          <p:spPr>
            <a:xfrm flipH="1">
              <a:off x="1777437" y="5762356"/>
              <a:ext cx="2212572" cy="369332"/>
            </a:xfrm>
            <a:prstGeom prst="rect">
              <a:avLst/>
            </a:prstGeom>
            <a:noFill/>
          </p:spPr>
          <p:txBody>
            <a:bodyPr wrap="square" rtlCol="0">
              <a:spAutoFit/>
            </a:bodyPr>
            <a:lstStyle/>
            <a:p>
              <a:r>
                <a:rPr lang="en-US" dirty="0">
                  <a:solidFill>
                    <a:schemeClr val="bg1"/>
                  </a:solidFill>
                  <a:latin typeface="Open Sans" panose="020B0606030504020204" pitchFamily="34" charset="0"/>
                  <a:ea typeface="Open Sans" panose="020B0606030504020204" pitchFamily="34" charset="0"/>
                  <a:cs typeface="Open Sans" panose="020B0606030504020204" pitchFamily="34" charset="0"/>
                </a:rPr>
                <a:t>2018-2-60-112</a:t>
              </a:r>
            </a:p>
          </p:txBody>
        </p:sp>
      </p:grpSp>
      <p:grpSp>
        <p:nvGrpSpPr>
          <p:cNvPr id="16" name="Group 15">
            <a:extLst>
              <a:ext uri="{FF2B5EF4-FFF2-40B4-BE49-F238E27FC236}">
                <a16:creationId xmlns:a16="http://schemas.microsoft.com/office/drawing/2014/main" id="{1D34ADFE-1B5E-99D7-737C-B74AAEF67E29}"/>
              </a:ext>
            </a:extLst>
          </p:cNvPr>
          <p:cNvGrpSpPr/>
          <p:nvPr/>
        </p:nvGrpSpPr>
        <p:grpSpPr>
          <a:xfrm>
            <a:off x="1004819" y="2879523"/>
            <a:ext cx="4226229" cy="919471"/>
            <a:chOff x="634538" y="2840182"/>
            <a:chExt cx="4226229" cy="919471"/>
          </a:xfrm>
        </p:grpSpPr>
        <p:sp>
          <p:nvSpPr>
            <p:cNvPr id="17" name="TextBox 16">
              <a:extLst>
                <a:ext uri="{FF2B5EF4-FFF2-40B4-BE49-F238E27FC236}">
                  <a16:creationId xmlns:a16="http://schemas.microsoft.com/office/drawing/2014/main" id="{FD06E7BB-B674-28B4-415C-88E6B1D25E67}"/>
                </a:ext>
              </a:extLst>
            </p:cNvPr>
            <p:cNvSpPr txBox="1"/>
            <p:nvPr/>
          </p:nvSpPr>
          <p:spPr>
            <a:xfrm flipH="1">
              <a:off x="1717962" y="2840182"/>
              <a:ext cx="2804162" cy="400110"/>
            </a:xfrm>
            <a:prstGeom prst="rect">
              <a:avLst/>
            </a:prstGeom>
            <a:noFill/>
          </p:spPr>
          <p:txBody>
            <a:bodyPr wrap="square" rtlCol="0">
              <a:spAutoFit/>
            </a:bodyPr>
            <a:lstStyle/>
            <a:p>
              <a:r>
                <a:rPr lang="en-US" sz="2000" dirty="0">
                  <a:solidFill>
                    <a:schemeClr val="bg1"/>
                  </a:solidFill>
                  <a:latin typeface="Bahnschrift SemiBold" panose="020B0502040204020203" pitchFamily="34" charset="0"/>
                </a:rPr>
                <a:t>MD. Nezarul Islam</a:t>
              </a:r>
            </a:p>
          </p:txBody>
        </p:sp>
        <p:sp>
          <p:nvSpPr>
            <p:cNvPr id="18" name="TextBox 17">
              <a:extLst>
                <a:ext uri="{FF2B5EF4-FFF2-40B4-BE49-F238E27FC236}">
                  <a16:creationId xmlns:a16="http://schemas.microsoft.com/office/drawing/2014/main" id="{E8F4E732-1CF9-2082-CBA5-4E9826FB8A22}"/>
                </a:ext>
              </a:extLst>
            </p:cNvPr>
            <p:cNvSpPr txBox="1"/>
            <p:nvPr/>
          </p:nvSpPr>
          <p:spPr>
            <a:xfrm flipH="1">
              <a:off x="1717962" y="3197239"/>
              <a:ext cx="2306090" cy="400110"/>
            </a:xfrm>
            <a:prstGeom prst="rect">
              <a:avLst/>
            </a:prstGeom>
            <a:noFill/>
          </p:spPr>
          <p:txBody>
            <a:bodyPr wrap="square" rtlCol="0">
              <a:spAutoFit/>
            </a:bodyPr>
            <a:lstStyle/>
            <a:p>
              <a:r>
                <a:rPr lang="en-US" sz="2000" dirty="0">
                  <a:solidFill>
                    <a:schemeClr val="bg1"/>
                  </a:solidFill>
                  <a:latin typeface="Bahnschrift SemiBold" panose="020B0502040204020203" pitchFamily="34" charset="0"/>
                </a:rPr>
                <a:t>2018-1-60-235</a:t>
              </a:r>
            </a:p>
          </p:txBody>
        </p:sp>
        <p:sp>
          <p:nvSpPr>
            <p:cNvPr id="19" name="Rectangle 18">
              <a:extLst>
                <a:ext uri="{FF2B5EF4-FFF2-40B4-BE49-F238E27FC236}">
                  <a16:creationId xmlns:a16="http://schemas.microsoft.com/office/drawing/2014/main" id="{01C12118-CE7B-250E-4384-7722E27F5BBB}"/>
                </a:ext>
              </a:extLst>
            </p:cNvPr>
            <p:cNvSpPr/>
            <p:nvPr/>
          </p:nvSpPr>
          <p:spPr>
            <a:xfrm>
              <a:off x="1717962" y="2881112"/>
              <a:ext cx="3142805" cy="778126"/>
            </a:xfrm>
            <a:prstGeom prst="rect">
              <a:avLst/>
            </a:prstGeom>
            <a:solidFill>
              <a:srgbClr val="00A9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0F80A0D6-FB3D-3E38-8965-768DD2386D49}"/>
                </a:ext>
              </a:extLst>
            </p:cNvPr>
            <p:cNvSpPr/>
            <p:nvPr/>
          </p:nvSpPr>
          <p:spPr>
            <a:xfrm>
              <a:off x="1780474" y="2935295"/>
              <a:ext cx="1942439" cy="400110"/>
            </a:xfrm>
            <a:prstGeom prst="rect">
              <a:avLst/>
            </a:prstGeom>
          </p:spPr>
          <p:txBody>
            <a:bodyPr wrap="square">
              <a:spAutoFit/>
            </a:bodyPr>
            <a:lstStyle/>
            <a:p>
              <a:r>
                <a:rPr lang="en-US" sz="20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Apu</a:t>
              </a:r>
              <a:r>
                <a:rPr lang="en-US" sz="2000" dirty="0">
                  <a:solidFill>
                    <a:schemeClr val="bg1"/>
                  </a:solidFill>
                  <a:latin typeface="Open Sans" panose="020B0606030504020204" pitchFamily="34" charset="0"/>
                  <a:ea typeface="Open Sans" panose="020B0606030504020204" pitchFamily="34" charset="0"/>
                  <a:cs typeface="Open Sans" panose="020B0606030504020204" pitchFamily="34" charset="0"/>
                </a:rPr>
                <a:t> Sardar</a:t>
              </a:r>
            </a:p>
          </p:txBody>
        </p:sp>
        <p:sp>
          <p:nvSpPr>
            <p:cNvPr id="21" name="Rectangle 20">
              <a:extLst>
                <a:ext uri="{FF2B5EF4-FFF2-40B4-BE49-F238E27FC236}">
                  <a16:creationId xmlns:a16="http://schemas.microsoft.com/office/drawing/2014/main" id="{97972423-30A5-0144-934B-0BBB143AEAFE}"/>
                </a:ext>
              </a:extLst>
            </p:cNvPr>
            <p:cNvSpPr/>
            <p:nvPr/>
          </p:nvSpPr>
          <p:spPr>
            <a:xfrm>
              <a:off x="1780474" y="3280986"/>
              <a:ext cx="1720343" cy="369332"/>
            </a:xfrm>
            <a:prstGeom prst="rect">
              <a:avLst/>
            </a:prstGeom>
          </p:spPr>
          <p:txBody>
            <a:bodyPr wrap="none">
              <a:spAutoFit/>
            </a:bodyPr>
            <a:lstStyle/>
            <a:p>
              <a:r>
                <a:rPr lang="en-US" dirty="0">
                  <a:solidFill>
                    <a:schemeClr val="bg1"/>
                  </a:solidFill>
                  <a:latin typeface="Open Sans" panose="020B0606030504020204" pitchFamily="34" charset="0"/>
                  <a:ea typeface="Open Sans" panose="020B0606030504020204" pitchFamily="34" charset="0"/>
                  <a:cs typeface="Open Sans" panose="020B0606030504020204" pitchFamily="34" charset="0"/>
                </a:rPr>
                <a:t>2018-1-60-120</a:t>
              </a:r>
              <a:endParaRPr lang="en-US" dirty="0"/>
            </a:p>
          </p:txBody>
        </p:sp>
        <p:pic>
          <p:nvPicPr>
            <p:cNvPr id="22" name="Picture 21">
              <a:extLst>
                <a:ext uri="{FF2B5EF4-FFF2-40B4-BE49-F238E27FC236}">
                  <a16:creationId xmlns:a16="http://schemas.microsoft.com/office/drawing/2014/main" id="{A68F32F1-127A-94DD-9EFA-8CCDB28953E4}"/>
                </a:ext>
              </a:extLst>
            </p:cNvPr>
            <p:cNvPicPr>
              <a:picLocks noChangeAspect="1"/>
            </p:cNvPicPr>
            <p:nvPr/>
          </p:nvPicPr>
          <p:blipFill rotWithShape="1">
            <a:blip r:embed="rId4">
              <a:extLst>
                <a:ext uri="{28A0092B-C50C-407E-A947-70E740481C1C}">
                  <a14:useLocalDpi xmlns:a14="http://schemas.microsoft.com/office/drawing/2010/main" val="0"/>
                </a:ext>
              </a:extLst>
            </a:blip>
            <a:srcRect t="1682" r="29468" b="52201"/>
            <a:stretch/>
          </p:blipFill>
          <p:spPr>
            <a:xfrm>
              <a:off x="634538" y="2855650"/>
              <a:ext cx="921326" cy="904003"/>
            </a:xfrm>
            <a:prstGeom prst="ellipse">
              <a:avLst/>
            </a:prstGeom>
          </p:spPr>
        </p:pic>
      </p:grpSp>
      <p:grpSp>
        <p:nvGrpSpPr>
          <p:cNvPr id="23" name="Group 22">
            <a:extLst>
              <a:ext uri="{FF2B5EF4-FFF2-40B4-BE49-F238E27FC236}">
                <a16:creationId xmlns:a16="http://schemas.microsoft.com/office/drawing/2014/main" id="{08BBBE00-7FB3-C55C-95B1-B744E283843E}"/>
              </a:ext>
            </a:extLst>
          </p:cNvPr>
          <p:cNvGrpSpPr/>
          <p:nvPr/>
        </p:nvGrpSpPr>
        <p:grpSpPr>
          <a:xfrm>
            <a:off x="4860767" y="126381"/>
            <a:ext cx="2757848" cy="1286089"/>
            <a:chOff x="3949140" y="414804"/>
            <a:chExt cx="3767231" cy="1756803"/>
          </a:xfrm>
        </p:grpSpPr>
        <p:pic>
          <p:nvPicPr>
            <p:cNvPr id="24" name="Picture 23" descr="Image result for ewu bd logo">
              <a:extLst>
                <a:ext uri="{FF2B5EF4-FFF2-40B4-BE49-F238E27FC236}">
                  <a16:creationId xmlns:a16="http://schemas.microsoft.com/office/drawing/2014/main" id="{0CEC2772-1C7E-7A63-A2F1-D42E0E35D8C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75493" y="414804"/>
              <a:ext cx="1914525" cy="1238250"/>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4" descr="Image result for ewu bd logo">
              <a:extLst>
                <a:ext uri="{FF2B5EF4-FFF2-40B4-BE49-F238E27FC236}">
                  <a16:creationId xmlns:a16="http://schemas.microsoft.com/office/drawing/2014/main" id="{C9A30894-D703-A646-5CAB-19B1A06AEF14}"/>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28089" t="59581"/>
            <a:stretch/>
          </p:blipFill>
          <p:spPr bwMode="auto">
            <a:xfrm>
              <a:off x="3949140" y="1748117"/>
              <a:ext cx="3767231" cy="423490"/>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2175361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250"/>
                                        <p:tgtEl>
                                          <p:spTgt spid="16"/>
                                        </p:tgtEl>
                                      </p:cBhvr>
                                    </p:animEffect>
                                    <p:anim calcmode="lin" valueType="num">
                                      <p:cBhvr>
                                        <p:cTn id="8" dur="250" fill="hold"/>
                                        <p:tgtEl>
                                          <p:spTgt spid="16"/>
                                        </p:tgtEl>
                                        <p:attrNameLst>
                                          <p:attrName>ppt_x</p:attrName>
                                        </p:attrNameLst>
                                      </p:cBhvr>
                                      <p:tavLst>
                                        <p:tav tm="0">
                                          <p:val>
                                            <p:strVal val="#ppt_x"/>
                                          </p:val>
                                        </p:tav>
                                        <p:tav tm="100000">
                                          <p:val>
                                            <p:strVal val="#ppt_x"/>
                                          </p:val>
                                        </p:tav>
                                      </p:tavLst>
                                    </p:anim>
                                    <p:anim calcmode="lin" valueType="num">
                                      <p:cBhvr>
                                        <p:cTn id="9" dur="250" fill="hold"/>
                                        <p:tgtEl>
                                          <p:spTgt spid="16"/>
                                        </p:tgtEl>
                                        <p:attrNameLst>
                                          <p:attrName>ppt_y</p:attrName>
                                        </p:attrNameLst>
                                      </p:cBhvr>
                                      <p:tavLst>
                                        <p:tav tm="0">
                                          <p:val>
                                            <p:strVal val="#ppt_y-.1"/>
                                          </p:val>
                                        </p:tav>
                                        <p:tav tm="100000">
                                          <p:val>
                                            <p:strVal val="#ppt_y"/>
                                          </p:val>
                                        </p:tav>
                                      </p:tavLst>
                                    </p:anim>
                                  </p:childTnLst>
                                </p:cTn>
                              </p:par>
                            </p:childTnLst>
                          </p:cTn>
                        </p:par>
                        <p:par>
                          <p:cTn id="10" fill="hold">
                            <p:stCondLst>
                              <p:cond delay="250"/>
                            </p:stCondLst>
                            <p:childTnLst>
                              <p:par>
                                <p:cTn id="11" presetID="47" presetClass="entr" presetSubtype="0" fill="hold" nodeType="after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250"/>
                                        <p:tgtEl>
                                          <p:spTgt spid="6"/>
                                        </p:tgtEl>
                                      </p:cBhvr>
                                    </p:animEffect>
                                    <p:anim calcmode="lin" valueType="num">
                                      <p:cBhvr>
                                        <p:cTn id="14" dur="250" fill="hold"/>
                                        <p:tgtEl>
                                          <p:spTgt spid="6"/>
                                        </p:tgtEl>
                                        <p:attrNameLst>
                                          <p:attrName>ppt_x</p:attrName>
                                        </p:attrNameLst>
                                      </p:cBhvr>
                                      <p:tavLst>
                                        <p:tav tm="0">
                                          <p:val>
                                            <p:strVal val="#ppt_x"/>
                                          </p:val>
                                        </p:tav>
                                        <p:tav tm="100000">
                                          <p:val>
                                            <p:strVal val="#ppt_x"/>
                                          </p:val>
                                        </p:tav>
                                      </p:tavLst>
                                    </p:anim>
                                    <p:anim calcmode="lin" valueType="num">
                                      <p:cBhvr>
                                        <p:cTn id="15" dur="250" fill="hold"/>
                                        <p:tgtEl>
                                          <p:spTgt spid="6"/>
                                        </p:tgtEl>
                                        <p:attrNameLst>
                                          <p:attrName>ppt_y</p:attrName>
                                        </p:attrNameLst>
                                      </p:cBhvr>
                                      <p:tavLst>
                                        <p:tav tm="0">
                                          <p:val>
                                            <p:strVal val="#ppt_y-.1"/>
                                          </p:val>
                                        </p:tav>
                                        <p:tav tm="100000">
                                          <p:val>
                                            <p:strVal val="#ppt_y"/>
                                          </p:val>
                                        </p:tav>
                                      </p:tavLst>
                                    </p:anim>
                                  </p:childTnLst>
                                </p:cTn>
                              </p:par>
                            </p:childTnLst>
                          </p:cTn>
                        </p:par>
                        <p:par>
                          <p:cTn id="16" fill="hold">
                            <p:stCondLst>
                              <p:cond delay="500"/>
                            </p:stCondLst>
                            <p:childTnLst>
                              <p:par>
                                <p:cTn id="17" presetID="47" presetClass="entr" presetSubtype="0" fill="hold" nodeType="after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250"/>
                                        <p:tgtEl>
                                          <p:spTgt spid="11"/>
                                        </p:tgtEl>
                                      </p:cBhvr>
                                    </p:animEffect>
                                    <p:anim calcmode="lin" valueType="num">
                                      <p:cBhvr>
                                        <p:cTn id="20" dur="250" fill="hold"/>
                                        <p:tgtEl>
                                          <p:spTgt spid="11"/>
                                        </p:tgtEl>
                                        <p:attrNameLst>
                                          <p:attrName>ppt_x</p:attrName>
                                        </p:attrNameLst>
                                      </p:cBhvr>
                                      <p:tavLst>
                                        <p:tav tm="0">
                                          <p:val>
                                            <p:strVal val="#ppt_x"/>
                                          </p:val>
                                        </p:tav>
                                        <p:tav tm="100000">
                                          <p:val>
                                            <p:strVal val="#ppt_x"/>
                                          </p:val>
                                        </p:tav>
                                      </p:tavLst>
                                    </p:anim>
                                    <p:anim calcmode="lin" valueType="num">
                                      <p:cBhvr>
                                        <p:cTn id="21" dur="25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5500507-3A04-26A2-9B0B-CFC3D98E5021}"/>
              </a:ext>
            </a:extLst>
          </p:cNvPr>
          <p:cNvSpPr txBox="1"/>
          <p:nvPr/>
        </p:nvSpPr>
        <p:spPr>
          <a:xfrm>
            <a:off x="4467349" y="742122"/>
            <a:ext cx="3257302" cy="707886"/>
          </a:xfrm>
          <a:prstGeom prst="rect">
            <a:avLst/>
          </a:prstGeom>
          <a:noFill/>
        </p:spPr>
        <p:txBody>
          <a:bodyPr wrap="none" rtlCol="0">
            <a:spAutoFit/>
          </a:bodyPr>
          <a:lstStyle/>
          <a:p>
            <a:r>
              <a:rPr lang="en-US" sz="4000" dirty="0">
                <a:solidFill>
                  <a:srgbClr val="00B0F0"/>
                </a:solidFill>
                <a:latin typeface="Arial Rounded MT Bold" panose="020F0704030504030204" pitchFamily="34" charset="0"/>
              </a:rPr>
              <a:t>Project Goal</a:t>
            </a:r>
          </a:p>
        </p:txBody>
      </p:sp>
      <p:grpSp>
        <p:nvGrpSpPr>
          <p:cNvPr id="3" name="Group 2">
            <a:extLst>
              <a:ext uri="{FF2B5EF4-FFF2-40B4-BE49-F238E27FC236}">
                <a16:creationId xmlns:a16="http://schemas.microsoft.com/office/drawing/2014/main" id="{8264064B-C2F7-EF15-ED5C-A8679BBCC81F}"/>
              </a:ext>
            </a:extLst>
          </p:cNvPr>
          <p:cNvGrpSpPr/>
          <p:nvPr/>
        </p:nvGrpSpPr>
        <p:grpSpPr>
          <a:xfrm>
            <a:off x="2818152" y="2512645"/>
            <a:ext cx="3424490" cy="463898"/>
            <a:chOff x="1645920" y="1589205"/>
            <a:chExt cx="3424490" cy="463898"/>
          </a:xfrm>
        </p:grpSpPr>
        <p:sp>
          <p:nvSpPr>
            <p:cNvPr id="4" name="Flowchart: Connector 3">
              <a:extLst>
                <a:ext uri="{FF2B5EF4-FFF2-40B4-BE49-F238E27FC236}">
                  <a16:creationId xmlns:a16="http://schemas.microsoft.com/office/drawing/2014/main" id="{E6EE4C4F-7AFA-4CDE-24CC-433A5D9A1053}"/>
                </a:ext>
              </a:extLst>
            </p:cNvPr>
            <p:cNvSpPr/>
            <p:nvPr/>
          </p:nvSpPr>
          <p:spPr>
            <a:xfrm>
              <a:off x="1645920" y="1593670"/>
              <a:ext cx="457200" cy="457200"/>
            </a:xfrm>
            <a:prstGeom prst="flowChartConnector">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C115F72B-0F6D-1DBD-8C14-D61D0C4DE76D}"/>
                </a:ext>
              </a:extLst>
            </p:cNvPr>
            <p:cNvSpPr txBox="1"/>
            <p:nvPr/>
          </p:nvSpPr>
          <p:spPr>
            <a:xfrm>
              <a:off x="1710410" y="1591438"/>
              <a:ext cx="367408" cy="461665"/>
            </a:xfrm>
            <a:prstGeom prst="rect">
              <a:avLst/>
            </a:prstGeom>
            <a:noFill/>
          </p:spPr>
          <p:txBody>
            <a:bodyPr wrap="none" rtlCol="0">
              <a:spAutoFit/>
            </a:bodyPr>
            <a:lstStyle/>
            <a:p>
              <a:r>
                <a:rPr lang="en-US" sz="2400" dirty="0">
                  <a:solidFill>
                    <a:schemeClr val="bg1"/>
                  </a:solidFill>
                  <a:latin typeface="Arial Rounded MT Bold" panose="020F0704030504030204" pitchFamily="34" charset="0"/>
                </a:rPr>
                <a:t>1</a:t>
              </a:r>
            </a:p>
          </p:txBody>
        </p:sp>
        <p:sp>
          <p:nvSpPr>
            <p:cNvPr id="6" name="TextBox 5">
              <a:extLst>
                <a:ext uri="{FF2B5EF4-FFF2-40B4-BE49-F238E27FC236}">
                  <a16:creationId xmlns:a16="http://schemas.microsoft.com/office/drawing/2014/main" id="{8F4D7ECC-1735-085B-1031-93FA5687F35D}"/>
                </a:ext>
              </a:extLst>
            </p:cNvPr>
            <p:cNvSpPr txBox="1"/>
            <p:nvPr/>
          </p:nvSpPr>
          <p:spPr>
            <a:xfrm>
              <a:off x="2397884" y="1589205"/>
              <a:ext cx="2672526" cy="461665"/>
            </a:xfrm>
            <a:prstGeom prst="rect">
              <a:avLst/>
            </a:prstGeom>
            <a:noFill/>
          </p:spPr>
          <p:txBody>
            <a:bodyPr wrap="none" rtlCol="0">
              <a:spAutoFit/>
            </a:bodyPr>
            <a:lstStyle/>
            <a:p>
              <a:r>
                <a:rPr lang="en-US" sz="2400" dirty="0">
                  <a:latin typeface="Open Sans" panose="020B0606030504020204" pitchFamily="34" charset="0"/>
                  <a:ea typeface="Open Sans" panose="020B0606030504020204" pitchFamily="34" charset="0"/>
                  <a:cs typeface="Open Sans" panose="020B0606030504020204" pitchFamily="34" charset="0"/>
                </a:rPr>
                <a:t>Equation Method</a:t>
              </a:r>
            </a:p>
          </p:txBody>
        </p:sp>
      </p:grpSp>
      <p:grpSp>
        <p:nvGrpSpPr>
          <p:cNvPr id="7" name="Group 6">
            <a:extLst>
              <a:ext uri="{FF2B5EF4-FFF2-40B4-BE49-F238E27FC236}">
                <a16:creationId xmlns:a16="http://schemas.microsoft.com/office/drawing/2014/main" id="{5417A641-6062-13CC-EAA2-1E2AC7CBB688}"/>
              </a:ext>
            </a:extLst>
          </p:cNvPr>
          <p:cNvGrpSpPr/>
          <p:nvPr/>
        </p:nvGrpSpPr>
        <p:grpSpPr>
          <a:xfrm>
            <a:off x="2818152" y="3397978"/>
            <a:ext cx="3487265" cy="483480"/>
            <a:chOff x="1645920" y="2207611"/>
            <a:chExt cx="3487265" cy="483480"/>
          </a:xfrm>
        </p:grpSpPr>
        <p:sp>
          <p:nvSpPr>
            <p:cNvPr id="8" name="Flowchart: Connector 7">
              <a:extLst>
                <a:ext uri="{FF2B5EF4-FFF2-40B4-BE49-F238E27FC236}">
                  <a16:creationId xmlns:a16="http://schemas.microsoft.com/office/drawing/2014/main" id="{800DD32E-7940-39DB-0C8C-3C2E6C5A1298}"/>
                </a:ext>
              </a:extLst>
            </p:cNvPr>
            <p:cNvSpPr/>
            <p:nvPr/>
          </p:nvSpPr>
          <p:spPr>
            <a:xfrm>
              <a:off x="1645920" y="2207611"/>
              <a:ext cx="457200" cy="457200"/>
            </a:xfrm>
            <a:prstGeom prst="flowChartConnector">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32E4FB2E-F6AF-B57E-C80B-94FF25B90605}"/>
                </a:ext>
              </a:extLst>
            </p:cNvPr>
            <p:cNvSpPr txBox="1"/>
            <p:nvPr/>
          </p:nvSpPr>
          <p:spPr>
            <a:xfrm>
              <a:off x="1703879" y="2229426"/>
              <a:ext cx="367408" cy="461665"/>
            </a:xfrm>
            <a:prstGeom prst="rect">
              <a:avLst/>
            </a:prstGeom>
            <a:noFill/>
          </p:spPr>
          <p:txBody>
            <a:bodyPr wrap="none" rtlCol="0">
              <a:spAutoFit/>
            </a:bodyPr>
            <a:lstStyle/>
            <a:p>
              <a:r>
                <a:rPr lang="en-US" sz="2400" dirty="0">
                  <a:solidFill>
                    <a:schemeClr val="bg1"/>
                  </a:solidFill>
                  <a:latin typeface="Arial Rounded MT Bold" panose="020F0704030504030204" pitchFamily="34" charset="0"/>
                </a:rPr>
                <a:t>2</a:t>
              </a:r>
            </a:p>
          </p:txBody>
        </p:sp>
        <p:sp>
          <p:nvSpPr>
            <p:cNvPr id="10" name="TextBox 9">
              <a:extLst>
                <a:ext uri="{FF2B5EF4-FFF2-40B4-BE49-F238E27FC236}">
                  <a16:creationId xmlns:a16="http://schemas.microsoft.com/office/drawing/2014/main" id="{9A7AE99D-E5D6-B2F3-D03B-4E96D56E4024}"/>
                </a:ext>
              </a:extLst>
            </p:cNvPr>
            <p:cNvSpPr txBox="1"/>
            <p:nvPr/>
          </p:nvSpPr>
          <p:spPr>
            <a:xfrm>
              <a:off x="2397884" y="2225103"/>
              <a:ext cx="2735301" cy="461665"/>
            </a:xfrm>
            <a:prstGeom prst="rect">
              <a:avLst/>
            </a:prstGeom>
            <a:noFill/>
          </p:spPr>
          <p:txBody>
            <a:bodyPr wrap="none" rtlCol="0">
              <a:spAutoFit/>
            </a:bodyPr>
            <a:lstStyle/>
            <a:p>
              <a:r>
                <a:rPr lang="en-US" sz="2400" dirty="0">
                  <a:latin typeface="Open Sans" panose="020B0606030504020204" pitchFamily="34" charset="0"/>
                  <a:ea typeface="Open Sans" panose="020B0606030504020204" pitchFamily="34" charset="0"/>
                  <a:cs typeface="Open Sans" panose="020B0606030504020204" pitchFamily="34" charset="0"/>
                </a:rPr>
                <a:t>Two-Digit Method</a:t>
              </a:r>
            </a:p>
          </p:txBody>
        </p:sp>
      </p:grpSp>
    </p:spTree>
    <p:extLst>
      <p:ext uri="{BB962C8B-B14F-4D97-AF65-F5344CB8AC3E}">
        <p14:creationId xmlns:p14="http://schemas.microsoft.com/office/powerpoint/2010/main" val="40236230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250"/>
                                        <p:tgtEl>
                                          <p:spTgt spid="3"/>
                                        </p:tgtEl>
                                      </p:cBhvr>
                                    </p:animEffect>
                                    <p:anim calcmode="lin" valueType="num">
                                      <p:cBhvr>
                                        <p:cTn id="8" dur="250" fill="hold"/>
                                        <p:tgtEl>
                                          <p:spTgt spid="3"/>
                                        </p:tgtEl>
                                        <p:attrNameLst>
                                          <p:attrName>ppt_x</p:attrName>
                                        </p:attrNameLst>
                                      </p:cBhvr>
                                      <p:tavLst>
                                        <p:tav tm="0">
                                          <p:val>
                                            <p:strVal val="#ppt_x"/>
                                          </p:val>
                                        </p:tav>
                                        <p:tav tm="100000">
                                          <p:val>
                                            <p:strVal val="#ppt_x"/>
                                          </p:val>
                                        </p:tav>
                                      </p:tavLst>
                                    </p:anim>
                                    <p:anim calcmode="lin" valueType="num">
                                      <p:cBhvr>
                                        <p:cTn id="9" dur="250" fill="hold"/>
                                        <p:tgtEl>
                                          <p:spTgt spid="3"/>
                                        </p:tgtEl>
                                        <p:attrNameLst>
                                          <p:attrName>ppt_y</p:attrName>
                                        </p:attrNameLst>
                                      </p:cBhvr>
                                      <p:tavLst>
                                        <p:tav tm="0">
                                          <p:val>
                                            <p:strVal val="#ppt_y-.1"/>
                                          </p:val>
                                        </p:tav>
                                        <p:tav tm="100000">
                                          <p:val>
                                            <p:strVal val="#ppt_y"/>
                                          </p:val>
                                        </p:tav>
                                      </p:tavLst>
                                    </p:anim>
                                  </p:childTnLst>
                                </p:cTn>
                              </p:par>
                            </p:childTnLst>
                          </p:cTn>
                        </p:par>
                        <p:par>
                          <p:cTn id="10" fill="hold">
                            <p:stCondLst>
                              <p:cond delay="250"/>
                            </p:stCondLst>
                            <p:childTnLst>
                              <p:par>
                                <p:cTn id="11" presetID="47" presetClass="entr" presetSubtype="0" fill="hold" nodeType="after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anim calcmode="lin" valueType="num">
                                      <p:cBhvr>
                                        <p:cTn id="14" dur="500" fill="hold"/>
                                        <p:tgtEl>
                                          <p:spTgt spid="7"/>
                                        </p:tgtEl>
                                        <p:attrNameLst>
                                          <p:attrName>ppt_x</p:attrName>
                                        </p:attrNameLst>
                                      </p:cBhvr>
                                      <p:tavLst>
                                        <p:tav tm="0">
                                          <p:val>
                                            <p:strVal val="#ppt_x"/>
                                          </p:val>
                                        </p:tav>
                                        <p:tav tm="100000">
                                          <p:val>
                                            <p:strVal val="#ppt_x"/>
                                          </p:val>
                                        </p:tav>
                                      </p:tavLst>
                                    </p:anim>
                                    <p:anim calcmode="lin" valueType="num">
                                      <p:cBhvr>
                                        <p:cTn id="15" dur="5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D38EE57-B708-47C9-A4A4-E25F09FAB0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57A28182-58A5-4DBB-8F64-BD944BCA81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13" name="Freeform 44">
              <a:extLst>
                <a:ext uri="{FF2B5EF4-FFF2-40B4-BE49-F238E27FC236}">
                  <a16:creationId xmlns:a16="http://schemas.microsoft.com/office/drawing/2014/main" id="{E4A9080E-7BA6-45FC-8677-8B9D5F4DAF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5">
              <a:extLst>
                <a:ext uri="{FF2B5EF4-FFF2-40B4-BE49-F238E27FC236}">
                  <a16:creationId xmlns:a16="http://schemas.microsoft.com/office/drawing/2014/main" id="{2163D516-75D4-4DE0-AC27-63719125AE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46">
              <a:extLst>
                <a:ext uri="{FF2B5EF4-FFF2-40B4-BE49-F238E27FC236}">
                  <a16:creationId xmlns:a16="http://schemas.microsoft.com/office/drawing/2014/main" id="{E74A26A5-C23A-46D4-B0FF-155FB383462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7">
              <a:extLst>
                <a:ext uri="{FF2B5EF4-FFF2-40B4-BE49-F238E27FC236}">
                  <a16:creationId xmlns:a16="http://schemas.microsoft.com/office/drawing/2014/main" id="{08E0243F-1062-43C6-AD04-130DFF66840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Rectangle 16">
              <a:extLst>
                <a:ext uri="{FF2B5EF4-FFF2-40B4-BE49-F238E27FC236}">
                  <a16:creationId xmlns:a16="http://schemas.microsoft.com/office/drawing/2014/main" id="{94C5517B-1B0F-47AA-93A5-36718996986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extBox 1">
            <a:extLst>
              <a:ext uri="{FF2B5EF4-FFF2-40B4-BE49-F238E27FC236}">
                <a16:creationId xmlns:a16="http://schemas.microsoft.com/office/drawing/2014/main" id="{1CAA3809-3D2A-F665-0C79-396AF131B442}"/>
              </a:ext>
            </a:extLst>
          </p:cNvPr>
          <p:cNvSpPr txBox="1"/>
          <p:nvPr/>
        </p:nvSpPr>
        <p:spPr>
          <a:xfrm>
            <a:off x="1047280" y="759805"/>
            <a:ext cx="10306520" cy="1325563"/>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000" kern="1200">
                <a:solidFill>
                  <a:srgbClr val="FFFFFF"/>
                </a:solidFill>
                <a:latin typeface="+mj-lt"/>
                <a:ea typeface="+mj-ea"/>
                <a:cs typeface="+mj-cs"/>
              </a:rPr>
              <a:t>Working Method of Our Project</a:t>
            </a:r>
          </a:p>
        </p:txBody>
      </p:sp>
      <p:sp>
        <p:nvSpPr>
          <p:cNvPr id="3" name="TextBox 2">
            <a:extLst>
              <a:ext uri="{FF2B5EF4-FFF2-40B4-BE49-F238E27FC236}">
                <a16:creationId xmlns:a16="http://schemas.microsoft.com/office/drawing/2014/main" id="{7397FFA1-CEBF-EEB6-3166-21D0836C3834}"/>
              </a:ext>
            </a:extLst>
          </p:cNvPr>
          <p:cNvSpPr txBox="1"/>
          <p:nvPr/>
        </p:nvSpPr>
        <p:spPr>
          <a:xfrm>
            <a:off x="1424904" y="2494450"/>
            <a:ext cx="4053545" cy="3563159"/>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2400"/>
              <a:t>Our project is user-friendly. Anyone can easily operate our project.</a:t>
            </a:r>
          </a:p>
          <a:p>
            <a:pPr indent="-228600">
              <a:lnSpc>
                <a:spcPct val="90000"/>
              </a:lnSpc>
              <a:spcAft>
                <a:spcPts val="600"/>
              </a:spcAft>
              <a:buFont typeface="Arial" panose="020B0604020202020204" pitchFamily="34" charset="0"/>
              <a:buChar char="•"/>
            </a:pPr>
            <a:r>
              <a:rPr lang="en-US" sz="2400"/>
              <a:t>After opening the project, you can see this-</a:t>
            </a:r>
          </a:p>
        </p:txBody>
      </p:sp>
      <p:pic>
        <p:nvPicPr>
          <p:cNvPr id="5" name="Picture 4">
            <a:extLst>
              <a:ext uri="{FF2B5EF4-FFF2-40B4-BE49-F238E27FC236}">
                <a16:creationId xmlns:a16="http://schemas.microsoft.com/office/drawing/2014/main" id="{6CBF0817-AB20-3CCD-2751-23AB8CECDB91}"/>
              </a:ext>
            </a:extLst>
          </p:cNvPr>
          <p:cNvPicPr>
            <a:picLocks noChangeAspect="1"/>
          </p:cNvPicPr>
          <p:nvPr/>
        </p:nvPicPr>
        <p:blipFill rotWithShape="1">
          <a:blip r:embed="rId2"/>
          <a:stretch/>
        </p:blipFill>
        <p:spPr>
          <a:xfrm>
            <a:off x="5478449" y="2781382"/>
            <a:ext cx="6254302" cy="2989294"/>
          </a:xfrm>
          <a:prstGeom prst="rect">
            <a:avLst/>
          </a:prstGeom>
        </p:spPr>
      </p:pic>
    </p:spTree>
    <p:extLst>
      <p:ext uri="{BB962C8B-B14F-4D97-AF65-F5344CB8AC3E}">
        <p14:creationId xmlns:p14="http://schemas.microsoft.com/office/powerpoint/2010/main" val="20822729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lowchart: Document 8">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175" y="0"/>
            <a:ext cx="3248025" cy="3400426"/>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FB76B912-1BAF-C63B-F546-8443AEB37AD3}"/>
              </a:ext>
            </a:extLst>
          </p:cNvPr>
          <p:cNvSpPr txBox="1"/>
          <p:nvPr/>
        </p:nvSpPr>
        <p:spPr>
          <a:xfrm>
            <a:off x="838200" y="171162"/>
            <a:ext cx="2840182" cy="2371148"/>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2700" kern="1200">
                <a:solidFill>
                  <a:srgbClr val="FFFFFF"/>
                </a:solidFill>
                <a:latin typeface="+mj-lt"/>
                <a:ea typeface="+mj-ea"/>
                <a:cs typeface="+mj-cs"/>
              </a:rPr>
              <a:t>Now you can choose any option between 1 and 2.</a:t>
            </a:r>
          </a:p>
          <a:p>
            <a:pPr>
              <a:lnSpc>
                <a:spcPct val="90000"/>
              </a:lnSpc>
              <a:spcBef>
                <a:spcPct val="0"/>
              </a:spcBef>
              <a:spcAft>
                <a:spcPts val="600"/>
              </a:spcAft>
            </a:pPr>
            <a:r>
              <a:rPr lang="en-US" sz="2700" kern="1200">
                <a:solidFill>
                  <a:srgbClr val="FFFFFF"/>
                </a:solidFill>
                <a:latin typeface="+mj-lt"/>
                <a:ea typeface="+mj-ea"/>
                <a:cs typeface="+mj-cs"/>
              </a:rPr>
              <a:t>Suppose you choose 1 then,</a:t>
            </a:r>
          </a:p>
        </p:txBody>
      </p:sp>
      <p:pic>
        <p:nvPicPr>
          <p:cNvPr id="4" name="Picture 3">
            <a:extLst>
              <a:ext uri="{FF2B5EF4-FFF2-40B4-BE49-F238E27FC236}">
                <a16:creationId xmlns:a16="http://schemas.microsoft.com/office/drawing/2014/main" id="{0A519DC3-FBC3-0CF4-5610-1F261953F396}"/>
              </a:ext>
            </a:extLst>
          </p:cNvPr>
          <p:cNvPicPr>
            <a:picLocks noChangeAspect="1"/>
          </p:cNvPicPr>
          <p:nvPr/>
        </p:nvPicPr>
        <p:blipFill>
          <a:blip r:embed="rId2"/>
          <a:stretch>
            <a:fillRect/>
          </a:stretch>
        </p:blipFill>
        <p:spPr>
          <a:xfrm>
            <a:off x="4207933" y="950704"/>
            <a:ext cx="7347537" cy="4957568"/>
          </a:xfrm>
          <a:prstGeom prst="rect">
            <a:avLst/>
          </a:prstGeom>
        </p:spPr>
      </p:pic>
    </p:spTree>
    <p:extLst>
      <p:ext uri="{BB962C8B-B14F-4D97-AF65-F5344CB8AC3E}">
        <p14:creationId xmlns:p14="http://schemas.microsoft.com/office/powerpoint/2010/main" val="22814119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750" fill="hold"/>
                                        <p:tgtEl>
                                          <p:spTgt spid="4"/>
                                        </p:tgtEl>
                                        <p:attrNameLst>
                                          <p:attrName>ppt_w</p:attrName>
                                        </p:attrNameLst>
                                      </p:cBhvr>
                                      <p:tavLst>
                                        <p:tav tm="0">
                                          <p:val>
                                            <p:fltVal val="0"/>
                                          </p:val>
                                        </p:tav>
                                        <p:tav tm="100000">
                                          <p:val>
                                            <p:strVal val="#ppt_w"/>
                                          </p:val>
                                        </p:tav>
                                      </p:tavLst>
                                    </p:anim>
                                    <p:anim calcmode="lin" valueType="num">
                                      <p:cBhvr>
                                        <p:cTn id="8" dur="750" fill="hold"/>
                                        <p:tgtEl>
                                          <p:spTgt spid="4"/>
                                        </p:tgtEl>
                                        <p:attrNameLst>
                                          <p:attrName>ppt_h</p:attrName>
                                        </p:attrNameLst>
                                      </p:cBhvr>
                                      <p:tavLst>
                                        <p:tav tm="0">
                                          <p:val>
                                            <p:fltVal val="0"/>
                                          </p:val>
                                        </p:tav>
                                        <p:tav tm="100000">
                                          <p:val>
                                            <p:strVal val="#ppt_h"/>
                                          </p:val>
                                        </p:tav>
                                      </p:tavLst>
                                    </p:anim>
                                    <p:animEffect transition="in" filter="fade">
                                      <p:cBhvr>
                                        <p:cTn id="9" dur="75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lowchart: Document 8">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175" y="0"/>
            <a:ext cx="3248025" cy="3400426"/>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CCA54911-D93E-F382-371D-E7E2B51111EE}"/>
              </a:ext>
            </a:extLst>
          </p:cNvPr>
          <p:cNvSpPr txBox="1"/>
          <p:nvPr/>
        </p:nvSpPr>
        <p:spPr>
          <a:xfrm>
            <a:off x="838200" y="171162"/>
            <a:ext cx="2840182" cy="2371148"/>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2700" kern="1200">
                <a:solidFill>
                  <a:srgbClr val="FFFFFF"/>
                </a:solidFill>
                <a:latin typeface="+mj-lt"/>
                <a:ea typeface="+mj-ea"/>
                <a:cs typeface="+mj-cs"/>
              </a:rPr>
              <a:t>After completing this operation, you can operate another option called the 2-digit method</a:t>
            </a:r>
          </a:p>
        </p:txBody>
      </p:sp>
      <p:pic>
        <p:nvPicPr>
          <p:cNvPr id="4" name="Picture 3">
            <a:extLst>
              <a:ext uri="{FF2B5EF4-FFF2-40B4-BE49-F238E27FC236}">
                <a16:creationId xmlns:a16="http://schemas.microsoft.com/office/drawing/2014/main" id="{7EE88262-7A9B-FEC0-3807-AE732280C1D4}"/>
              </a:ext>
            </a:extLst>
          </p:cNvPr>
          <p:cNvPicPr>
            <a:picLocks noChangeAspect="1"/>
          </p:cNvPicPr>
          <p:nvPr/>
        </p:nvPicPr>
        <p:blipFill>
          <a:blip r:embed="rId2"/>
          <a:stretch>
            <a:fillRect/>
          </a:stretch>
        </p:blipFill>
        <p:spPr>
          <a:xfrm>
            <a:off x="4207933" y="1265159"/>
            <a:ext cx="7499510" cy="4418189"/>
          </a:xfrm>
          <a:prstGeom prst="rect">
            <a:avLst/>
          </a:prstGeom>
        </p:spPr>
      </p:pic>
    </p:spTree>
    <p:extLst>
      <p:ext uri="{BB962C8B-B14F-4D97-AF65-F5344CB8AC3E}">
        <p14:creationId xmlns:p14="http://schemas.microsoft.com/office/powerpoint/2010/main" val="16466624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750" fill="hold"/>
                                        <p:tgtEl>
                                          <p:spTgt spid="4"/>
                                        </p:tgtEl>
                                        <p:attrNameLst>
                                          <p:attrName>ppt_w</p:attrName>
                                        </p:attrNameLst>
                                      </p:cBhvr>
                                      <p:tavLst>
                                        <p:tav tm="0">
                                          <p:val>
                                            <p:fltVal val="0"/>
                                          </p:val>
                                        </p:tav>
                                        <p:tav tm="100000">
                                          <p:val>
                                            <p:strVal val="#ppt_w"/>
                                          </p:val>
                                        </p:tav>
                                      </p:tavLst>
                                    </p:anim>
                                    <p:anim calcmode="lin" valueType="num">
                                      <p:cBhvr>
                                        <p:cTn id="8" dur="750" fill="hold"/>
                                        <p:tgtEl>
                                          <p:spTgt spid="4"/>
                                        </p:tgtEl>
                                        <p:attrNameLst>
                                          <p:attrName>ppt_h</p:attrName>
                                        </p:attrNameLst>
                                      </p:cBhvr>
                                      <p:tavLst>
                                        <p:tav tm="0">
                                          <p:val>
                                            <p:fltVal val="0"/>
                                          </p:val>
                                        </p:tav>
                                        <p:tav tm="100000">
                                          <p:val>
                                            <p:strVal val="#ppt_h"/>
                                          </p:val>
                                        </p:tav>
                                      </p:tavLst>
                                    </p:anim>
                                    <p:animEffect transition="in" filter="fade">
                                      <p:cBhvr>
                                        <p:cTn id="9" dur="75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Flowchart: Document 7">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175" y="0"/>
            <a:ext cx="3248025" cy="3400426"/>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376A4C27-8B30-5BD9-4686-74BBA271854D}"/>
              </a:ext>
            </a:extLst>
          </p:cNvPr>
          <p:cNvSpPr txBox="1"/>
          <p:nvPr/>
        </p:nvSpPr>
        <p:spPr>
          <a:xfrm>
            <a:off x="838200" y="171162"/>
            <a:ext cx="2840182" cy="2371148"/>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3200" kern="1200">
                <a:solidFill>
                  <a:srgbClr val="FFFFFF"/>
                </a:solidFill>
                <a:latin typeface="+mj-lt"/>
                <a:ea typeface="+mj-ea"/>
                <a:cs typeface="+mj-cs"/>
              </a:rPr>
              <a:t>In this method, you can operate more than 8 operation</a:t>
            </a:r>
          </a:p>
        </p:txBody>
      </p:sp>
      <p:pic>
        <p:nvPicPr>
          <p:cNvPr id="3" name="Picture 2">
            <a:extLst>
              <a:ext uri="{FF2B5EF4-FFF2-40B4-BE49-F238E27FC236}">
                <a16:creationId xmlns:a16="http://schemas.microsoft.com/office/drawing/2014/main" id="{D7574BA6-E3D6-44AC-C8C7-D098F8D77E39}"/>
              </a:ext>
            </a:extLst>
          </p:cNvPr>
          <p:cNvPicPr>
            <a:picLocks noChangeAspect="1"/>
          </p:cNvPicPr>
          <p:nvPr/>
        </p:nvPicPr>
        <p:blipFill>
          <a:blip r:embed="rId2"/>
          <a:stretch>
            <a:fillRect/>
          </a:stretch>
        </p:blipFill>
        <p:spPr>
          <a:xfrm>
            <a:off x="4207933" y="676273"/>
            <a:ext cx="7347537" cy="5506430"/>
          </a:xfrm>
          <a:prstGeom prst="rect">
            <a:avLst/>
          </a:prstGeom>
        </p:spPr>
      </p:pic>
    </p:spTree>
    <p:extLst>
      <p:ext uri="{BB962C8B-B14F-4D97-AF65-F5344CB8AC3E}">
        <p14:creationId xmlns:p14="http://schemas.microsoft.com/office/powerpoint/2010/main" val="2095136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750" fill="hold"/>
                                        <p:tgtEl>
                                          <p:spTgt spid="3"/>
                                        </p:tgtEl>
                                        <p:attrNameLst>
                                          <p:attrName>ppt_w</p:attrName>
                                        </p:attrNameLst>
                                      </p:cBhvr>
                                      <p:tavLst>
                                        <p:tav tm="0">
                                          <p:val>
                                            <p:fltVal val="0"/>
                                          </p:val>
                                        </p:tav>
                                        <p:tav tm="100000">
                                          <p:val>
                                            <p:strVal val="#ppt_w"/>
                                          </p:val>
                                        </p:tav>
                                      </p:tavLst>
                                    </p:anim>
                                    <p:anim calcmode="lin" valueType="num">
                                      <p:cBhvr>
                                        <p:cTn id="8" dur="750" fill="hold"/>
                                        <p:tgtEl>
                                          <p:spTgt spid="3"/>
                                        </p:tgtEl>
                                        <p:attrNameLst>
                                          <p:attrName>ppt_h</p:attrName>
                                        </p:attrNameLst>
                                      </p:cBhvr>
                                      <p:tavLst>
                                        <p:tav tm="0">
                                          <p:val>
                                            <p:fltVal val="0"/>
                                          </p:val>
                                        </p:tav>
                                        <p:tav tm="100000">
                                          <p:val>
                                            <p:strVal val="#ppt_h"/>
                                          </p:val>
                                        </p:tav>
                                      </p:tavLst>
                                    </p:anim>
                                    <p:animEffect transition="in" filter="fade">
                                      <p:cBhvr>
                                        <p:cTn id="9" dur="75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C3365D2-5FC9-39BF-74FB-AC54F6AD650E}"/>
              </a:ext>
            </a:extLst>
          </p:cNvPr>
          <p:cNvSpPr txBox="1"/>
          <p:nvPr/>
        </p:nvSpPr>
        <p:spPr>
          <a:xfrm>
            <a:off x="1048656" y="2492542"/>
            <a:ext cx="10094687" cy="461665"/>
          </a:xfrm>
          <a:prstGeom prst="rect">
            <a:avLst/>
          </a:prstGeom>
          <a:noFill/>
        </p:spPr>
        <p:txBody>
          <a:bodyPr wrap="none" rtlCol="0">
            <a:spAutoFit/>
          </a:bodyPr>
          <a:lstStyle/>
          <a:p>
            <a:r>
              <a:rPr lang="en-US" sz="2400" dirty="0">
                <a:latin typeface="Open Sans" panose="020B0606030504020204" pitchFamily="34" charset="0"/>
                <a:ea typeface="Open Sans" panose="020B0606030504020204" pitchFamily="34" charset="0"/>
                <a:cs typeface="Open Sans" panose="020B0606030504020204" pitchFamily="34" charset="0"/>
              </a:rPr>
              <a:t>Though our project is perfectly working, but we have some limitations</a:t>
            </a:r>
          </a:p>
        </p:txBody>
      </p:sp>
      <p:grpSp>
        <p:nvGrpSpPr>
          <p:cNvPr id="3" name="Group 2">
            <a:extLst>
              <a:ext uri="{FF2B5EF4-FFF2-40B4-BE49-F238E27FC236}">
                <a16:creationId xmlns:a16="http://schemas.microsoft.com/office/drawing/2014/main" id="{81373427-A74F-B382-D21F-1B407220296B}"/>
              </a:ext>
            </a:extLst>
          </p:cNvPr>
          <p:cNvGrpSpPr/>
          <p:nvPr/>
        </p:nvGrpSpPr>
        <p:grpSpPr>
          <a:xfrm>
            <a:off x="1048656" y="3695195"/>
            <a:ext cx="8589431" cy="523220"/>
            <a:chOff x="1645920" y="1537348"/>
            <a:chExt cx="8589431" cy="523220"/>
          </a:xfrm>
        </p:grpSpPr>
        <p:sp>
          <p:nvSpPr>
            <p:cNvPr id="4" name="Flowchart: Connector 3">
              <a:extLst>
                <a:ext uri="{FF2B5EF4-FFF2-40B4-BE49-F238E27FC236}">
                  <a16:creationId xmlns:a16="http://schemas.microsoft.com/office/drawing/2014/main" id="{2A931558-CC57-93F4-0DD1-09289A2E54FB}"/>
                </a:ext>
              </a:extLst>
            </p:cNvPr>
            <p:cNvSpPr/>
            <p:nvPr/>
          </p:nvSpPr>
          <p:spPr>
            <a:xfrm>
              <a:off x="1645920" y="1593670"/>
              <a:ext cx="457200" cy="457200"/>
            </a:xfrm>
            <a:prstGeom prst="flowChartConnector">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AFEFA632-641D-A0A1-B9FF-2A06B1EC70B4}"/>
                </a:ext>
              </a:extLst>
            </p:cNvPr>
            <p:cNvSpPr txBox="1"/>
            <p:nvPr/>
          </p:nvSpPr>
          <p:spPr>
            <a:xfrm>
              <a:off x="1710410" y="1591438"/>
              <a:ext cx="367408" cy="461665"/>
            </a:xfrm>
            <a:prstGeom prst="rect">
              <a:avLst/>
            </a:prstGeom>
            <a:noFill/>
          </p:spPr>
          <p:txBody>
            <a:bodyPr wrap="none" rtlCol="0">
              <a:spAutoFit/>
            </a:bodyPr>
            <a:lstStyle/>
            <a:p>
              <a:r>
                <a:rPr lang="en-US" sz="2400" dirty="0">
                  <a:solidFill>
                    <a:schemeClr val="bg1"/>
                  </a:solidFill>
                  <a:latin typeface="Arial Rounded MT Bold" panose="020F0704030504030204" pitchFamily="34" charset="0"/>
                </a:rPr>
                <a:t>1</a:t>
              </a:r>
            </a:p>
          </p:txBody>
        </p:sp>
        <p:sp>
          <p:nvSpPr>
            <p:cNvPr id="6" name="TextBox 5">
              <a:extLst>
                <a:ext uri="{FF2B5EF4-FFF2-40B4-BE49-F238E27FC236}">
                  <a16:creationId xmlns:a16="http://schemas.microsoft.com/office/drawing/2014/main" id="{E5C461E2-8797-5B9F-A6AE-2AAFFBD2A91C}"/>
                </a:ext>
              </a:extLst>
            </p:cNvPr>
            <p:cNvSpPr txBox="1"/>
            <p:nvPr/>
          </p:nvSpPr>
          <p:spPr>
            <a:xfrm>
              <a:off x="2397884" y="1537348"/>
              <a:ext cx="7837467" cy="523220"/>
            </a:xfrm>
            <a:prstGeom prst="rect">
              <a:avLst/>
            </a:prstGeom>
            <a:noFill/>
          </p:spPr>
          <p:txBody>
            <a:bodyPr wrap="none" rtlCol="0">
              <a:spAutoFit/>
            </a:bodyPr>
            <a:lstStyle/>
            <a:p>
              <a:r>
                <a:rPr lang="en-US" sz="2800" dirty="0"/>
                <a:t>Our project can not operate with the binary number.</a:t>
              </a:r>
              <a:endParaRPr lang="en-US" sz="2400" dirty="0">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7" name="Group 6">
            <a:extLst>
              <a:ext uri="{FF2B5EF4-FFF2-40B4-BE49-F238E27FC236}">
                <a16:creationId xmlns:a16="http://schemas.microsoft.com/office/drawing/2014/main" id="{77544690-4F2C-2DEA-991F-04FDCB8A4612}"/>
              </a:ext>
            </a:extLst>
          </p:cNvPr>
          <p:cNvGrpSpPr/>
          <p:nvPr/>
        </p:nvGrpSpPr>
        <p:grpSpPr>
          <a:xfrm>
            <a:off x="1048656" y="4332448"/>
            <a:ext cx="8154696" cy="523220"/>
            <a:chOff x="1645920" y="2174601"/>
            <a:chExt cx="8154696" cy="523220"/>
          </a:xfrm>
        </p:grpSpPr>
        <p:sp>
          <p:nvSpPr>
            <p:cNvPr id="8" name="Flowchart: Connector 7">
              <a:extLst>
                <a:ext uri="{FF2B5EF4-FFF2-40B4-BE49-F238E27FC236}">
                  <a16:creationId xmlns:a16="http://schemas.microsoft.com/office/drawing/2014/main" id="{818EBAAD-18EF-8800-C728-4F96CC5E7EC5}"/>
                </a:ext>
              </a:extLst>
            </p:cNvPr>
            <p:cNvSpPr/>
            <p:nvPr/>
          </p:nvSpPr>
          <p:spPr>
            <a:xfrm>
              <a:off x="1645920" y="2207611"/>
              <a:ext cx="457200" cy="457200"/>
            </a:xfrm>
            <a:prstGeom prst="flowChartConnector">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C6360BC9-D6A5-DF58-B9A2-A00082AF3017}"/>
                </a:ext>
              </a:extLst>
            </p:cNvPr>
            <p:cNvSpPr txBox="1"/>
            <p:nvPr/>
          </p:nvSpPr>
          <p:spPr>
            <a:xfrm>
              <a:off x="1703879" y="2229426"/>
              <a:ext cx="367408" cy="461665"/>
            </a:xfrm>
            <a:prstGeom prst="rect">
              <a:avLst/>
            </a:prstGeom>
            <a:noFill/>
          </p:spPr>
          <p:txBody>
            <a:bodyPr wrap="none" rtlCol="0">
              <a:spAutoFit/>
            </a:bodyPr>
            <a:lstStyle/>
            <a:p>
              <a:r>
                <a:rPr lang="en-US" sz="2400" dirty="0">
                  <a:solidFill>
                    <a:schemeClr val="bg1"/>
                  </a:solidFill>
                  <a:latin typeface="Arial Rounded MT Bold" panose="020F0704030504030204" pitchFamily="34" charset="0"/>
                </a:rPr>
                <a:t>2</a:t>
              </a:r>
            </a:p>
          </p:txBody>
        </p:sp>
        <p:sp>
          <p:nvSpPr>
            <p:cNvPr id="10" name="TextBox 9">
              <a:extLst>
                <a:ext uri="{FF2B5EF4-FFF2-40B4-BE49-F238E27FC236}">
                  <a16:creationId xmlns:a16="http://schemas.microsoft.com/office/drawing/2014/main" id="{ABD66719-AE15-206F-C3ED-1849FA30809B}"/>
                </a:ext>
              </a:extLst>
            </p:cNvPr>
            <p:cNvSpPr txBox="1"/>
            <p:nvPr/>
          </p:nvSpPr>
          <p:spPr>
            <a:xfrm>
              <a:off x="2397884" y="2174601"/>
              <a:ext cx="7402732" cy="523220"/>
            </a:xfrm>
            <a:prstGeom prst="rect">
              <a:avLst/>
            </a:prstGeom>
            <a:noFill/>
          </p:spPr>
          <p:txBody>
            <a:bodyPr wrap="none" rtlCol="0">
              <a:spAutoFit/>
            </a:bodyPr>
            <a:lstStyle/>
            <a:p>
              <a:r>
                <a:rPr lang="en-US" sz="2800" dirty="0"/>
                <a:t>You should apply one space after taking one digit.</a:t>
              </a:r>
              <a:endParaRPr lang="en-US" sz="2400" dirty="0">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11" name="Group 10">
            <a:extLst>
              <a:ext uri="{FF2B5EF4-FFF2-40B4-BE49-F238E27FC236}">
                <a16:creationId xmlns:a16="http://schemas.microsoft.com/office/drawing/2014/main" id="{C2AA397A-C915-0699-2182-971757B9BBA6}"/>
              </a:ext>
            </a:extLst>
          </p:cNvPr>
          <p:cNvGrpSpPr/>
          <p:nvPr/>
        </p:nvGrpSpPr>
        <p:grpSpPr>
          <a:xfrm>
            <a:off x="1061719" y="4946389"/>
            <a:ext cx="7438427" cy="523220"/>
            <a:chOff x="1658983" y="2788542"/>
            <a:chExt cx="7438427" cy="523220"/>
          </a:xfrm>
        </p:grpSpPr>
        <p:sp>
          <p:nvSpPr>
            <p:cNvPr id="12" name="Flowchart: Connector 11">
              <a:extLst>
                <a:ext uri="{FF2B5EF4-FFF2-40B4-BE49-F238E27FC236}">
                  <a16:creationId xmlns:a16="http://schemas.microsoft.com/office/drawing/2014/main" id="{2420BF99-607F-889F-40DD-81AC2DC3B725}"/>
                </a:ext>
              </a:extLst>
            </p:cNvPr>
            <p:cNvSpPr/>
            <p:nvPr/>
          </p:nvSpPr>
          <p:spPr>
            <a:xfrm>
              <a:off x="1658983" y="2821552"/>
              <a:ext cx="457200" cy="457200"/>
            </a:xfrm>
            <a:prstGeom prst="flowChartConnector">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8D213FC6-FC29-9455-C214-DF1714F849FB}"/>
                </a:ext>
              </a:extLst>
            </p:cNvPr>
            <p:cNvSpPr txBox="1"/>
            <p:nvPr/>
          </p:nvSpPr>
          <p:spPr>
            <a:xfrm>
              <a:off x="1694876" y="2823785"/>
              <a:ext cx="367408" cy="461665"/>
            </a:xfrm>
            <a:prstGeom prst="rect">
              <a:avLst/>
            </a:prstGeom>
            <a:noFill/>
          </p:spPr>
          <p:txBody>
            <a:bodyPr wrap="none" rtlCol="0">
              <a:spAutoFit/>
            </a:bodyPr>
            <a:lstStyle/>
            <a:p>
              <a:r>
                <a:rPr lang="en-US" sz="2400" dirty="0">
                  <a:solidFill>
                    <a:schemeClr val="bg1"/>
                  </a:solidFill>
                  <a:latin typeface="Arial Rounded MT Bold" panose="020F0704030504030204" pitchFamily="34" charset="0"/>
                </a:rPr>
                <a:t>3</a:t>
              </a:r>
            </a:p>
          </p:txBody>
        </p:sp>
        <p:sp>
          <p:nvSpPr>
            <p:cNvPr id="14" name="TextBox 13">
              <a:extLst>
                <a:ext uri="{FF2B5EF4-FFF2-40B4-BE49-F238E27FC236}">
                  <a16:creationId xmlns:a16="http://schemas.microsoft.com/office/drawing/2014/main" id="{41F6B387-2A79-56BD-4033-05C306C656A7}"/>
                </a:ext>
              </a:extLst>
            </p:cNvPr>
            <p:cNvSpPr txBox="1"/>
            <p:nvPr/>
          </p:nvSpPr>
          <p:spPr>
            <a:xfrm>
              <a:off x="2397884" y="2788542"/>
              <a:ext cx="6699526" cy="523220"/>
            </a:xfrm>
            <a:prstGeom prst="rect">
              <a:avLst/>
            </a:prstGeom>
            <a:noFill/>
          </p:spPr>
          <p:txBody>
            <a:bodyPr wrap="none" rtlCol="0">
              <a:spAutoFit/>
            </a:bodyPr>
            <a:lstStyle/>
            <a:p>
              <a:r>
                <a:rPr lang="en-US" sz="2800" dirty="0"/>
                <a:t>This project can not convert prefix to postfix.</a:t>
              </a:r>
              <a:endParaRPr lang="en-US" sz="2400" dirty="0">
                <a:latin typeface="Open Sans" panose="020B0606030504020204" pitchFamily="34" charset="0"/>
                <a:ea typeface="Open Sans" panose="020B0606030504020204" pitchFamily="34" charset="0"/>
                <a:cs typeface="Open Sans" panose="020B0606030504020204" pitchFamily="34" charset="0"/>
              </a:endParaRPr>
            </a:p>
          </p:txBody>
        </p:sp>
      </p:grpSp>
      <p:sp>
        <p:nvSpPr>
          <p:cNvPr id="15" name="TextBox 14">
            <a:extLst>
              <a:ext uri="{FF2B5EF4-FFF2-40B4-BE49-F238E27FC236}">
                <a16:creationId xmlns:a16="http://schemas.microsoft.com/office/drawing/2014/main" id="{06CCB643-59D9-EF26-7997-A724E26589AF}"/>
              </a:ext>
            </a:extLst>
          </p:cNvPr>
          <p:cNvSpPr txBox="1"/>
          <p:nvPr/>
        </p:nvSpPr>
        <p:spPr>
          <a:xfrm>
            <a:off x="4261229" y="760358"/>
            <a:ext cx="2916248" cy="707886"/>
          </a:xfrm>
          <a:prstGeom prst="rect">
            <a:avLst/>
          </a:prstGeom>
          <a:noFill/>
        </p:spPr>
        <p:txBody>
          <a:bodyPr wrap="none" rtlCol="0">
            <a:spAutoFit/>
          </a:bodyPr>
          <a:lstStyle/>
          <a:p>
            <a:r>
              <a:rPr lang="en-US" sz="4000" dirty="0">
                <a:solidFill>
                  <a:srgbClr val="00B0F0"/>
                </a:solidFill>
                <a:latin typeface="Arial Rounded MT Bold" panose="020F0704030504030204" pitchFamily="34" charset="0"/>
              </a:rPr>
              <a:t>Limitations</a:t>
            </a:r>
          </a:p>
        </p:txBody>
      </p:sp>
    </p:spTree>
    <p:extLst>
      <p:ext uri="{BB962C8B-B14F-4D97-AF65-F5344CB8AC3E}">
        <p14:creationId xmlns:p14="http://schemas.microsoft.com/office/powerpoint/2010/main" val="40307328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250"/>
                                        <p:tgtEl>
                                          <p:spTgt spid="3"/>
                                        </p:tgtEl>
                                      </p:cBhvr>
                                    </p:animEffect>
                                    <p:anim calcmode="lin" valueType="num">
                                      <p:cBhvr>
                                        <p:cTn id="8" dur="250" fill="hold"/>
                                        <p:tgtEl>
                                          <p:spTgt spid="3"/>
                                        </p:tgtEl>
                                        <p:attrNameLst>
                                          <p:attrName>ppt_x</p:attrName>
                                        </p:attrNameLst>
                                      </p:cBhvr>
                                      <p:tavLst>
                                        <p:tav tm="0">
                                          <p:val>
                                            <p:strVal val="#ppt_x"/>
                                          </p:val>
                                        </p:tav>
                                        <p:tav tm="100000">
                                          <p:val>
                                            <p:strVal val="#ppt_x"/>
                                          </p:val>
                                        </p:tav>
                                      </p:tavLst>
                                    </p:anim>
                                    <p:anim calcmode="lin" valueType="num">
                                      <p:cBhvr>
                                        <p:cTn id="9" dur="250" fill="hold"/>
                                        <p:tgtEl>
                                          <p:spTgt spid="3"/>
                                        </p:tgtEl>
                                        <p:attrNameLst>
                                          <p:attrName>ppt_y</p:attrName>
                                        </p:attrNameLst>
                                      </p:cBhvr>
                                      <p:tavLst>
                                        <p:tav tm="0">
                                          <p:val>
                                            <p:strVal val="#ppt_y-.1"/>
                                          </p:val>
                                        </p:tav>
                                        <p:tav tm="100000">
                                          <p:val>
                                            <p:strVal val="#ppt_y"/>
                                          </p:val>
                                        </p:tav>
                                      </p:tavLst>
                                    </p:anim>
                                  </p:childTnLst>
                                </p:cTn>
                              </p:par>
                            </p:childTnLst>
                          </p:cTn>
                        </p:par>
                        <p:par>
                          <p:cTn id="10" fill="hold">
                            <p:stCondLst>
                              <p:cond delay="250"/>
                            </p:stCondLst>
                            <p:childTnLst>
                              <p:par>
                                <p:cTn id="11" presetID="47" presetClass="entr" presetSubtype="0" fill="hold" nodeType="after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anim calcmode="lin" valueType="num">
                                      <p:cBhvr>
                                        <p:cTn id="14" dur="500" fill="hold"/>
                                        <p:tgtEl>
                                          <p:spTgt spid="7"/>
                                        </p:tgtEl>
                                        <p:attrNameLst>
                                          <p:attrName>ppt_x</p:attrName>
                                        </p:attrNameLst>
                                      </p:cBhvr>
                                      <p:tavLst>
                                        <p:tav tm="0">
                                          <p:val>
                                            <p:strVal val="#ppt_x"/>
                                          </p:val>
                                        </p:tav>
                                        <p:tav tm="100000">
                                          <p:val>
                                            <p:strVal val="#ppt_x"/>
                                          </p:val>
                                        </p:tav>
                                      </p:tavLst>
                                    </p:anim>
                                    <p:anim calcmode="lin" valueType="num">
                                      <p:cBhvr>
                                        <p:cTn id="15" dur="500" fill="hold"/>
                                        <p:tgtEl>
                                          <p:spTgt spid="7"/>
                                        </p:tgtEl>
                                        <p:attrNameLst>
                                          <p:attrName>ppt_y</p:attrName>
                                        </p:attrNameLst>
                                      </p:cBhvr>
                                      <p:tavLst>
                                        <p:tav tm="0">
                                          <p:val>
                                            <p:strVal val="#ppt_y-.1"/>
                                          </p:val>
                                        </p:tav>
                                        <p:tav tm="100000">
                                          <p:val>
                                            <p:strVal val="#ppt_y"/>
                                          </p:val>
                                        </p:tav>
                                      </p:tavLst>
                                    </p:anim>
                                  </p:childTnLst>
                                </p:cTn>
                              </p:par>
                            </p:childTnLst>
                          </p:cTn>
                        </p:par>
                        <p:par>
                          <p:cTn id="16" fill="hold">
                            <p:stCondLst>
                              <p:cond delay="750"/>
                            </p:stCondLst>
                            <p:childTnLst>
                              <p:par>
                                <p:cTn id="17" presetID="47" presetClass="entr" presetSubtype="0" fill="hold" nodeType="after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250"/>
                                        <p:tgtEl>
                                          <p:spTgt spid="11"/>
                                        </p:tgtEl>
                                      </p:cBhvr>
                                    </p:animEffect>
                                    <p:anim calcmode="lin" valueType="num">
                                      <p:cBhvr>
                                        <p:cTn id="20" dur="250" fill="hold"/>
                                        <p:tgtEl>
                                          <p:spTgt spid="11"/>
                                        </p:tgtEl>
                                        <p:attrNameLst>
                                          <p:attrName>ppt_x</p:attrName>
                                        </p:attrNameLst>
                                      </p:cBhvr>
                                      <p:tavLst>
                                        <p:tav tm="0">
                                          <p:val>
                                            <p:strVal val="#ppt_x"/>
                                          </p:val>
                                        </p:tav>
                                        <p:tav tm="100000">
                                          <p:val>
                                            <p:strVal val="#ppt_x"/>
                                          </p:val>
                                        </p:tav>
                                      </p:tavLst>
                                    </p:anim>
                                    <p:anim calcmode="lin" valueType="num">
                                      <p:cBhvr>
                                        <p:cTn id="21" dur="25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2529132-DB4B-94F1-CE1D-45A662154D00}"/>
              </a:ext>
            </a:extLst>
          </p:cNvPr>
          <p:cNvSpPr txBox="1"/>
          <p:nvPr/>
        </p:nvSpPr>
        <p:spPr>
          <a:xfrm>
            <a:off x="4477576" y="649356"/>
            <a:ext cx="3236848" cy="707886"/>
          </a:xfrm>
          <a:prstGeom prst="rect">
            <a:avLst/>
          </a:prstGeom>
          <a:noFill/>
        </p:spPr>
        <p:txBody>
          <a:bodyPr wrap="none" rtlCol="0">
            <a:spAutoFit/>
          </a:bodyPr>
          <a:lstStyle/>
          <a:p>
            <a:r>
              <a:rPr lang="en-US" sz="4000" dirty="0">
                <a:solidFill>
                  <a:srgbClr val="00B0F0"/>
                </a:solidFill>
                <a:latin typeface="Arial Rounded MT Bold" panose="020F0704030504030204" pitchFamily="34" charset="0"/>
              </a:rPr>
              <a:t>Conclusions</a:t>
            </a:r>
          </a:p>
        </p:txBody>
      </p:sp>
      <p:sp>
        <p:nvSpPr>
          <p:cNvPr id="3" name="TextBox 2">
            <a:extLst>
              <a:ext uri="{FF2B5EF4-FFF2-40B4-BE49-F238E27FC236}">
                <a16:creationId xmlns:a16="http://schemas.microsoft.com/office/drawing/2014/main" id="{3DA9A114-3CFB-35C1-97D3-93B66D580E90}"/>
              </a:ext>
            </a:extLst>
          </p:cNvPr>
          <p:cNvSpPr txBox="1"/>
          <p:nvPr/>
        </p:nvSpPr>
        <p:spPr>
          <a:xfrm>
            <a:off x="1258957" y="2345634"/>
            <a:ext cx="10071652" cy="2308324"/>
          </a:xfrm>
          <a:prstGeom prst="rect">
            <a:avLst/>
          </a:prstGeom>
          <a:noFill/>
        </p:spPr>
        <p:txBody>
          <a:bodyPr wrap="square" rtlCol="0">
            <a:spAutoFit/>
          </a:bodyPr>
          <a:lstStyle/>
          <a:p>
            <a:pPr algn="just"/>
            <a:r>
              <a:rPr lang="en-US" sz="2400" dirty="0">
                <a:latin typeface="Open Sans" panose="020B0606030504020204" pitchFamily="34" charset="0"/>
                <a:ea typeface="Open Sans" panose="020B0606030504020204" pitchFamily="34" charset="0"/>
                <a:cs typeface="Open Sans" panose="020B0606030504020204" pitchFamily="34" charset="0"/>
              </a:rPr>
              <a:t>In our project, we tried our best to solve all the bugs that occurred during designing this code. Hence, in conclusion, we were successful to make the code fully functional without much of an error. Besides, we only used one part of converting expression and sorting. In terms of future improvement, we will recommend exhaustive bug testing and bug fixes also with some other additional functions.</a:t>
            </a:r>
          </a:p>
        </p:txBody>
      </p:sp>
    </p:spTree>
    <p:extLst>
      <p:ext uri="{BB962C8B-B14F-4D97-AF65-F5344CB8AC3E}">
        <p14:creationId xmlns:p14="http://schemas.microsoft.com/office/powerpoint/2010/main" val="177540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250"/>
                                        <p:tgtEl>
                                          <p:spTgt spid="3"/>
                                        </p:tgtEl>
                                      </p:cBhvr>
                                    </p:animEffect>
                                    <p:anim calcmode="lin" valueType="num">
                                      <p:cBhvr>
                                        <p:cTn id="8" dur="250" fill="hold"/>
                                        <p:tgtEl>
                                          <p:spTgt spid="3"/>
                                        </p:tgtEl>
                                        <p:attrNameLst>
                                          <p:attrName>ppt_x</p:attrName>
                                        </p:attrNameLst>
                                      </p:cBhvr>
                                      <p:tavLst>
                                        <p:tav tm="0">
                                          <p:val>
                                            <p:strVal val="#ppt_x"/>
                                          </p:val>
                                        </p:tav>
                                        <p:tav tm="100000">
                                          <p:val>
                                            <p:strVal val="#ppt_x"/>
                                          </p:val>
                                        </p:tav>
                                      </p:tavLst>
                                    </p:anim>
                                    <p:anim calcmode="lin" valueType="num">
                                      <p:cBhvr>
                                        <p:cTn id="9" dur="25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A42F26D-04D6-8E67-53DE-49B787D002E0}"/>
              </a:ext>
            </a:extLst>
          </p:cNvPr>
          <p:cNvGrpSpPr/>
          <p:nvPr/>
        </p:nvGrpSpPr>
        <p:grpSpPr>
          <a:xfrm>
            <a:off x="2716696" y="2146852"/>
            <a:ext cx="7421217" cy="2650435"/>
            <a:chOff x="2716696" y="2146852"/>
            <a:chExt cx="7421217" cy="2650435"/>
          </a:xfrm>
        </p:grpSpPr>
        <p:sp>
          <p:nvSpPr>
            <p:cNvPr id="3" name="TextBox 2">
              <a:extLst>
                <a:ext uri="{FF2B5EF4-FFF2-40B4-BE49-F238E27FC236}">
                  <a16:creationId xmlns:a16="http://schemas.microsoft.com/office/drawing/2014/main" id="{0B44BDAC-5ADD-4898-E667-4665A3738B38}"/>
                </a:ext>
              </a:extLst>
            </p:cNvPr>
            <p:cNvSpPr txBox="1"/>
            <p:nvPr/>
          </p:nvSpPr>
          <p:spPr>
            <a:xfrm>
              <a:off x="3366052" y="2705725"/>
              <a:ext cx="6096000" cy="1446550"/>
            </a:xfrm>
            <a:prstGeom prst="rect">
              <a:avLst/>
            </a:prstGeom>
            <a:noFill/>
          </p:spPr>
          <p:txBody>
            <a:bodyPr wrap="square">
              <a:spAutoFit/>
            </a:bodyPr>
            <a:lstStyle/>
            <a:p>
              <a:r>
                <a:rPr lang="en-US" sz="8800" dirty="0">
                  <a:solidFill>
                    <a:srgbClr val="00A9B0"/>
                  </a:solidFill>
                  <a:latin typeface="Arial Rounded MT Bold" panose="020F0704030504030204" pitchFamily="34" charset="0"/>
                </a:rPr>
                <a:t>Thank You</a:t>
              </a:r>
            </a:p>
          </p:txBody>
        </p:sp>
        <p:sp>
          <p:nvSpPr>
            <p:cNvPr id="4" name="Rectangle 3">
              <a:extLst>
                <a:ext uri="{FF2B5EF4-FFF2-40B4-BE49-F238E27FC236}">
                  <a16:creationId xmlns:a16="http://schemas.microsoft.com/office/drawing/2014/main" id="{37F4EE93-11EC-9B47-1C83-1F615EA7864E}"/>
                </a:ext>
              </a:extLst>
            </p:cNvPr>
            <p:cNvSpPr/>
            <p:nvPr/>
          </p:nvSpPr>
          <p:spPr>
            <a:xfrm>
              <a:off x="2716696" y="2146852"/>
              <a:ext cx="7421217" cy="2650435"/>
            </a:xfrm>
            <a:prstGeom prst="rect">
              <a:avLst/>
            </a:prstGeom>
            <a:noFill/>
            <a:ln w="76200">
              <a:solidFill>
                <a:srgbClr val="00A9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A9B0"/>
                </a:solidFill>
              </a:endParaRPr>
            </a:p>
          </p:txBody>
        </p:sp>
      </p:grpSp>
    </p:spTree>
    <p:extLst>
      <p:ext uri="{BB962C8B-B14F-4D97-AF65-F5344CB8AC3E}">
        <p14:creationId xmlns:p14="http://schemas.microsoft.com/office/powerpoint/2010/main" val="31872889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750" fill="hold"/>
                                        <p:tgtEl>
                                          <p:spTgt spid="2"/>
                                        </p:tgtEl>
                                        <p:attrNameLst>
                                          <p:attrName>ppt_w</p:attrName>
                                        </p:attrNameLst>
                                      </p:cBhvr>
                                      <p:tavLst>
                                        <p:tav tm="0">
                                          <p:val>
                                            <p:fltVal val="0"/>
                                          </p:val>
                                        </p:tav>
                                        <p:tav tm="100000">
                                          <p:val>
                                            <p:strVal val="#ppt_w"/>
                                          </p:val>
                                        </p:tav>
                                      </p:tavLst>
                                    </p:anim>
                                    <p:anim calcmode="lin" valueType="num">
                                      <p:cBhvr>
                                        <p:cTn id="8" dur="750" fill="hold"/>
                                        <p:tgtEl>
                                          <p:spTgt spid="2"/>
                                        </p:tgtEl>
                                        <p:attrNameLst>
                                          <p:attrName>ppt_h</p:attrName>
                                        </p:attrNameLst>
                                      </p:cBhvr>
                                      <p:tavLst>
                                        <p:tav tm="0">
                                          <p:val>
                                            <p:fltVal val="0"/>
                                          </p:val>
                                        </p:tav>
                                        <p:tav tm="100000">
                                          <p:val>
                                            <p:strVal val="#ppt_h"/>
                                          </p:val>
                                        </p:tav>
                                      </p:tavLst>
                                    </p:anim>
                                    <p:animEffect transition="in" filter="fade">
                                      <p:cBhvr>
                                        <p:cTn id="9" dur="75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48B430B-CC98-4691-6589-8C3751F45606}"/>
              </a:ext>
            </a:extLst>
          </p:cNvPr>
          <p:cNvSpPr txBox="1"/>
          <p:nvPr/>
        </p:nvSpPr>
        <p:spPr>
          <a:xfrm>
            <a:off x="1027043" y="578138"/>
            <a:ext cx="10137913" cy="1323439"/>
          </a:xfrm>
          <a:prstGeom prst="rect">
            <a:avLst/>
          </a:prstGeom>
          <a:noFill/>
        </p:spPr>
        <p:txBody>
          <a:bodyPr wrap="square">
            <a:spAutoFit/>
          </a:bodyPr>
          <a:lstStyle/>
          <a:p>
            <a:pPr algn="just"/>
            <a:r>
              <a:rPr lang="en-US" sz="4000" dirty="0">
                <a:solidFill>
                  <a:srgbClr val="00A9B0"/>
                </a:solidFill>
                <a:latin typeface="Arial Rounded MT Bold" panose="020F0704030504030204" pitchFamily="34" charset="0"/>
              </a:rPr>
              <a:t>“Construct a Four-Function Calculator to Evaluate Infix and Postfix Expression”</a:t>
            </a:r>
          </a:p>
        </p:txBody>
      </p:sp>
      <p:pic>
        <p:nvPicPr>
          <p:cNvPr id="7" name="Picture 6" descr="Icon&#10;&#10;Description automatically generated">
            <a:extLst>
              <a:ext uri="{FF2B5EF4-FFF2-40B4-BE49-F238E27FC236}">
                <a16:creationId xmlns:a16="http://schemas.microsoft.com/office/drawing/2014/main" id="{22882C2C-FD0A-FFB2-D585-51D6939C5A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63160" y="2189812"/>
            <a:ext cx="4101397" cy="4101397"/>
          </a:xfrm>
          <a:prstGeom prst="rect">
            <a:avLst/>
          </a:prstGeom>
        </p:spPr>
      </p:pic>
      <p:sp>
        <p:nvSpPr>
          <p:cNvPr id="8" name="TextBox 7">
            <a:extLst>
              <a:ext uri="{FF2B5EF4-FFF2-40B4-BE49-F238E27FC236}">
                <a16:creationId xmlns:a16="http://schemas.microsoft.com/office/drawing/2014/main" id="{DC80DA6A-5400-45F8-D9C4-AFCBC4F02B15}"/>
              </a:ext>
            </a:extLst>
          </p:cNvPr>
          <p:cNvSpPr txBox="1"/>
          <p:nvPr/>
        </p:nvSpPr>
        <p:spPr>
          <a:xfrm>
            <a:off x="4797362" y="2557669"/>
            <a:ext cx="2232991" cy="584775"/>
          </a:xfrm>
          <a:prstGeom prst="rect">
            <a:avLst/>
          </a:prstGeom>
          <a:noFill/>
        </p:spPr>
        <p:txBody>
          <a:bodyPr wrap="square" rtlCol="0">
            <a:spAutoFit/>
          </a:bodyPr>
          <a:lstStyle/>
          <a:p>
            <a:r>
              <a:rPr lang="en-US" sz="3200" dirty="0">
                <a:solidFill>
                  <a:srgbClr val="00B0F0"/>
                </a:solidFill>
              </a:rPr>
              <a:t>40 + 29 = 69</a:t>
            </a:r>
          </a:p>
        </p:txBody>
      </p:sp>
    </p:spTree>
    <p:extLst>
      <p:ext uri="{BB962C8B-B14F-4D97-AF65-F5344CB8AC3E}">
        <p14:creationId xmlns:p14="http://schemas.microsoft.com/office/powerpoint/2010/main" val="6152213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1000" fill="hold"/>
                                        <p:tgtEl>
                                          <p:spTgt spid="7"/>
                                        </p:tgtEl>
                                        <p:attrNameLst>
                                          <p:attrName>ppt_w</p:attrName>
                                        </p:attrNameLst>
                                      </p:cBhvr>
                                      <p:tavLst>
                                        <p:tav tm="0">
                                          <p:val>
                                            <p:fltVal val="0"/>
                                          </p:val>
                                        </p:tav>
                                        <p:tav tm="100000">
                                          <p:val>
                                            <p:strVal val="#ppt_w"/>
                                          </p:val>
                                        </p:tav>
                                      </p:tavLst>
                                    </p:anim>
                                    <p:anim calcmode="lin" valueType="num">
                                      <p:cBhvr>
                                        <p:cTn id="8" dur="1000" fill="hold"/>
                                        <p:tgtEl>
                                          <p:spTgt spid="7"/>
                                        </p:tgtEl>
                                        <p:attrNameLst>
                                          <p:attrName>ppt_h</p:attrName>
                                        </p:attrNameLst>
                                      </p:cBhvr>
                                      <p:tavLst>
                                        <p:tav tm="0">
                                          <p:val>
                                            <p:fltVal val="0"/>
                                          </p:val>
                                        </p:tav>
                                        <p:tav tm="100000">
                                          <p:val>
                                            <p:strVal val="#ppt_h"/>
                                          </p:val>
                                        </p:tav>
                                      </p:tavLst>
                                    </p:anim>
                                    <p:animEffect transition="in" filter="fade">
                                      <p:cBhvr>
                                        <p:cTn id="9" dur="1000"/>
                                        <p:tgtEl>
                                          <p:spTgt spid="7"/>
                                        </p:tgtEl>
                                      </p:cBhvr>
                                    </p:animEffect>
                                  </p:childTnLst>
                                </p:cTn>
                              </p:par>
                              <p:par>
                                <p:cTn id="10" presetID="53" presetClass="entr" presetSubtype="16" fill="hold" nodeType="withEffect">
                                  <p:stCondLst>
                                    <p:cond delay="750"/>
                                  </p:stCondLst>
                                  <p:childTnLst>
                                    <p:set>
                                      <p:cBhvr>
                                        <p:cTn id="11" dur="1" fill="hold">
                                          <p:stCondLst>
                                            <p:cond delay="0"/>
                                          </p:stCondLst>
                                        </p:cTn>
                                        <p:tgtEl>
                                          <p:spTgt spid="8">
                                            <p:txEl>
                                              <p:pRg st="0" end="0"/>
                                            </p:txEl>
                                          </p:spTgt>
                                        </p:tgtEl>
                                        <p:attrNameLst>
                                          <p:attrName>style.visibility</p:attrName>
                                        </p:attrNameLst>
                                      </p:cBhvr>
                                      <p:to>
                                        <p:strVal val="visible"/>
                                      </p:to>
                                    </p:set>
                                    <p:anim calcmode="lin" valueType="num">
                                      <p:cBhvr>
                                        <p:cTn id="12" dur="1000" fill="hold"/>
                                        <p:tgtEl>
                                          <p:spTgt spid="8">
                                            <p:txEl>
                                              <p:pRg st="0" end="0"/>
                                            </p:txEl>
                                          </p:spTgt>
                                        </p:tgtEl>
                                        <p:attrNameLst>
                                          <p:attrName>ppt_w</p:attrName>
                                        </p:attrNameLst>
                                      </p:cBhvr>
                                      <p:tavLst>
                                        <p:tav tm="0">
                                          <p:val>
                                            <p:fltVal val="0"/>
                                          </p:val>
                                        </p:tav>
                                        <p:tav tm="100000">
                                          <p:val>
                                            <p:strVal val="#ppt_w"/>
                                          </p:val>
                                        </p:tav>
                                      </p:tavLst>
                                    </p:anim>
                                    <p:anim calcmode="lin" valueType="num">
                                      <p:cBhvr>
                                        <p:cTn id="13" dur="1000" fill="hold"/>
                                        <p:tgtEl>
                                          <p:spTgt spid="8">
                                            <p:txEl>
                                              <p:pRg st="0" end="0"/>
                                            </p:txEl>
                                          </p:spTgt>
                                        </p:tgtEl>
                                        <p:attrNameLst>
                                          <p:attrName>ppt_h</p:attrName>
                                        </p:attrNameLst>
                                      </p:cBhvr>
                                      <p:tavLst>
                                        <p:tav tm="0">
                                          <p:val>
                                            <p:fltVal val="0"/>
                                          </p:val>
                                        </p:tav>
                                        <p:tav tm="100000">
                                          <p:val>
                                            <p:strVal val="#ppt_h"/>
                                          </p:val>
                                        </p:tav>
                                      </p:tavLst>
                                    </p:anim>
                                    <p:animEffect transition="in" filter="fade">
                                      <p:cBhvr>
                                        <p:cTn id="14" dur="10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53767FB-3D92-369F-2DD5-8D6366234946}"/>
              </a:ext>
            </a:extLst>
          </p:cNvPr>
          <p:cNvSpPr txBox="1"/>
          <p:nvPr/>
        </p:nvSpPr>
        <p:spPr>
          <a:xfrm>
            <a:off x="4558559" y="304800"/>
            <a:ext cx="3074881" cy="707886"/>
          </a:xfrm>
          <a:prstGeom prst="rect">
            <a:avLst/>
          </a:prstGeom>
          <a:noFill/>
        </p:spPr>
        <p:txBody>
          <a:bodyPr wrap="none" rtlCol="0">
            <a:spAutoFit/>
          </a:bodyPr>
          <a:lstStyle/>
          <a:p>
            <a:r>
              <a:rPr lang="en-US" sz="4000" dirty="0">
                <a:solidFill>
                  <a:srgbClr val="00B0F0"/>
                </a:solidFill>
                <a:latin typeface="Arial Rounded MT Bold" panose="020F0704030504030204" pitchFamily="34" charset="0"/>
              </a:rPr>
              <a:t>Description</a:t>
            </a:r>
          </a:p>
        </p:txBody>
      </p:sp>
      <p:sp>
        <p:nvSpPr>
          <p:cNvPr id="3" name="TextBox 2">
            <a:extLst>
              <a:ext uri="{FF2B5EF4-FFF2-40B4-BE49-F238E27FC236}">
                <a16:creationId xmlns:a16="http://schemas.microsoft.com/office/drawing/2014/main" id="{C55C87FE-BFB7-702C-8E2E-B1C6A1D8A195}"/>
              </a:ext>
            </a:extLst>
          </p:cNvPr>
          <p:cNvSpPr txBox="1"/>
          <p:nvPr/>
        </p:nvSpPr>
        <p:spPr>
          <a:xfrm>
            <a:off x="1364975" y="1842052"/>
            <a:ext cx="9740346" cy="1200329"/>
          </a:xfrm>
          <a:prstGeom prst="rect">
            <a:avLst/>
          </a:prstGeom>
          <a:noFill/>
        </p:spPr>
        <p:txBody>
          <a:bodyPr wrap="square" rtlCol="0">
            <a:spAutoFit/>
          </a:bodyPr>
          <a:lstStyle/>
          <a:p>
            <a:pPr algn="just"/>
            <a:r>
              <a:rPr lang="en-US" sz="2400" dirty="0">
                <a:effectLst/>
                <a:latin typeface="Open Sans" panose="020B0606030504020204" pitchFamily="34" charset="0"/>
                <a:ea typeface="Open Sans" panose="020B0606030504020204" pitchFamily="34" charset="0"/>
                <a:cs typeface="Open Sans" panose="020B0606030504020204" pitchFamily="34" charset="0"/>
              </a:rPr>
              <a:t>Our main objective is to develop a simple calculator using C++. We made a calculator with four functions in this project. These four-function are:</a:t>
            </a:r>
            <a:endParaRPr lang="en-US" sz="2400" dirty="0">
              <a:latin typeface="Open Sans" panose="020B0606030504020204" pitchFamily="34" charset="0"/>
              <a:ea typeface="Open Sans" panose="020B0606030504020204" pitchFamily="34" charset="0"/>
              <a:cs typeface="Open Sans" panose="020B0606030504020204" pitchFamily="34" charset="0"/>
            </a:endParaRPr>
          </a:p>
        </p:txBody>
      </p:sp>
      <p:grpSp>
        <p:nvGrpSpPr>
          <p:cNvPr id="4" name="Group 3">
            <a:extLst>
              <a:ext uri="{FF2B5EF4-FFF2-40B4-BE49-F238E27FC236}">
                <a16:creationId xmlns:a16="http://schemas.microsoft.com/office/drawing/2014/main" id="{EEBF1891-1204-EA71-27FD-DBA9A5EEE12E}"/>
              </a:ext>
            </a:extLst>
          </p:cNvPr>
          <p:cNvGrpSpPr/>
          <p:nvPr/>
        </p:nvGrpSpPr>
        <p:grpSpPr>
          <a:xfrm>
            <a:off x="1364975" y="3429000"/>
            <a:ext cx="2151706" cy="463898"/>
            <a:chOff x="1645920" y="1589205"/>
            <a:chExt cx="2151706" cy="463898"/>
          </a:xfrm>
        </p:grpSpPr>
        <p:sp>
          <p:nvSpPr>
            <p:cNvPr id="5" name="Flowchart: Connector 4">
              <a:extLst>
                <a:ext uri="{FF2B5EF4-FFF2-40B4-BE49-F238E27FC236}">
                  <a16:creationId xmlns:a16="http://schemas.microsoft.com/office/drawing/2014/main" id="{542E6542-CD83-7DF9-E150-F1D186B00556}"/>
                </a:ext>
              </a:extLst>
            </p:cNvPr>
            <p:cNvSpPr/>
            <p:nvPr/>
          </p:nvSpPr>
          <p:spPr>
            <a:xfrm>
              <a:off x="1645920" y="1593670"/>
              <a:ext cx="457200" cy="457200"/>
            </a:xfrm>
            <a:prstGeom prst="flowChartConnector">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B09496E1-F747-CFE9-8977-A3B8DAFD197A}"/>
                </a:ext>
              </a:extLst>
            </p:cNvPr>
            <p:cNvSpPr txBox="1"/>
            <p:nvPr/>
          </p:nvSpPr>
          <p:spPr>
            <a:xfrm>
              <a:off x="1710410" y="1591438"/>
              <a:ext cx="367408" cy="461665"/>
            </a:xfrm>
            <a:prstGeom prst="rect">
              <a:avLst/>
            </a:prstGeom>
            <a:noFill/>
          </p:spPr>
          <p:txBody>
            <a:bodyPr wrap="none" rtlCol="0">
              <a:spAutoFit/>
            </a:bodyPr>
            <a:lstStyle/>
            <a:p>
              <a:r>
                <a:rPr lang="en-US" sz="2400" dirty="0">
                  <a:solidFill>
                    <a:schemeClr val="bg1"/>
                  </a:solidFill>
                  <a:latin typeface="Arial Rounded MT Bold" panose="020F0704030504030204" pitchFamily="34" charset="0"/>
                </a:rPr>
                <a:t>1</a:t>
              </a:r>
            </a:p>
          </p:txBody>
        </p:sp>
        <p:sp>
          <p:nvSpPr>
            <p:cNvPr id="7" name="TextBox 6">
              <a:extLst>
                <a:ext uri="{FF2B5EF4-FFF2-40B4-BE49-F238E27FC236}">
                  <a16:creationId xmlns:a16="http://schemas.microsoft.com/office/drawing/2014/main" id="{F2FF1209-359B-C4CF-5918-F1E02DD0A671}"/>
                </a:ext>
              </a:extLst>
            </p:cNvPr>
            <p:cNvSpPr txBox="1"/>
            <p:nvPr/>
          </p:nvSpPr>
          <p:spPr>
            <a:xfrm>
              <a:off x="2397884" y="1589205"/>
              <a:ext cx="1399742" cy="461665"/>
            </a:xfrm>
            <a:prstGeom prst="rect">
              <a:avLst/>
            </a:prstGeom>
            <a:noFill/>
          </p:spPr>
          <p:txBody>
            <a:bodyPr wrap="none" rtlCol="0">
              <a:spAutoFit/>
            </a:bodyPr>
            <a:lstStyle/>
            <a:p>
              <a:r>
                <a:rPr lang="en-US" sz="2400" dirty="0">
                  <a:latin typeface="Open Sans" panose="020B0606030504020204" pitchFamily="34" charset="0"/>
                  <a:ea typeface="Open Sans" panose="020B0606030504020204" pitchFamily="34" charset="0"/>
                  <a:cs typeface="Open Sans" panose="020B0606030504020204" pitchFamily="34" charset="0"/>
                </a:rPr>
                <a:t>Addition</a:t>
              </a:r>
            </a:p>
          </p:txBody>
        </p:sp>
      </p:grpSp>
      <p:grpSp>
        <p:nvGrpSpPr>
          <p:cNvPr id="8" name="Group 7">
            <a:extLst>
              <a:ext uri="{FF2B5EF4-FFF2-40B4-BE49-F238E27FC236}">
                <a16:creationId xmlns:a16="http://schemas.microsoft.com/office/drawing/2014/main" id="{68B2DED2-0ED2-673F-E878-BE4C50FD5FAE}"/>
              </a:ext>
            </a:extLst>
          </p:cNvPr>
          <p:cNvGrpSpPr/>
          <p:nvPr/>
        </p:nvGrpSpPr>
        <p:grpSpPr>
          <a:xfrm>
            <a:off x="1364975" y="4047406"/>
            <a:ext cx="2591185" cy="483480"/>
            <a:chOff x="1645920" y="2207611"/>
            <a:chExt cx="2591185" cy="483480"/>
          </a:xfrm>
        </p:grpSpPr>
        <p:sp>
          <p:nvSpPr>
            <p:cNvPr id="9" name="Flowchart: Connector 8">
              <a:extLst>
                <a:ext uri="{FF2B5EF4-FFF2-40B4-BE49-F238E27FC236}">
                  <a16:creationId xmlns:a16="http://schemas.microsoft.com/office/drawing/2014/main" id="{ED77EA86-1E10-3F41-A81E-D64A75531ED6}"/>
                </a:ext>
              </a:extLst>
            </p:cNvPr>
            <p:cNvSpPr/>
            <p:nvPr/>
          </p:nvSpPr>
          <p:spPr>
            <a:xfrm>
              <a:off x="1645920" y="2207611"/>
              <a:ext cx="457200" cy="457200"/>
            </a:xfrm>
            <a:prstGeom prst="flowChartConnector">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a:extLst>
                <a:ext uri="{FF2B5EF4-FFF2-40B4-BE49-F238E27FC236}">
                  <a16:creationId xmlns:a16="http://schemas.microsoft.com/office/drawing/2014/main" id="{D359E10D-6FDB-04AA-3A14-763A953F7FE6}"/>
                </a:ext>
              </a:extLst>
            </p:cNvPr>
            <p:cNvSpPr txBox="1"/>
            <p:nvPr/>
          </p:nvSpPr>
          <p:spPr>
            <a:xfrm>
              <a:off x="1703879" y="2229426"/>
              <a:ext cx="367408" cy="461665"/>
            </a:xfrm>
            <a:prstGeom prst="rect">
              <a:avLst/>
            </a:prstGeom>
            <a:noFill/>
          </p:spPr>
          <p:txBody>
            <a:bodyPr wrap="none" rtlCol="0">
              <a:spAutoFit/>
            </a:bodyPr>
            <a:lstStyle/>
            <a:p>
              <a:r>
                <a:rPr lang="en-US" sz="2400" dirty="0">
                  <a:solidFill>
                    <a:schemeClr val="bg1"/>
                  </a:solidFill>
                  <a:latin typeface="Arial Rounded MT Bold" panose="020F0704030504030204" pitchFamily="34" charset="0"/>
                </a:rPr>
                <a:t>2</a:t>
              </a:r>
            </a:p>
          </p:txBody>
        </p:sp>
        <p:sp>
          <p:nvSpPr>
            <p:cNvPr id="11" name="TextBox 10">
              <a:extLst>
                <a:ext uri="{FF2B5EF4-FFF2-40B4-BE49-F238E27FC236}">
                  <a16:creationId xmlns:a16="http://schemas.microsoft.com/office/drawing/2014/main" id="{051D9030-6AF4-E529-5AAC-B2F402617F12}"/>
                </a:ext>
              </a:extLst>
            </p:cNvPr>
            <p:cNvSpPr txBox="1"/>
            <p:nvPr/>
          </p:nvSpPr>
          <p:spPr>
            <a:xfrm>
              <a:off x="2397884" y="2225103"/>
              <a:ext cx="1839221" cy="461665"/>
            </a:xfrm>
            <a:prstGeom prst="rect">
              <a:avLst/>
            </a:prstGeom>
            <a:noFill/>
          </p:spPr>
          <p:txBody>
            <a:bodyPr wrap="none" rtlCol="0">
              <a:spAutoFit/>
            </a:bodyPr>
            <a:lstStyle/>
            <a:p>
              <a:r>
                <a:rPr lang="en-US" sz="2400" dirty="0">
                  <a:latin typeface="Open Sans" panose="020B0606030504020204" pitchFamily="34" charset="0"/>
                  <a:ea typeface="Open Sans" panose="020B0606030504020204" pitchFamily="34" charset="0"/>
                  <a:cs typeface="Open Sans" panose="020B0606030504020204" pitchFamily="34" charset="0"/>
                </a:rPr>
                <a:t>Subtraction</a:t>
              </a:r>
            </a:p>
          </p:txBody>
        </p:sp>
      </p:grpSp>
      <p:grpSp>
        <p:nvGrpSpPr>
          <p:cNvPr id="12" name="Group 11">
            <a:extLst>
              <a:ext uri="{FF2B5EF4-FFF2-40B4-BE49-F238E27FC236}">
                <a16:creationId xmlns:a16="http://schemas.microsoft.com/office/drawing/2014/main" id="{DDB70E60-BCDF-2547-8073-85A5C230C87F}"/>
              </a:ext>
            </a:extLst>
          </p:cNvPr>
          <p:cNvGrpSpPr/>
          <p:nvPr/>
        </p:nvGrpSpPr>
        <p:grpSpPr>
          <a:xfrm>
            <a:off x="1378038" y="4656882"/>
            <a:ext cx="2882437" cy="468363"/>
            <a:chOff x="1658983" y="2817087"/>
            <a:chExt cx="2882437" cy="468363"/>
          </a:xfrm>
        </p:grpSpPr>
        <p:sp>
          <p:nvSpPr>
            <p:cNvPr id="13" name="Flowchart: Connector 12">
              <a:extLst>
                <a:ext uri="{FF2B5EF4-FFF2-40B4-BE49-F238E27FC236}">
                  <a16:creationId xmlns:a16="http://schemas.microsoft.com/office/drawing/2014/main" id="{54D1C489-F623-6138-341B-7135252452C6}"/>
                </a:ext>
              </a:extLst>
            </p:cNvPr>
            <p:cNvSpPr/>
            <p:nvPr/>
          </p:nvSpPr>
          <p:spPr>
            <a:xfrm>
              <a:off x="1658983" y="2821552"/>
              <a:ext cx="457200" cy="457200"/>
            </a:xfrm>
            <a:prstGeom prst="flowChartConnector">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C1B462E4-30CF-3347-3639-22DF1F00AA64}"/>
                </a:ext>
              </a:extLst>
            </p:cNvPr>
            <p:cNvSpPr txBox="1"/>
            <p:nvPr/>
          </p:nvSpPr>
          <p:spPr>
            <a:xfrm>
              <a:off x="1694876" y="2823785"/>
              <a:ext cx="367408" cy="461665"/>
            </a:xfrm>
            <a:prstGeom prst="rect">
              <a:avLst/>
            </a:prstGeom>
            <a:noFill/>
          </p:spPr>
          <p:txBody>
            <a:bodyPr wrap="none" rtlCol="0">
              <a:spAutoFit/>
            </a:bodyPr>
            <a:lstStyle/>
            <a:p>
              <a:r>
                <a:rPr lang="en-US" sz="2400" dirty="0">
                  <a:solidFill>
                    <a:schemeClr val="bg1"/>
                  </a:solidFill>
                  <a:latin typeface="Arial Rounded MT Bold" panose="020F0704030504030204" pitchFamily="34" charset="0"/>
                </a:rPr>
                <a:t>3</a:t>
              </a:r>
            </a:p>
          </p:txBody>
        </p:sp>
        <p:sp>
          <p:nvSpPr>
            <p:cNvPr id="15" name="TextBox 14">
              <a:extLst>
                <a:ext uri="{FF2B5EF4-FFF2-40B4-BE49-F238E27FC236}">
                  <a16:creationId xmlns:a16="http://schemas.microsoft.com/office/drawing/2014/main" id="{D94B0AEF-A3BB-BB82-E530-5FF58412DE48}"/>
                </a:ext>
              </a:extLst>
            </p:cNvPr>
            <p:cNvSpPr txBox="1"/>
            <p:nvPr/>
          </p:nvSpPr>
          <p:spPr>
            <a:xfrm>
              <a:off x="2397884" y="2817087"/>
              <a:ext cx="2143536" cy="461665"/>
            </a:xfrm>
            <a:prstGeom prst="rect">
              <a:avLst/>
            </a:prstGeom>
            <a:noFill/>
          </p:spPr>
          <p:txBody>
            <a:bodyPr wrap="none" rtlCol="0">
              <a:spAutoFit/>
            </a:bodyPr>
            <a:lstStyle/>
            <a:p>
              <a:r>
                <a:rPr lang="en-US" sz="2400" dirty="0">
                  <a:latin typeface="Open Sans" panose="020B0606030504020204" pitchFamily="34" charset="0"/>
                  <a:ea typeface="Open Sans" panose="020B0606030504020204" pitchFamily="34" charset="0"/>
                  <a:cs typeface="Open Sans" panose="020B0606030504020204" pitchFamily="34" charset="0"/>
                </a:rPr>
                <a:t>Multiplication</a:t>
              </a:r>
            </a:p>
          </p:txBody>
        </p:sp>
      </p:grpSp>
      <p:grpSp>
        <p:nvGrpSpPr>
          <p:cNvPr id="16" name="Group 15">
            <a:extLst>
              <a:ext uri="{FF2B5EF4-FFF2-40B4-BE49-F238E27FC236}">
                <a16:creationId xmlns:a16="http://schemas.microsoft.com/office/drawing/2014/main" id="{A73E23EC-E1A7-C163-C0CD-5FE6B5BD60FA}"/>
              </a:ext>
            </a:extLst>
          </p:cNvPr>
          <p:cNvGrpSpPr/>
          <p:nvPr/>
        </p:nvGrpSpPr>
        <p:grpSpPr>
          <a:xfrm>
            <a:off x="1384569" y="5248866"/>
            <a:ext cx="2053566" cy="483622"/>
            <a:chOff x="1665514" y="3409071"/>
            <a:chExt cx="2053566" cy="483622"/>
          </a:xfrm>
        </p:grpSpPr>
        <p:sp>
          <p:nvSpPr>
            <p:cNvPr id="17" name="Flowchart: Connector 16">
              <a:extLst>
                <a:ext uri="{FF2B5EF4-FFF2-40B4-BE49-F238E27FC236}">
                  <a16:creationId xmlns:a16="http://schemas.microsoft.com/office/drawing/2014/main" id="{E628719B-E49A-C79E-5BF9-F8B285305F55}"/>
                </a:ext>
              </a:extLst>
            </p:cNvPr>
            <p:cNvSpPr/>
            <p:nvPr/>
          </p:nvSpPr>
          <p:spPr>
            <a:xfrm>
              <a:off x="1665514" y="3435493"/>
              <a:ext cx="457200" cy="457200"/>
            </a:xfrm>
            <a:prstGeom prst="flowChartConnector">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D9530070-F175-AB9E-26F9-2FC8381DCC7D}"/>
                </a:ext>
              </a:extLst>
            </p:cNvPr>
            <p:cNvSpPr txBox="1"/>
            <p:nvPr/>
          </p:nvSpPr>
          <p:spPr>
            <a:xfrm>
              <a:off x="1703879" y="3409213"/>
              <a:ext cx="367408" cy="461665"/>
            </a:xfrm>
            <a:prstGeom prst="rect">
              <a:avLst/>
            </a:prstGeom>
            <a:noFill/>
          </p:spPr>
          <p:txBody>
            <a:bodyPr wrap="none" rtlCol="0">
              <a:spAutoFit/>
            </a:bodyPr>
            <a:lstStyle/>
            <a:p>
              <a:r>
                <a:rPr lang="en-US" sz="2400" dirty="0">
                  <a:solidFill>
                    <a:schemeClr val="bg1"/>
                  </a:solidFill>
                  <a:latin typeface="Arial Rounded MT Bold" panose="020F0704030504030204" pitchFamily="34" charset="0"/>
                </a:rPr>
                <a:t>4</a:t>
              </a:r>
            </a:p>
          </p:txBody>
        </p:sp>
        <p:sp>
          <p:nvSpPr>
            <p:cNvPr id="19" name="Rectangle 18">
              <a:extLst>
                <a:ext uri="{FF2B5EF4-FFF2-40B4-BE49-F238E27FC236}">
                  <a16:creationId xmlns:a16="http://schemas.microsoft.com/office/drawing/2014/main" id="{6F50A289-94C2-E50D-7471-35385D3F159A}"/>
                </a:ext>
              </a:extLst>
            </p:cNvPr>
            <p:cNvSpPr/>
            <p:nvPr/>
          </p:nvSpPr>
          <p:spPr>
            <a:xfrm>
              <a:off x="2397884" y="3409071"/>
              <a:ext cx="1321196" cy="461665"/>
            </a:xfrm>
            <a:prstGeom prst="rect">
              <a:avLst/>
            </a:prstGeom>
          </p:spPr>
          <p:txBody>
            <a:bodyPr wrap="none">
              <a:spAutoFit/>
            </a:bodyPr>
            <a:lstStyle/>
            <a:p>
              <a:r>
                <a:rPr lang="en-US" sz="2400" dirty="0">
                  <a:latin typeface="Open Sans" panose="020B0606030504020204" pitchFamily="34" charset="0"/>
                  <a:ea typeface="Open Sans" panose="020B0606030504020204" pitchFamily="34" charset="0"/>
                  <a:cs typeface="Open Sans" panose="020B0606030504020204" pitchFamily="34" charset="0"/>
                </a:rPr>
                <a:t>Division</a:t>
              </a:r>
              <a:endParaRPr lang="en-US" sz="2400" dirty="0"/>
            </a:p>
          </p:txBody>
        </p:sp>
      </p:grpSp>
    </p:spTree>
    <p:extLst>
      <p:ext uri="{BB962C8B-B14F-4D97-AF65-F5344CB8AC3E}">
        <p14:creationId xmlns:p14="http://schemas.microsoft.com/office/powerpoint/2010/main" val="7446345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250"/>
                            </p:stCondLst>
                            <p:childTnLst>
                              <p:par>
                                <p:cTn id="11" presetID="47" presetClass="entr" presetSubtype="0" fill="hold" nodeType="after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anim calcmode="lin" valueType="num">
                                      <p:cBhvr>
                                        <p:cTn id="14" dur="500" fill="hold"/>
                                        <p:tgtEl>
                                          <p:spTgt spid="8"/>
                                        </p:tgtEl>
                                        <p:attrNameLst>
                                          <p:attrName>ppt_x</p:attrName>
                                        </p:attrNameLst>
                                      </p:cBhvr>
                                      <p:tavLst>
                                        <p:tav tm="0">
                                          <p:val>
                                            <p:strVal val="#ppt_x"/>
                                          </p:val>
                                        </p:tav>
                                        <p:tav tm="100000">
                                          <p:val>
                                            <p:strVal val="#ppt_x"/>
                                          </p:val>
                                        </p:tav>
                                      </p:tavLst>
                                    </p:anim>
                                    <p:anim calcmode="lin" valueType="num">
                                      <p:cBhvr>
                                        <p:cTn id="15" dur="500" fill="hold"/>
                                        <p:tgtEl>
                                          <p:spTgt spid="8"/>
                                        </p:tgtEl>
                                        <p:attrNameLst>
                                          <p:attrName>ppt_y</p:attrName>
                                        </p:attrNameLst>
                                      </p:cBhvr>
                                      <p:tavLst>
                                        <p:tav tm="0">
                                          <p:val>
                                            <p:strVal val="#ppt_y-.1"/>
                                          </p:val>
                                        </p:tav>
                                        <p:tav tm="100000">
                                          <p:val>
                                            <p:strVal val="#ppt_y"/>
                                          </p:val>
                                        </p:tav>
                                      </p:tavLst>
                                    </p:anim>
                                  </p:childTnLst>
                                </p:cTn>
                              </p:par>
                            </p:childTnLst>
                          </p:cTn>
                        </p:par>
                        <p:par>
                          <p:cTn id="16" fill="hold">
                            <p:stCondLst>
                              <p:cond delay="750"/>
                            </p:stCondLst>
                            <p:childTnLst>
                              <p:par>
                                <p:cTn id="17" presetID="47" presetClass="entr" presetSubtype="0" fill="hold" nodeType="after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fade">
                                      <p:cBhvr>
                                        <p:cTn id="19" dur="250"/>
                                        <p:tgtEl>
                                          <p:spTgt spid="12"/>
                                        </p:tgtEl>
                                      </p:cBhvr>
                                    </p:animEffect>
                                    <p:anim calcmode="lin" valueType="num">
                                      <p:cBhvr>
                                        <p:cTn id="20" dur="250" fill="hold"/>
                                        <p:tgtEl>
                                          <p:spTgt spid="12"/>
                                        </p:tgtEl>
                                        <p:attrNameLst>
                                          <p:attrName>ppt_x</p:attrName>
                                        </p:attrNameLst>
                                      </p:cBhvr>
                                      <p:tavLst>
                                        <p:tav tm="0">
                                          <p:val>
                                            <p:strVal val="#ppt_x"/>
                                          </p:val>
                                        </p:tav>
                                        <p:tav tm="100000">
                                          <p:val>
                                            <p:strVal val="#ppt_x"/>
                                          </p:val>
                                        </p:tav>
                                      </p:tavLst>
                                    </p:anim>
                                    <p:anim calcmode="lin" valueType="num">
                                      <p:cBhvr>
                                        <p:cTn id="21" dur="250" fill="hold"/>
                                        <p:tgtEl>
                                          <p:spTgt spid="12"/>
                                        </p:tgtEl>
                                        <p:attrNameLst>
                                          <p:attrName>ppt_y</p:attrName>
                                        </p:attrNameLst>
                                      </p:cBhvr>
                                      <p:tavLst>
                                        <p:tav tm="0">
                                          <p:val>
                                            <p:strVal val="#ppt_y-.1"/>
                                          </p:val>
                                        </p:tav>
                                        <p:tav tm="100000">
                                          <p:val>
                                            <p:strVal val="#ppt_y"/>
                                          </p:val>
                                        </p:tav>
                                      </p:tavLst>
                                    </p:anim>
                                  </p:childTnLst>
                                </p:cTn>
                              </p:par>
                            </p:childTnLst>
                          </p:cTn>
                        </p:par>
                        <p:par>
                          <p:cTn id="22" fill="hold">
                            <p:stCondLst>
                              <p:cond delay="1000"/>
                            </p:stCondLst>
                            <p:childTnLst>
                              <p:par>
                                <p:cTn id="23" presetID="47" presetClass="entr" presetSubtype="0" fill="hold" nodeType="afterEffect">
                                  <p:stCondLst>
                                    <p:cond delay="0"/>
                                  </p:stCondLst>
                                  <p:childTnLst>
                                    <p:set>
                                      <p:cBhvr>
                                        <p:cTn id="24" dur="1" fill="hold">
                                          <p:stCondLst>
                                            <p:cond delay="0"/>
                                          </p:stCondLst>
                                        </p:cTn>
                                        <p:tgtEl>
                                          <p:spTgt spid="16"/>
                                        </p:tgtEl>
                                        <p:attrNameLst>
                                          <p:attrName>style.visibility</p:attrName>
                                        </p:attrNameLst>
                                      </p:cBhvr>
                                      <p:to>
                                        <p:strVal val="visible"/>
                                      </p:to>
                                    </p:set>
                                    <p:animEffect transition="in" filter="fade">
                                      <p:cBhvr>
                                        <p:cTn id="25" dur="250"/>
                                        <p:tgtEl>
                                          <p:spTgt spid="16"/>
                                        </p:tgtEl>
                                      </p:cBhvr>
                                    </p:animEffect>
                                    <p:anim calcmode="lin" valueType="num">
                                      <p:cBhvr>
                                        <p:cTn id="26" dur="250" fill="hold"/>
                                        <p:tgtEl>
                                          <p:spTgt spid="16"/>
                                        </p:tgtEl>
                                        <p:attrNameLst>
                                          <p:attrName>ppt_x</p:attrName>
                                        </p:attrNameLst>
                                      </p:cBhvr>
                                      <p:tavLst>
                                        <p:tav tm="0">
                                          <p:val>
                                            <p:strVal val="#ppt_x"/>
                                          </p:val>
                                        </p:tav>
                                        <p:tav tm="100000">
                                          <p:val>
                                            <p:strVal val="#ppt_x"/>
                                          </p:val>
                                        </p:tav>
                                      </p:tavLst>
                                    </p:anim>
                                    <p:anim calcmode="lin" valueType="num">
                                      <p:cBhvr>
                                        <p:cTn id="27" dur="25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7F0C590-9D04-07AD-77A2-A74EB6B3D8C1}"/>
              </a:ext>
            </a:extLst>
          </p:cNvPr>
          <p:cNvSpPr txBox="1"/>
          <p:nvPr/>
        </p:nvSpPr>
        <p:spPr>
          <a:xfrm>
            <a:off x="4249982" y="424070"/>
            <a:ext cx="3692036" cy="707886"/>
          </a:xfrm>
          <a:prstGeom prst="rect">
            <a:avLst/>
          </a:prstGeom>
          <a:noFill/>
        </p:spPr>
        <p:txBody>
          <a:bodyPr wrap="none" rtlCol="0">
            <a:spAutoFit/>
          </a:bodyPr>
          <a:lstStyle/>
          <a:p>
            <a:r>
              <a:rPr lang="en-US" sz="4000" dirty="0">
                <a:solidFill>
                  <a:srgbClr val="00B0F0"/>
                </a:solidFill>
                <a:latin typeface="Arial Rounded MT Bold" panose="020F0704030504030204" pitchFamily="34" charset="0"/>
              </a:rPr>
              <a:t>Our Extension</a:t>
            </a:r>
          </a:p>
        </p:txBody>
      </p:sp>
      <p:sp>
        <p:nvSpPr>
          <p:cNvPr id="3" name="TextBox 2">
            <a:extLst>
              <a:ext uri="{FF2B5EF4-FFF2-40B4-BE49-F238E27FC236}">
                <a16:creationId xmlns:a16="http://schemas.microsoft.com/office/drawing/2014/main" id="{A197F769-9A67-33F8-7305-5D921FA34397}"/>
              </a:ext>
            </a:extLst>
          </p:cNvPr>
          <p:cNvSpPr txBox="1"/>
          <p:nvPr/>
        </p:nvSpPr>
        <p:spPr>
          <a:xfrm>
            <a:off x="1133840" y="1431234"/>
            <a:ext cx="9931725" cy="1107996"/>
          </a:xfrm>
          <a:prstGeom prst="rect">
            <a:avLst/>
          </a:prstGeom>
          <a:noFill/>
        </p:spPr>
        <p:txBody>
          <a:bodyPr wrap="square" rtlCol="0">
            <a:spAutoFit/>
          </a:bodyPr>
          <a:lstStyle/>
          <a:p>
            <a:r>
              <a:rPr lang="en-US" sz="2400" dirty="0">
                <a:latin typeface="Open Sans" panose="020B0606030504020204" pitchFamily="34" charset="0"/>
                <a:ea typeface="Open Sans" panose="020B0606030504020204" pitchFamily="34" charset="0"/>
                <a:cs typeface="Open Sans" panose="020B0606030504020204" pitchFamily="34" charset="0"/>
              </a:rPr>
              <a:t>After several hours of research and development (R &amp; D), we have included </a:t>
            </a:r>
            <a:r>
              <a:rPr lang="en-US" sz="2400" dirty="0">
                <a:solidFill>
                  <a:srgbClr val="00B0F0"/>
                </a:solidFill>
                <a:latin typeface="Open Sans" panose="020B0606030504020204" pitchFamily="34" charset="0"/>
                <a:ea typeface="Open Sans" panose="020B0606030504020204" pitchFamily="34" charset="0"/>
                <a:cs typeface="Open Sans" panose="020B0606030504020204" pitchFamily="34" charset="0"/>
              </a:rPr>
              <a:t>Five</a:t>
            </a:r>
            <a:r>
              <a:rPr lang="en-US" sz="2400" dirty="0">
                <a:latin typeface="Open Sans" panose="020B0606030504020204" pitchFamily="34" charset="0"/>
                <a:ea typeface="Open Sans" panose="020B0606030504020204" pitchFamily="34" charset="0"/>
                <a:cs typeface="Open Sans" panose="020B0606030504020204" pitchFamily="34" charset="0"/>
              </a:rPr>
              <a:t> new features in our project.</a:t>
            </a:r>
          </a:p>
          <a:p>
            <a:endParaRPr lang="en-US" dirty="0"/>
          </a:p>
        </p:txBody>
      </p:sp>
      <p:grpSp>
        <p:nvGrpSpPr>
          <p:cNvPr id="4" name="Group 3">
            <a:extLst>
              <a:ext uri="{FF2B5EF4-FFF2-40B4-BE49-F238E27FC236}">
                <a16:creationId xmlns:a16="http://schemas.microsoft.com/office/drawing/2014/main" id="{BB03CD65-648A-293F-AAF5-37A48FF10255}"/>
              </a:ext>
            </a:extLst>
          </p:cNvPr>
          <p:cNvGrpSpPr/>
          <p:nvPr/>
        </p:nvGrpSpPr>
        <p:grpSpPr>
          <a:xfrm>
            <a:off x="1354482" y="2838508"/>
            <a:ext cx="1717293" cy="463898"/>
            <a:chOff x="1645920" y="1589205"/>
            <a:chExt cx="1717293" cy="463898"/>
          </a:xfrm>
        </p:grpSpPr>
        <p:sp>
          <p:nvSpPr>
            <p:cNvPr id="5" name="Flowchart: Connector 4">
              <a:extLst>
                <a:ext uri="{FF2B5EF4-FFF2-40B4-BE49-F238E27FC236}">
                  <a16:creationId xmlns:a16="http://schemas.microsoft.com/office/drawing/2014/main" id="{A9848B90-B525-BED7-15AB-99627751B385}"/>
                </a:ext>
              </a:extLst>
            </p:cNvPr>
            <p:cNvSpPr/>
            <p:nvPr/>
          </p:nvSpPr>
          <p:spPr>
            <a:xfrm>
              <a:off x="1645920" y="1593670"/>
              <a:ext cx="457200" cy="457200"/>
            </a:xfrm>
            <a:prstGeom prst="flowChartConnector">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9181302E-5F48-8F3E-35E5-3934072429E1}"/>
                </a:ext>
              </a:extLst>
            </p:cNvPr>
            <p:cNvSpPr txBox="1"/>
            <p:nvPr/>
          </p:nvSpPr>
          <p:spPr>
            <a:xfrm>
              <a:off x="1710410" y="1591438"/>
              <a:ext cx="367408" cy="461665"/>
            </a:xfrm>
            <a:prstGeom prst="rect">
              <a:avLst/>
            </a:prstGeom>
            <a:noFill/>
          </p:spPr>
          <p:txBody>
            <a:bodyPr wrap="none" rtlCol="0">
              <a:spAutoFit/>
            </a:bodyPr>
            <a:lstStyle/>
            <a:p>
              <a:r>
                <a:rPr lang="en-US" sz="2400" dirty="0">
                  <a:solidFill>
                    <a:schemeClr val="bg1"/>
                  </a:solidFill>
                  <a:latin typeface="Arial Rounded MT Bold" panose="020F0704030504030204" pitchFamily="34" charset="0"/>
                </a:rPr>
                <a:t>1</a:t>
              </a:r>
            </a:p>
          </p:txBody>
        </p:sp>
        <p:sp>
          <p:nvSpPr>
            <p:cNvPr id="7" name="TextBox 6">
              <a:extLst>
                <a:ext uri="{FF2B5EF4-FFF2-40B4-BE49-F238E27FC236}">
                  <a16:creationId xmlns:a16="http://schemas.microsoft.com/office/drawing/2014/main" id="{A081D94B-9AC7-A912-E043-32D3830F5023}"/>
                </a:ext>
              </a:extLst>
            </p:cNvPr>
            <p:cNvSpPr txBox="1"/>
            <p:nvPr/>
          </p:nvSpPr>
          <p:spPr>
            <a:xfrm>
              <a:off x="2397884" y="1589205"/>
              <a:ext cx="965329" cy="461665"/>
            </a:xfrm>
            <a:prstGeom prst="rect">
              <a:avLst/>
            </a:prstGeom>
            <a:noFill/>
          </p:spPr>
          <p:txBody>
            <a:bodyPr wrap="none" rtlCol="0">
              <a:spAutoFit/>
            </a:bodyPr>
            <a:lstStyle/>
            <a:p>
              <a:r>
                <a:rPr lang="en-US" sz="2400" dirty="0">
                  <a:latin typeface="Open Sans" panose="020B0606030504020204" pitchFamily="34" charset="0"/>
                  <a:ea typeface="Open Sans" panose="020B0606030504020204" pitchFamily="34" charset="0"/>
                  <a:cs typeface="Open Sans" panose="020B0606030504020204" pitchFamily="34" charset="0"/>
                </a:rPr>
                <a:t>Sin(x)</a:t>
              </a:r>
            </a:p>
          </p:txBody>
        </p:sp>
      </p:grpSp>
      <p:grpSp>
        <p:nvGrpSpPr>
          <p:cNvPr id="8" name="Group 7">
            <a:extLst>
              <a:ext uri="{FF2B5EF4-FFF2-40B4-BE49-F238E27FC236}">
                <a16:creationId xmlns:a16="http://schemas.microsoft.com/office/drawing/2014/main" id="{9CFEA53E-2E88-0BF4-4687-B974B03E637C}"/>
              </a:ext>
            </a:extLst>
          </p:cNvPr>
          <p:cNvGrpSpPr/>
          <p:nvPr/>
        </p:nvGrpSpPr>
        <p:grpSpPr>
          <a:xfrm>
            <a:off x="1354482" y="3456914"/>
            <a:ext cx="1808664" cy="483480"/>
            <a:chOff x="1645920" y="2207611"/>
            <a:chExt cx="1808664" cy="483480"/>
          </a:xfrm>
        </p:grpSpPr>
        <p:sp>
          <p:nvSpPr>
            <p:cNvPr id="9" name="Flowchart: Connector 8">
              <a:extLst>
                <a:ext uri="{FF2B5EF4-FFF2-40B4-BE49-F238E27FC236}">
                  <a16:creationId xmlns:a16="http://schemas.microsoft.com/office/drawing/2014/main" id="{25160D01-DD9B-29B4-D24F-150E256B98DB}"/>
                </a:ext>
              </a:extLst>
            </p:cNvPr>
            <p:cNvSpPr/>
            <p:nvPr/>
          </p:nvSpPr>
          <p:spPr>
            <a:xfrm>
              <a:off x="1645920" y="2207611"/>
              <a:ext cx="457200" cy="457200"/>
            </a:xfrm>
            <a:prstGeom prst="flowChartConnector">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a:extLst>
                <a:ext uri="{FF2B5EF4-FFF2-40B4-BE49-F238E27FC236}">
                  <a16:creationId xmlns:a16="http://schemas.microsoft.com/office/drawing/2014/main" id="{69ECC7AC-C1E4-3560-3939-B98EB22D3A1C}"/>
                </a:ext>
              </a:extLst>
            </p:cNvPr>
            <p:cNvSpPr txBox="1"/>
            <p:nvPr/>
          </p:nvSpPr>
          <p:spPr>
            <a:xfrm>
              <a:off x="1703879" y="2229426"/>
              <a:ext cx="367408" cy="461665"/>
            </a:xfrm>
            <a:prstGeom prst="rect">
              <a:avLst/>
            </a:prstGeom>
            <a:noFill/>
          </p:spPr>
          <p:txBody>
            <a:bodyPr wrap="none" rtlCol="0">
              <a:spAutoFit/>
            </a:bodyPr>
            <a:lstStyle/>
            <a:p>
              <a:r>
                <a:rPr lang="en-US" sz="2400" dirty="0">
                  <a:solidFill>
                    <a:schemeClr val="bg1"/>
                  </a:solidFill>
                  <a:latin typeface="Arial Rounded MT Bold" panose="020F0704030504030204" pitchFamily="34" charset="0"/>
                </a:rPr>
                <a:t>2</a:t>
              </a:r>
            </a:p>
          </p:txBody>
        </p:sp>
        <p:sp>
          <p:nvSpPr>
            <p:cNvPr id="11" name="TextBox 10">
              <a:extLst>
                <a:ext uri="{FF2B5EF4-FFF2-40B4-BE49-F238E27FC236}">
                  <a16:creationId xmlns:a16="http://schemas.microsoft.com/office/drawing/2014/main" id="{AC6BCB5D-C5D5-07F0-E89E-6AC7E9795482}"/>
                </a:ext>
              </a:extLst>
            </p:cNvPr>
            <p:cNvSpPr txBox="1"/>
            <p:nvPr/>
          </p:nvSpPr>
          <p:spPr>
            <a:xfrm>
              <a:off x="2397884" y="2225103"/>
              <a:ext cx="1056700" cy="461665"/>
            </a:xfrm>
            <a:prstGeom prst="rect">
              <a:avLst/>
            </a:prstGeom>
            <a:noFill/>
          </p:spPr>
          <p:txBody>
            <a:bodyPr wrap="none" rtlCol="0">
              <a:spAutoFit/>
            </a:bodyPr>
            <a:lstStyle/>
            <a:p>
              <a:r>
                <a:rPr lang="en-US" sz="2400" dirty="0">
                  <a:latin typeface="Open Sans" panose="020B0606030504020204" pitchFamily="34" charset="0"/>
                  <a:ea typeface="Open Sans" panose="020B0606030504020204" pitchFamily="34" charset="0"/>
                  <a:cs typeface="Open Sans" panose="020B0606030504020204" pitchFamily="34" charset="0"/>
                </a:rPr>
                <a:t>Cos(x)</a:t>
              </a:r>
            </a:p>
          </p:txBody>
        </p:sp>
      </p:grpSp>
      <p:grpSp>
        <p:nvGrpSpPr>
          <p:cNvPr id="12" name="Group 11">
            <a:extLst>
              <a:ext uri="{FF2B5EF4-FFF2-40B4-BE49-F238E27FC236}">
                <a16:creationId xmlns:a16="http://schemas.microsoft.com/office/drawing/2014/main" id="{AC807F01-231B-CEF1-5897-C339C0D0C77F}"/>
              </a:ext>
            </a:extLst>
          </p:cNvPr>
          <p:cNvGrpSpPr/>
          <p:nvPr/>
        </p:nvGrpSpPr>
        <p:grpSpPr>
          <a:xfrm>
            <a:off x="1367545" y="4066390"/>
            <a:ext cx="1774184" cy="468363"/>
            <a:chOff x="1658983" y="2817087"/>
            <a:chExt cx="1774184" cy="468363"/>
          </a:xfrm>
        </p:grpSpPr>
        <p:sp>
          <p:nvSpPr>
            <p:cNvPr id="13" name="Flowchart: Connector 12">
              <a:extLst>
                <a:ext uri="{FF2B5EF4-FFF2-40B4-BE49-F238E27FC236}">
                  <a16:creationId xmlns:a16="http://schemas.microsoft.com/office/drawing/2014/main" id="{9ED603A8-6D97-2261-0E61-4DE2FD740DF9}"/>
                </a:ext>
              </a:extLst>
            </p:cNvPr>
            <p:cNvSpPr/>
            <p:nvPr/>
          </p:nvSpPr>
          <p:spPr>
            <a:xfrm>
              <a:off x="1658983" y="2821552"/>
              <a:ext cx="457200" cy="457200"/>
            </a:xfrm>
            <a:prstGeom prst="flowChartConnector">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1F9682EF-D154-5786-62AA-CF9DBFC7930E}"/>
                </a:ext>
              </a:extLst>
            </p:cNvPr>
            <p:cNvSpPr txBox="1"/>
            <p:nvPr/>
          </p:nvSpPr>
          <p:spPr>
            <a:xfrm>
              <a:off x="1694876" y="2823785"/>
              <a:ext cx="367408" cy="461665"/>
            </a:xfrm>
            <a:prstGeom prst="rect">
              <a:avLst/>
            </a:prstGeom>
            <a:noFill/>
          </p:spPr>
          <p:txBody>
            <a:bodyPr wrap="none" rtlCol="0">
              <a:spAutoFit/>
            </a:bodyPr>
            <a:lstStyle/>
            <a:p>
              <a:r>
                <a:rPr lang="en-US" sz="2400" dirty="0">
                  <a:solidFill>
                    <a:schemeClr val="bg1"/>
                  </a:solidFill>
                  <a:latin typeface="Arial Rounded MT Bold" panose="020F0704030504030204" pitchFamily="34" charset="0"/>
                </a:rPr>
                <a:t>3</a:t>
              </a:r>
            </a:p>
          </p:txBody>
        </p:sp>
        <p:sp>
          <p:nvSpPr>
            <p:cNvPr id="15" name="TextBox 14">
              <a:extLst>
                <a:ext uri="{FF2B5EF4-FFF2-40B4-BE49-F238E27FC236}">
                  <a16:creationId xmlns:a16="http://schemas.microsoft.com/office/drawing/2014/main" id="{D2A262AE-5983-BEF3-1CE6-76BB7248E347}"/>
                </a:ext>
              </a:extLst>
            </p:cNvPr>
            <p:cNvSpPr txBox="1"/>
            <p:nvPr/>
          </p:nvSpPr>
          <p:spPr>
            <a:xfrm>
              <a:off x="2397884" y="2817087"/>
              <a:ext cx="1035283" cy="461665"/>
            </a:xfrm>
            <a:prstGeom prst="rect">
              <a:avLst/>
            </a:prstGeom>
            <a:noFill/>
          </p:spPr>
          <p:txBody>
            <a:bodyPr wrap="none" rtlCol="0">
              <a:spAutoFit/>
            </a:bodyPr>
            <a:lstStyle/>
            <a:p>
              <a:r>
                <a:rPr lang="en-US" sz="2400" dirty="0">
                  <a:latin typeface="Open Sans" panose="020B0606030504020204" pitchFamily="34" charset="0"/>
                  <a:ea typeface="Open Sans" panose="020B0606030504020204" pitchFamily="34" charset="0"/>
                  <a:cs typeface="Open Sans" panose="020B0606030504020204" pitchFamily="34" charset="0"/>
                </a:rPr>
                <a:t>Tan(x)</a:t>
              </a:r>
            </a:p>
          </p:txBody>
        </p:sp>
      </p:grpSp>
      <p:grpSp>
        <p:nvGrpSpPr>
          <p:cNvPr id="16" name="Group 15">
            <a:extLst>
              <a:ext uri="{FF2B5EF4-FFF2-40B4-BE49-F238E27FC236}">
                <a16:creationId xmlns:a16="http://schemas.microsoft.com/office/drawing/2014/main" id="{8D17583E-B28E-47A0-6684-6E019631FF4B}"/>
              </a:ext>
            </a:extLst>
          </p:cNvPr>
          <p:cNvGrpSpPr/>
          <p:nvPr/>
        </p:nvGrpSpPr>
        <p:grpSpPr>
          <a:xfrm>
            <a:off x="1374076" y="4658374"/>
            <a:ext cx="1588695" cy="483622"/>
            <a:chOff x="1665514" y="3409071"/>
            <a:chExt cx="1588695" cy="483622"/>
          </a:xfrm>
        </p:grpSpPr>
        <p:sp>
          <p:nvSpPr>
            <p:cNvPr id="17" name="Flowchart: Connector 16">
              <a:extLst>
                <a:ext uri="{FF2B5EF4-FFF2-40B4-BE49-F238E27FC236}">
                  <a16:creationId xmlns:a16="http://schemas.microsoft.com/office/drawing/2014/main" id="{851F1184-F1E1-1BC5-11FF-17EC538CE7CA}"/>
                </a:ext>
              </a:extLst>
            </p:cNvPr>
            <p:cNvSpPr/>
            <p:nvPr/>
          </p:nvSpPr>
          <p:spPr>
            <a:xfrm>
              <a:off x="1665514" y="3435493"/>
              <a:ext cx="457200" cy="457200"/>
            </a:xfrm>
            <a:prstGeom prst="flowChartConnector">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AD39AF56-0B54-FAF8-48B8-27C842D0C111}"/>
                </a:ext>
              </a:extLst>
            </p:cNvPr>
            <p:cNvSpPr txBox="1"/>
            <p:nvPr/>
          </p:nvSpPr>
          <p:spPr>
            <a:xfrm>
              <a:off x="1703879" y="3409213"/>
              <a:ext cx="367408" cy="461665"/>
            </a:xfrm>
            <a:prstGeom prst="rect">
              <a:avLst/>
            </a:prstGeom>
            <a:noFill/>
          </p:spPr>
          <p:txBody>
            <a:bodyPr wrap="none" rtlCol="0">
              <a:spAutoFit/>
            </a:bodyPr>
            <a:lstStyle/>
            <a:p>
              <a:r>
                <a:rPr lang="en-US" sz="2400" dirty="0">
                  <a:solidFill>
                    <a:schemeClr val="bg1"/>
                  </a:solidFill>
                  <a:latin typeface="Arial Rounded MT Bold" panose="020F0704030504030204" pitchFamily="34" charset="0"/>
                </a:rPr>
                <a:t>4</a:t>
              </a:r>
            </a:p>
          </p:txBody>
        </p:sp>
        <p:sp>
          <p:nvSpPr>
            <p:cNvPr id="19" name="Rectangle 18">
              <a:extLst>
                <a:ext uri="{FF2B5EF4-FFF2-40B4-BE49-F238E27FC236}">
                  <a16:creationId xmlns:a16="http://schemas.microsoft.com/office/drawing/2014/main" id="{C6D6837B-0D53-8ACE-7482-FC39EA577C0B}"/>
                </a:ext>
              </a:extLst>
            </p:cNvPr>
            <p:cNvSpPr/>
            <p:nvPr/>
          </p:nvSpPr>
          <p:spPr>
            <a:xfrm>
              <a:off x="2397884" y="3409071"/>
              <a:ext cx="856325" cy="461665"/>
            </a:xfrm>
            <a:prstGeom prst="rect">
              <a:avLst/>
            </a:prstGeom>
          </p:spPr>
          <p:txBody>
            <a:bodyPr wrap="none">
              <a:spAutoFit/>
            </a:bodyPr>
            <a:lstStyle/>
            <a:p>
              <a:r>
                <a:rPr lang="en-US" sz="2400" dirty="0">
                  <a:latin typeface="Open Sans" panose="020B0606030504020204" pitchFamily="34" charset="0"/>
                  <a:ea typeface="Open Sans" panose="020B0606030504020204" pitchFamily="34" charset="0"/>
                  <a:cs typeface="Open Sans" panose="020B0606030504020204" pitchFamily="34" charset="0"/>
                </a:rPr>
                <a:t>Root</a:t>
              </a:r>
              <a:endParaRPr lang="en-US" sz="2400" dirty="0"/>
            </a:p>
          </p:txBody>
        </p:sp>
      </p:grpSp>
      <p:grpSp>
        <p:nvGrpSpPr>
          <p:cNvPr id="20" name="Group 19">
            <a:extLst>
              <a:ext uri="{FF2B5EF4-FFF2-40B4-BE49-F238E27FC236}">
                <a16:creationId xmlns:a16="http://schemas.microsoft.com/office/drawing/2014/main" id="{1F3591A8-10D6-EF55-1D69-AD2DD1DB1256}"/>
              </a:ext>
            </a:extLst>
          </p:cNvPr>
          <p:cNvGrpSpPr/>
          <p:nvPr/>
        </p:nvGrpSpPr>
        <p:grpSpPr>
          <a:xfrm>
            <a:off x="1367545" y="5298737"/>
            <a:ext cx="1928788" cy="483622"/>
            <a:chOff x="1665514" y="3409071"/>
            <a:chExt cx="1928788" cy="483622"/>
          </a:xfrm>
        </p:grpSpPr>
        <p:sp>
          <p:nvSpPr>
            <p:cNvPr id="21" name="Flowchart: Connector 20">
              <a:extLst>
                <a:ext uri="{FF2B5EF4-FFF2-40B4-BE49-F238E27FC236}">
                  <a16:creationId xmlns:a16="http://schemas.microsoft.com/office/drawing/2014/main" id="{05256458-7D55-3BB7-18CB-7546B14A2A12}"/>
                </a:ext>
              </a:extLst>
            </p:cNvPr>
            <p:cNvSpPr/>
            <p:nvPr/>
          </p:nvSpPr>
          <p:spPr>
            <a:xfrm>
              <a:off x="1665514" y="3435493"/>
              <a:ext cx="457200" cy="457200"/>
            </a:xfrm>
            <a:prstGeom prst="flowChartConnector">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B68B10BA-23B4-6A53-8000-14BEF9EA5DC3}"/>
                </a:ext>
              </a:extLst>
            </p:cNvPr>
            <p:cNvSpPr txBox="1"/>
            <p:nvPr/>
          </p:nvSpPr>
          <p:spPr>
            <a:xfrm>
              <a:off x="1703879" y="3409213"/>
              <a:ext cx="367408" cy="461665"/>
            </a:xfrm>
            <a:prstGeom prst="rect">
              <a:avLst/>
            </a:prstGeom>
            <a:noFill/>
          </p:spPr>
          <p:txBody>
            <a:bodyPr wrap="none" rtlCol="0">
              <a:spAutoFit/>
            </a:bodyPr>
            <a:lstStyle/>
            <a:p>
              <a:r>
                <a:rPr lang="en-US" sz="2400" dirty="0">
                  <a:solidFill>
                    <a:schemeClr val="bg1"/>
                  </a:solidFill>
                  <a:latin typeface="Arial Rounded MT Bold" panose="020F0704030504030204" pitchFamily="34" charset="0"/>
                </a:rPr>
                <a:t>5</a:t>
              </a:r>
            </a:p>
          </p:txBody>
        </p:sp>
        <p:sp>
          <p:nvSpPr>
            <p:cNvPr id="23" name="Rectangle 22">
              <a:extLst>
                <a:ext uri="{FF2B5EF4-FFF2-40B4-BE49-F238E27FC236}">
                  <a16:creationId xmlns:a16="http://schemas.microsoft.com/office/drawing/2014/main" id="{D2AD87DA-E7AC-5431-6786-6AC5C192CF31}"/>
                </a:ext>
              </a:extLst>
            </p:cNvPr>
            <p:cNvSpPr/>
            <p:nvPr/>
          </p:nvSpPr>
          <p:spPr>
            <a:xfrm>
              <a:off x="2397884" y="3409071"/>
              <a:ext cx="1196418" cy="461665"/>
            </a:xfrm>
            <a:prstGeom prst="rect">
              <a:avLst/>
            </a:prstGeom>
          </p:spPr>
          <p:txBody>
            <a:bodyPr wrap="none">
              <a:spAutoFit/>
            </a:bodyPr>
            <a:lstStyle/>
            <a:p>
              <a:r>
                <a:rPr lang="en-US" sz="2400" dirty="0">
                  <a:latin typeface="Open Sans" panose="020B0606030504020204" pitchFamily="34" charset="0"/>
                  <a:ea typeface="Open Sans" panose="020B0606030504020204" pitchFamily="34" charset="0"/>
                  <a:cs typeface="Open Sans" panose="020B0606030504020204" pitchFamily="34" charset="0"/>
                </a:rPr>
                <a:t>Square</a:t>
              </a:r>
              <a:endParaRPr lang="en-US" sz="2400" dirty="0"/>
            </a:p>
          </p:txBody>
        </p:sp>
      </p:grpSp>
    </p:spTree>
    <p:extLst>
      <p:ext uri="{BB962C8B-B14F-4D97-AF65-F5344CB8AC3E}">
        <p14:creationId xmlns:p14="http://schemas.microsoft.com/office/powerpoint/2010/main" val="19746861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250"/>
                            </p:stCondLst>
                            <p:childTnLst>
                              <p:par>
                                <p:cTn id="11" presetID="47" presetClass="entr" presetSubtype="0" fill="hold" nodeType="after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anim calcmode="lin" valueType="num">
                                      <p:cBhvr>
                                        <p:cTn id="14" dur="500" fill="hold"/>
                                        <p:tgtEl>
                                          <p:spTgt spid="8"/>
                                        </p:tgtEl>
                                        <p:attrNameLst>
                                          <p:attrName>ppt_x</p:attrName>
                                        </p:attrNameLst>
                                      </p:cBhvr>
                                      <p:tavLst>
                                        <p:tav tm="0">
                                          <p:val>
                                            <p:strVal val="#ppt_x"/>
                                          </p:val>
                                        </p:tav>
                                        <p:tav tm="100000">
                                          <p:val>
                                            <p:strVal val="#ppt_x"/>
                                          </p:val>
                                        </p:tav>
                                      </p:tavLst>
                                    </p:anim>
                                    <p:anim calcmode="lin" valueType="num">
                                      <p:cBhvr>
                                        <p:cTn id="15" dur="500" fill="hold"/>
                                        <p:tgtEl>
                                          <p:spTgt spid="8"/>
                                        </p:tgtEl>
                                        <p:attrNameLst>
                                          <p:attrName>ppt_y</p:attrName>
                                        </p:attrNameLst>
                                      </p:cBhvr>
                                      <p:tavLst>
                                        <p:tav tm="0">
                                          <p:val>
                                            <p:strVal val="#ppt_y-.1"/>
                                          </p:val>
                                        </p:tav>
                                        <p:tav tm="100000">
                                          <p:val>
                                            <p:strVal val="#ppt_y"/>
                                          </p:val>
                                        </p:tav>
                                      </p:tavLst>
                                    </p:anim>
                                  </p:childTnLst>
                                </p:cTn>
                              </p:par>
                            </p:childTnLst>
                          </p:cTn>
                        </p:par>
                        <p:par>
                          <p:cTn id="16" fill="hold">
                            <p:stCondLst>
                              <p:cond delay="750"/>
                            </p:stCondLst>
                            <p:childTnLst>
                              <p:par>
                                <p:cTn id="17" presetID="47" presetClass="entr" presetSubtype="0" fill="hold" nodeType="after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fade">
                                      <p:cBhvr>
                                        <p:cTn id="19" dur="250"/>
                                        <p:tgtEl>
                                          <p:spTgt spid="12"/>
                                        </p:tgtEl>
                                      </p:cBhvr>
                                    </p:animEffect>
                                    <p:anim calcmode="lin" valueType="num">
                                      <p:cBhvr>
                                        <p:cTn id="20" dur="250" fill="hold"/>
                                        <p:tgtEl>
                                          <p:spTgt spid="12"/>
                                        </p:tgtEl>
                                        <p:attrNameLst>
                                          <p:attrName>ppt_x</p:attrName>
                                        </p:attrNameLst>
                                      </p:cBhvr>
                                      <p:tavLst>
                                        <p:tav tm="0">
                                          <p:val>
                                            <p:strVal val="#ppt_x"/>
                                          </p:val>
                                        </p:tav>
                                        <p:tav tm="100000">
                                          <p:val>
                                            <p:strVal val="#ppt_x"/>
                                          </p:val>
                                        </p:tav>
                                      </p:tavLst>
                                    </p:anim>
                                    <p:anim calcmode="lin" valueType="num">
                                      <p:cBhvr>
                                        <p:cTn id="21" dur="250" fill="hold"/>
                                        <p:tgtEl>
                                          <p:spTgt spid="12"/>
                                        </p:tgtEl>
                                        <p:attrNameLst>
                                          <p:attrName>ppt_y</p:attrName>
                                        </p:attrNameLst>
                                      </p:cBhvr>
                                      <p:tavLst>
                                        <p:tav tm="0">
                                          <p:val>
                                            <p:strVal val="#ppt_y-.1"/>
                                          </p:val>
                                        </p:tav>
                                        <p:tav tm="100000">
                                          <p:val>
                                            <p:strVal val="#ppt_y"/>
                                          </p:val>
                                        </p:tav>
                                      </p:tavLst>
                                    </p:anim>
                                  </p:childTnLst>
                                </p:cTn>
                              </p:par>
                            </p:childTnLst>
                          </p:cTn>
                        </p:par>
                        <p:par>
                          <p:cTn id="22" fill="hold">
                            <p:stCondLst>
                              <p:cond delay="1000"/>
                            </p:stCondLst>
                            <p:childTnLst>
                              <p:par>
                                <p:cTn id="23" presetID="47" presetClass="entr" presetSubtype="0" fill="hold" nodeType="afterEffect">
                                  <p:stCondLst>
                                    <p:cond delay="0"/>
                                  </p:stCondLst>
                                  <p:childTnLst>
                                    <p:set>
                                      <p:cBhvr>
                                        <p:cTn id="24" dur="1" fill="hold">
                                          <p:stCondLst>
                                            <p:cond delay="0"/>
                                          </p:stCondLst>
                                        </p:cTn>
                                        <p:tgtEl>
                                          <p:spTgt spid="16"/>
                                        </p:tgtEl>
                                        <p:attrNameLst>
                                          <p:attrName>style.visibility</p:attrName>
                                        </p:attrNameLst>
                                      </p:cBhvr>
                                      <p:to>
                                        <p:strVal val="visible"/>
                                      </p:to>
                                    </p:set>
                                    <p:animEffect transition="in" filter="fade">
                                      <p:cBhvr>
                                        <p:cTn id="25" dur="250"/>
                                        <p:tgtEl>
                                          <p:spTgt spid="16"/>
                                        </p:tgtEl>
                                      </p:cBhvr>
                                    </p:animEffect>
                                    <p:anim calcmode="lin" valueType="num">
                                      <p:cBhvr>
                                        <p:cTn id="26" dur="250" fill="hold"/>
                                        <p:tgtEl>
                                          <p:spTgt spid="16"/>
                                        </p:tgtEl>
                                        <p:attrNameLst>
                                          <p:attrName>ppt_x</p:attrName>
                                        </p:attrNameLst>
                                      </p:cBhvr>
                                      <p:tavLst>
                                        <p:tav tm="0">
                                          <p:val>
                                            <p:strVal val="#ppt_x"/>
                                          </p:val>
                                        </p:tav>
                                        <p:tav tm="100000">
                                          <p:val>
                                            <p:strVal val="#ppt_x"/>
                                          </p:val>
                                        </p:tav>
                                      </p:tavLst>
                                    </p:anim>
                                    <p:anim calcmode="lin" valueType="num">
                                      <p:cBhvr>
                                        <p:cTn id="27" dur="250" fill="hold"/>
                                        <p:tgtEl>
                                          <p:spTgt spid="16"/>
                                        </p:tgtEl>
                                        <p:attrNameLst>
                                          <p:attrName>ppt_y</p:attrName>
                                        </p:attrNameLst>
                                      </p:cBhvr>
                                      <p:tavLst>
                                        <p:tav tm="0">
                                          <p:val>
                                            <p:strVal val="#ppt_y-.1"/>
                                          </p:val>
                                        </p:tav>
                                        <p:tav tm="100000">
                                          <p:val>
                                            <p:strVal val="#ppt_y"/>
                                          </p:val>
                                        </p:tav>
                                      </p:tavLst>
                                    </p:anim>
                                  </p:childTnLst>
                                </p:cTn>
                              </p:par>
                            </p:childTnLst>
                          </p:cTn>
                        </p:par>
                        <p:par>
                          <p:cTn id="28" fill="hold">
                            <p:stCondLst>
                              <p:cond delay="1250"/>
                            </p:stCondLst>
                            <p:childTnLst>
                              <p:par>
                                <p:cTn id="29" presetID="47" presetClass="entr" presetSubtype="0" fill="hold" nodeType="afterEffect">
                                  <p:stCondLst>
                                    <p:cond delay="0"/>
                                  </p:stCondLst>
                                  <p:childTnLst>
                                    <p:set>
                                      <p:cBhvr>
                                        <p:cTn id="30" dur="1" fill="hold">
                                          <p:stCondLst>
                                            <p:cond delay="0"/>
                                          </p:stCondLst>
                                        </p:cTn>
                                        <p:tgtEl>
                                          <p:spTgt spid="20"/>
                                        </p:tgtEl>
                                        <p:attrNameLst>
                                          <p:attrName>style.visibility</p:attrName>
                                        </p:attrNameLst>
                                      </p:cBhvr>
                                      <p:to>
                                        <p:strVal val="visible"/>
                                      </p:to>
                                    </p:set>
                                    <p:animEffect transition="in" filter="fade">
                                      <p:cBhvr>
                                        <p:cTn id="31" dur="250"/>
                                        <p:tgtEl>
                                          <p:spTgt spid="20"/>
                                        </p:tgtEl>
                                      </p:cBhvr>
                                    </p:animEffect>
                                    <p:anim calcmode="lin" valueType="num">
                                      <p:cBhvr>
                                        <p:cTn id="32" dur="250" fill="hold"/>
                                        <p:tgtEl>
                                          <p:spTgt spid="20"/>
                                        </p:tgtEl>
                                        <p:attrNameLst>
                                          <p:attrName>ppt_x</p:attrName>
                                        </p:attrNameLst>
                                      </p:cBhvr>
                                      <p:tavLst>
                                        <p:tav tm="0">
                                          <p:val>
                                            <p:strVal val="#ppt_x"/>
                                          </p:val>
                                        </p:tav>
                                        <p:tav tm="100000">
                                          <p:val>
                                            <p:strVal val="#ppt_x"/>
                                          </p:val>
                                        </p:tav>
                                      </p:tavLst>
                                    </p:anim>
                                    <p:anim calcmode="lin" valueType="num">
                                      <p:cBhvr>
                                        <p:cTn id="33" dur="25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03A9686-FB9F-5B35-BC06-488F29E55B85}"/>
              </a:ext>
            </a:extLst>
          </p:cNvPr>
          <p:cNvSpPr txBox="1"/>
          <p:nvPr/>
        </p:nvSpPr>
        <p:spPr>
          <a:xfrm>
            <a:off x="3549437" y="689113"/>
            <a:ext cx="5093126" cy="707886"/>
          </a:xfrm>
          <a:prstGeom prst="rect">
            <a:avLst/>
          </a:prstGeom>
          <a:noFill/>
        </p:spPr>
        <p:txBody>
          <a:bodyPr wrap="none" rtlCol="0">
            <a:spAutoFit/>
          </a:bodyPr>
          <a:lstStyle/>
          <a:p>
            <a:r>
              <a:rPr lang="en-US" sz="4000" dirty="0">
                <a:solidFill>
                  <a:srgbClr val="00B0F0"/>
                </a:solidFill>
                <a:latin typeface="Arial Rounded MT Bold" panose="020F0704030504030204" pitchFamily="34" charset="0"/>
              </a:rPr>
              <a:t>A Simple Calculator</a:t>
            </a:r>
          </a:p>
        </p:txBody>
      </p:sp>
      <p:pic>
        <p:nvPicPr>
          <p:cNvPr id="5" name="Picture 4" descr="Icon&#10;&#10;Description automatically generated">
            <a:extLst>
              <a:ext uri="{FF2B5EF4-FFF2-40B4-BE49-F238E27FC236}">
                <a16:creationId xmlns:a16="http://schemas.microsoft.com/office/drawing/2014/main" id="{0D6EC482-1DF0-5A58-C081-5B8AD91141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83138" y="2094839"/>
            <a:ext cx="1576278" cy="1576278"/>
          </a:xfrm>
          <a:prstGeom prst="rect">
            <a:avLst/>
          </a:prstGeom>
        </p:spPr>
      </p:pic>
      <p:grpSp>
        <p:nvGrpSpPr>
          <p:cNvPr id="12" name="Group 11">
            <a:extLst>
              <a:ext uri="{FF2B5EF4-FFF2-40B4-BE49-F238E27FC236}">
                <a16:creationId xmlns:a16="http://schemas.microsoft.com/office/drawing/2014/main" id="{3DD35BD9-7EFD-34FC-9AD7-1C64E166F2B3}"/>
              </a:ext>
            </a:extLst>
          </p:cNvPr>
          <p:cNvGrpSpPr/>
          <p:nvPr/>
        </p:nvGrpSpPr>
        <p:grpSpPr>
          <a:xfrm>
            <a:off x="1683026" y="2107361"/>
            <a:ext cx="4134678" cy="1563756"/>
            <a:chOff x="1683026" y="2107361"/>
            <a:chExt cx="4134678" cy="1563756"/>
          </a:xfrm>
        </p:grpSpPr>
        <p:sp>
          <p:nvSpPr>
            <p:cNvPr id="3" name="TextBox 2">
              <a:extLst>
                <a:ext uri="{FF2B5EF4-FFF2-40B4-BE49-F238E27FC236}">
                  <a16:creationId xmlns:a16="http://schemas.microsoft.com/office/drawing/2014/main" id="{D78A0DDE-33B1-D909-F91D-CD03F5BAE9B6}"/>
                </a:ext>
              </a:extLst>
            </p:cNvPr>
            <p:cNvSpPr txBox="1"/>
            <p:nvPr/>
          </p:nvSpPr>
          <p:spPr>
            <a:xfrm>
              <a:off x="2175503" y="2621424"/>
              <a:ext cx="2747868" cy="646331"/>
            </a:xfrm>
            <a:prstGeom prst="rect">
              <a:avLst/>
            </a:prstGeom>
            <a:noFill/>
          </p:spPr>
          <p:txBody>
            <a:bodyPr wrap="none" rtlCol="0">
              <a:spAutoFit/>
            </a:bodyPr>
            <a:lstStyle/>
            <a:p>
              <a:r>
                <a:rPr lang="en-US" sz="3600" dirty="0">
                  <a:solidFill>
                    <a:srgbClr val="00B0F0"/>
                  </a:solidFill>
                  <a:latin typeface="Open Sans" panose="020B0606030504020204" pitchFamily="34" charset="0"/>
                  <a:ea typeface="Open Sans" panose="020B0606030504020204" pitchFamily="34" charset="0"/>
                  <a:cs typeface="Open Sans" panose="020B0606030504020204" pitchFamily="34" charset="0"/>
                </a:rPr>
                <a:t>1 + 2 * 3 = 7</a:t>
              </a:r>
            </a:p>
          </p:txBody>
        </p:sp>
        <p:sp>
          <p:nvSpPr>
            <p:cNvPr id="6" name="Rectangle 5">
              <a:extLst>
                <a:ext uri="{FF2B5EF4-FFF2-40B4-BE49-F238E27FC236}">
                  <a16:creationId xmlns:a16="http://schemas.microsoft.com/office/drawing/2014/main" id="{AD05BBF7-401D-6326-B5EC-ADE9825BA83B}"/>
                </a:ext>
              </a:extLst>
            </p:cNvPr>
            <p:cNvSpPr/>
            <p:nvPr/>
          </p:nvSpPr>
          <p:spPr>
            <a:xfrm>
              <a:off x="1683026" y="2107361"/>
              <a:ext cx="4134678" cy="1563756"/>
            </a:xfrm>
            <a:prstGeom prst="rect">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 name="Group 12">
            <a:extLst>
              <a:ext uri="{FF2B5EF4-FFF2-40B4-BE49-F238E27FC236}">
                <a16:creationId xmlns:a16="http://schemas.microsoft.com/office/drawing/2014/main" id="{826D627C-53D1-DF35-6741-2A724108B11E}"/>
              </a:ext>
            </a:extLst>
          </p:cNvPr>
          <p:cNvGrpSpPr/>
          <p:nvPr/>
        </p:nvGrpSpPr>
        <p:grpSpPr>
          <a:xfrm>
            <a:off x="1683026" y="4185180"/>
            <a:ext cx="4134678" cy="1563756"/>
            <a:chOff x="1683026" y="4185180"/>
            <a:chExt cx="4134678" cy="1563756"/>
          </a:xfrm>
        </p:grpSpPr>
        <p:sp>
          <p:nvSpPr>
            <p:cNvPr id="7" name="Rectangle 6">
              <a:extLst>
                <a:ext uri="{FF2B5EF4-FFF2-40B4-BE49-F238E27FC236}">
                  <a16:creationId xmlns:a16="http://schemas.microsoft.com/office/drawing/2014/main" id="{7CF61BC1-0D47-FF03-270D-56BB09E2507F}"/>
                </a:ext>
              </a:extLst>
            </p:cNvPr>
            <p:cNvSpPr/>
            <p:nvPr/>
          </p:nvSpPr>
          <p:spPr>
            <a:xfrm>
              <a:off x="1683026" y="4185180"/>
              <a:ext cx="4134678" cy="1563756"/>
            </a:xfrm>
            <a:prstGeom prst="rect">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F442F81B-8F84-D29E-6B5F-4A1BC912D0BF}"/>
                </a:ext>
              </a:extLst>
            </p:cNvPr>
            <p:cNvSpPr txBox="1"/>
            <p:nvPr/>
          </p:nvSpPr>
          <p:spPr>
            <a:xfrm>
              <a:off x="2175503" y="4643892"/>
              <a:ext cx="3363906" cy="646331"/>
            </a:xfrm>
            <a:prstGeom prst="rect">
              <a:avLst/>
            </a:prstGeom>
            <a:noFill/>
          </p:spPr>
          <p:txBody>
            <a:bodyPr wrap="square">
              <a:spAutoFit/>
            </a:bodyPr>
            <a:lstStyle/>
            <a:p>
              <a:r>
                <a:rPr lang="en-US" sz="3600" dirty="0">
                  <a:solidFill>
                    <a:srgbClr val="00B0F0"/>
                  </a:solidFill>
                  <a:latin typeface="Open Sans" panose="020B0606030504020204" pitchFamily="34" charset="0"/>
                  <a:ea typeface="Open Sans" panose="020B0606030504020204" pitchFamily="34" charset="0"/>
                  <a:cs typeface="Open Sans" panose="020B0606030504020204" pitchFamily="34" charset="0"/>
                </a:rPr>
                <a:t>1 + 2 * 3 = 9</a:t>
              </a:r>
            </a:p>
          </p:txBody>
        </p:sp>
      </p:grpSp>
      <p:pic>
        <p:nvPicPr>
          <p:cNvPr id="11" name="Picture 10" descr="Icon&#10;&#10;Description automatically generated">
            <a:extLst>
              <a:ext uri="{FF2B5EF4-FFF2-40B4-BE49-F238E27FC236}">
                <a16:creationId xmlns:a16="http://schemas.microsoft.com/office/drawing/2014/main" id="{0310221A-CAB3-0AED-8FA3-3A69DA39DD4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83138" y="4172658"/>
            <a:ext cx="1576278" cy="1576278"/>
          </a:xfrm>
          <a:prstGeom prst="rect">
            <a:avLst/>
          </a:prstGeom>
        </p:spPr>
      </p:pic>
    </p:spTree>
    <p:extLst>
      <p:ext uri="{BB962C8B-B14F-4D97-AF65-F5344CB8AC3E}">
        <p14:creationId xmlns:p14="http://schemas.microsoft.com/office/powerpoint/2010/main" val="23971642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100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par>
                                <p:cTn id="10" presetID="53" presetClass="entr" presetSubtype="16" fill="hold" nodeType="withEffect">
                                  <p:stCondLst>
                                    <p:cond delay="0"/>
                                  </p:stCondLst>
                                  <p:childTnLst>
                                    <p:set>
                                      <p:cBhvr>
                                        <p:cTn id="11" dur="1" fill="hold">
                                          <p:stCondLst>
                                            <p:cond delay="0"/>
                                          </p:stCondLst>
                                        </p:cTn>
                                        <p:tgtEl>
                                          <p:spTgt spid="12"/>
                                        </p:tgtEl>
                                        <p:attrNameLst>
                                          <p:attrName>style.visibility</p:attrName>
                                        </p:attrNameLst>
                                      </p:cBhvr>
                                      <p:to>
                                        <p:strVal val="visible"/>
                                      </p:to>
                                    </p:set>
                                    <p:anim calcmode="lin" valueType="num">
                                      <p:cBhvr>
                                        <p:cTn id="12" dur="500" fill="hold"/>
                                        <p:tgtEl>
                                          <p:spTgt spid="12"/>
                                        </p:tgtEl>
                                        <p:attrNameLst>
                                          <p:attrName>ppt_w</p:attrName>
                                        </p:attrNameLst>
                                      </p:cBhvr>
                                      <p:tavLst>
                                        <p:tav tm="0">
                                          <p:val>
                                            <p:fltVal val="0"/>
                                          </p:val>
                                        </p:tav>
                                        <p:tav tm="100000">
                                          <p:val>
                                            <p:strVal val="#ppt_w"/>
                                          </p:val>
                                        </p:tav>
                                      </p:tavLst>
                                    </p:anim>
                                    <p:anim calcmode="lin" valueType="num">
                                      <p:cBhvr>
                                        <p:cTn id="13" dur="500" fill="hold"/>
                                        <p:tgtEl>
                                          <p:spTgt spid="12"/>
                                        </p:tgtEl>
                                        <p:attrNameLst>
                                          <p:attrName>ppt_h</p:attrName>
                                        </p:attrNameLst>
                                      </p:cBhvr>
                                      <p:tavLst>
                                        <p:tav tm="0">
                                          <p:val>
                                            <p:fltVal val="0"/>
                                          </p:val>
                                        </p:tav>
                                        <p:tav tm="100000">
                                          <p:val>
                                            <p:strVal val="#ppt_h"/>
                                          </p:val>
                                        </p:tav>
                                      </p:tavLst>
                                    </p:anim>
                                    <p:animEffect transition="in" filter="fade">
                                      <p:cBhvr>
                                        <p:cTn id="14" dur="500"/>
                                        <p:tgtEl>
                                          <p:spTgt spid="12"/>
                                        </p:tgtEl>
                                      </p:cBhvr>
                                    </p:animEffect>
                                  </p:childTnLst>
                                </p:cTn>
                              </p:par>
                              <p:par>
                                <p:cTn id="15" presetID="53" presetClass="entr" presetSubtype="16" fill="hold" nodeType="withEffect">
                                  <p:stCondLst>
                                    <p:cond delay="1500"/>
                                  </p:stCondLst>
                                  <p:childTnLst>
                                    <p:set>
                                      <p:cBhvr>
                                        <p:cTn id="16" dur="1" fill="hold">
                                          <p:stCondLst>
                                            <p:cond delay="0"/>
                                          </p:stCondLst>
                                        </p:cTn>
                                        <p:tgtEl>
                                          <p:spTgt spid="13"/>
                                        </p:tgtEl>
                                        <p:attrNameLst>
                                          <p:attrName>style.visibility</p:attrName>
                                        </p:attrNameLst>
                                      </p:cBhvr>
                                      <p:to>
                                        <p:strVal val="visible"/>
                                      </p:to>
                                    </p:set>
                                    <p:anim calcmode="lin" valueType="num">
                                      <p:cBhvr>
                                        <p:cTn id="17" dur="500" fill="hold"/>
                                        <p:tgtEl>
                                          <p:spTgt spid="13"/>
                                        </p:tgtEl>
                                        <p:attrNameLst>
                                          <p:attrName>ppt_w</p:attrName>
                                        </p:attrNameLst>
                                      </p:cBhvr>
                                      <p:tavLst>
                                        <p:tav tm="0">
                                          <p:val>
                                            <p:fltVal val="0"/>
                                          </p:val>
                                        </p:tav>
                                        <p:tav tm="100000">
                                          <p:val>
                                            <p:strVal val="#ppt_w"/>
                                          </p:val>
                                        </p:tav>
                                      </p:tavLst>
                                    </p:anim>
                                    <p:anim calcmode="lin" valueType="num">
                                      <p:cBhvr>
                                        <p:cTn id="18" dur="500" fill="hold"/>
                                        <p:tgtEl>
                                          <p:spTgt spid="13"/>
                                        </p:tgtEl>
                                        <p:attrNameLst>
                                          <p:attrName>ppt_h</p:attrName>
                                        </p:attrNameLst>
                                      </p:cBhvr>
                                      <p:tavLst>
                                        <p:tav tm="0">
                                          <p:val>
                                            <p:fltVal val="0"/>
                                          </p:val>
                                        </p:tav>
                                        <p:tav tm="100000">
                                          <p:val>
                                            <p:strVal val="#ppt_h"/>
                                          </p:val>
                                        </p:tav>
                                      </p:tavLst>
                                    </p:anim>
                                    <p:animEffect transition="in" filter="fade">
                                      <p:cBhvr>
                                        <p:cTn id="19" dur="500"/>
                                        <p:tgtEl>
                                          <p:spTgt spid="13"/>
                                        </p:tgtEl>
                                      </p:cBhvr>
                                    </p:animEffect>
                                  </p:childTnLst>
                                </p:cTn>
                              </p:par>
                              <p:par>
                                <p:cTn id="20" presetID="53" presetClass="entr" presetSubtype="16" fill="hold" nodeType="withEffect">
                                  <p:stCondLst>
                                    <p:cond delay="2000"/>
                                  </p:stCondLst>
                                  <p:childTnLst>
                                    <p:set>
                                      <p:cBhvr>
                                        <p:cTn id="21" dur="1" fill="hold">
                                          <p:stCondLst>
                                            <p:cond delay="0"/>
                                          </p:stCondLst>
                                        </p:cTn>
                                        <p:tgtEl>
                                          <p:spTgt spid="11"/>
                                        </p:tgtEl>
                                        <p:attrNameLst>
                                          <p:attrName>style.visibility</p:attrName>
                                        </p:attrNameLst>
                                      </p:cBhvr>
                                      <p:to>
                                        <p:strVal val="visible"/>
                                      </p:to>
                                    </p:set>
                                    <p:anim calcmode="lin" valueType="num">
                                      <p:cBhvr>
                                        <p:cTn id="22" dur="500" fill="hold"/>
                                        <p:tgtEl>
                                          <p:spTgt spid="11"/>
                                        </p:tgtEl>
                                        <p:attrNameLst>
                                          <p:attrName>ppt_w</p:attrName>
                                        </p:attrNameLst>
                                      </p:cBhvr>
                                      <p:tavLst>
                                        <p:tav tm="0">
                                          <p:val>
                                            <p:fltVal val="0"/>
                                          </p:val>
                                        </p:tav>
                                        <p:tav tm="100000">
                                          <p:val>
                                            <p:strVal val="#ppt_w"/>
                                          </p:val>
                                        </p:tav>
                                      </p:tavLst>
                                    </p:anim>
                                    <p:anim calcmode="lin" valueType="num">
                                      <p:cBhvr>
                                        <p:cTn id="23" dur="500" fill="hold"/>
                                        <p:tgtEl>
                                          <p:spTgt spid="11"/>
                                        </p:tgtEl>
                                        <p:attrNameLst>
                                          <p:attrName>ppt_h</p:attrName>
                                        </p:attrNameLst>
                                      </p:cBhvr>
                                      <p:tavLst>
                                        <p:tav tm="0">
                                          <p:val>
                                            <p:fltVal val="0"/>
                                          </p:val>
                                        </p:tav>
                                        <p:tav tm="100000">
                                          <p:val>
                                            <p:strVal val="#ppt_h"/>
                                          </p:val>
                                        </p:tav>
                                      </p:tavLst>
                                    </p:anim>
                                    <p:animEffect transition="in" filter="fade">
                                      <p:cBhvr>
                                        <p:cTn id="24"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54F5901-9B5B-C3FD-21E7-DE8EB07CF34F}"/>
              </a:ext>
            </a:extLst>
          </p:cNvPr>
          <p:cNvSpPr txBox="1"/>
          <p:nvPr/>
        </p:nvSpPr>
        <p:spPr>
          <a:xfrm>
            <a:off x="5250255" y="278296"/>
            <a:ext cx="1691489" cy="707886"/>
          </a:xfrm>
          <a:prstGeom prst="rect">
            <a:avLst/>
          </a:prstGeom>
          <a:noFill/>
        </p:spPr>
        <p:txBody>
          <a:bodyPr wrap="none" rtlCol="0">
            <a:spAutoFit/>
          </a:bodyPr>
          <a:lstStyle/>
          <a:p>
            <a:r>
              <a:rPr lang="en-US" sz="4000" dirty="0">
                <a:solidFill>
                  <a:srgbClr val="00B0F0"/>
                </a:solidFill>
                <a:latin typeface="Arial Rounded MT Bold" panose="020F0704030504030204" pitchFamily="34" charset="0"/>
              </a:rPr>
              <a:t>CODE</a:t>
            </a:r>
          </a:p>
        </p:txBody>
      </p:sp>
      <p:sp>
        <p:nvSpPr>
          <p:cNvPr id="3" name="TextBox 2">
            <a:extLst>
              <a:ext uri="{FF2B5EF4-FFF2-40B4-BE49-F238E27FC236}">
                <a16:creationId xmlns:a16="http://schemas.microsoft.com/office/drawing/2014/main" id="{439DF575-26E9-F52D-487C-001F000F0084}"/>
              </a:ext>
            </a:extLst>
          </p:cNvPr>
          <p:cNvSpPr txBox="1"/>
          <p:nvPr/>
        </p:nvSpPr>
        <p:spPr>
          <a:xfrm>
            <a:off x="1166190" y="1701799"/>
            <a:ext cx="4084065" cy="4524315"/>
          </a:xfrm>
          <a:prstGeom prst="rect">
            <a:avLst/>
          </a:prstGeom>
          <a:noFill/>
        </p:spPr>
        <p:txBody>
          <a:bodyPr wrap="square" rtlCol="0">
            <a:spAutoFit/>
          </a:bodyPr>
          <a:lstStyle/>
          <a:p>
            <a:r>
              <a:rPr lang="en-US" sz="900" dirty="0">
                <a:latin typeface="Open Sans" panose="020B0606030504020204" pitchFamily="34" charset="0"/>
                <a:ea typeface="Open Sans" panose="020B0606030504020204" pitchFamily="34" charset="0"/>
                <a:cs typeface="Open Sans" panose="020B0606030504020204" pitchFamily="34" charset="0"/>
              </a:rPr>
              <a:t>int main()</a:t>
            </a:r>
          </a:p>
          <a:p>
            <a:r>
              <a:rPr lang="en-US" sz="900" dirty="0">
                <a:latin typeface="Open Sans" panose="020B0606030504020204" pitchFamily="34" charset="0"/>
                <a:ea typeface="Open Sans" panose="020B0606030504020204" pitchFamily="34" charset="0"/>
                <a:cs typeface="Open Sans" panose="020B0606030504020204" pitchFamily="34" charset="0"/>
              </a:rPr>
              <a:t>{</a:t>
            </a:r>
          </a:p>
          <a:p>
            <a:endParaRPr lang="en-US" sz="900" dirty="0">
              <a:latin typeface="Open Sans" panose="020B0606030504020204" pitchFamily="34" charset="0"/>
              <a:ea typeface="Open Sans" panose="020B0606030504020204" pitchFamily="34" charset="0"/>
              <a:cs typeface="Open Sans" panose="020B0606030504020204" pitchFamily="34" charset="0"/>
            </a:endParaRPr>
          </a:p>
          <a:p>
            <a:r>
              <a:rPr lang="en-US" sz="900" dirty="0">
                <a:latin typeface="Open Sans" panose="020B0606030504020204" pitchFamily="34" charset="0"/>
                <a:ea typeface="Open Sans" panose="020B0606030504020204" pitchFamily="34" charset="0"/>
                <a:cs typeface="Open Sans" panose="020B0606030504020204" pitchFamily="34" charset="0"/>
              </a:rPr>
              <a:t>   </a:t>
            </a:r>
            <a:r>
              <a:rPr lang="en-US" sz="900" dirty="0" err="1">
                <a:latin typeface="Open Sans" panose="020B0606030504020204" pitchFamily="34" charset="0"/>
                <a:ea typeface="Open Sans" panose="020B0606030504020204" pitchFamily="34" charset="0"/>
                <a:cs typeface="Open Sans" panose="020B0606030504020204" pitchFamily="34" charset="0"/>
              </a:rPr>
              <a:t>cout</a:t>
            </a:r>
            <a:r>
              <a:rPr lang="en-US" sz="900" dirty="0">
                <a:latin typeface="Open Sans" panose="020B0606030504020204" pitchFamily="34" charset="0"/>
                <a:ea typeface="Open Sans" panose="020B0606030504020204" pitchFamily="34" charset="0"/>
                <a:cs typeface="Open Sans" panose="020B0606030504020204" pitchFamily="34" charset="0"/>
              </a:rPr>
              <a:t> &lt;&lt; "\n\n****************************************************\n";</a:t>
            </a:r>
          </a:p>
          <a:p>
            <a:r>
              <a:rPr lang="en-US" sz="900" dirty="0">
                <a:latin typeface="Open Sans" panose="020B0606030504020204" pitchFamily="34" charset="0"/>
                <a:ea typeface="Open Sans" panose="020B0606030504020204" pitchFamily="34" charset="0"/>
                <a:cs typeface="Open Sans" panose="020B0606030504020204" pitchFamily="34" charset="0"/>
              </a:rPr>
              <a:t>   </a:t>
            </a:r>
            <a:r>
              <a:rPr lang="en-US" sz="900" dirty="0" err="1">
                <a:latin typeface="Open Sans" panose="020B0606030504020204" pitchFamily="34" charset="0"/>
                <a:ea typeface="Open Sans" panose="020B0606030504020204" pitchFamily="34" charset="0"/>
                <a:cs typeface="Open Sans" panose="020B0606030504020204" pitchFamily="34" charset="0"/>
              </a:rPr>
              <a:t>cout</a:t>
            </a:r>
            <a:r>
              <a:rPr lang="en-US" sz="900" dirty="0">
                <a:latin typeface="Open Sans" panose="020B0606030504020204" pitchFamily="34" charset="0"/>
                <a:ea typeface="Open Sans" panose="020B0606030504020204" pitchFamily="34" charset="0"/>
                <a:cs typeface="Open Sans" panose="020B0606030504020204" pitchFamily="34" charset="0"/>
              </a:rPr>
              <a:t> &lt;&lt; "                     CALCULATOR\n              \n";</a:t>
            </a:r>
          </a:p>
          <a:p>
            <a:r>
              <a:rPr lang="en-US" sz="900" dirty="0">
                <a:latin typeface="Open Sans" panose="020B0606030504020204" pitchFamily="34" charset="0"/>
                <a:ea typeface="Open Sans" panose="020B0606030504020204" pitchFamily="34" charset="0"/>
                <a:cs typeface="Open Sans" panose="020B0606030504020204" pitchFamily="34" charset="0"/>
              </a:rPr>
              <a:t>       </a:t>
            </a:r>
            <a:r>
              <a:rPr lang="en-US" sz="900" dirty="0" err="1">
                <a:latin typeface="Open Sans" panose="020B0606030504020204" pitchFamily="34" charset="0"/>
                <a:ea typeface="Open Sans" panose="020B0606030504020204" pitchFamily="34" charset="0"/>
                <a:cs typeface="Open Sans" panose="020B0606030504020204" pitchFamily="34" charset="0"/>
              </a:rPr>
              <a:t>cout</a:t>
            </a:r>
            <a:r>
              <a:rPr lang="en-US" sz="900" dirty="0">
                <a:latin typeface="Open Sans" panose="020B0606030504020204" pitchFamily="34" charset="0"/>
                <a:ea typeface="Open Sans" panose="020B0606030504020204" pitchFamily="34" charset="0"/>
                <a:cs typeface="Open Sans" panose="020B0606030504020204" pitchFamily="34" charset="0"/>
              </a:rPr>
              <a:t> &lt;&lt; "****************************************************\n";</a:t>
            </a:r>
          </a:p>
          <a:p>
            <a:endParaRPr lang="en-US" sz="900" dirty="0">
              <a:latin typeface="Open Sans" panose="020B0606030504020204" pitchFamily="34" charset="0"/>
              <a:ea typeface="Open Sans" panose="020B0606030504020204" pitchFamily="34" charset="0"/>
              <a:cs typeface="Open Sans" panose="020B0606030504020204" pitchFamily="34" charset="0"/>
            </a:endParaRPr>
          </a:p>
          <a:p>
            <a:r>
              <a:rPr lang="en-US" sz="900" dirty="0">
                <a:latin typeface="Open Sans" panose="020B0606030504020204" pitchFamily="34" charset="0"/>
                <a:ea typeface="Open Sans" panose="020B0606030504020204" pitchFamily="34" charset="0"/>
                <a:cs typeface="Open Sans" panose="020B0606030504020204" pitchFamily="34" charset="0"/>
              </a:rPr>
              <a:t>    int </a:t>
            </a:r>
            <a:r>
              <a:rPr lang="en-US" sz="900" dirty="0" err="1">
                <a:latin typeface="Open Sans" panose="020B0606030504020204" pitchFamily="34" charset="0"/>
                <a:ea typeface="Open Sans" panose="020B0606030504020204" pitchFamily="34" charset="0"/>
                <a:cs typeface="Open Sans" panose="020B0606030504020204" pitchFamily="34" charset="0"/>
              </a:rPr>
              <a:t>choice,j</a:t>
            </a:r>
            <a:r>
              <a:rPr lang="en-US" sz="900" dirty="0">
                <a:latin typeface="Open Sans" panose="020B0606030504020204" pitchFamily="34" charset="0"/>
                <a:ea typeface="Open Sans" panose="020B0606030504020204" pitchFamily="34" charset="0"/>
                <a:cs typeface="Open Sans" panose="020B0606030504020204" pitchFamily="34" charset="0"/>
              </a:rPr>
              <a:t>=1;</a:t>
            </a:r>
          </a:p>
          <a:p>
            <a:r>
              <a:rPr lang="en-US" sz="900" dirty="0">
                <a:latin typeface="Open Sans" panose="020B0606030504020204" pitchFamily="34" charset="0"/>
                <a:ea typeface="Open Sans" panose="020B0606030504020204" pitchFamily="34" charset="0"/>
                <a:cs typeface="Open Sans" panose="020B0606030504020204" pitchFamily="34" charset="0"/>
              </a:rPr>
              <a:t>    for (int </a:t>
            </a:r>
            <a:r>
              <a:rPr lang="en-US" sz="900" dirty="0" err="1">
                <a:latin typeface="Open Sans" panose="020B0606030504020204" pitchFamily="34" charset="0"/>
                <a:ea typeface="Open Sans" panose="020B0606030504020204" pitchFamily="34" charset="0"/>
                <a:cs typeface="Open Sans" panose="020B0606030504020204" pitchFamily="34" charset="0"/>
              </a:rPr>
              <a:t>i</a:t>
            </a:r>
            <a:r>
              <a:rPr lang="en-US" sz="900" dirty="0">
                <a:latin typeface="Open Sans" panose="020B0606030504020204" pitchFamily="34" charset="0"/>
                <a:ea typeface="Open Sans" panose="020B0606030504020204" pitchFamily="34" charset="0"/>
                <a:cs typeface="Open Sans" panose="020B0606030504020204" pitchFamily="34" charset="0"/>
              </a:rPr>
              <a:t>=1; </a:t>
            </a:r>
            <a:r>
              <a:rPr lang="en-US" sz="900" dirty="0" err="1">
                <a:latin typeface="Open Sans" panose="020B0606030504020204" pitchFamily="34" charset="0"/>
                <a:ea typeface="Open Sans" panose="020B0606030504020204" pitchFamily="34" charset="0"/>
                <a:cs typeface="Open Sans" panose="020B0606030504020204" pitchFamily="34" charset="0"/>
              </a:rPr>
              <a:t>i</a:t>
            </a:r>
            <a:r>
              <a:rPr lang="en-US" sz="900" dirty="0">
                <a:latin typeface="Open Sans" panose="020B0606030504020204" pitchFamily="34" charset="0"/>
                <a:ea typeface="Open Sans" panose="020B0606030504020204" pitchFamily="34" charset="0"/>
                <a:cs typeface="Open Sans" panose="020B0606030504020204" pitchFamily="34" charset="0"/>
              </a:rPr>
              <a:t>&lt;=j; </a:t>
            </a:r>
            <a:r>
              <a:rPr lang="en-US" sz="900" dirty="0" err="1">
                <a:latin typeface="Open Sans" panose="020B0606030504020204" pitchFamily="34" charset="0"/>
                <a:ea typeface="Open Sans" panose="020B0606030504020204" pitchFamily="34" charset="0"/>
                <a:cs typeface="Open Sans" panose="020B0606030504020204" pitchFamily="34" charset="0"/>
              </a:rPr>
              <a:t>i</a:t>
            </a:r>
            <a:r>
              <a:rPr lang="en-US" sz="900" dirty="0">
                <a:latin typeface="Open Sans" panose="020B0606030504020204" pitchFamily="34" charset="0"/>
                <a:ea typeface="Open Sans" panose="020B0606030504020204" pitchFamily="34" charset="0"/>
                <a:cs typeface="Open Sans" panose="020B0606030504020204" pitchFamily="34" charset="0"/>
              </a:rPr>
              <a:t>++)</a:t>
            </a:r>
          </a:p>
          <a:p>
            <a:r>
              <a:rPr lang="en-US" sz="900" dirty="0">
                <a:latin typeface="Open Sans" panose="020B0606030504020204" pitchFamily="34" charset="0"/>
                <a:ea typeface="Open Sans" panose="020B0606030504020204" pitchFamily="34" charset="0"/>
                <a:cs typeface="Open Sans" panose="020B0606030504020204" pitchFamily="34" charset="0"/>
              </a:rPr>
              <a:t>    {</a:t>
            </a:r>
          </a:p>
          <a:p>
            <a:r>
              <a:rPr lang="en-US" sz="900" dirty="0">
                <a:latin typeface="Open Sans" panose="020B0606030504020204" pitchFamily="34" charset="0"/>
                <a:ea typeface="Open Sans" panose="020B0606030504020204" pitchFamily="34" charset="0"/>
                <a:cs typeface="Open Sans" panose="020B0606030504020204" pitchFamily="34" charset="0"/>
              </a:rPr>
              <a:t>        </a:t>
            </a:r>
            <a:r>
              <a:rPr lang="en-US" sz="900" dirty="0" err="1">
                <a:latin typeface="Open Sans" panose="020B0606030504020204" pitchFamily="34" charset="0"/>
                <a:ea typeface="Open Sans" panose="020B0606030504020204" pitchFamily="34" charset="0"/>
                <a:cs typeface="Open Sans" panose="020B0606030504020204" pitchFamily="34" charset="0"/>
              </a:rPr>
              <a:t>init</a:t>
            </a:r>
            <a:r>
              <a:rPr lang="en-US" sz="900" dirty="0">
                <a:latin typeface="Open Sans" panose="020B0606030504020204" pitchFamily="34" charset="0"/>
                <a:ea typeface="Open Sans" panose="020B0606030504020204" pitchFamily="34" charset="0"/>
                <a:cs typeface="Open Sans" panose="020B0606030504020204" pitchFamily="34" charset="0"/>
              </a:rPr>
              <a:t>();</a:t>
            </a:r>
          </a:p>
          <a:p>
            <a:r>
              <a:rPr lang="en-US" sz="900" dirty="0">
                <a:latin typeface="Open Sans" panose="020B0606030504020204" pitchFamily="34" charset="0"/>
                <a:ea typeface="Open Sans" panose="020B0606030504020204" pitchFamily="34" charset="0"/>
                <a:cs typeface="Open Sans" panose="020B0606030504020204" pitchFamily="34" charset="0"/>
              </a:rPr>
              <a:t>        </a:t>
            </a:r>
            <a:r>
              <a:rPr lang="en-US" sz="900" dirty="0" err="1">
                <a:latin typeface="Open Sans" panose="020B0606030504020204" pitchFamily="34" charset="0"/>
                <a:ea typeface="Open Sans" panose="020B0606030504020204" pitchFamily="34" charset="0"/>
                <a:cs typeface="Open Sans" panose="020B0606030504020204" pitchFamily="34" charset="0"/>
              </a:rPr>
              <a:t>cout</a:t>
            </a:r>
            <a:r>
              <a:rPr lang="en-US" sz="900" dirty="0">
                <a:latin typeface="Open Sans" panose="020B0606030504020204" pitchFamily="34" charset="0"/>
                <a:ea typeface="Open Sans" panose="020B0606030504020204" pitchFamily="34" charset="0"/>
                <a:cs typeface="Open Sans" panose="020B0606030504020204" pitchFamily="34" charset="0"/>
              </a:rPr>
              <a:t> &lt;&lt; "\n\</a:t>
            </a:r>
            <a:r>
              <a:rPr lang="en-US" sz="900" dirty="0" err="1">
                <a:latin typeface="Open Sans" panose="020B0606030504020204" pitchFamily="34" charset="0"/>
                <a:ea typeface="Open Sans" panose="020B0606030504020204" pitchFamily="34" charset="0"/>
                <a:cs typeface="Open Sans" panose="020B0606030504020204" pitchFamily="34" charset="0"/>
              </a:rPr>
              <a:t>nEnter</a:t>
            </a:r>
            <a:r>
              <a:rPr lang="en-US" sz="900" dirty="0">
                <a:latin typeface="Open Sans" panose="020B0606030504020204" pitchFamily="34" charset="0"/>
                <a:ea typeface="Open Sans" panose="020B0606030504020204" pitchFamily="34" charset="0"/>
                <a:cs typeface="Open Sans" panose="020B0606030504020204" pitchFamily="34" charset="0"/>
              </a:rPr>
              <a:t> The Method Which You Want to do:\n"</a:t>
            </a:r>
          </a:p>
          <a:p>
            <a:r>
              <a:rPr lang="en-US" sz="900" dirty="0">
                <a:latin typeface="Open Sans" panose="020B0606030504020204" pitchFamily="34" charset="0"/>
                <a:ea typeface="Open Sans" panose="020B0606030504020204" pitchFamily="34" charset="0"/>
                <a:cs typeface="Open Sans" panose="020B0606030504020204" pitchFamily="34" charset="0"/>
              </a:rPr>
              <a:t>             &lt;&lt; "\t1. Equation Method"</a:t>
            </a:r>
          </a:p>
          <a:p>
            <a:r>
              <a:rPr lang="en-US" sz="900" dirty="0">
                <a:latin typeface="Open Sans" panose="020B0606030504020204" pitchFamily="34" charset="0"/>
                <a:ea typeface="Open Sans" panose="020B0606030504020204" pitchFamily="34" charset="0"/>
                <a:cs typeface="Open Sans" panose="020B0606030504020204" pitchFamily="34" charset="0"/>
              </a:rPr>
              <a:t>             &lt;&lt; "\t2. Two Digit Method\n"</a:t>
            </a:r>
          </a:p>
          <a:p>
            <a:r>
              <a:rPr lang="en-US" sz="900" dirty="0">
                <a:latin typeface="Open Sans" panose="020B0606030504020204" pitchFamily="34" charset="0"/>
                <a:ea typeface="Open Sans" panose="020B0606030504020204" pitchFamily="34" charset="0"/>
                <a:cs typeface="Open Sans" panose="020B0606030504020204" pitchFamily="34" charset="0"/>
              </a:rPr>
              <a:t>             &lt;&lt; "\</a:t>
            </a:r>
            <a:r>
              <a:rPr lang="en-US" sz="900" dirty="0" err="1">
                <a:latin typeface="Open Sans" panose="020B0606030504020204" pitchFamily="34" charset="0"/>
                <a:ea typeface="Open Sans" panose="020B0606030504020204" pitchFamily="34" charset="0"/>
                <a:cs typeface="Open Sans" panose="020B0606030504020204" pitchFamily="34" charset="0"/>
              </a:rPr>
              <a:t>tEnter</a:t>
            </a:r>
            <a:r>
              <a:rPr lang="en-US" sz="900" dirty="0">
                <a:latin typeface="Open Sans" panose="020B0606030504020204" pitchFamily="34" charset="0"/>
                <a:ea typeface="Open Sans" panose="020B0606030504020204" pitchFamily="34" charset="0"/>
                <a:cs typeface="Open Sans" panose="020B0606030504020204" pitchFamily="34" charset="0"/>
              </a:rPr>
              <a:t> Your Option: ";</a:t>
            </a:r>
          </a:p>
          <a:p>
            <a:r>
              <a:rPr lang="en-US" sz="900" dirty="0">
                <a:latin typeface="Open Sans" panose="020B0606030504020204" pitchFamily="34" charset="0"/>
                <a:ea typeface="Open Sans" panose="020B0606030504020204" pitchFamily="34" charset="0"/>
                <a:cs typeface="Open Sans" panose="020B0606030504020204" pitchFamily="34" charset="0"/>
              </a:rPr>
              <a:t>        </a:t>
            </a:r>
            <a:r>
              <a:rPr lang="en-US" sz="900" dirty="0" err="1">
                <a:latin typeface="Open Sans" panose="020B0606030504020204" pitchFamily="34" charset="0"/>
                <a:ea typeface="Open Sans" panose="020B0606030504020204" pitchFamily="34" charset="0"/>
                <a:cs typeface="Open Sans" panose="020B0606030504020204" pitchFamily="34" charset="0"/>
              </a:rPr>
              <a:t>cin</a:t>
            </a:r>
            <a:r>
              <a:rPr lang="en-US" sz="900" dirty="0">
                <a:latin typeface="Open Sans" panose="020B0606030504020204" pitchFamily="34" charset="0"/>
                <a:ea typeface="Open Sans" panose="020B0606030504020204" pitchFamily="34" charset="0"/>
                <a:cs typeface="Open Sans" panose="020B0606030504020204" pitchFamily="34" charset="0"/>
              </a:rPr>
              <a:t> &gt;&gt; choice;</a:t>
            </a:r>
          </a:p>
          <a:p>
            <a:r>
              <a:rPr lang="en-US" sz="900" dirty="0">
                <a:latin typeface="Open Sans" panose="020B0606030504020204" pitchFamily="34" charset="0"/>
                <a:ea typeface="Open Sans" panose="020B0606030504020204" pitchFamily="34" charset="0"/>
                <a:cs typeface="Open Sans" panose="020B0606030504020204" pitchFamily="34" charset="0"/>
              </a:rPr>
              <a:t>        if(choice==1)</a:t>
            </a:r>
          </a:p>
          <a:p>
            <a:r>
              <a:rPr lang="en-US" sz="900" dirty="0">
                <a:latin typeface="Open Sans" panose="020B0606030504020204" pitchFamily="34" charset="0"/>
                <a:ea typeface="Open Sans" panose="020B0606030504020204" pitchFamily="34" charset="0"/>
                <a:cs typeface="Open Sans" panose="020B0606030504020204" pitchFamily="34" charset="0"/>
              </a:rPr>
              <a:t>            </a:t>
            </a:r>
            <a:r>
              <a:rPr lang="en-US" sz="900" dirty="0" err="1">
                <a:latin typeface="Open Sans" panose="020B0606030504020204" pitchFamily="34" charset="0"/>
                <a:ea typeface="Open Sans" panose="020B0606030504020204" pitchFamily="34" charset="0"/>
                <a:cs typeface="Open Sans" panose="020B0606030504020204" pitchFamily="34" charset="0"/>
              </a:rPr>
              <a:t>inFix</a:t>
            </a:r>
            <a:r>
              <a:rPr lang="en-US" sz="900" dirty="0">
                <a:latin typeface="Open Sans" panose="020B0606030504020204" pitchFamily="34" charset="0"/>
                <a:ea typeface="Open Sans" panose="020B0606030504020204" pitchFamily="34" charset="0"/>
                <a:cs typeface="Open Sans" panose="020B0606030504020204" pitchFamily="34" charset="0"/>
              </a:rPr>
              <a:t>();</a:t>
            </a:r>
          </a:p>
          <a:p>
            <a:r>
              <a:rPr lang="en-US" sz="900" dirty="0">
                <a:latin typeface="Open Sans" panose="020B0606030504020204" pitchFamily="34" charset="0"/>
                <a:ea typeface="Open Sans" panose="020B0606030504020204" pitchFamily="34" charset="0"/>
                <a:cs typeface="Open Sans" panose="020B0606030504020204" pitchFamily="34" charset="0"/>
              </a:rPr>
              <a:t>        else if(choice==2)</a:t>
            </a:r>
          </a:p>
          <a:p>
            <a:r>
              <a:rPr lang="en-US" sz="900" dirty="0">
                <a:latin typeface="Open Sans" panose="020B0606030504020204" pitchFamily="34" charset="0"/>
                <a:ea typeface="Open Sans" panose="020B0606030504020204" pitchFamily="34" charset="0"/>
                <a:cs typeface="Open Sans" panose="020B0606030504020204" pitchFamily="34" charset="0"/>
              </a:rPr>
              <a:t>            </a:t>
            </a:r>
            <a:r>
              <a:rPr lang="en-US" sz="900" dirty="0" err="1">
                <a:latin typeface="Open Sans" panose="020B0606030504020204" pitchFamily="34" charset="0"/>
                <a:ea typeface="Open Sans" panose="020B0606030504020204" pitchFamily="34" charset="0"/>
                <a:cs typeface="Open Sans" panose="020B0606030504020204" pitchFamily="34" charset="0"/>
              </a:rPr>
              <a:t>TwoDigitMethod</a:t>
            </a:r>
            <a:r>
              <a:rPr lang="en-US" sz="900" dirty="0">
                <a:latin typeface="Open Sans" panose="020B0606030504020204" pitchFamily="34" charset="0"/>
                <a:ea typeface="Open Sans" panose="020B0606030504020204" pitchFamily="34" charset="0"/>
                <a:cs typeface="Open Sans" panose="020B0606030504020204" pitchFamily="34" charset="0"/>
              </a:rPr>
              <a:t>();</a:t>
            </a:r>
          </a:p>
          <a:p>
            <a:r>
              <a:rPr lang="en-US" sz="900" dirty="0">
                <a:latin typeface="Open Sans" panose="020B0606030504020204" pitchFamily="34" charset="0"/>
                <a:ea typeface="Open Sans" panose="020B0606030504020204" pitchFamily="34" charset="0"/>
                <a:cs typeface="Open Sans" panose="020B0606030504020204" pitchFamily="34" charset="0"/>
              </a:rPr>
              <a:t>        else</a:t>
            </a:r>
          </a:p>
          <a:p>
            <a:r>
              <a:rPr lang="en-US" sz="900" dirty="0">
                <a:latin typeface="Open Sans" panose="020B0606030504020204" pitchFamily="34" charset="0"/>
                <a:ea typeface="Open Sans" panose="020B0606030504020204" pitchFamily="34" charset="0"/>
                <a:cs typeface="Open Sans" panose="020B0606030504020204" pitchFamily="34" charset="0"/>
              </a:rPr>
              <a:t>            </a:t>
            </a:r>
            <a:r>
              <a:rPr lang="en-US" sz="900" dirty="0" err="1">
                <a:latin typeface="Open Sans" panose="020B0606030504020204" pitchFamily="34" charset="0"/>
                <a:ea typeface="Open Sans" panose="020B0606030504020204" pitchFamily="34" charset="0"/>
                <a:cs typeface="Open Sans" panose="020B0606030504020204" pitchFamily="34" charset="0"/>
              </a:rPr>
              <a:t>cout</a:t>
            </a:r>
            <a:r>
              <a:rPr lang="en-US" sz="900" dirty="0">
                <a:latin typeface="Open Sans" panose="020B0606030504020204" pitchFamily="34" charset="0"/>
                <a:ea typeface="Open Sans" panose="020B0606030504020204" pitchFamily="34" charset="0"/>
                <a:cs typeface="Open Sans" panose="020B0606030504020204" pitchFamily="34" charset="0"/>
              </a:rPr>
              <a:t> &lt;&lt; "\n\n****Wrong Choice**** \n\n";</a:t>
            </a:r>
          </a:p>
          <a:p>
            <a:endParaRPr lang="en-US" sz="900" dirty="0">
              <a:latin typeface="Open Sans" panose="020B0606030504020204" pitchFamily="34" charset="0"/>
              <a:ea typeface="Open Sans" panose="020B0606030504020204" pitchFamily="34" charset="0"/>
              <a:cs typeface="Open Sans" panose="020B0606030504020204" pitchFamily="34" charset="0"/>
            </a:endParaRPr>
          </a:p>
          <a:p>
            <a:r>
              <a:rPr lang="en-US" sz="900" dirty="0">
                <a:latin typeface="Open Sans" panose="020B0606030504020204" pitchFamily="34" charset="0"/>
                <a:ea typeface="Open Sans" panose="020B0606030504020204" pitchFamily="34" charset="0"/>
                <a:cs typeface="Open Sans" panose="020B0606030504020204" pitchFamily="34" charset="0"/>
              </a:rPr>
              <a:t>        </a:t>
            </a:r>
            <a:r>
              <a:rPr lang="en-US" sz="900" dirty="0" err="1">
                <a:latin typeface="Open Sans" panose="020B0606030504020204" pitchFamily="34" charset="0"/>
                <a:ea typeface="Open Sans" panose="020B0606030504020204" pitchFamily="34" charset="0"/>
                <a:cs typeface="Open Sans" panose="020B0606030504020204" pitchFamily="34" charset="0"/>
              </a:rPr>
              <a:t>cout</a:t>
            </a:r>
            <a:r>
              <a:rPr lang="en-US" sz="900" dirty="0">
                <a:latin typeface="Open Sans" panose="020B0606030504020204" pitchFamily="34" charset="0"/>
                <a:ea typeface="Open Sans" panose="020B0606030504020204" pitchFamily="34" charset="0"/>
                <a:cs typeface="Open Sans" panose="020B0606030504020204" pitchFamily="34" charset="0"/>
              </a:rPr>
              <a:t> &lt;&lt; "\</a:t>
            </a:r>
            <a:r>
              <a:rPr lang="en-US" sz="900" dirty="0" err="1">
                <a:latin typeface="Open Sans" panose="020B0606030504020204" pitchFamily="34" charset="0"/>
                <a:ea typeface="Open Sans" panose="020B0606030504020204" pitchFamily="34" charset="0"/>
                <a:cs typeface="Open Sans" panose="020B0606030504020204" pitchFamily="34" charset="0"/>
              </a:rPr>
              <a:t>nDo</a:t>
            </a:r>
            <a:r>
              <a:rPr lang="en-US" sz="900" dirty="0">
                <a:latin typeface="Open Sans" panose="020B0606030504020204" pitchFamily="34" charset="0"/>
                <a:ea typeface="Open Sans" panose="020B0606030504020204" pitchFamily="34" charset="0"/>
                <a:cs typeface="Open Sans" panose="020B0606030504020204" pitchFamily="34" charset="0"/>
              </a:rPr>
              <a:t> you want to continue??? y/n: ";</a:t>
            </a:r>
          </a:p>
          <a:p>
            <a:r>
              <a:rPr lang="en-US" sz="900" dirty="0">
                <a:latin typeface="Open Sans" panose="020B0606030504020204" pitchFamily="34" charset="0"/>
                <a:ea typeface="Open Sans" panose="020B0606030504020204" pitchFamily="34" charset="0"/>
                <a:cs typeface="Open Sans" panose="020B0606030504020204" pitchFamily="34" charset="0"/>
              </a:rPr>
              <a:t>        char C;</a:t>
            </a:r>
          </a:p>
          <a:p>
            <a:r>
              <a:rPr lang="en-US" sz="900" dirty="0">
                <a:latin typeface="Open Sans" panose="020B0606030504020204" pitchFamily="34" charset="0"/>
                <a:ea typeface="Open Sans" panose="020B0606030504020204" pitchFamily="34" charset="0"/>
                <a:cs typeface="Open Sans" panose="020B0606030504020204" pitchFamily="34" charset="0"/>
              </a:rPr>
              <a:t>        </a:t>
            </a:r>
            <a:r>
              <a:rPr lang="en-US" sz="900" dirty="0" err="1">
                <a:latin typeface="Open Sans" panose="020B0606030504020204" pitchFamily="34" charset="0"/>
                <a:ea typeface="Open Sans" panose="020B0606030504020204" pitchFamily="34" charset="0"/>
                <a:cs typeface="Open Sans" panose="020B0606030504020204" pitchFamily="34" charset="0"/>
              </a:rPr>
              <a:t>cin</a:t>
            </a:r>
            <a:r>
              <a:rPr lang="en-US" sz="900" dirty="0">
                <a:latin typeface="Open Sans" panose="020B0606030504020204" pitchFamily="34" charset="0"/>
                <a:ea typeface="Open Sans" panose="020B0606030504020204" pitchFamily="34" charset="0"/>
                <a:cs typeface="Open Sans" panose="020B0606030504020204" pitchFamily="34" charset="0"/>
              </a:rPr>
              <a:t> &gt;&gt; C;</a:t>
            </a:r>
          </a:p>
          <a:p>
            <a:r>
              <a:rPr lang="en-US" sz="900" dirty="0">
                <a:latin typeface="Open Sans" panose="020B0606030504020204" pitchFamily="34" charset="0"/>
                <a:ea typeface="Open Sans" panose="020B0606030504020204" pitchFamily="34" charset="0"/>
                <a:cs typeface="Open Sans" panose="020B0606030504020204" pitchFamily="34" charset="0"/>
              </a:rPr>
              <a:t>        if(C=='y' || C=='Y')</a:t>
            </a:r>
          </a:p>
          <a:p>
            <a:r>
              <a:rPr lang="en-US" sz="900" dirty="0">
                <a:latin typeface="Open Sans" panose="020B0606030504020204" pitchFamily="34" charset="0"/>
                <a:ea typeface="Open Sans" panose="020B0606030504020204" pitchFamily="34" charset="0"/>
                <a:cs typeface="Open Sans" panose="020B0606030504020204" pitchFamily="34" charset="0"/>
              </a:rPr>
              <a:t>            </a:t>
            </a:r>
            <a:r>
              <a:rPr lang="en-US" sz="900" dirty="0" err="1">
                <a:latin typeface="Open Sans" panose="020B0606030504020204" pitchFamily="34" charset="0"/>
                <a:ea typeface="Open Sans" panose="020B0606030504020204" pitchFamily="34" charset="0"/>
                <a:cs typeface="Open Sans" panose="020B0606030504020204" pitchFamily="34" charset="0"/>
              </a:rPr>
              <a:t>j++</a:t>
            </a:r>
            <a:r>
              <a:rPr lang="en-US" sz="900" dirty="0">
                <a:latin typeface="Open Sans" panose="020B0606030504020204" pitchFamily="34" charset="0"/>
                <a:ea typeface="Open Sans" panose="020B0606030504020204" pitchFamily="34" charset="0"/>
                <a:cs typeface="Open Sans" panose="020B0606030504020204" pitchFamily="34" charset="0"/>
              </a:rPr>
              <a:t>;</a:t>
            </a:r>
          </a:p>
          <a:p>
            <a:r>
              <a:rPr lang="en-US" sz="900" dirty="0">
                <a:latin typeface="Open Sans" panose="020B0606030504020204" pitchFamily="34" charset="0"/>
                <a:ea typeface="Open Sans" panose="020B0606030504020204" pitchFamily="34" charset="0"/>
                <a:cs typeface="Open Sans" panose="020B0606030504020204" pitchFamily="34" charset="0"/>
              </a:rPr>
              <a:t>    }</a:t>
            </a:r>
          </a:p>
          <a:p>
            <a:r>
              <a:rPr lang="en-US" sz="900" dirty="0">
                <a:latin typeface="Open Sans" panose="020B0606030504020204" pitchFamily="34" charset="0"/>
                <a:ea typeface="Open Sans" panose="020B0606030504020204" pitchFamily="34" charset="0"/>
                <a:cs typeface="Open Sans" panose="020B0606030504020204" pitchFamily="34" charset="0"/>
              </a:rPr>
              <a:t>}</a:t>
            </a:r>
          </a:p>
        </p:txBody>
      </p:sp>
      <p:sp>
        <p:nvSpPr>
          <p:cNvPr id="4" name="Rectangle 3">
            <a:extLst>
              <a:ext uri="{FF2B5EF4-FFF2-40B4-BE49-F238E27FC236}">
                <a16:creationId xmlns:a16="http://schemas.microsoft.com/office/drawing/2014/main" id="{345D46D6-3118-F039-FF4B-2650723C1ECF}"/>
              </a:ext>
            </a:extLst>
          </p:cNvPr>
          <p:cNvSpPr/>
          <p:nvPr/>
        </p:nvSpPr>
        <p:spPr>
          <a:xfrm>
            <a:off x="914400" y="1404730"/>
            <a:ext cx="4492487" cy="4956313"/>
          </a:xfrm>
          <a:prstGeom prst="rect">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7046A30A-44F9-2484-EF4C-AA7B5DB83C91}"/>
              </a:ext>
            </a:extLst>
          </p:cNvPr>
          <p:cNvSpPr txBox="1"/>
          <p:nvPr/>
        </p:nvSpPr>
        <p:spPr>
          <a:xfrm>
            <a:off x="6171012" y="1283088"/>
            <a:ext cx="1859805" cy="1200329"/>
          </a:xfrm>
          <a:prstGeom prst="rect">
            <a:avLst/>
          </a:prstGeom>
          <a:noFill/>
        </p:spPr>
        <p:txBody>
          <a:bodyPr wrap="none" rtlCol="0">
            <a:spAutoFit/>
          </a:bodyPr>
          <a:lstStyle/>
          <a:p>
            <a:endParaRPr lang="en-US" sz="1200" dirty="0">
              <a:latin typeface="Open Sans" panose="020B0606030504020204" pitchFamily="34" charset="0"/>
              <a:ea typeface="Open Sans" panose="020B0606030504020204" pitchFamily="34" charset="0"/>
              <a:cs typeface="Open Sans" panose="020B0606030504020204" pitchFamily="34" charset="0"/>
            </a:endParaRPr>
          </a:p>
          <a:p>
            <a:r>
              <a:rPr lang="en-US" sz="1200" dirty="0">
                <a:latin typeface="Open Sans" panose="020B0606030504020204" pitchFamily="34" charset="0"/>
                <a:ea typeface="Open Sans" panose="020B0606030504020204" pitchFamily="34" charset="0"/>
                <a:cs typeface="Open Sans" panose="020B0606030504020204" pitchFamily="34" charset="0"/>
              </a:rPr>
              <a:t>void </a:t>
            </a:r>
            <a:r>
              <a:rPr lang="en-US" sz="1200" dirty="0" err="1">
                <a:latin typeface="Open Sans" panose="020B0606030504020204" pitchFamily="34" charset="0"/>
                <a:ea typeface="Open Sans" panose="020B0606030504020204" pitchFamily="34" charset="0"/>
                <a:cs typeface="Open Sans" panose="020B0606030504020204" pitchFamily="34" charset="0"/>
              </a:rPr>
              <a:t>init</a:t>
            </a:r>
            <a:r>
              <a:rPr lang="en-US" sz="1200" dirty="0">
                <a:latin typeface="Open Sans" panose="020B0606030504020204" pitchFamily="34" charset="0"/>
                <a:ea typeface="Open Sans" panose="020B0606030504020204" pitchFamily="34" charset="0"/>
                <a:cs typeface="Open Sans" panose="020B0606030504020204" pitchFamily="34" charset="0"/>
              </a:rPr>
              <a:t>()</a:t>
            </a:r>
          </a:p>
          <a:p>
            <a:r>
              <a:rPr lang="en-US" sz="1200" dirty="0">
                <a:latin typeface="Open Sans" panose="020B0606030504020204" pitchFamily="34" charset="0"/>
                <a:ea typeface="Open Sans" panose="020B0606030504020204" pitchFamily="34" charset="0"/>
                <a:cs typeface="Open Sans" panose="020B0606030504020204" pitchFamily="34" charset="0"/>
              </a:rPr>
              <a:t>{</a:t>
            </a:r>
          </a:p>
          <a:p>
            <a:r>
              <a:rPr lang="en-US" sz="1200" dirty="0">
                <a:latin typeface="Open Sans" panose="020B0606030504020204" pitchFamily="34" charset="0"/>
                <a:ea typeface="Open Sans" panose="020B0606030504020204" pitchFamily="34" charset="0"/>
                <a:cs typeface="Open Sans" panose="020B0606030504020204" pitchFamily="34" charset="0"/>
              </a:rPr>
              <a:t>    while (!</a:t>
            </a:r>
            <a:r>
              <a:rPr lang="en-US" sz="1200" dirty="0" err="1">
                <a:latin typeface="Open Sans" panose="020B0606030504020204" pitchFamily="34" charset="0"/>
                <a:ea typeface="Open Sans" panose="020B0606030504020204" pitchFamily="34" charset="0"/>
                <a:cs typeface="Open Sans" panose="020B0606030504020204" pitchFamily="34" charset="0"/>
              </a:rPr>
              <a:t>Stack.empty</a:t>
            </a:r>
            <a:r>
              <a:rPr lang="en-US" sz="1200" dirty="0">
                <a:latin typeface="Open Sans" panose="020B0606030504020204" pitchFamily="34" charset="0"/>
                <a:ea typeface="Open Sans" panose="020B0606030504020204" pitchFamily="34" charset="0"/>
                <a:cs typeface="Open Sans" panose="020B0606030504020204" pitchFamily="34" charset="0"/>
              </a:rPr>
              <a:t>())</a:t>
            </a:r>
          </a:p>
          <a:p>
            <a:r>
              <a:rPr lang="en-US" sz="1200" dirty="0">
                <a:latin typeface="Open Sans" panose="020B0606030504020204" pitchFamily="34" charset="0"/>
                <a:ea typeface="Open Sans" panose="020B0606030504020204" pitchFamily="34" charset="0"/>
                <a:cs typeface="Open Sans" panose="020B0606030504020204" pitchFamily="34" charset="0"/>
              </a:rPr>
              <a:t>        </a:t>
            </a:r>
            <a:r>
              <a:rPr lang="en-US" sz="1200" dirty="0" err="1">
                <a:latin typeface="Open Sans" panose="020B0606030504020204" pitchFamily="34" charset="0"/>
                <a:ea typeface="Open Sans" panose="020B0606030504020204" pitchFamily="34" charset="0"/>
                <a:cs typeface="Open Sans" panose="020B0606030504020204" pitchFamily="34" charset="0"/>
              </a:rPr>
              <a:t>Stack.pop</a:t>
            </a:r>
            <a:r>
              <a:rPr lang="en-US" sz="1200" dirty="0">
                <a:latin typeface="Open Sans" panose="020B0606030504020204" pitchFamily="34" charset="0"/>
                <a:ea typeface="Open Sans" panose="020B0606030504020204" pitchFamily="34" charset="0"/>
                <a:cs typeface="Open Sans" panose="020B0606030504020204" pitchFamily="34" charset="0"/>
              </a:rPr>
              <a:t>();</a:t>
            </a:r>
          </a:p>
          <a:p>
            <a:r>
              <a:rPr lang="en-US" sz="1200" dirty="0">
                <a:latin typeface="Open Sans" panose="020B0606030504020204" pitchFamily="34" charset="0"/>
                <a:ea typeface="Open Sans" panose="020B0606030504020204" pitchFamily="34" charset="0"/>
                <a:cs typeface="Open Sans" panose="020B0606030504020204" pitchFamily="34" charset="0"/>
              </a:rPr>
              <a:t>}</a:t>
            </a:r>
          </a:p>
        </p:txBody>
      </p:sp>
      <p:sp>
        <p:nvSpPr>
          <p:cNvPr id="6" name="Rectangle 5">
            <a:extLst>
              <a:ext uri="{FF2B5EF4-FFF2-40B4-BE49-F238E27FC236}">
                <a16:creationId xmlns:a16="http://schemas.microsoft.com/office/drawing/2014/main" id="{32C8C731-FB00-CD78-1607-482EBED89D95}"/>
              </a:ext>
            </a:extLst>
          </p:cNvPr>
          <p:cNvSpPr/>
          <p:nvPr/>
        </p:nvSpPr>
        <p:spPr>
          <a:xfrm>
            <a:off x="6095999" y="1404730"/>
            <a:ext cx="1934818" cy="1192696"/>
          </a:xfrm>
          <a:prstGeom prst="rect">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9D332F64-890D-F32A-26D9-18DD033FCF70}"/>
              </a:ext>
            </a:extLst>
          </p:cNvPr>
          <p:cNvSpPr txBox="1"/>
          <p:nvPr/>
        </p:nvSpPr>
        <p:spPr>
          <a:xfrm>
            <a:off x="6337087" y="3723861"/>
            <a:ext cx="1502334" cy="1938992"/>
          </a:xfrm>
          <a:prstGeom prst="rect">
            <a:avLst/>
          </a:prstGeom>
          <a:noFill/>
        </p:spPr>
        <p:txBody>
          <a:bodyPr wrap="none" rtlCol="0">
            <a:spAutoFit/>
          </a:bodyPr>
          <a:lstStyle/>
          <a:p>
            <a:r>
              <a:rPr lang="en-US" sz="1200" dirty="0">
                <a:latin typeface="Open Sans" panose="020B0606030504020204" pitchFamily="34" charset="0"/>
                <a:ea typeface="Open Sans" panose="020B0606030504020204" pitchFamily="34" charset="0"/>
                <a:cs typeface="Open Sans" panose="020B0606030504020204" pitchFamily="34" charset="0"/>
              </a:rPr>
              <a:t>void Addition()</a:t>
            </a:r>
          </a:p>
          <a:p>
            <a:r>
              <a:rPr lang="en-US" sz="1200" dirty="0">
                <a:latin typeface="Open Sans" panose="020B0606030504020204" pitchFamily="34" charset="0"/>
                <a:ea typeface="Open Sans" panose="020B0606030504020204" pitchFamily="34" charset="0"/>
                <a:cs typeface="Open Sans" panose="020B0606030504020204" pitchFamily="34" charset="0"/>
              </a:rPr>
              <a:t>{</a:t>
            </a:r>
          </a:p>
          <a:p>
            <a:r>
              <a:rPr lang="en-US" sz="1200" dirty="0">
                <a:latin typeface="Open Sans" panose="020B0606030504020204" pitchFamily="34" charset="0"/>
                <a:ea typeface="Open Sans" panose="020B0606030504020204" pitchFamily="34" charset="0"/>
                <a:cs typeface="Open Sans" panose="020B0606030504020204" pitchFamily="34" charset="0"/>
              </a:rPr>
              <a:t>    </a:t>
            </a:r>
            <a:r>
              <a:rPr lang="en-US" sz="1200" dirty="0" err="1">
                <a:latin typeface="Open Sans" panose="020B0606030504020204" pitchFamily="34" charset="0"/>
                <a:ea typeface="Open Sans" panose="020B0606030504020204" pitchFamily="34" charset="0"/>
                <a:cs typeface="Open Sans" panose="020B0606030504020204" pitchFamily="34" charset="0"/>
              </a:rPr>
              <a:t>ll</a:t>
            </a:r>
            <a:r>
              <a:rPr lang="en-US" sz="1200" dirty="0">
                <a:latin typeface="Open Sans" panose="020B0606030504020204" pitchFamily="34" charset="0"/>
                <a:ea typeface="Open Sans" panose="020B0606030504020204" pitchFamily="34" charset="0"/>
                <a:cs typeface="Open Sans" panose="020B0606030504020204" pitchFamily="34" charset="0"/>
              </a:rPr>
              <a:t> op1,op2,S;</a:t>
            </a:r>
          </a:p>
          <a:p>
            <a:r>
              <a:rPr lang="en-US" sz="1200" dirty="0">
                <a:latin typeface="Open Sans" panose="020B0606030504020204" pitchFamily="34" charset="0"/>
                <a:ea typeface="Open Sans" panose="020B0606030504020204" pitchFamily="34" charset="0"/>
                <a:cs typeface="Open Sans" panose="020B0606030504020204" pitchFamily="34" charset="0"/>
              </a:rPr>
              <a:t>    op2=</a:t>
            </a:r>
            <a:r>
              <a:rPr lang="en-US" sz="1200" dirty="0" err="1">
                <a:latin typeface="Open Sans" panose="020B0606030504020204" pitchFamily="34" charset="0"/>
                <a:ea typeface="Open Sans" panose="020B0606030504020204" pitchFamily="34" charset="0"/>
                <a:cs typeface="Open Sans" panose="020B0606030504020204" pitchFamily="34" charset="0"/>
              </a:rPr>
              <a:t>Stack.top</a:t>
            </a:r>
            <a:r>
              <a:rPr lang="en-US" sz="1200" dirty="0">
                <a:latin typeface="Open Sans" panose="020B0606030504020204" pitchFamily="34" charset="0"/>
                <a:ea typeface="Open Sans" panose="020B0606030504020204" pitchFamily="34" charset="0"/>
                <a:cs typeface="Open Sans" panose="020B0606030504020204" pitchFamily="34" charset="0"/>
              </a:rPr>
              <a:t>();</a:t>
            </a:r>
          </a:p>
          <a:p>
            <a:r>
              <a:rPr lang="en-US" sz="1200" dirty="0">
                <a:latin typeface="Open Sans" panose="020B0606030504020204" pitchFamily="34" charset="0"/>
                <a:ea typeface="Open Sans" panose="020B0606030504020204" pitchFamily="34" charset="0"/>
                <a:cs typeface="Open Sans" panose="020B0606030504020204" pitchFamily="34" charset="0"/>
              </a:rPr>
              <a:t>    </a:t>
            </a:r>
            <a:r>
              <a:rPr lang="en-US" sz="1200" dirty="0" err="1">
                <a:latin typeface="Open Sans" panose="020B0606030504020204" pitchFamily="34" charset="0"/>
                <a:ea typeface="Open Sans" panose="020B0606030504020204" pitchFamily="34" charset="0"/>
                <a:cs typeface="Open Sans" panose="020B0606030504020204" pitchFamily="34" charset="0"/>
              </a:rPr>
              <a:t>Stack.pop</a:t>
            </a:r>
            <a:r>
              <a:rPr lang="en-US" sz="1200" dirty="0">
                <a:latin typeface="Open Sans" panose="020B0606030504020204" pitchFamily="34" charset="0"/>
                <a:ea typeface="Open Sans" panose="020B0606030504020204" pitchFamily="34" charset="0"/>
                <a:cs typeface="Open Sans" panose="020B0606030504020204" pitchFamily="34" charset="0"/>
              </a:rPr>
              <a:t>();</a:t>
            </a:r>
          </a:p>
          <a:p>
            <a:r>
              <a:rPr lang="en-US" sz="1200" dirty="0">
                <a:latin typeface="Open Sans" panose="020B0606030504020204" pitchFamily="34" charset="0"/>
                <a:ea typeface="Open Sans" panose="020B0606030504020204" pitchFamily="34" charset="0"/>
                <a:cs typeface="Open Sans" panose="020B0606030504020204" pitchFamily="34" charset="0"/>
              </a:rPr>
              <a:t>    op1=</a:t>
            </a:r>
            <a:r>
              <a:rPr lang="en-US" sz="1200" dirty="0" err="1">
                <a:latin typeface="Open Sans" panose="020B0606030504020204" pitchFamily="34" charset="0"/>
                <a:ea typeface="Open Sans" panose="020B0606030504020204" pitchFamily="34" charset="0"/>
                <a:cs typeface="Open Sans" panose="020B0606030504020204" pitchFamily="34" charset="0"/>
              </a:rPr>
              <a:t>Stack.top</a:t>
            </a:r>
            <a:r>
              <a:rPr lang="en-US" sz="1200" dirty="0">
                <a:latin typeface="Open Sans" panose="020B0606030504020204" pitchFamily="34" charset="0"/>
                <a:ea typeface="Open Sans" panose="020B0606030504020204" pitchFamily="34" charset="0"/>
                <a:cs typeface="Open Sans" panose="020B0606030504020204" pitchFamily="34" charset="0"/>
              </a:rPr>
              <a:t>();</a:t>
            </a:r>
          </a:p>
          <a:p>
            <a:r>
              <a:rPr lang="en-US" sz="1200" dirty="0">
                <a:latin typeface="Open Sans" panose="020B0606030504020204" pitchFamily="34" charset="0"/>
                <a:ea typeface="Open Sans" panose="020B0606030504020204" pitchFamily="34" charset="0"/>
                <a:cs typeface="Open Sans" panose="020B0606030504020204" pitchFamily="34" charset="0"/>
              </a:rPr>
              <a:t>    </a:t>
            </a:r>
            <a:r>
              <a:rPr lang="en-US" sz="1200" dirty="0" err="1">
                <a:latin typeface="Open Sans" panose="020B0606030504020204" pitchFamily="34" charset="0"/>
                <a:ea typeface="Open Sans" panose="020B0606030504020204" pitchFamily="34" charset="0"/>
                <a:cs typeface="Open Sans" panose="020B0606030504020204" pitchFamily="34" charset="0"/>
              </a:rPr>
              <a:t>Stack.pop</a:t>
            </a:r>
            <a:r>
              <a:rPr lang="en-US" sz="1200" dirty="0">
                <a:latin typeface="Open Sans" panose="020B0606030504020204" pitchFamily="34" charset="0"/>
                <a:ea typeface="Open Sans" panose="020B0606030504020204" pitchFamily="34" charset="0"/>
                <a:cs typeface="Open Sans" panose="020B0606030504020204" pitchFamily="34" charset="0"/>
              </a:rPr>
              <a:t>();</a:t>
            </a:r>
          </a:p>
          <a:p>
            <a:r>
              <a:rPr lang="en-US" sz="1200" dirty="0">
                <a:latin typeface="Open Sans" panose="020B0606030504020204" pitchFamily="34" charset="0"/>
                <a:ea typeface="Open Sans" panose="020B0606030504020204" pitchFamily="34" charset="0"/>
                <a:cs typeface="Open Sans" panose="020B0606030504020204" pitchFamily="34" charset="0"/>
              </a:rPr>
              <a:t>    S=op1+op2;</a:t>
            </a:r>
          </a:p>
          <a:p>
            <a:r>
              <a:rPr lang="en-US" sz="1200" dirty="0">
                <a:latin typeface="Open Sans" panose="020B0606030504020204" pitchFamily="34" charset="0"/>
                <a:ea typeface="Open Sans" panose="020B0606030504020204" pitchFamily="34" charset="0"/>
                <a:cs typeface="Open Sans" panose="020B0606030504020204" pitchFamily="34" charset="0"/>
              </a:rPr>
              <a:t>    </a:t>
            </a:r>
            <a:r>
              <a:rPr lang="en-US" sz="1200" dirty="0" err="1">
                <a:latin typeface="Open Sans" panose="020B0606030504020204" pitchFamily="34" charset="0"/>
                <a:ea typeface="Open Sans" panose="020B0606030504020204" pitchFamily="34" charset="0"/>
                <a:cs typeface="Open Sans" panose="020B0606030504020204" pitchFamily="34" charset="0"/>
              </a:rPr>
              <a:t>Stack.push</a:t>
            </a:r>
            <a:r>
              <a:rPr lang="en-US" sz="1200" dirty="0">
                <a:latin typeface="Open Sans" panose="020B0606030504020204" pitchFamily="34" charset="0"/>
                <a:ea typeface="Open Sans" panose="020B0606030504020204" pitchFamily="34" charset="0"/>
                <a:cs typeface="Open Sans" panose="020B0606030504020204" pitchFamily="34" charset="0"/>
              </a:rPr>
              <a:t>(S);</a:t>
            </a:r>
          </a:p>
          <a:p>
            <a:r>
              <a:rPr lang="en-US" sz="1200" dirty="0">
                <a:latin typeface="Open Sans" panose="020B0606030504020204" pitchFamily="34" charset="0"/>
                <a:ea typeface="Open Sans" panose="020B0606030504020204" pitchFamily="34" charset="0"/>
                <a:cs typeface="Open Sans" panose="020B0606030504020204" pitchFamily="34" charset="0"/>
              </a:rPr>
              <a:t>}</a:t>
            </a:r>
          </a:p>
        </p:txBody>
      </p:sp>
      <p:sp>
        <p:nvSpPr>
          <p:cNvPr id="8" name="Rectangle 7">
            <a:extLst>
              <a:ext uri="{FF2B5EF4-FFF2-40B4-BE49-F238E27FC236}">
                <a16:creationId xmlns:a16="http://schemas.microsoft.com/office/drawing/2014/main" id="{4DCEB02B-CD7B-C396-0F5C-3205298628D6}"/>
              </a:ext>
            </a:extLst>
          </p:cNvPr>
          <p:cNvSpPr/>
          <p:nvPr/>
        </p:nvSpPr>
        <p:spPr>
          <a:xfrm>
            <a:off x="6095999" y="3564834"/>
            <a:ext cx="1934818" cy="2226365"/>
          </a:xfrm>
          <a:prstGeom prst="rect">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90864967-9573-170C-6E37-516D9EDE7C88}"/>
              </a:ext>
            </a:extLst>
          </p:cNvPr>
          <p:cNvSpPr txBox="1"/>
          <p:nvPr/>
        </p:nvSpPr>
        <p:spPr>
          <a:xfrm>
            <a:off x="9153382" y="1627930"/>
            <a:ext cx="1518493" cy="1938992"/>
          </a:xfrm>
          <a:prstGeom prst="rect">
            <a:avLst/>
          </a:prstGeom>
          <a:noFill/>
        </p:spPr>
        <p:txBody>
          <a:bodyPr wrap="none" rtlCol="0">
            <a:spAutoFit/>
          </a:bodyPr>
          <a:lstStyle/>
          <a:p>
            <a:r>
              <a:rPr lang="nl-NL" sz="1200" dirty="0">
                <a:latin typeface="Open Sans" panose="020B0606030504020204" pitchFamily="34" charset="0"/>
                <a:ea typeface="Open Sans" panose="020B0606030504020204" pitchFamily="34" charset="0"/>
                <a:cs typeface="Open Sans" panose="020B0606030504020204" pitchFamily="34" charset="0"/>
              </a:rPr>
              <a:t>void Substraction()</a:t>
            </a:r>
          </a:p>
          <a:p>
            <a:r>
              <a:rPr lang="nl-NL" sz="1200" dirty="0">
                <a:latin typeface="Open Sans" panose="020B0606030504020204" pitchFamily="34" charset="0"/>
                <a:ea typeface="Open Sans" panose="020B0606030504020204" pitchFamily="34" charset="0"/>
                <a:cs typeface="Open Sans" panose="020B0606030504020204" pitchFamily="34" charset="0"/>
              </a:rPr>
              <a:t>{</a:t>
            </a:r>
          </a:p>
          <a:p>
            <a:r>
              <a:rPr lang="nl-NL" sz="1200" dirty="0">
                <a:latin typeface="Open Sans" panose="020B0606030504020204" pitchFamily="34" charset="0"/>
                <a:ea typeface="Open Sans" panose="020B0606030504020204" pitchFamily="34" charset="0"/>
                <a:cs typeface="Open Sans" panose="020B0606030504020204" pitchFamily="34" charset="0"/>
              </a:rPr>
              <a:t>    ll op1,op2,S;</a:t>
            </a:r>
          </a:p>
          <a:p>
            <a:r>
              <a:rPr lang="nl-NL" sz="1200" dirty="0">
                <a:latin typeface="Open Sans" panose="020B0606030504020204" pitchFamily="34" charset="0"/>
                <a:ea typeface="Open Sans" panose="020B0606030504020204" pitchFamily="34" charset="0"/>
                <a:cs typeface="Open Sans" panose="020B0606030504020204" pitchFamily="34" charset="0"/>
              </a:rPr>
              <a:t>    op2=Stack.top();</a:t>
            </a:r>
          </a:p>
          <a:p>
            <a:r>
              <a:rPr lang="nl-NL" sz="1200" dirty="0">
                <a:latin typeface="Open Sans" panose="020B0606030504020204" pitchFamily="34" charset="0"/>
                <a:ea typeface="Open Sans" panose="020B0606030504020204" pitchFamily="34" charset="0"/>
                <a:cs typeface="Open Sans" panose="020B0606030504020204" pitchFamily="34" charset="0"/>
              </a:rPr>
              <a:t>    Stack.pop();</a:t>
            </a:r>
          </a:p>
          <a:p>
            <a:r>
              <a:rPr lang="nl-NL" sz="1200" dirty="0">
                <a:latin typeface="Open Sans" panose="020B0606030504020204" pitchFamily="34" charset="0"/>
                <a:ea typeface="Open Sans" panose="020B0606030504020204" pitchFamily="34" charset="0"/>
                <a:cs typeface="Open Sans" panose="020B0606030504020204" pitchFamily="34" charset="0"/>
              </a:rPr>
              <a:t>    op1=Stack.top();</a:t>
            </a:r>
          </a:p>
          <a:p>
            <a:r>
              <a:rPr lang="nl-NL" sz="1200" dirty="0">
                <a:latin typeface="Open Sans" panose="020B0606030504020204" pitchFamily="34" charset="0"/>
                <a:ea typeface="Open Sans" panose="020B0606030504020204" pitchFamily="34" charset="0"/>
                <a:cs typeface="Open Sans" panose="020B0606030504020204" pitchFamily="34" charset="0"/>
              </a:rPr>
              <a:t>    Stack.pop();</a:t>
            </a:r>
          </a:p>
          <a:p>
            <a:r>
              <a:rPr lang="nl-NL" sz="1200" dirty="0">
                <a:latin typeface="Open Sans" panose="020B0606030504020204" pitchFamily="34" charset="0"/>
                <a:ea typeface="Open Sans" panose="020B0606030504020204" pitchFamily="34" charset="0"/>
                <a:cs typeface="Open Sans" panose="020B0606030504020204" pitchFamily="34" charset="0"/>
              </a:rPr>
              <a:t>    S=op1-op2;</a:t>
            </a:r>
          </a:p>
          <a:p>
            <a:r>
              <a:rPr lang="nl-NL" sz="1200" dirty="0">
                <a:latin typeface="Open Sans" panose="020B0606030504020204" pitchFamily="34" charset="0"/>
                <a:ea typeface="Open Sans" panose="020B0606030504020204" pitchFamily="34" charset="0"/>
                <a:cs typeface="Open Sans" panose="020B0606030504020204" pitchFamily="34" charset="0"/>
              </a:rPr>
              <a:t>    Stack.push(S);</a:t>
            </a:r>
          </a:p>
          <a:p>
            <a:r>
              <a:rPr lang="nl-NL" sz="1200" dirty="0">
                <a:latin typeface="Open Sans" panose="020B0606030504020204" pitchFamily="34" charset="0"/>
                <a:ea typeface="Open Sans" panose="020B0606030504020204" pitchFamily="34" charset="0"/>
                <a:cs typeface="Open Sans" panose="020B0606030504020204" pitchFamily="34" charset="0"/>
              </a:rPr>
              <a:t>}</a:t>
            </a:r>
            <a:endParaRPr lang="en-US" sz="1200" dirty="0">
              <a:latin typeface="Open Sans" panose="020B0606030504020204" pitchFamily="34" charset="0"/>
              <a:ea typeface="Open Sans" panose="020B0606030504020204" pitchFamily="34" charset="0"/>
              <a:cs typeface="Open Sans" panose="020B0606030504020204" pitchFamily="34" charset="0"/>
            </a:endParaRPr>
          </a:p>
        </p:txBody>
      </p:sp>
      <p:sp>
        <p:nvSpPr>
          <p:cNvPr id="10" name="Rectangle 9">
            <a:extLst>
              <a:ext uri="{FF2B5EF4-FFF2-40B4-BE49-F238E27FC236}">
                <a16:creationId xmlns:a16="http://schemas.microsoft.com/office/drawing/2014/main" id="{ECBECD62-9F09-3D90-E340-0FA768A9153B}"/>
              </a:ext>
            </a:extLst>
          </p:cNvPr>
          <p:cNvSpPr/>
          <p:nvPr/>
        </p:nvSpPr>
        <p:spPr>
          <a:xfrm>
            <a:off x="8759690" y="1404730"/>
            <a:ext cx="2305878" cy="2281746"/>
          </a:xfrm>
          <a:prstGeom prst="rect">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E2FA8A86-CB2C-6C61-340F-3D4C65DE42D9}"/>
              </a:ext>
            </a:extLst>
          </p:cNvPr>
          <p:cNvSpPr txBox="1"/>
          <p:nvPr/>
        </p:nvSpPr>
        <p:spPr>
          <a:xfrm>
            <a:off x="9153382" y="4287122"/>
            <a:ext cx="1593706" cy="1938992"/>
          </a:xfrm>
          <a:prstGeom prst="rect">
            <a:avLst/>
          </a:prstGeom>
          <a:noFill/>
        </p:spPr>
        <p:txBody>
          <a:bodyPr wrap="none" rtlCol="0">
            <a:spAutoFit/>
          </a:bodyPr>
          <a:lstStyle/>
          <a:p>
            <a:r>
              <a:rPr lang="en-US" sz="1200" dirty="0">
                <a:latin typeface="Open Sans" panose="020B0606030504020204" pitchFamily="34" charset="0"/>
                <a:ea typeface="Open Sans" panose="020B0606030504020204" pitchFamily="34" charset="0"/>
                <a:cs typeface="Open Sans" panose="020B0606030504020204" pitchFamily="34" charset="0"/>
              </a:rPr>
              <a:t>void Multiplication()</a:t>
            </a:r>
          </a:p>
          <a:p>
            <a:r>
              <a:rPr lang="en-US" sz="1200" dirty="0">
                <a:latin typeface="Open Sans" panose="020B0606030504020204" pitchFamily="34" charset="0"/>
                <a:ea typeface="Open Sans" panose="020B0606030504020204" pitchFamily="34" charset="0"/>
                <a:cs typeface="Open Sans" panose="020B0606030504020204" pitchFamily="34" charset="0"/>
              </a:rPr>
              <a:t>{</a:t>
            </a:r>
          </a:p>
          <a:p>
            <a:r>
              <a:rPr lang="en-US" sz="1200" dirty="0">
                <a:latin typeface="Open Sans" panose="020B0606030504020204" pitchFamily="34" charset="0"/>
                <a:ea typeface="Open Sans" panose="020B0606030504020204" pitchFamily="34" charset="0"/>
                <a:cs typeface="Open Sans" panose="020B0606030504020204" pitchFamily="34" charset="0"/>
              </a:rPr>
              <a:t>    </a:t>
            </a:r>
            <a:r>
              <a:rPr lang="en-US" sz="1200" dirty="0" err="1">
                <a:latin typeface="Open Sans" panose="020B0606030504020204" pitchFamily="34" charset="0"/>
                <a:ea typeface="Open Sans" panose="020B0606030504020204" pitchFamily="34" charset="0"/>
                <a:cs typeface="Open Sans" panose="020B0606030504020204" pitchFamily="34" charset="0"/>
              </a:rPr>
              <a:t>ll</a:t>
            </a:r>
            <a:r>
              <a:rPr lang="en-US" sz="1200" dirty="0">
                <a:latin typeface="Open Sans" panose="020B0606030504020204" pitchFamily="34" charset="0"/>
                <a:ea typeface="Open Sans" panose="020B0606030504020204" pitchFamily="34" charset="0"/>
                <a:cs typeface="Open Sans" panose="020B0606030504020204" pitchFamily="34" charset="0"/>
              </a:rPr>
              <a:t> op1,op2,S;</a:t>
            </a:r>
          </a:p>
          <a:p>
            <a:r>
              <a:rPr lang="en-US" sz="1200" dirty="0">
                <a:latin typeface="Open Sans" panose="020B0606030504020204" pitchFamily="34" charset="0"/>
                <a:ea typeface="Open Sans" panose="020B0606030504020204" pitchFamily="34" charset="0"/>
                <a:cs typeface="Open Sans" panose="020B0606030504020204" pitchFamily="34" charset="0"/>
              </a:rPr>
              <a:t>    op2=</a:t>
            </a:r>
            <a:r>
              <a:rPr lang="en-US" sz="1200" dirty="0" err="1">
                <a:latin typeface="Open Sans" panose="020B0606030504020204" pitchFamily="34" charset="0"/>
                <a:ea typeface="Open Sans" panose="020B0606030504020204" pitchFamily="34" charset="0"/>
                <a:cs typeface="Open Sans" panose="020B0606030504020204" pitchFamily="34" charset="0"/>
              </a:rPr>
              <a:t>Stack.top</a:t>
            </a:r>
            <a:r>
              <a:rPr lang="en-US" sz="1200" dirty="0">
                <a:latin typeface="Open Sans" panose="020B0606030504020204" pitchFamily="34" charset="0"/>
                <a:ea typeface="Open Sans" panose="020B0606030504020204" pitchFamily="34" charset="0"/>
                <a:cs typeface="Open Sans" panose="020B0606030504020204" pitchFamily="34" charset="0"/>
              </a:rPr>
              <a:t>();</a:t>
            </a:r>
          </a:p>
          <a:p>
            <a:r>
              <a:rPr lang="en-US" sz="1200" dirty="0">
                <a:latin typeface="Open Sans" panose="020B0606030504020204" pitchFamily="34" charset="0"/>
                <a:ea typeface="Open Sans" panose="020B0606030504020204" pitchFamily="34" charset="0"/>
                <a:cs typeface="Open Sans" panose="020B0606030504020204" pitchFamily="34" charset="0"/>
              </a:rPr>
              <a:t>    </a:t>
            </a:r>
            <a:r>
              <a:rPr lang="en-US" sz="1200" dirty="0" err="1">
                <a:latin typeface="Open Sans" panose="020B0606030504020204" pitchFamily="34" charset="0"/>
                <a:ea typeface="Open Sans" panose="020B0606030504020204" pitchFamily="34" charset="0"/>
                <a:cs typeface="Open Sans" panose="020B0606030504020204" pitchFamily="34" charset="0"/>
              </a:rPr>
              <a:t>Stack.pop</a:t>
            </a:r>
            <a:r>
              <a:rPr lang="en-US" sz="1200" dirty="0">
                <a:latin typeface="Open Sans" panose="020B0606030504020204" pitchFamily="34" charset="0"/>
                <a:ea typeface="Open Sans" panose="020B0606030504020204" pitchFamily="34" charset="0"/>
                <a:cs typeface="Open Sans" panose="020B0606030504020204" pitchFamily="34" charset="0"/>
              </a:rPr>
              <a:t>();</a:t>
            </a:r>
          </a:p>
          <a:p>
            <a:r>
              <a:rPr lang="en-US" sz="1200" dirty="0">
                <a:latin typeface="Open Sans" panose="020B0606030504020204" pitchFamily="34" charset="0"/>
                <a:ea typeface="Open Sans" panose="020B0606030504020204" pitchFamily="34" charset="0"/>
                <a:cs typeface="Open Sans" panose="020B0606030504020204" pitchFamily="34" charset="0"/>
              </a:rPr>
              <a:t>    op1=</a:t>
            </a:r>
            <a:r>
              <a:rPr lang="en-US" sz="1200" dirty="0" err="1">
                <a:latin typeface="Open Sans" panose="020B0606030504020204" pitchFamily="34" charset="0"/>
                <a:ea typeface="Open Sans" panose="020B0606030504020204" pitchFamily="34" charset="0"/>
                <a:cs typeface="Open Sans" panose="020B0606030504020204" pitchFamily="34" charset="0"/>
              </a:rPr>
              <a:t>Stack.top</a:t>
            </a:r>
            <a:r>
              <a:rPr lang="en-US" sz="1200" dirty="0">
                <a:latin typeface="Open Sans" panose="020B0606030504020204" pitchFamily="34" charset="0"/>
                <a:ea typeface="Open Sans" panose="020B0606030504020204" pitchFamily="34" charset="0"/>
                <a:cs typeface="Open Sans" panose="020B0606030504020204" pitchFamily="34" charset="0"/>
              </a:rPr>
              <a:t>();</a:t>
            </a:r>
          </a:p>
          <a:p>
            <a:r>
              <a:rPr lang="en-US" sz="1200" dirty="0">
                <a:latin typeface="Open Sans" panose="020B0606030504020204" pitchFamily="34" charset="0"/>
                <a:ea typeface="Open Sans" panose="020B0606030504020204" pitchFamily="34" charset="0"/>
                <a:cs typeface="Open Sans" panose="020B0606030504020204" pitchFamily="34" charset="0"/>
              </a:rPr>
              <a:t>    </a:t>
            </a:r>
            <a:r>
              <a:rPr lang="en-US" sz="1200" dirty="0" err="1">
                <a:latin typeface="Open Sans" panose="020B0606030504020204" pitchFamily="34" charset="0"/>
                <a:ea typeface="Open Sans" panose="020B0606030504020204" pitchFamily="34" charset="0"/>
                <a:cs typeface="Open Sans" panose="020B0606030504020204" pitchFamily="34" charset="0"/>
              </a:rPr>
              <a:t>Stack.pop</a:t>
            </a:r>
            <a:r>
              <a:rPr lang="en-US" sz="1200" dirty="0">
                <a:latin typeface="Open Sans" panose="020B0606030504020204" pitchFamily="34" charset="0"/>
                <a:ea typeface="Open Sans" panose="020B0606030504020204" pitchFamily="34" charset="0"/>
                <a:cs typeface="Open Sans" panose="020B0606030504020204" pitchFamily="34" charset="0"/>
              </a:rPr>
              <a:t>();</a:t>
            </a:r>
          </a:p>
          <a:p>
            <a:r>
              <a:rPr lang="en-US" sz="1200" dirty="0">
                <a:latin typeface="Open Sans" panose="020B0606030504020204" pitchFamily="34" charset="0"/>
                <a:ea typeface="Open Sans" panose="020B0606030504020204" pitchFamily="34" charset="0"/>
                <a:cs typeface="Open Sans" panose="020B0606030504020204" pitchFamily="34" charset="0"/>
              </a:rPr>
              <a:t>    S=op1*op2;</a:t>
            </a:r>
          </a:p>
          <a:p>
            <a:r>
              <a:rPr lang="en-US" sz="1200" dirty="0">
                <a:latin typeface="Open Sans" panose="020B0606030504020204" pitchFamily="34" charset="0"/>
                <a:ea typeface="Open Sans" panose="020B0606030504020204" pitchFamily="34" charset="0"/>
                <a:cs typeface="Open Sans" panose="020B0606030504020204" pitchFamily="34" charset="0"/>
              </a:rPr>
              <a:t>    </a:t>
            </a:r>
            <a:r>
              <a:rPr lang="en-US" sz="1200" dirty="0" err="1">
                <a:latin typeface="Open Sans" panose="020B0606030504020204" pitchFamily="34" charset="0"/>
                <a:ea typeface="Open Sans" panose="020B0606030504020204" pitchFamily="34" charset="0"/>
                <a:cs typeface="Open Sans" panose="020B0606030504020204" pitchFamily="34" charset="0"/>
              </a:rPr>
              <a:t>Stack.push</a:t>
            </a:r>
            <a:r>
              <a:rPr lang="en-US" sz="1200" dirty="0">
                <a:latin typeface="Open Sans" panose="020B0606030504020204" pitchFamily="34" charset="0"/>
                <a:ea typeface="Open Sans" panose="020B0606030504020204" pitchFamily="34" charset="0"/>
                <a:cs typeface="Open Sans" panose="020B0606030504020204" pitchFamily="34" charset="0"/>
              </a:rPr>
              <a:t>(S);</a:t>
            </a:r>
          </a:p>
          <a:p>
            <a:r>
              <a:rPr lang="en-US" sz="1200" dirty="0">
                <a:latin typeface="Open Sans" panose="020B0606030504020204" pitchFamily="34" charset="0"/>
                <a:ea typeface="Open Sans" panose="020B0606030504020204" pitchFamily="34" charset="0"/>
                <a:cs typeface="Open Sans" panose="020B0606030504020204" pitchFamily="34" charset="0"/>
              </a:rPr>
              <a:t>}</a:t>
            </a:r>
          </a:p>
        </p:txBody>
      </p:sp>
      <p:sp>
        <p:nvSpPr>
          <p:cNvPr id="12" name="Rectangle 11">
            <a:extLst>
              <a:ext uri="{FF2B5EF4-FFF2-40B4-BE49-F238E27FC236}">
                <a16:creationId xmlns:a16="http://schemas.microsoft.com/office/drawing/2014/main" id="{6569E99F-06A4-24C7-4F0B-50C5EE83E536}"/>
              </a:ext>
            </a:extLst>
          </p:cNvPr>
          <p:cNvSpPr/>
          <p:nvPr/>
        </p:nvSpPr>
        <p:spPr>
          <a:xfrm>
            <a:off x="8759690" y="4121426"/>
            <a:ext cx="2266120" cy="2239617"/>
          </a:xfrm>
          <a:prstGeom prst="rect">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011970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39E5DFE-84B9-A66C-B5D2-825F8FE02519}"/>
              </a:ext>
            </a:extLst>
          </p:cNvPr>
          <p:cNvSpPr txBox="1"/>
          <p:nvPr/>
        </p:nvSpPr>
        <p:spPr>
          <a:xfrm>
            <a:off x="1338470" y="1031150"/>
            <a:ext cx="1502334" cy="1754326"/>
          </a:xfrm>
          <a:prstGeom prst="rect">
            <a:avLst/>
          </a:prstGeom>
          <a:noFill/>
        </p:spPr>
        <p:txBody>
          <a:bodyPr wrap="none" rtlCol="0">
            <a:spAutoFit/>
          </a:bodyPr>
          <a:lstStyle/>
          <a:p>
            <a:r>
              <a:rPr lang="nl-NL" sz="1200" dirty="0">
                <a:latin typeface="Open Sans" panose="020B0606030504020204" pitchFamily="34" charset="0"/>
                <a:ea typeface="Open Sans" panose="020B0606030504020204" pitchFamily="34" charset="0"/>
                <a:cs typeface="Open Sans" panose="020B0606030504020204" pitchFamily="34" charset="0"/>
              </a:rPr>
              <a:t>void root()</a:t>
            </a:r>
          </a:p>
          <a:p>
            <a:r>
              <a:rPr lang="nl-NL" sz="1200" dirty="0">
                <a:latin typeface="Open Sans" panose="020B0606030504020204" pitchFamily="34" charset="0"/>
                <a:ea typeface="Open Sans" panose="020B0606030504020204" pitchFamily="34" charset="0"/>
                <a:cs typeface="Open Sans" panose="020B0606030504020204" pitchFamily="34" charset="0"/>
              </a:rPr>
              <a:t>{</a:t>
            </a:r>
          </a:p>
          <a:p>
            <a:r>
              <a:rPr lang="nl-NL" sz="1200" dirty="0">
                <a:latin typeface="Open Sans" panose="020B0606030504020204" pitchFamily="34" charset="0"/>
                <a:ea typeface="Open Sans" panose="020B0606030504020204" pitchFamily="34" charset="0"/>
                <a:cs typeface="Open Sans" panose="020B0606030504020204" pitchFamily="34" charset="0"/>
              </a:rPr>
              <a:t>    ll op1,S;</a:t>
            </a:r>
          </a:p>
          <a:p>
            <a:endParaRPr lang="nl-NL" sz="1200" dirty="0">
              <a:latin typeface="Open Sans" panose="020B0606030504020204" pitchFamily="34" charset="0"/>
              <a:ea typeface="Open Sans" panose="020B0606030504020204" pitchFamily="34" charset="0"/>
              <a:cs typeface="Open Sans" panose="020B0606030504020204" pitchFamily="34" charset="0"/>
            </a:endParaRPr>
          </a:p>
          <a:p>
            <a:r>
              <a:rPr lang="nl-NL" sz="1200" dirty="0">
                <a:latin typeface="Open Sans" panose="020B0606030504020204" pitchFamily="34" charset="0"/>
                <a:ea typeface="Open Sans" panose="020B0606030504020204" pitchFamily="34" charset="0"/>
                <a:cs typeface="Open Sans" panose="020B0606030504020204" pitchFamily="34" charset="0"/>
              </a:rPr>
              <a:t>    op1=Stack.top();</a:t>
            </a:r>
          </a:p>
          <a:p>
            <a:r>
              <a:rPr lang="nl-NL" sz="1200" dirty="0">
                <a:latin typeface="Open Sans" panose="020B0606030504020204" pitchFamily="34" charset="0"/>
                <a:ea typeface="Open Sans" panose="020B0606030504020204" pitchFamily="34" charset="0"/>
                <a:cs typeface="Open Sans" panose="020B0606030504020204" pitchFamily="34" charset="0"/>
              </a:rPr>
              <a:t>    Stack.pop();</a:t>
            </a:r>
          </a:p>
          <a:p>
            <a:r>
              <a:rPr lang="nl-NL" sz="1200" dirty="0">
                <a:latin typeface="Open Sans" panose="020B0606030504020204" pitchFamily="34" charset="0"/>
                <a:ea typeface="Open Sans" panose="020B0606030504020204" pitchFamily="34" charset="0"/>
                <a:cs typeface="Open Sans" panose="020B0606030504020204" pitchFamily="34" charset="0"/>
              </a:rPr>
              <a:t>    S=sqrt(op1);</a:t>
            </a:r>
          </a:p>
          <a:p>
            <a:r>
              <a:rPr lang="nl-NL" sz="1200" dirty="0">
                <a:latin typeface="Open Sans" panose="020B0606030504020204" pitchFamily="34" charset="0"/>
                <a:ea typeface="Open Sans" panose="020B0606030504020204" pitchFamily="34" charset="0"/>
                <a:cs typeface="Open Sans" panose="020B0606030504020204" pitchFamily="34" charset="0"/>
              </a:rPr>
              <a:t>    Stack.push(S);</a:t>
            </a:r>
          </a:p>
          <a:p>
            <a:r>
              <a:rPr lang="nl-NL" sz="1200" dirty="0">
                <a:latin typeface="Open Sans" panose="020B0606030504020204" pitchFamily="34" charset="0"/>
                <a:ea typeface="Open Sans" panose="020B0606030504020204" pitchFamily="34" charset="0"/>
                <a:cs typeface="Open Sans" panose="020B0606030504020204" pitchFamily="34" charset="0"/>
              </a:rPr>
              <a:t>}</a:t>
            </a:r>
            <a:endParaRPr lang="en-US" sz="1200" dirty="0">
              <a:latin typeface="Open Sans" panose="020B0606030504020204" pitchFamily="34" charset="0"/>
              <a:ea typeface="Open Sans" panose="020B0606030504020204" pitchFamily="34" charset="0"/>
              <a:cs typeface="Open Sans" panose="020B0606030504020204" pitchFamily="34" charset="0"/>
            </a:endParaRPr>
          </a:p>
        </p:txBody>
      </p:sp>
      <p:sp>
        <p:nvSpPr>
          <p:cNvPr id="3" name="Rectangle 2">
            <a:extLst>
              <a:ext uri="{FF2B5EF4-FFF2-40B4-BE49-F238E27FC236}">
                <a16:creationId xmlns:a16="http://schemas.microsoft.com/office/drawing/2014/main" id="{5102CD87-4237-A59E-BAC1-07319F3C8D21}"/>
              </a:ext>
            </a:extLst>
          </p:cNvPr>
          <p:cNvSpPr/>
          <p:nvPr/>
        </p:nvSpPr>
        <p:spPr>
          <a:xfrm>
            <a:off x="940905" y="755374"/>
            <a:ext cx="2080591" cy="2305878"/>
          </a:xfrm>
          <a:prstGeom prst="rect">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B7B65111-DB93-7350-4ABC-C9A5C6D99454}"/>
              </a:ext>
            </a:extLst>
          </p:cNvPr>
          <p:cNvSpPr/>
          <p:nvPr/>
        </p:nvSpPr>
        <p:spPr>
          <a:xfrm>
            <a:off x="940904" y="3520972"/>
            <a:ext cx="2080591" cy="2305878"/>
          </a:xfrm>
          <a:prstGeom prst="rect">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A6F77F2E-CCC4-3A15-4661-233D3D3F4280}"/>
              </a:ext>
            </a:extLst>
          </p:cNvPr>
          <p:cNvSpPr txBox="1"/>
          <p:nvPr/>
        </p:nvSpPr>
        <p:spPr>
          <a:xfrm>
            <a:off x="1338470" y="3796748"/>
            <a:ext cx="1502334" cy="1754326"/>
          </a:xfrm>
          <a:prstGeom prst="rect">
            <a:avLst/>
          </a:prstGeom>
          <a:noFill/>
        </p:spPr>
        <p:txBody>
          <a:bodyPr wrap="none" rtlCol="0">
            <a:spAutoFit/>
          </a:bodyPr>
          <a:lstStyle/>
          <a:p>
            <a:r>
              <a:rPr lang="nl-NL" sz="1200" dirty="0">
                <a:latin typeface="Open Sans" panose="020B0606030504020204" pitchFamily="34" charset="0"/>
                <a:ea typeface="Open Sans" panose="020B0606030504020204" pitchFamily="34" charset="0"/>
                <a:cs typeface="Open Sans" panose="020B0606030504020204" pitchFamily="34" charset="0"/>
              </a:rPr>
              <a:t>void square()</a:t>
            </a:r>
          </a:p>
          <a:p>
            <a:r>
              <a:rPr lang="nl-NL" sz="1200" dirty="0">
                <a:latin typeface="Open Sans" panose="020B0606030504020204" pitchFamily="34" charset="0"/>
                <a:ea typeface="Open Sans" panose="020B0606030504020204" pitchFamily="34" charset="0"/>
                <a:cs typeface="Open Sans" panose="020B0606030504020204" pitchFamily="34" charset="0"/>
              </a:rPr>
              <a:t>{</a:t>
            </a:r>
          </a:p>
          <a:p>
            <a:r>
              <a:rPr lang="nl-NL" sz="1200" dirty="0">
                <a:latin typeface="Open Sans" panose="020B0606030504020204" pitchFamily="34" charset="0"/>
                <a:ea typeface="Open Sans" panose="020B0606030504020204" pitchFamily="34" charset="0"/>
                <a:cs typeface="Open Sans" panose="020B0606030504020204" pitchFamily="34" charset="0"/>
              </a:rPr>
              <a:t>    ll op1,S;</a:t>
            </a:r>
          </a:p>
          <a:p>
            <a:endParaRPr lang="nl-NL" sz="1200" dirty="0">
              <a:latin typeface="Open Sans" panose="020B0606030504020204" pitchFamily="34" charset="0"/>
              <a:ea typeface="Open Sans" panose="020B0606030504020204" pitchFamily="34" charset="0"/>
              <a:cs typeface="Open Sans" panose="020B0606030504020204" pitchFamily="34" charset="0"/>
            </a:endParaRPr>
          </a:p>
          <a:p>
            <a:r>
              <a:rPr lang="nl-NL" sz="1200" dirty="0">
                <a:latin typeface="Open Sans" panose="020B0606030504020204" pitchFamily="34" charset="0"/>
                <a:ea typeface="Open Sans" panose="020B0606030504020204" pitchFamily="34" charset="0"/>
                <a:cs typeface="Open Sans" panose="020B0606030504020204" pitchFamily="34" charset="0"/>
              </a:rPr>
              <a:t>    op1=Stack.top();</a:t>
            </a:r>
          </a:p>
          <a:p>
            <a:r>
              <a:rPr lang="nl-NL" sz="1200" dirty="0">
                <a:latin typeface="Open Sans" panose="020B0606030504020204" pitchFamily="34" charset="0"/>
                <a:ea typeface="Open Sans" panose="020B0606030504020204" pitchFamily="34" charset="0"/>
                <a:cs typeface="Open Sans" panose="020B0606030504020204" pitchFamily="34" charset="0"/>
              </a:rPr>
              <a:t>    Stack.pop();</a:t>
            </a:r>
          </a:p>
          <a:p>
            <a:r>
              <a:rPr lang="nl-NL" sz="1200" dirty="0">
                <a:latin typeface="Open Sans" panose="020B0606030504020204" pitchFamily="34" charset="0"/>
                <a:ea typeface="Open Sans" panose="020B0606030504020204" pitchFamily="34" charset="0"/>
                <a:cs typeface="Open Sans" panose="020B0606030504020204" pitchFamily="34" charset="0"/>
              </a:rPr>
              <a:t>    S=op1*op1;</a:t>
            </a:r>
          </a:p>
          <a:p>
            <a:r>
              <a:rPr lang="nl-NL" sz="1200" dirty="0">
                <a:latin typeface="Open Sans" panose="020B0606030504020204" pitchFamily="34" charset="0"/>
                <a:ea typeface="Open Sans" panose="020B0606030504020204" pitchFamily="34" charset="0"/>
                <a:cs typeface="Open Sans" panose="020B0606030504020204" pitchFamily="34" charset="0"/>
              </a:rPr>
              <a:t>    Stack.push(S);</a:t>
            </a:r>
          </a:p>
          <a:p>
            <a:r>
              <a:rPr lang="nl-NL" sz="1200" dirty="0">
                <a:latin typeface="Open Sans" panose="020B0606030504020204" pitchFamily="34" charset="0"/>
                <a:ea typeface="Open Sans" panose="020B0606030504020204" pitchFamily="34" charset="0"/>
                <a:cs typeface="Open Sans" panose="020B0606030504020204" pitchFamily="34" charset="0"/>
              </a:rPr>
              <a:t>}</a:t>
            </a:r>
            <a:endParaRPr lang="en-US" sz="1200" dirty="0">
              <a:latin typeface="Open Sans" panose="020B0606030504020204" pitchFamily="34" charset="0"/>
              <a:ea typeface="Open Sans" panose="020B0606030504020204" pitchFamily="34" charset="0"/>
              <a:cs typeface="Open Sans" panose="020B0606030504020204" pitchFamily="34" charset="0"/>
            </a:endParaRPr>
          </a:p>
        </p:txBody>
      </p:sp>
      <p:sp>
        <p:nvSpPr>
          <p:cNvPr id="7" name="TextBox 6">
            <a:extLst>
              <a:ext uri="{FF2B5EF4-FFF2-40B4-BE49-F238E27FC236}">
                <a16:creationId xmlns:a16="http://schemas.microsoft.com/office/drawing/2014/main" id="{4C19F727-C05B-B407-D8B5-B45A0D472F38}"/>
              </a:ext>
            </a:extLst>
          </p:cNvPr>
          <p:cNvSpPr txBox="1"/>
          <p:nvPr/>
        </p:nvSpPr>
        <p:spPr>
          <a:xfrm>
            <a:off x="3486910" y="877384"/>
            <a:ext cx="2910027" cy="3416320"/>
          </a:xfrm>
          <a:prstGeom prst="rect">
            <a:avLst/>
          </a:prstGeom>
          <a:noFill/>
        </p:spPr>
        <p:txBody>
          <a:bodyPr wrap="none" rtlCol="0">
            <a:spAutoFit/>
          </a:bodyPr>
          <a:lstStyle/>
          <a:p>
            <a:r>
              <a:rPr lang="en-US" sz="1200" dirty="0">
                <a:latin typeface="Open Sans" panose="020B0606030504020204" pitchFamily="34" charset="0"/>
                <a:ea typeface="Open Sans" panose="020B0606030504020204" pitchFamily="34" charset="0"/>
                <a:cs typeface="Open Sans" panose="020B0606030504020204" pitchFamily="34" charset="0"/>
              </a:rPr>
              <a:t>void Division()</a:t>
            </a:r>
          </a:p>
          <a:p>
            <a:r>
              <a:rPr lang="en-US" sz="1200" dirty="0">
                <a:latin typeface="Open Sans" panose="020B0606030504020204" pitchFamily="34" charset="0"/>
                <a:ea typeface="Open Sans" panose="020B0606030504020204" pitchFamily="34" charset="0"/>
                <a:cs typeface="Open Sans" panose="020B0606030504020204" pitchFamily="34" charset="0"/>
              </a:rPr>
              <a:t>{</a:t>
            </a:r>
          </a:p>
          <a:p>
            <a:r>
              <a:rPr lang="en-US" sz="1200" dirty="0">
                <a:latin typeface="Open Sans" panose="020B0606030504020204" pitchFamily="34" charset="0"/>
                <a:ea typeface="Open Sans" panose="020B0606030504020204" pitchFamily="34" charset="0"/>
                <a:cs typeface="Open Sans" panose="020B0606030504020204" pitchFamily="34" charset="0"/>
              </a:rPr>
              <a:t>    </a:t>
            </a:r>
            <a:r>
              <a:rPr lang="en-US" sz="1200" dirty="0" err="1">
                <a:latin typeface="Open Sans" panose="020B0606030504020204" pitchFamily="34" charset="0"/>
                <a:ea typeface="Open Sans" panose="020B0606030504020204" pitchFamily="34" charset="0"/>
                <a:cs typeface="Open Sans" panose="020B0606030504020204" pitchFamily="34" charset="0"/>
              </a:rPr>
              <a:t>ll</a:t>
            </a:r>
            <a:r>
              <a:rPr lang="en-US" sz="1200" dirty="0">
                <a:latin typeface="Open Sans" panose="020B0606030504020204" pitchFamily="34" charset="0"/>
                <a:ea typeface="Open Sans" panose="020B0606030504020204" pitchFamily="34" charset="0"/>
                <a:cs typeface="Open Sans" panose="020B0606030504020204" pitchFamily="34" charset="0"/>
              </a:rPr>
              <a:t> op1,op2,S;</a:t>
            </a:r>
          </a:p>
          <a:p>
            <a:r>
              <a:rPr lang="en-US" sz="1200" dirty="0">
                <a:latin typeface="Open Sans" panose="020B0606030504020204" pitchFamily="34" charset="0"/>
                <a:ea typeface="Open Sans" panose="020B0606030504020204" pitchFamily="34" charset="0"/>
                <a:cs typeface="Open Sans" panose="020B0606030504020204" pitchFamily="34" charset="0"/>
              </a:rPr>
              <a:t>    op2=</a:t>
            </a:r>
            <a:r>
              <a:rPr lang="en-US" sz="1200" dirty="0" err="1">
                <a:latin typeface="Open Sans" panose="020B0606030504020204" pitchFamily="34" charset="0"/>
                <a:ea typeface="Open Sans" panose="020B0606030504020204" pitchFamily="34" charset="0"/>
                <a:cs typeface="Open Sans" panose="020B0606030504020204" pitchFamily="34" charset="0"/>
              </a:rPr>
              <a:t>Stack.top</a:t>
            </a:r>
            <a:r>
              <a:rPr lang="en-US" sz="1200" dirty="0">
                <a:latin typeface="Open Sans" panose="020B0606030504020204" pitchFamily="34" charset="0"/>
                <a:ea typeface="Open Sans" panose="020B0606030504020204" pitchFamily="34" charset="0"/>
                <a:cs typeface="Open Sans" panose="020B0606030504020204" pitchFamily="34" charset="0"/>
              </a:rPr>
              <a:t>();</a:t>
            </a:r>
          </a:p>
          <a:p>
            <a:r>
              <a:rPr lang="en-US" sz="1200" dirty="0">
                <a:latin typeface="Open Sans" panose="020B0606030504020204" pitchFamily="34" charset="0"/>
                <a:ea typeface="Open Sans" panose="020B0606030504020204" pitchFamily="34" charset="0"/>
                <a:cs typeface="Open Sans" panose="020B0606030504020204" pitchFamily="34" charset="0"/>
              </a:rPr>
              <a:t>    </a:t>
            </a:r>
            <a:r>
              <a:rPr lang="en-US" sz="1200" dirty="0" err="1">
                <a:latin typeface="Open Sans" panose="020B0606030504020204" pitchFamily="34" charset="0"/>
                <a:ea typeface="Open Sans" panose="020B0606030504020204" pitchFamily="34" charset="0"/>
                <a:cs typeface="Open Sans" panose="020B0606030504020204" pitchFamily="34" charset="0"/>
              </a:rPr>
              <a:t>Stack.pop</a:t>
            </a:r>
            <a:r>
              <a:rPr lang="en-US" sz="1200" dirty="0">
                <a:latin typeface="Open Sans" panose="020B0606030504020204" pitchFamily="34" charset="0"/>
                <a:ea typeface="Open Sans" panose="020B0606030504020204" pitchFamily="34" charset="0"/>
                <a:cs typeface="Open Sans" panose="020B0606030504020204" pitchFamily="34" charset="0"/>
              </a:rPr>
              <a:t>();</a:t>
            </a:r>
          </a:p>
          <a:p>
            <a:r>
              <a:rPr lang="en-US" sz="1200" dirty="0">
                <a:latin typeface="Open Sans" panose="020B0606030504020204" pitchFamily="34" charset="0"/>
                <a:ea typeface="Open Sans" panose="020B0606030504020204" pitchFamily="34" charset="0"/>
                <a:cs typeface="Open Sans" panose="020B0606030504020204" pitchFamily="34" charset="0"/>
              </a:rPr>
              <a:t>    if (op2)</a:t>
            </a:r>
          </a:p>
          <a:p>
            <a:r>
              <a:rPr lang="en-US" sz="1200" dirty="0">
                <a:latin typeface="Open Sans" panose="020B0606030504020204" pitchFamily="34" charset="0"/>
                <a:ea typeface="Open Sans" panose="020B0606030504020204" pitchFamily="34" charset="0"/>
                <a:cs typeface="Open Sans" panose="020B0606030504020204" pitchFamily="34" charset="0"/>
              </a:rPr>
              <a:t>    {</a:t>
            </a:r>
          </a:p>
          <a:p>
            <a:r>
              <a:rPr lang="en-US" sz="1200" dirty="0">
                <a:latin typeface="Open Sans" panose="020B0606030504020204" pitchFamily="34" charset="0"/>
                <a:ea typeface="Open Sans" panose="020B0606030504020204" pitchFamily="34" charset="0"/>
                <a:cs typeface="Open Sans" panose="020B0606030504020204" pitchFamily="34" charset="0"/>
              </a:rPr>
              <a:t>        op1=</a:t>
            </a:r>
            <a:r>
              <a:rPr lang="en-US" sz="1200" dirty="0" err="1">
                <a:latin typeface="Open Sans" panose="020B0606030504020204" pitchFamily="34" charset="0"/>
                <a:ea typeface="Open Sans" panose="020B0606030504020204" pitchFamily="34" charset="0"/>
                <a:cs typeface="Open Sans" panose="020B0606030504020204" pitchFamily="34" charset="0"/>
              </a:rPr>
              <a:t>Stack.top</a:t>
            </a:r>
            <a:r>
              <a:rPr lang="en-US" sz="1200" dirty="0">
                <a:latin typeface="Open Sans" panose="020B0606030504020204" pitchFamily="34" charset="0"/>
                <a:ea typeface="Open Sans" panose="020B0606030504020204" pitchFamily="34" charset="0"/>
                <a:cs typeface="Open Sans" panose="020B0606030504020204" pitchFamily="34" charset="0"/>
              </a:rPr>
              <a:t>();</a:t>
            </a:r>
          </a:p>
          <a:p>
            <a:r>
              <a:rPr lang="en-US" sz="1200" dirty="0">
                <a:latin typeface="Open Sans" panose="020B0606030504020204" pitchFamily="34" charset="0"/>
                <a:ea typeface="Open Sans" panose="020B0606030504020204" pitchFamily="34" charset="0"/>
                <a:cs typeface="Open Sans" panose="020B0606030504020204" pitchFamily="34" charset="0"/>
              </a:rPr>
              <a:t>        </a:t>
            </a:r>
            <a:r>
              <a:rPr lang="en-US" sz="1200" dirty="0" err="1">
                <a:latin typeface="Open Sans" panose="020B0606030504020204" pitchFamily="34" charset="0"/>
                <a:ea typeface="Open Sans" panose="020B0606030504020204" pitchFamily="34" charset="0"/>
                <a:cs typeface="Open Sans" panose="020B0606030504020204" pitchFamily="34" charset="0"/>
              </a:rPr>
              <a:t>Stack.pop</a:t>
            </a:r>
            <a:r>
              <a:rPr lang="en-US" sz="1200" dirty="0">
                <a:latin typeface="Open Sans" panose="020B0606030504020204" pitchFamily="34" charset="0"/>
                <a:ea typeface="Open Sans" panose="020B0606030504020204" pitchFamily="34" charset="0"/>
                <a:cs typeface="Open Sans" panose="020B0606030504020204" pitchFamily="34" charset="0"/>
              </a:rPr>
              <a:t>();</a:t>
            </a:r>
          </a:p>
          <a:p>
            <a:r>
              <a:rPr lang="en-US" sz="1200" dirty="0">
                <a:latin typeface="Open Sans" panose="020B0606030504020204" pitchFamily="34" charset="0"/>
                <a:ea typeface="Open Sans" panose="020B0606030504020204" pitchFamily="34" charset="0"/>
                <a:cs typeface="Open Sans" panose="020B0606030504020204" pitchFamily="34" charset="0"/>
              </a:rPr>
              <a:t>        S=op1/op2;</a:t>
            </a:r>
          </a:p>
          <a:p>
            <a:r>
              <a:rPr lang="en-US" sz="1200" dirty="0">
                <a:latin typeface="Open Sans" panose="020B0606030504020204" pitchFamily="34" charset="0"/>
                <a:ea typeface="Open Sans" panose="020B0606030504020204" pitchFamily="34" charset="0"/>
                <a:cs typeface="Open Sans" panose="020B0606030504020204" pitchFamily="34" charset="0"/>
              </a:rPr>
              <a:t>        </a:t>
            </a:r>
            <a:r>
              <a:rPr lang="en-US" sz="1200" dirty="0" err="1">
                <a:latin typeface="Open Sans" panose="020B0606030504020204" pitchFamily="34" charset="0"/>
                <a:ea typeface="Open Sans" panose="020B0606030504020204" pitchFamily="34" charset="0"/>
                <a:cs typeface="Open Sans" panose="020B0606030504020204" pitchFamily="34" charset="0"/>
              </a:rPr>
              <a:t>Stack.push</a:t>
            </a:r>
            <a:r>
              <a:rPr lang="en-US" sz="1200" dirty="0">
                <a:latin typeface="Open Sans" panose="020B0606030504020204" pitchFamily="34" charset="0"/>
                <a:ea typeface="Open Sans" panose="020B0606030504020204" pitchFamily="34" charset="0"/>
                <a:cs typeface="Open Sans" panose="020B0606030504020204" pitchFamily="34" charset="0"/>
              </a:rPr>
              <a:t>(S);</a:t>
            </a:r>
          </a:p>
          <a:p>
            <a:r>
              <a:rPr lang="en-US" sz="1200" dirty="0">
                <a:latin typeface="Open Sans" panose="020B0606030504020204" pitchFamily="34" charset="0"/>
                <a:ea typeface="Open Sans" panose="020B0606030504020204" pitchFamily="34" charset="0"/>
                <a:cs typeface="Open Sans" panose="020B0606030504020204" pitchFamily="34" charset="0"/>
              </a:rPr>
              <a:t>    }</a:t>
            </a:r>
          </a:p>
          <a:p>
            <a:endParaRPr lang="en-US" sz="1200" dirty="0">
              <a:latin typeface="Open Sans" panose="020B0606030504020204" pitchFamily="34" charset="0"/>
              <a:ea typeface="Open Sans" panose="020B0606030504020204" pitchFamily="34" charset="0"/>
              <a:cs typeface="Open Sans" panose="020B0606030504020204" pitchFamily="34" charset="0"/>
            </a:endParaRPr>
          </a:p>
          <a:p>
            <a:endParaRPr lang="en-US" sz="1200" dirty="0">
              <a:latin typeface="Open Sans" panose="020B0606030504020204" pitchFamily="34" charset="0"/>
              <a:ea typeface="Open Sans" panose="020B0606030504020204" pitchFamily="34" charset="0"/>
              <a:cs typeface="Open Sans" panose="020B0606030504020204" pitchFamily="34" charset="0"/>
            </a:endParaRPr>
          </a:p>
          <a:p>
            <a:r>
              <a:rPr lang="en-US" sz="1200" dirty="0">
                <a:latin typeface="Open Sans" panose="020B0606030504020204" pitchFamily="34" charset="0"/>
                <a:ea typeface="Open Sans" panose="020B0606030504020204" pitchFamily="34" charset="0"/>
                <a:cs typeface="Open Sans" panose="020B0606030504020204" pitchFamily="34" charset="0"/>
              </a:rPr>
              <a:t>    else</a:t>
            </a:r>
          </a:p>
          <a:p>
            <a:r>
              <a:rPr lang="en-US" sz="1200" dirty="0">
                <a:latin typeface="Open Sans" panose="020B0606030504020204" pitchFamily="34" charset="0"/>
                <a:ea typeface="Open Sans" panose="020B0606030504020204" pitchFamily="34" charset="0"/>
                <a:cs typeface="Open Sans" panose="020B0606030504020204" pitchFamily="34" charset="0"/>
              </a:rPr>
              <a:t>        </a:t>
            </a:r>
            <a:r>
              <a:rPr lang="en-US" sz="1200" dirty="0" err="1">
                <a:latin typeface="Open Sans" panose="020B0606030504020204" pitchFamily="34" charset="0"/>
                <a:ea typeface="Open Sans" panose="020B0606030504020204" pitchFamily="34" charset="0"/>
                <a:cs typeface="Open Sans" panose="020B0606030504020204" pitchFamily="34" charset="0"/>
              </a:rPr>
              <a:t>cout</a:t>
            </a:r>
            <a:r>
              <a:rPr lang="en-US" sz="1200" dirty="0">
                <a:latin typeface="Open Sans" panose="020B0606030504020204" pitchFamily="34" charset="0"/>
                <a:ea typeface="Open Sans" panose="020B0606030504020204" pitchFamily="34" charset="0"/>
                <a:cs typeface="Open Sans" panose="020B0606030504020204" pitchFamily="34" charset="0"/>
              </a:rPr>
              <a:t> &lt;&lt; "\n\</a:t>
            </a:r>
            <a:r>
              <a:rPr lang="en-US" sz="1200" dirty="0" err="1">
                <a:latin typeface="Open Sans" panose="020B0606030504020204" pitchFamily="34" charset="0"/>
                <a:ea typeface="Open Sans" panose="020B0606030504020204" pitchFamily="34" charset="0"/>
                <a:cs typeface="Open Sans" panose="020B0606030504020204" pitchFamily="34" charset="0"/>
              </a:rPr>
              <a:t>tWrong</a:t>
            </a:r>
            <a:r>
              <a:rPr lang="en-US" sz="1200" dirty="0">
                <a:latin typeface="Open Sans" panose="020B0606030504020204" pitchFamily="34" charset="0"/>
                <a:ea typeface="Open Sans" panose="020B0606030504020204" pitchFamily="34" charset="0"/>
                <a:cs typeface="Open Sans" panose="020B0606030504020204" pitchFamily="34" charset="0"/>
              </a:rPr>
              <a:t> equation!!!</a:t>
            </a:r>
          </a:p>
          <a:p>
            <a:r>
              <a:rPr lang="en-US" sz="1200" dirty="0">
                <a:latin typeface="Open Sans" panose="020B0606030504020204" pitchFamily="34" charset="0"/>
                <a:ea typeface="Open Sans" panose="020B0606030504020204" pitchFamily="34" charset="0"/>
                <a:cs typeface="Open Sans" panose="020B0606030504020204" pitchFamily="34" charset="0"/>
              </a:rPr>
              <a:t>       \n\n\</a:t>
            </a:r>
            <a:r>
              <a:rPr lang="en-US" sz="1200" dirty="0" err="1">
                <a:latin typeface="Open Sans" panose="020B0606030504020204" pitchFamily="34" charset="0"/>
                <a:ea typeface="Open Sans" panose="020B0606030504020204" pitchFamily="34" charset="0"/>
                <a:cs typeface="Open Sans" panose="020B0606030504020204" pitchFamily="34" charset="0"/>
              </a:rPr>
              <a:t>tInput</a:t>
            </a:r>
            <a:r>
              <a:rPr lang="en-US" sz="1200" dirty="0">
                <a:latin typeface="Open Sans" panose="020B0606030504020204" pitchFamily="34" charset="0"/>
                <a:ea typeface="Open Sans" panose="020B0606030504020204" pitchFamily="34" charset="0"/>
                <a:cs typeface="Open Sans" panose="020B0606030504020204" pitchFamily="34" charset="0"/>
              </a:rPr>
              <a:t> Correctly Again...\n\n";</a:t>
            </a:r>
          </a:p>
          <a:p>
            <a:r>
              <a:rPr lang="en-US" sz="1200" dirty="0">
                <a:latin typeface="Open Sans" panose="020B0606030504020204" pitchFamily="34" charset="0"/>
                <a:ea typeface="Open Sans" panose="020B0606030504020204" pitchFamily="34" charset="0"/>
                <a:cs typeface="Open Sans" panose="020B0606030504020204" pitchFamily="34" charset="0"/>
              </a:rPr>
              <a:t>}</a:t>
            </a:r>
          </a:p>
        </p:txBody>
      </p:sp>
      <p:sp>
        <p:nvSpPr>
          <p:cNvPr id="8" name="Rectangle 7">
            <a:extLst>
              <a:ext uri="{FF2B5EF4-FFF2-40B4-BE49-F238E27FC236}">
                <a16:creationId xmlns:a16="http://schemas.microsoft.com/office/drawing/2014/main" id="{DE62A038-0984-90D5-F2E4-74AECF446A67}"/>
              </a:ext>
            </a:extLst>
          </p:cNvPr>
          <p:cNvSpPr/>
          <p:nvPr/>
        </p:nvSpPr>
        <p:spPr>
          <a:xfrm>
            <a:off x="3309729" y="755374"/>
            <a:ext cx="3087208" cy="3697356"/>
          </a:xfrm>
          <a:prstGeom prst="rect">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646F5B0E-165F-DA23-21EF-BE3F89275A16}"/>
              </a:ext>
            </a:extLst>
          </p:cNvPr>
          <p:cNvSpPr txBox="1"/>
          <p:nvPr/>
        </p:nvSpPr>
        <p:spPr>
          <a:xfrm>
            <a:off x="6917876" y="910662"/>
            <a:ext cx="1794081" cy="2862322"/>
          </a:xfrm>
          <a:prstGeom prst="rect">
            <a:avLst/>
          </a:prstGeom>
          <a:noFill/>
        </p:spPr>
        <p:txBody>
          <a:bodyPr wrap="none" rtlCol="0">
            <a:spAutoFit/>
          </a:bodyPr>
          <a:lstStyle/>
          <a:p>
            <a:r>
              <a:rPr lang="en-US" sz="1200" dirty="0">
                <a:latin typeface="Open Sans" panose="020B0606030504020204" pitchFamily="34" charset="0"/>
                <a:ea typeface="Open Sans" panose="020B0606030504020204" pitchFamily="34" charset="0"/>
                <a:cs typeface="Open Sans" panose="020B0606030504020204" pitchFamily="34" charset="0"/>
              </a:rPr>
              <a:t>void Calculator(char C)</a:t>
            </a:r>
          </a:p>
          <a:p>
            <a:r>
              <a:rPr lang="en-US" sz="1200" dirty="0">
                <a:latin typeface="Open Sans" panose="020B0606030504020204" pitchFamily="34" charset="0"/>
                <a:ea typeface="Open Sans" panose="020B0606030504020204" pitchFamily="34" charset="0"/>
                <a:cs typeface="Open Sans" panose="020B0606030504020204" pitchFamily="34" charset="0"/>
              </a:rPr>
              <a:t>{</a:t>
            </a:r>
          </a:p>
          <a:p>
            <a:r>
              <a:rPr lang="en-US" sz="1200" dirty="0">
                <a:latin typeface="Open Sans" panose="020B0606030504020204" pitchFamily="34" charset="0"/>
                <a:ea typeface="Open Sans" panose="020B0606030504020204" pitchFamily="34" charset="0"/>
                <a:cs typeface="Open Sans" panose="020B0606030504020204" pitchFamily="34" charset="0"/>
              </a:rPr>
              <a:t>    if (C=='+')</a:t>
            </a:r>
          </a:p>
          <a:p>
            <a:r>
              <a:rPr lang="en-US" sz="1200" dirty="0">
                <a:latin typeface="Open Sans" panose="020B0606030504020204" pitchFamily="34" charset="0"/>
                <a:ea typeface="Open Sans" panose="020B0606030504020204" pitchFamily="34" charset="0"/>
                <a:cs typeface="Open Sans" panose="020B0606030504020204" pitchFamily="34" charset="0"/>
              </a:rPr>
              <a:t>        Addition();</a:t>
            </a:r>
          </a:p>
          <a:p>
            <a:r>
              <a:rPr lang="en-US" sz="1200" dirty="0">
                <a:latin typeface="Open Sans" panose="020B0606030504020204" pitchFamily="34" charset="0"/>
                <a:ea typeface="Open Sans" panose="020B0606030504020204" pitchFamily="34" charset="0"/>
                <a:cs typeface="Open Sans" panose="020B0606030504020204" pitchFamily="34" charset="0"/>
              </a:rPr>
              <a:t>    else if (C=='-')</a:t>
            </a:r>
          </a:p>
          <a:p>
            <a:r>
              <a:rPr lang="en-US" sz="1200" dirty="0">
                <a:latin typeface="Open Sans" panose="020B0606030504020204" pitchFamily="34" charset="0"/>
                <a:ea typeface="Open Sans" panose="020B0606030504020204" pitchFamily="34" charset="0"/>
                <a:cs typeface="Open Sans" panose="020B0606030504020204" pitchFamily="34" charset="0"/>
              </a:rPr>
              <a:t>        </a:t>
            </a:r>
            <a:r>
              <a:rPr lang="en-US" sz="1200" dirty="0" err="1">
                <a:latin typeface="Open Sans" panose="020B0606030504020204" pitchFamily="34" charset="0"/>
                <a:ea typeface="Open Sans" panose="020B0606030504020204" pitchFamily="34" charset="0"/>
                <a:cs typeface="Open Sans" panose="020B0606030504020204" pitchFamily="34" charset="0"/>
              </a:rPr>
              <a:t>Substraction</a:t>
            </a:r>
            <a:r>
              <a:rPr lang="en-US" sz="1200" dirty="0">
                <a:latin typeface="Open Sans" panose="020B0606030504020204" pitchFamily="34" charset="0"/>
                <a:ea typeface="Open Sans" panose="020B0606030504020204" pitchFamily="34" charset="0"/>
                <a:cs typeface="Open Sans" panose="020B0606030504020204" pitchFamily="34" charset="0"/>
              </a:rPr>
              <a:t>();</a:t>
            </a:r>
          </a:p>
          <a:p>
            <a:r>
              <a:rPr lang="en-US" sz="1200" dirty="0">
                <a:latin typeface="Open Sans" panose="020B0606030504020204" pitchFamily="34" charset="0"/>
                <a:ea typeface="Open Sans" panose="020B0606030504020204" pitchFamily="34" charset="0"/>
                <a:cs typeface="Open Sans" panose="020B0606030504020204" pitchFamily="34" charset="0"/>
              </a:rPr>
              <a:t>    else if (C=='*')</a:t>
            </a:r>
          </a:p>
          <a:p>
            <a:r>
              <a:rPr lang="en-US" sz="1200" dirty="0">
                <a:latin typeface="Open Sans" panose="020B0606030504020204" pitchFamily="34" charset="0"/>
                <a:ea typeface="Open Sans" panose="020B0606030504020204" pitchFamily="34" charset="0"/>
                <a:cs typeface="Open Sans" panose="020B0606030504020204" pitchFamily="34" charset="0"/>
              </a:rPr>
              <a:t>        Multiplication();</a:t>
            </a:r>
          </a:p>
          <a:p>
            <a:r>
              <a:rPr lang="en-US" sz="1200" dirty="0">
                <a:latin typeface="Open Sans" panose="020B0606030504020204" pitchFamily="34" charset="0"/>
                <a:ea typeface="Open Sans" panose="020B0606030504020204" pitchFamily="34" charset="0"/>
                <a:cs typeface="Open Sans" panose="020B0606030504020204" pitchFamily="34" charset="0"/>
              </a:rPr>
              <a:t>    else if (C=='/')</a:t>
            </a:r>
          </a:p>
          <a:p>
            <a:r>
              <a:rPr lang="en-US" sz="1200" dirty="0">
                <a:latin typeface="Open Sans" panose="020B0606030504020204" pitchFamily="34" charset="0"/>
                <a:ea typeface="Open Sans" panose="020B0606030504020204" pitchFamily="34" charset="0"/>
                <a:cs typeface="Open Sans" panose="020B0606030504020204" pitchFamily="34" charset="0"/>
              </a:rPr>
              <a:t>        Division();</a:t>
            </a:r>
          </a:p>
          <a:p>
            <a:r>
              <a:rPr lang="en-US" sz="1200" dirty="0">
                <a:latin typeface="Open Sans" panose="020B0606030504020204" pitchFamily="34" charset="0"/>
                <a:ea typeface="Open Sans" panose="020B0606030504020204" pitchFamily="34" charset="0"/>
                <a:cs typeface="Open Sans" panose="020B0606030504020204" pitchFamily="34" charset="0"/>
              </a:rPr>
              <a:t>    else if (C=='$')</a:t>
            </a:r>
          </a:p>
          <a:p>
            <a:r>
              <a:rPr lang="en-US" sz="1200" dirty="0">
                <a:latin typeface="Open Sans" panose="020B0606030504020204" pitchFamily="34" charset="0"/>
                <a:ea typeface="Open Sans" panose="020B0606030504020204" pitchFamily="34" charset="0"/>
                <a:cs typeface="Open Sans" panose="020B0606030504020204" pitchFamily="34" charset="0"/>
              </a:rPr>
              <a:t>        root();</a:t>
            </a:r>
          </a:p>
          <a:p>
            <a:r>
              <a:rPr lang="en-US" sz="1200" dirty="0">
                <a:latin typeface="Open Sans" panose="020B0606030504020204" pitchFamily="34" charset="0"/>
                <a:ea typeface="Open Sans" panose="020B0606030504020204" pitchFamily="34" charset="0"/>
                <a:cs typeface="Open Sans" panose="020B0606030504020204" pitchFamily="34" charset="0"/>
              </a:rPr>
              <a:t>    else if (C=='#')</a:t>
            </a:r>
          </a:p>
          <a:p>
            <a:r>
              <a:rPr lang="en-US" sz="1200" dirty="0">
                <a:latin typeface="Open Sans" panose="020B0606030504020204" pitchFamily="34" charset="0"/>
                <a:ea typeface="Open Sans" panose="020B0606030504020204" pitchFamily="34" charset="0"/>
                <a:cs typeface="Open Sans" panose="020B0606030504020204" pitchFamily="34" charset="0"/>
              </a:rPr>
              <a:t>        square();</a:t>
            </a:r>
          </a:p>
          <a:p>
            <a:r>
              <a:rPr lang="en-US" sz="1200" dirty="0">
                <a:latin typeface="Open Sans" panose="020B0606030504020204" pitchFamily="34" charset="0"/>
                <a:ea typeface="Open Sans" panose="020B0606030504020204" pitchFamily="34" charset="0"/>
                <a:cs typeface="Open Sans" panose="020B0606030504020204" pitchFamily="34" charset="0"/>
              </a:rPr>
              <a:t>}</a:t>
            </a:r>
          </a:p>
        </p:txBody>
      </p:sp>
      <p:sp>
        <p:nvSpPr>
          <p:cNvPr id="10" name="Rectangle 9">
            <a:extLst>
              <a:ext uri="{FF2B5EF4-FFF2-40B4-BE49-F238E27FC236}">
                <a16:creationId xmlns:a16="http://schemas.microsoft.com/office/drawing/2014/main" id="{E504B809-2B4E-8B4F-9BBF-1F109B146104}"/>
              </a:ext>
            </a:extLst>
          </p:cNvPr>
          <p:cNvSpPr/>
          <p:nvPr/>
        </p:nvSpPr>
        <p:spPr>
          <a:xfrm>
            <a:off x="6685170" y="755374"/>
            <a:ext cx="2259495" cy="3220278"/>
          </a:xfrm>
          <a:prstGeom prst="rect">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5AB3C70F-B351-34F0-489F-2BB2EF76753D}"/>
              </a:ext>
            </a:extLst>
          </p:cNvPr>
          <p:cNvSpPr txBox="1"/>
          <p:nvPr/>
        </p:nvSpPr>
        <p:spPr>
          <a:xfrm>
            <a:off x="6691263" y="4133678"/>
            <a:ext cx="4211409" cy="2492990"/>
          </a:xfrm>
          <a:prstGeom prst="rect">
            <a:avLst/>
          </a:prstGeom>
          <a:noFill/>
        </p:spPr>
        <p:txBody>
          <a:bodyPr wrap="none" rtlCol="0">
            <a:spAutoFit/>
          </a:bodyPr>
          <a:lstStyle/>
          <a:p>
            <a:r>
              <a:rPr lang="en-US" sz="1200" dirty="0">
                <a:latin typeface="Open Sans" panose="020B0606030504020204" pitchFamily="34" charset="0"/>
                <a:ea typeface="Open Sans" panose="020B0606030504020204" pitchFamily="34" charset="0"/>
                <a:cs typeface="Open Sans" panose="020B0606030504020204" pitchFamily="34" charset="0"/>
              </a:rPr>
              <a:t>bool Digit(char C)</a:t>
            </a:r>
          </a:p>
          <a:p>
            <a:r>
              <a:rPr lang="en-US" sz="1200" dirty="0">
                <a:latin typeface="Open Sans" panose="020B0606030504020204" pitchFamily="34" charset="0"/>
                <a:ea typeface="Open Sans" panose="020B0606030504020204" pitchFamily="34" charset="0"/>
                <a:cs typeface="Open Sans" panose="020B0606030504020204" pitchFamily="34" charset="0"/>
              </a:rPr>
              <a:t>{</a:t>
            </a:r>
          </a:p>
          <a:p>
            <a:r>
              <a:rPr lang="en-US" sz="1200" dirty="0">
                <a:latin typeface="Open Sans" panose="020B0606030504020204" pitchFamily="34" charset="0"/>
                <a:ea typeface="Open Sans" panose="020B0606030504020204" pitchFamily="34" charset="0"/>
                <a:cs typeface="Open Sans" panose="020B0606030504020204" pitchFamily="34" charset="0"/>
              </a:rPr>
              <a:t>    if(C&gt;='0' &amp;&amp; C&lt;='9')</a:t>
            </a:r>
          </a:p>
          <a:p>
            <a:r>
              <a:rPr lang="en-US" sz="1200" dirty="0">
                <a:latin typeface="Open Sans" panose="020B0606030504020204" pitchFamily="34" charset="0"/>
                <a:ea typeface="Open Sans" panose="020B0606030504020204" pitchFamily="34" charset="0"/>
                <a:cs typeface="Open Sans" panose="020B0606030504020204" pitchFamily="34" charset="0"/>
              </a:rPr>
              <a:t>        return true;</a:t>
            </a:r>
          </a:p>
          <a:p>
            <a:r>
              <a:rPr lang="en-US" sz="1200" dirty="0">
                <a:latin typeface="Open Sans" panose="020B0606030504020204" pitchFamily="34" charset="0"/>
                <a:ea typeface="Open Sans" panose="020B0606030504020204" pitchFamily="34" charset="0"/>
                <a:cs typeface="Open Sans" panose="020B0606030504020204" pitchFamily="34" charset="0"/>
              </a:rPr>
              <a:t>    return false;</a:t>
            </a:r>
          </a:p>
          <a:p>
            <a:r>
              <a:rPr lang="en-US" sz="1200" dirty="0">
                <a:latin typeface="Open Sans" panose="020B0606030504020204" pitchFamily="34" charset="0"/>
                <a:ea typeface="Open Sans" panose="020B0606030504020204" pitchFamily="34" charset="0"/>
                <a:cs typeface="Open Sans" panose="020B0606030504020204" pitchFamily="34" charset="0"/>
              </a:rPr>
              <a:t>}</a:t>
            </a:r>
          </a:p>
          <a:p>
            <a:endParaRPr lang="en-US" sz="1200" dirty="0">
              <a:latin typeface="Open Sans" panose="020B0606030504020204" pitchFamily="34" charset="0"/>
              <a:ea typeface="Open Sans" panose="020B0606030504020204" pitchFamily="34" charset="0"/>
              <a:cs typeface="Open Sans" panose="020B0606030504020204" pitchFamily="34" charset="0"/>
            </a:endParaRPr>
          </a:p>
          <a:p>
            <a:r>
              <a:rPr lang="en-US" sz="1200" dirty="0">
                <a:latin typeface="Open Sans" panose="020B0606030504020204" pitchFamily="34" charset="0"/>
                <a:ea typeface="Open Sans" panose="020B0606030504020204" pitchFamily="34" charset="0"/>
                <a:cs typeface="Open Sans" panose="020B0606030504020204" pitchFamily="34" charset="0"/>
              </a:rPr>
              <a:t>bool Operator(char C)</a:t>
            </a:r>
          </a:p>
          <a:p>
            <a:r>
              <a:rPr lang="en-US" sz="1200" dirty="0">
                <a:latin typeface="Open Sans" panose="020B0606030504020204" pitchFamily="34" charset="0"/>
                <a:ea typeface="Open Sans" panose="020B0606030504020204" pitchFamily="34" charset="0"/>
                <a:cs typeface="Open Sans" panose="020B0606030504020204" pitchFamily="34" charset="0"/>
              </a:rPr>
              <a:t>{</a:t>
            </a:r>
          </a:p>
          <a:p>
            <a:r>
              <a:rPr lang="en-US" sz="1200" dirty="0">
                <a:latin typeface="Open Sans" panose="020B0606030504020204" pitchFamily="34" charset="0"/>
                <a:ea typeface="Open Sans" panose="020B0606030504020204" pitchFamily="34" charset="0"/>
                <a:cs typeface="Open Sans" panose="020B0606030504020204" pitchFamily="34" charset="0"/>
              </a:rPr>
              <a:t>    if(C=='+' || C=='-' || C=='*' || C=='/'|| C=='$'|| C=='#')</a:t>
            </a:r>
          </a:p>
          <a:p>
            <a:r>
              <a:rPr lang="en-US" sz="1200" dirty="0">
                <a:latin typeface="Open Sans" panose="020B0606030504020204" pitchFamily="34" charset="0"/>
                <a:ea typeface="Open Sans" panose="020B0606030504020204" pitchFamily="34" charset="0"/>
                <a:cs typeface="Open Sans" panose="020B0606030504020204" pitchFamily="34" charset="0"/>
              </a:rPr>
              <a:t>        return true;</a:t>
            </a:r>
          </a:p>
          <a:p>
            <a:r>
              <a:rPr lang="en-US" sz="1200" dirty="0">
                <a:latin typeface="Open Sans" panose="020B0606030504020204" pitchFamily="34" charset="0"/>
                <a:ea typeface="Open Sans" panose="020B0606030504020204" pitchFamily="34" charset="0"/>
                <a:cs typeface="Open Sans" panose="020B0606030504020204" pitchFamily="34" charset="0"/>
              </a:rPr>
              <a:t>    return false;</a:t>
            </a:r>
          </a:p>
          <a:p>
            <a:r>
              <a:rPr lang="en-US" sz="1200" dirty="0">
                <a:latin typeface="Open Sans" panose="020B0606030504020204" pitchFamily="34" charset="0"/>
                <a:ea typeface="Open Sans" panose="020B0606030504020204" pitchFamily="34" charset="0"/>
                <a:cs typeface="Open Sans" panose="020B0606030504020204" pitchFamily="34" charset="0"/>
              </a:rPr>
              <a:t>}</a:t>
            </a:r>
          </a:p>
        </p:txBody>
      </p:sp>
      <p:sp>
        <p:nvSpPr>
          <p:cNvPr id="12" name="Rectangle 11">
            <a:extLst>
              <a:ext uri="{FF2B5EF4-FFF2-40B4-BE49-F238E27FC236}">
                <a16:creationId xmlns:a16="http://schemas.microsoft.com/office/drawing/2014/main" id="{597AABBE-3235-6CD5-2D16-387B1C0C7A26}"/>
              </a:ext>
            </a:extLst>
          </p:cNvPr>
          <p:cNvSpPr/>
          <p:nvPr/>
        </p:nvSpPr>
        <p:spPr>
          <a:xfrm>
            <a:off x="6685170" y="4110912"/>
            <a:ext cx="4211409" cy="2492989"/>
          </a:xfrm>
          <a:prstGeom prst="rect">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1BE406B-0CC1-AF95-94DA-F6CD908FDCD5}"/>
              </a:ext>
            </a:extLst>
          </p:cNvPr>
          <p:cNvSpPr/>
          <p:nvPr/>
        </p:nvSpPr>
        <p:spPr>
          <a:xfrm>
            <a:off x="9177371" y="755374"/>
            <a:ext cx="2080591" cy="1953545"/>
          </a:xfrm>
          <a:prstGeom prst="rect">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61DCE973-E3BF-0CA2-40D1-36DFFCE43D0D}"/>
              </a:ext>
            </a:extLst>
          </p:cNvPr>
          <p:cNvSpPr txBox="1"/>
          <p:nvPr/>
        </p:nvSpPr>
        <p:spPr>
          <a:xfrm>
            <a:off x="9335641" y="954593"/>
            <a:ext cx="1922321" cy="1754326"/>
          </a:xfrm>
          <a:prstGeom prst="rect">
            <a:avLst/>
          </a:prstGeom>
          <a:noFill/>
        </p:spPr>
        <p:txBody>
          <a:bodyPr wrap="none" rtlCol="0">
            <a:spAutoFit/>
          </a:bodyPr>
          <a:lstStyle/>
          <a:p>
            <a:r>
              <a:rPr lang="en-US" sz="1200" dirty="0">
                <a:latin typeface="Open Sans" panose="020B0606030504020204" pitchFamily="34" charset="0"/>
                <a:ea typeface="Open Sans" panose="020B0606030504020204" pitchFamily="34" charset="0"/>
                <a:cs typeface="Open Sans" panose="020B0606030504020204" pitchFamily="34" charset="0"/>
              </a:rPr>
              <a:t>int </a:t>
            </a:r>
            <a:r>
              <a:rPr lang="en-US" sz="1200" dirty="0" err="1">
                <a:latin typeface="Open Sans" panose="020B0606030504020204" pitchFamily="34" charset="0"/>
                <a:ea typeface="Open Sans" panose="020B0606030504020204" pitchFamily="34" charset="0"/>
                <a:cs typeface="Open Sans" panose="020B0606030504020204" pitchFamily="34" charset="0"/>
              </a:rPr>
              <a:t>prec</a:t>
            </a:r>
            <a:r>
              <a:rPr lang="en-US" sz="1200" dirty="0">
                <a:latin typeface="Open Sans" panose="020B0606030504020204" pitchFamily="34" charset="0"/>
                <a:ea typeface="Open Sans" panose="020B0606030504020204" pitchFamily="34" charset="0"/>
                <a:cs typeface="Open Sans" panose="020B0606030504020204" pitchFamily="34" charset="0"/>
              </a:rPr>
              <a:t>(char C)</a:t>
            </a:r>
          </a:p>
          <a:p>
            <a:r>
              <a:rPr lang="en-US" sz="1200" dirty="0">
                <a:latin typeface="Open Sans" panose="020B0606030504020204" pitchFamily="34" charset="0"/>
                <a:ea typeface="Open Sans" panose="020B0606030504020204" pitchFamily="34" charset="0"/>
                <a:cs typeface="Open Sans" panose="020B0606030504020204" pitchFamily="34" charset="0"/>
              </a:rPr>
              <a:t>{</a:t>
            </a:r>
          </a:p>
          <a:p>
            <a:r>
              <a:rPr lang="en-US" sz="1200" dirty="0">
                <a:latin typeface="Open Sans" panose="020B0606030504020204" pitchFamily="34" charset="0"/>
                <a:ea typeface="Open Sans" panose="020B0606030504020204" pitchFamily="34" charset="0"/>
                <a:cs typeface="Open Sans" panose="020B0606030504020204" pitchFamily="34" charset="0"/>
              </a:rPr>
              <a:t>    if(C=='*' || C=='/')</a:t>
            </a:r>
          </a:p>
          <a:p>
            <a:r>
              <a:rPr lang="en-US" sz="1200" dirty="0">
                <a:latin typeface="Open Sans" panose="020B0606030504020204" pitchFamily="34" charset="0"/>
                <a:ea typeface="Open Sans" panose="020B0606030504020204" pitchFamily="34" charset="0"/>
                <a:cs typeface="Open Sans" panose="020B0606030504020204" pitchFamily="34" charset="0"/>
              </a:rPr>
              <a:t>        return 2;</a:t>
            </a:r>
          </a:p>
          <a:p>
            <a:r>
              <a:rPr lang="en-US" sz="1200" dirty="0">
                <a:latin typeface="Open Sans" panose="020B0606030504020204" pitchFamily="34" charset="0"/>
                <a:ea typeface="Open Sans" panose="020B0606030504020204" pitchFamily="34" charset="0"/>
                <a:cs typeface="Open Sans" panose="020B0606030504020204" pitchFamily="34" charset="0"/>
              </a:rPr>
              <a:t>    else if(C=='+' || C=='-')</a:t>
            </a:r>
          </a:p>
          <a:p>
            <a:r>
              <a:rPr lang="en-US" sz="1200" dirty="0">
                <a:latin typeface="Open Sans" panose="020B0606030504020204" pitchFamily="34" charset="0"/>
                <a:ea typeface="Open Sans" panose="020B0606030504020204" pitchFamily="34" charset="0"/>
                <a:cs typeface="Open Sans" panose="020B0606030504020204" pitchFamily="34" charset="0"/>
              </a:rPr>
              <a:t>        return 1;</a:t>
            </a:r>
          </a:p>
          <a:p>
            <a:r>
              <a:rPr lang="en-US" sz="1200" dirty="0">
                <a:latin typeface="Open Sans" panose="020B0606030504020204" pitchFamily="34" charset="0"/>
                <a:ea typeface="Open Sans" panose="020B0606030504020204" pitchFamily="34" charset="0"/>
                <a:cs typeface="Open Sans" panose="020B0606030504020204" pitchFamily="34" charset="0"/>
              </a:rPr>
              <a:t>    else</a:t>
            </a:r>
          </a:p>
          <a:p>
            <a:r>
              <a:rPr lang="en-US" sz="1200" dirty="0">
                <a:latin typeface="Open Sans" panose="020B0606030504020204" pitchFamily="34" charset="0"/>
                <a:ea typeface="Open Sans" panose="020B0606030504020204" pitchFamily="34" charset="0"/>
                <a:cs typeface="Open Sans" panose="020B0606030504020204" pitchFamily="34" charset="0"/>
              </a:rPr>
              <a:t>        return -1;</a:t>
            </a:r>
          </a:p>
          <a:p>
            <a:endParaRPr lang="en-US" sz="12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2010398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DFC3C7F-2E3C-9E54-DF63-A74D70AB2E29}"/>
              </a:ext>
            </a:extLst>
          </p:cNvPr>
          <p:cNvSpPr/>
          <p:nvPr/>
        </p:nvSpPr>
        <p:spPr>
          <a:xfrm>
            <a:off x="417442" y="490332"/>
            <a:ext cx="3508821" cy="5817702"/>
          </a:xfrm>
          <a:prstGeom prst="rect">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C7158F97-3F8A-ADB4-6607-E797E82488D5}"/>
              </a:ext>
            </a:extLst>
          </p:cNvPr>
          <p:cNvSpPr txBox="1"/>
          <p:nvPr/>
        </p:nvSpPr>
        <p:spPr>
          <a:xfrm>
            <a:off x="551621" y="735497"/>
            <a:ext cx="3374642" cy="3939540"/>
          </a:xfrm>
          <a:prstGeom prst="rect">
            <a:avLst/>
          </a:prstGeom>
          <a:noFill/>
        </p:spPr>
        <p:txBody>
          <a:bodyPr wrap="none" rtlCol="0">
            <a:spAutoFit/>
          </a:bodyPr>
          <a:lstStyle/>
          <a:p>
            <a:r>
              <a:rPr lang="en-US" sz="1000" dirty="0">
                <a:latin typeface="Open Sans" panose="020B0606030504020204" pitchFamily="34" charset="0"/>
                <a:ea typeface="Open Sans" panose="020B0606030504020204" pitchFamily="34" charset="0"/>
                <a:cs typeface="Open Sans" panose="020B0606030504020204" pitchFamily="34" charset="0"/>
              </a:rPr>
              <a:t>void </a:t>
            </a:r>
            <a:r>
              <a:rPr lang="en-US" sz="1000" dirty="0" err="1">
                <a:latin typeface="Open Sans" panose="020B0606030504020204" pitchFamily="34" charset="0"/>
                <a:ea typeface="Open Sans" panose="020B0606030504020204" pitchFamily="34" charset="0"/>
                <a:cs typeface="Open Sans" panose="020B0606030504020204" pitchFamily="34" charset="0"/>
              </a:rPr>
              <a:t>postFixOpp</a:t>
            </a:r>
            <a:r>
              <a:rPr lang="en-US" sz="1000" dirty="0">
                <a:latin typeface="Open Sans" panose="020B0606030504020204" pitchFamily="34" charset="0"/>
                <a:ea typeface="Open Sans" panose="020B0606030504020204" pitchFamily="34" charset="0"/>
                <a:cs typeface="Open Sans" panose="020B0606030504020204" pitchFamily="34" charset="0"/>
              </a:rPr>
              <a:t>(string str1)</a:t>
            </a:r>
          </a:p>
          <a:p>
            <a:r>
              <a:rPr lang="en-US" sz="1000" dirty="0">
                <a:latin typeface="Open Sans" panose="020B0606030504020204" pitchFamily="34" charset="0"/>
                <a:ea typeface="Open Sans" panose="020B0606030504020204" pitchFamily="34" charset="0"/>
                <a:cs typeface="Open Sans" panose="020B0606030504020204" pitchFamily="34" charset="0"/>
              </a:rPr>
              <a:t>{</a:t>
            </a:r>
          </a:p>
          <a:p>
            <a:r>
              <a:rPr lang="en-US" sz="1000" dirty="0">
                <a:latin typeface="Open Sans" panose="020B0606030504020204" pitchFamily="34" charset="0"/>
                <a:ea typeface="Open Sans" panose="020B0606030504020204" pitchFamily="34" charset="0"/>
                <a:cs typeface="Open Sans" panose="020B0606030504020204" pitchFamily="34" charset="0"/>
              </a:rPr>
              <a:t>    int l=str1.length();</a:t>
            </a:r>
          </a:p>
          <a:p>
            <a:r>
              <a:rPr lang="en-US" sz="1000" dirty="0">
                <a:latin typeface="Open Sans" panose="020B0606030504020204" pitchFamily="34" charset="0"/>
                <a:ea typeface="Open Sans" panose="020B0606030504020204" pitchFamily="34" charset="0"/>
                <a:cs typeface="Open Sans" panose="020B0606030504020204" pitchFamily="34" charset="0"/>
              </a:rPr>
              <a:t>    for(int </a:t>
            </a:r>
            <a:r>
              <a:rPr lang="en-US" sz="1000" dirty="0" err="1">
                <a:latin typeface="Open Sans" panose="020B0606030504020204" pitchFamily="34" charset="0"/>
                <a:ea typeface="Open Sans" panose="020B0606030504020204" pitchFamily="34" charset="0"/>
                <a:cs typeface="Open Sans" panose="020B0606030504020204" pitchFamily="34" charset="0"/>
              </a:rPr>
              <a:t>i</a:t>
            </a:r>
            <a:r>
              <a:rPr lang="en-US" sz="1000" dirty="0">
                <a:latin typeface="Open Sans" panose="020B0606030504020204" pitchFamily="34" charset="0"/>
                <a:ea typeface="Open Sans" panose="020B0606030504020204" pitchFamily="34" charset="0"/>
                <a:cs typeface="Open Sans" panose="020B0606030504020204" pitchFamily="34" charset="0"/>
              </a:rPr>
              <a:t>=0; </a:t>
            </a:r>
            <a:r>
              <a:rPr lang="en-US" sz="1000" dirty="0" err="1">
                <a:latin typeface="Open Sans" panose="020B0606030504020204" pitchFamily="34" charset="0"/>
                <a:ea typeface="Open Sans" panose="020B0606030504020204" pitchFamily="34" charset="0"/>
                <a:cs typeface="Open Sans" panose="020B0606030504020204" pitchFamily="34" charset="0"/>
              </a:rPr>
              <a:t>i</a:t>
            </a:r>
            <a:r>
              <a:rPr lang="en-US" sz="1000" dirty="0">
                <a:latin typeface="Open Sans" panose="020B0606030504020204" pitchFamily="34" charset="0"/>
                <a:ea typeface="Open Sans" panose="020B0606030504020204" pitchFamily="34" charset="0"/>
                <a:cs typeface="Open Sans" panose="020B0606030504020204" pitchFamily="34" charset="0"/>
              </a:rPr>
              <a:t>&lt;l; </a:t>
            </a:r>
            <a:r>
              <a:rPr lang="en-US" sz="1000" dirty="0" err="1">
                <a:latin typeface="Open Sans" panose="020B0606030504020204" pitchFamily="34" charset="0"/>
                <a:ea typeface="Open Sans" panose="020B0606030504020204" pitchFamily="34" charset="0"/>
                <a:cs typeface="Open Sans" panose="020B0606030504020204" pitchFamily="34" charset="0"/>
              </a:rPr>
              <a:t>i</a:t>
            </a:r>
            <a:r>
              <a:rPr lang="en-US" sz="1000" dirty="0">
                <a:latin typeface="Open Sans" panose="020B0606030504020204" pitchFamily="34" charset="0"/>
                <a:ea typeface="Open Sans" panose="020B0606030504020204" pitchFamily="34" charset="0"/>
                <a:cs typeface="Open Sans" panose="020B0606030504020204" pitchFamily="34" charset="0"/>
              </a:rPr>
              <a:t>++)</a:t>
            </a:r>
          </a:p>
          <a:p>
            <a:r>
              <a:rPr lang="en-US" sz="1000" dirty="0">
                <a:latin typeface="Open Sans" panose="020B0606030504020204" pitchFamily="34" charset="0"/>
                <a:ea typeface="Open Sans" panose="020B0606030504020204" pitchFamily="34" charset="0"/>
                <a:cs typeface="Open Sans" panose="020B0606030504020204" pitchFamily="34" charset="0"/>
              </a:rPr>
              <a:t>    {</a:t>
            </a:r>
          </a:p>
          <a:p>
            <a:r>
              <a:rPr lang="en-US" sz="1000" dirty="0">
                <a:latin typeface="Open Sans" panose="020B0606030504020204" pitchFamily="34" charset="0"/>
                <a:ea typeface="Open Sans" panose="020B0606030504020204" pitchFamily="34" charset="0"/>
                <a:cs typeface="Open Sans" panose="020B0606030504020204" pitchFamily="34" charset="0"/>
              </a:rPr>
              <a:t>        if(str1[</a:t>
            </a:r>
            <a:r>
              <a:rPr lang="en-US" sz="1000" dirty="0" err="1">
                <a:latin typeface="Open Sans" panose="020B0606030504020204" pitchFamily="34" charset="0"/>
                <a:ea typeface="Open Sans" panose="020B0606030504020204" pitchFamily="34" charset="0"/>
                <a:cs typeface="Open Sans" panose="020B0606030504020204" pitchFamily="34" charset="0"/>
              </a:rPr>
              <a:t>i</a:t>
            </a:r>
            <a:r>
              <a:rPr lang="en-US" sz="1000" dirty="0">
                <a:latin typeface="Open Sans" panose="020B0606030504020204" pitchFamily="34" charset="0"/>
                <a:ea typeface="Open Sans" panose="020B0606030504020204" pitchFamily="34" charset="0"/>
                <a:cs typeface="Open Sans" panose="020B0606030504020204" pitchFamily="34" charset="0"/>
              </a:rPr>
              <a:t>]==' ')</a:t>
            </a:r>
          </a:p>
          <a:p>
            <a:r>
              <a:rPr lang="en-US" sz="1000" dirty="0">
                <a:latin typeface="Open Sans" panose="020B0606030504020204" pitchFamily="34" charset="0"/>
                <a:ea typeface="Open Sans" panose="020B0606030504020204" pitchFamily="34" charset="0"/>
                <a:cs typeface="Open Sans" panose="020B0606030504020204" pitchFamily="34" charset="0"/>
              </a:rPr>
              <a:t>            continue;</a:t>
            </a:r>
          </a:p>
          <a:p>
            <a:endParaRPr lang="en-US" sz="1000" dirty="0">
              <a:latin typeface="Open Sans" panose="020B0606030504020204" pitchFamily="34" charset="0"/>
              <a:ea typeface="Open Sans" panose="020B0606030504020204" pitchFamily="34" charset="0"/>
              <a:cs typeface="Open Sans" panose="020B0606030504020204" pitchFamily="34" charset="0"/>
            </a:endParaRPr>
          </a:p>
          <a:p>
            <a:r>
              <a:rPr lang="en-US" sz="1000" dirty="0">
                <a:latin typeface="Open Sans" panose="020B0606030504020204" pitchFamily="34" charset="0"/>
                <a:ea typeface="Open Sans" panose="020B0606030504020204" pitchFamily="34" charset="0"/>
                <a:cs typeface="Open Sans" panose="020B0606030504020204" pitchFamily="34" charset="0"/>
              </a:rPr>
              <a:t>        if(Operator(str1[</a:t>
            </a:r>
            <a:r>
              <a:rPr lang="en-US" sz="1000" dirty="0" err="1">
                <a:latin typeface="Open Sans" panose="020B0606030504020204" pitchFamily="34" charset="0"/>
                <a:ea typeface="Open Sans" panose="020B0606030504020204" pitchFamily="34" charset="0"/>
                <a:cs typeface="Open Sans" panose="020B0606030504020204" pitchFamily="34" charset="0"/>
              </a:rPr>
              <a:t>i</a:t>
            </a:r>
            <a:r>
              <a:rPr lang="en-US" sz="1000" dirty="0">
                <a:latin typeface="Open Sans" panose="020B0606030504020204" pitchFamily="34" charset="0"/>
                <a:ea typeface="Open Sans" panose="020B0606030504020204" pitchFamily="34" charset="0"/>
                <a:cs typeface="Open Sans" panose="020B0606030504020204" pitchFamily="34" charset="0"/>
              </a:rPr>
              <a:t>]))</a:t>
            </a:r>
          </a:p>
          <a:p>
            <a:r>
              <a:rPr lang="en-US" sz="1000" dirty="0">
                <a:latin typeface="Open Sans" panose="020B0606030504020204" pitchFamily="34" charset="0"/>
                <a:ea typeface="Open Sans" panose="020B0606030504020204" pitchFamily="34" charset="0"/>
                <a:cs typeface="Open Sans" panose="020B0606030504020204" pitchFamily="34" charset="0"/>
              </a:rPr>
              <a:t>            Calculator(str1[</a:t>
            </a:r>
            <a:r>
              <a:rPr lang="en-US" sz="1000" dirty="0" err="1">
                <a:latin typeface="Open Sans" panose="020B0606030504020204" pitchFamily="34" charset="0"/>
                <a:ea typeface="Open Sans" panose="020B0606030504020204" pitchFamily="34" charset="0"/>
                <a:cs typeface="Open Sans" panose="020B0606030504020204" pitchFamily="34" charset="0"/>
              </a:rPr>
              <a:t>i</a:t>
            </a:r>
            <a:r>
              <a:rPr lang="en-US" sz="1000" dirty="0">
                <a:latin typeface="Open Sans" panose="020B0606030504020204" pitchFamily="34" charset="0"/>
                <a:ea typeface="Open Sans" panose="020B0606030504020204" pitchFamily="34" charset="0"/>
                <a:cs typeface="Open Sans" panose="020B0606030504020204" pitchFamily="34" charset="0"/>
              </a:rPr>
              <a:t>]);</a:t>
            </a:r>
          </a:p>
          <a:p>
            <a:endParaRPr lang="en-US" sz="1000" dirty="0">
              <a:latin typeface="Open Sans" panose="020B0606030504020204" pitchFamily="34" charset="0"/>
              <a:ea typeface="Open Sans" panose="020B0606030504020204" pitchFamily="34" charset="0"/>
              <a:cs typeface="Open Sans" panose="020B0606030504020204" pitchFamily="34" charset="0"/>
            </a:endParaRPr>
          </a:p>
          <a:p>
            <a:r>
              <a:rPr lang="en-US" sz="1000" dirty="0">
                <a:latin typeface="Open Sans" panose="020B0606030504020204" pitchFamily="34" charset="0"/>
                <a:ea typeface="Open Sans" panose="020B0606030504020204" pitchFamily="34" charset="0"/>
                <a:cs typeface="Open Sans" panose="020B0606030504020204" pitchFamily="34" charset="0"/>
              </a:rPr>
              <a:t>        else if(Digit(str1[</a:t>
            </a:r>
            <a:r>
              <a:rPr lang="en-US" sz="1000" dirty="0" err="1">
                <a:latin typeface="Open Sans" panose="020B0606030504020204" pitchFamily="34" charset="0"/>
                <a:ea typeface="Open Sans" panose="020B0606030504020204" pitchFamily="34" charset="0"/>
                <a:cs typeface="Open Sans" panose="020B0606030504020204" pitchFamily="34" charset="0"/>
              </a:rPr>
              <a:t>i</a:t>
            </a:r>
            <a:r>
              <a:rPr lang="en-US" sz="1000" dirty="0">
                <a:latin typeface="Open Sans" panose="020B0606030504020204" pitchFamily="34" charset="0"/>
                <a:ea typeface="Open Sans" panose="020B0606030504020204" pitchFamily="34" charset="0"/>
                <a:cs typeface="Open Sans" panose="020B0606030504020204" pitchFamily="34" charset="0"/>
              </a:rPr>
              <a:t>]))</a:t>
            </a:r>
          </a:p>
          <a:p>
            <a:r>
              <a:rPr lang="en-US" sz="1000" dirty="0">
                <a:latin typeface="Open Sans" panose="020B0606030504020204" pitchFamily="34" charset="0"/>
                <a:ea typeface="Open Sans" panose="020B0606030504020204" pitchFamily="34" charset="0"/>
                <a:cs typeface="Open Sans" panose="020B0606030504020204" pitchFamily="34" charset="0"/>
              </a:rPr>
              <a:t>        {</a:t>
            </a:r>
          </a:p>
          <a:p>
            <a:r>
              <a:rPr lang="en-US" sz="1000" dirty="0">
                <a:latin typeface="Open Sans" panose="020B0606030504020204" pitchFamily="34" charset="0"/>
                <a:ea typeface="Open Sans" panose="020B0606030504020204" pitchFamily="34" charset="0"/>
                <a:cs typeface="Open Sans" panose="020B0606030504020204" pitchFamily="34" charset="0"/>
              </a:rPr>
              <a:t>            </a:t>
            </a:r>
            <a:r>
              <a:rPr lang="en-US" sz="1000" dirty="0" err="1">
                <a:latin typeface="Open Sans" panose="020B0606030504020204" pitchFamily="34" charset="0"/>
                <a:ea typeface="Open Sans" panose="020B0606030504020204" pitchFamily="34" charset="0"/>
                <a:cs typeface="Open Sans" panose="020B0606030504020204" pitchFamily="34" charset="0"/>
              </a:rPr>
              <a:t>ll</a:t>
            </a:r>
            <a:r>
              <a:rPr lang="en-US" sz="1000" dirty="0">
                <a:latin typeface="Open Sans" panose="020B0606030504020204" pitchFamily="34" charset="0"/>
                <a:ea typeface="Open Sans" panose="020B0606030504020204" pitchFamily="34" charset="0"/>
                <a:cs typeface="Open Sans" panose="020B0606030504020204" pitchFamily="34" charset="0"/>
              </a:rPr>
              <a:t> </a:t>
            </a:r>
            <a:r>
              <a:rPr lang="en-US" sz="1000" dirty="0" err="1">
                <a:latin typeface="Open Sans" panose="020B0606030504020204" pitchFamily="34" charset="0"/>
                <a:ea typeface="Open Sans" panose="020B0606030504020204" pitchFamily="34" charset="0"/>
                <a:cs typeface="Open Sans" panose="020B0606030504020204" pitchFamily="34" charset="0"/>
              </a:rPr>
              <a:t>opp</a:t>
            </a:r>
            <a:r>
              <a:rPr lang="en-US" sz="1000" dirty="0">
                <a:latin typeface="Open Sans" panose="020B0606030504020204" pitchFamily="34" charset="0"/>
                <a:ea typeface="Open Sans" panose="020B0606030504020204" pitchFamily="34" charset="0"/>
                <a:cs typeface="Open Sans" panose="020B0606030504020204" pitchFamily="34" charset="0"/>
              </a:rPr>
              <a:t>=0;</a:t>
            </a:r>
          </a:p>
          <a:p>
            <a:r>
              <a:rPr lang="en-US" sz="1000" dirty="0">
                <a:latin typeface="Open Sans" panose="020B0606030504020204" pitchFamily="34" charset="0"/>
                <a:ea typeface="Open Sans" panose="020B0606030504020204" pitchFamily="34" charset="0"/>
                <a:cs typeface="Open Sans" panose="020B0606030504020204" pitchFamily="34" charset="0"/>
              </a:rPr>
              <a:t>            while(</a:t>
            </a:r>
            <a:r>
              <a:rPr lang="en-US" sz="1000" dirty="0" err="1">
                <a:latin typeface="Open Sans" panose="020B0606030504020204" pitchFamily="34" charset="0"/>
                <a:ea typeface="Open Sans" panose="020B0606030504020204" pitchFamily="34" charset="0"/>
                <a:cs typeface="Open Sans" panose="020B0606030504020204" pitchFamily="34" charset="0"/>
              </a:rPr>
              <a:t>i</a:t>
            </a:r>
            <a:r>
              <a:rPr lang="en-US" sz="1000" dirty="0">
                <a:latin typeface="Open Sans" panose="020B0606030504020204" pitchFamily="34" charset="0"/>
                <a:ea typeface="Open Sans" panose="020B0606030504020204" pitchFamily="34" charset="0"/>
                <a:cs typeface="Open Sans" panose="020B0606030504020204" pitchFamily="34" charset="0"/>
              </a:rPr>
              <a:t>&lt;l &amp;&amp; Digit(str1[</a:t>
            </a:r>
            <a:r>
              <a:rPr lang="en-US" sz="1000" dirty="0" err="1">
                <a:latin typeface="Open Sans" panose="020B0606030504020204" pitchFamily="34" charset="0"/>
                <a:ea typeface="Open Sans" panose="020B0606030504020204" pitchFamily="34" charset="0"/>
                <a:cs typeface="Open Sans" panose="020B0606030504020204" pitchFamily="34" charset="0"/>
              </a:rPr>
              <a:t>i</a:t>
            </a:r>
            <a:r>
              <a:rPr lang="en-US" sz="1000" dirty="0">
                <a:latin typeface="Open Sans" panose="020B0606030504020204" pitchFamily="34" charset="0"/>
                <a:ea typeface="Open Sans" panose="020B0606030504020204" pitchFamily="34" charset="0"/>
                <a:cs typeface="Open Sans" panose="020B0606030504020204" pitchFamily="34" charset="0"/>
              </a:rPr>
              <a:t>]))</a:t>
            </a:r>
          </a:p>
          <a:p>
            <a:r>
              <a:rPr lang="en-US" sz="1000" dirty="0">
                <a:latin typeface="Open Sans" panose="020B0606030504020204" pitchFamily="34" charset="0"/>
                <a:ea typeface="Open Sans" panose="020B0606030504020204" pitchFamily="34" charset="0"/>
                <a:cs typeface="Open Sans" panose="020B0606030504020204" pitchFamily="34" charset="0"/>
              </a:rPr>
              <a:t>            {</a:t>
            </a:r>
          </a:p>
          <a:p>
            <a:r>
              <a:rPr lang="en-US" sz="1000" dirty="0">
                <a:latin typeface="Open Sans" panose="020B0606030504020204" pitchFamily="34" charset="0"/>
                <a:ea typeface="Open Sans" panose="020B0606030504020204" pitchFamily="34" charset="0"/>
                <a:cs typeface="Open Sans" panose="020B0606030504020204" pitchFamily="34" charset="0"/>
              </a:rPr>
              <a:t>                </a:t>
            </a:r>
            <a:r>
              <a:rPr lang="en-US" sz="1000" dirty="0" err="1">
                <a:latin typeface="Open Sans" panose="020B0606030504020204" pitchFamily="34" charset="0"/>
                <a:ea typeface="Open Sans" panose="020B0606030504020204" pitchFamily="34" charset="0"/>
                <a:cs typeface="Open Sans" panose="020B0606030504020204" pitchFamily="34" charset="0"/>
              </a:rPr>
              <a:t>opp</a:t>
            </a:r>
            <a:r>
              <a:rPr lang="en-US" sz="1000" dirty="0">
                <a:latin typeface="Open Sans" panose="020B0606030504020204" pitchFamily="34" charset="0"/>
                <a:ea typeface="Open Sans" panose="020B0606030504020204" pitchFamily="34" charset="0"/>
                <a:cs typeface="Open Sans" panose="020B0606030504020204" pitchFamily="34" charset="0"/>
              </a:rPr>
              <a:t>=(</a:t>
            </a:r>
            <a:r>
              <a:rPr lang="en-US" sz="1000" dirty="0" err="1">
                <a:latin typeface="Open Sans" panose="020B0606030504020204" pitchFamily="34" charset="0"/>
                <a:ea typeface="Open Sans" panose="020B0606030504020204" pitchFamily="34" charset="0"/>
                <a:cs typeface="Open Sans" panose="020B0606030504020204" pitchFamily="34" charset="0"/>
              </a:rPr>
              <a:t>opp</a:t>
            </a:r>
            <a:r>
              <a:rPr lang="en-US" sz="1000" dirty="0">
                <a:latin typeface="Open Sans" panose="020B0606030504020204" pitchFamily="34" charset="0"/>
                <a:ea typeface="Open Sans" panose="020B0606030504020204" pitchFamily="34" charset="0"/>
                <a:cs typeface="Open Sans" panose="020B0606030504020204" pitchFamily="34" charset="0"/>
              </a:rPr>
              <a:t>*10)+(str1[</a:t>
            </a:r>
            <a:r>
              <a:rPr lang="en-US" sz="1000" dirty="0" err="1">
                <a:latin typeface="Open Sans" panose="020B0606030504020204" pitchFamily="34" charset="0"/>
                <a:ea typeface="Open Sans" panose="020B0606030504020204" pitchFamily="34" charset="0"/>
                <a:cs typeface="Open Sans" panose="020B0606030504020204" pitchFamily="34" charset="0"/>
              </a:rPr>
              <a:t>i</a:t>
            </a:r>
            <a:r>
              <a:rPr lang="en-US" sz="1000" dirty="0">
                <a:latin typeface="Open Sans" panose="020B0606030504020204" pitchFamily="34" charset="0"/>
                <a:ea typeface="Open Sans" panose="020B0606030504020204" pitchFamily="34" charset="0"/>
                <a:cs typeface="Open Sans" panose="020B0606030504020204" pitchFamily="34" charset="0"/>
              </a:rPr>
              <a:t>]-'0');</a:t>
            </a:r>
          </a:p>
          <a:p>
            <a:r>
              <a:rPr lang="en-US" sz="1000" dirty="0">
                <a:latin typeface="Open Sans" panose="020B0606030504020204" pitchFamily="34" charset="0"/>
                <a:ea typeface="Open Sans" panose="020B0606030504020204" pitchFamily="34" charset="0"/>
                <a:cs typeface="Open Sans" panose="020B0606030504020204" pitchFamily="34" charset="0"/>
              </a:rPr>
              <a:t>                </a:t>
            </a:r>
            <a:r>
              <a:rPr lang="en-US" sz="1000" dirty="0" err="1">
                <a:latin typeface="Open Sans" panose="020B0606030504020204" pitchFamily="34" charset="0"/>
                <a:ea typeface="Open Sans" panose="020B0606030504020204" pitchFamily="34" charset="0"/>
                <a:cs typeface="Open Sans" panose="020B0606030504020204" pitchFamily="34" charset="0"/>
              </a:rPr>
              <a:t>i</a:t>
            </a:r>
            <a:r>
              <a:rPr lang="en-US" sz="1000" dirty="0">
                <a:latin typeface="Open Sans" panose="020B0606030504020204" pitchFamily="34" charset="0"/>
                <a:ea typeface="Open Sans" panose="020B0606030504020204" pitchFamily="34" charset="0"/>
                <a:cs typeface="Open Sans" panose="020B0606030504020204" pitchFamily="34" charset="0"/>
              </a:rPr>
              <a:t>++;</a:t>
            </a:r>
          </a:p>
          <a:p>
            <a:r>
              <a:rPr lang="en-US" sz="1000" dirty="0">
                <a:latin typeface="Open Sans" panose="020B0606030504020204" pitchFamily="34" charset="0"/>
                <a:ea typeface="Open Sans" panose="020B0606030504020204" pitchFamily="34" charset="0"/>
                <a:cs typeface="Open Sans" panose="020B0606030504020204" pitchFamily="34" charset="0"/>
              </a:rPr>
              <a:t>            }</a:t>
            </a:r>
          </a:p>
          <a:p>
            <a:r>
              <a:rPr lang="en-US" sz="1000" dirty="0">
                <a:latin typeface="Open Sans" panose="020B0606030504020204" pitchFamily="34" charset="0"/>
                <a:ea typeface="Open Sans" panose="020B0606030504020204" pitchFamily="34" charset="0"/>
                <a:cs typeface="Open Sans" panose="020B0606030504020204" pitchFamily="34" charset="0"/>
              </a:rPr>
              <a:t>            </a:t>
            </a:r>
            <a:r>
              <a:rPr lang="en-US" sz="1000" dirty="0" err="1">
                <a:latin typeface="Open Sans" panose="020B0606030504020204" pitchFamily="34" charset="0"/>
                <a:ea typeface="Open Sans" panose="020B0606030504020204" pitchFamily="34" charset="0"/>
                <a:cs typeface="Open Sans" panose="020B0606030504020204" pitchFamily="34" charset="0"/>
              </a:rPr>
              <a:t>i</a:t>
            </a:r>
            <a:r>
              <a:rPr lang="en-US" sz="1000" dirty="0">
                <a:latin typeface="Open Sans" panose="020B0606030504020204" pitchFamily="34" charset="0"/>
                <a:ea typeface="Open Sans" panose="020B0606030504020204" pitchFamily="34" charset="0"/>
                <a:cs typeface="Open Sans" panose="020B0606030504020204" pitchFamily="34" charset="0"/>
              </a:rPr>
              <a:t>--;</a:t>
            </a:r>
          </a:p>
          <a:p>
            <a:r>
              <a:rPr lang="en-US" sz="1000" dirty="0">
                <a:latin typeface="Open Sans" panose="020B0606030504020204" pitchFamily="34" charset="0"/>
                <a:ea typeface="Open Sans" panose="020B0606030504020204" pitchFamily="34" charset="0"/>
                <a:cs typeface="Open Sans" panose="020B0606030504020204" pitchFamily="34" charset="0"/>
              </a:rPr>
              <a:t>            </a:t>
            </a:r>
            <a:r>
              <a:rPr lang="en-US" sz="1000" dirty="0" err="1">
                <a:latin typeface="Open Sans" panose="020B0606030504020204" pitchFamily="34" charset="0"/>
                <a:ea typeface="Open Sans" panose="020B0606030504020204" pitchFamily="34" charset="0"/>
                <a:cs typeface="Open Sans" panose="020B0606030504020204" pitchFamily="34" charset="0"/>
              </a:rPr>
              <a:t>Stack.push</a:t>
            </a:r>
            <a:r>
              <a:rPr lang="en-US" sz="1000" dirty="0">
                <a:latin typeface="Open Sans" panose="020B0606030504020204" pitchFamily="34" charset="0"/>
                <a:ea typeface="Open Sans" panose="020B0606030504020204" pitchFamily="34" charset="0"/>
                <a:cs typeface="Open Sans" panose="020B0606030504020204" pitchFamily="34" charset="0"/>
              </a:rPr>
              <a:t>(</a:t>
            </a:r>
            <a:r>
              <a:rPr lang="en-US" sz="1000" dirty="0" err="1">
                <a:latin typeface="Open Sans" panose="020B0606030504020204" pitchFamily="34" charset="0"/>
                <a:ea typeface="Open Sans" panose="020B0606030504020204" pitchFamily="34" charset="0"/>
                <a:cs typeface="Open Sans" panose="020B0606030504020204" pitchFamily="34" charset="0"/>
              </a:rPr>
              <a:t>opp</a:t>
            </a:r>
            <a:r>
              <a:rPr lang="en-US" sz="1000" dirty="0">
                <a:latin typeface="Open Sans" panose="020B0606030504020204" pitchFamily="34" charset="0"/>
                <a:ea typeface="Open Sans" panose="020B0606030504020204" pitchFamily="34" charset="0"/>
                <a:cs typeface="Open Sans" panose="020B0606030504020204" pitchFamily="34" charset="0"/>
              </a:rPr>
              <a:t>);</a:t>
            </a:r>
          </a:p>
          <a:p>
            <a:r>
              <a:rPr lang="en-US" sz="1000" dirty="0">
                <a:latin typeface="Open Sans" panose="020B0606030504020204" pitchFamily="34" charset="0"/>
                <a:ea typeface="Open Sans" panose="020B0606030504020204" pitchFamily="34" charset="0"/>
                <a:cs typeface="Open Sans" panose="020B0606030504020204" pitchFamily="34" charset="0"/>
              </a:rPr>
              <a:t>        }</a:t>
            </a:r>
          </a:p>
          <a:p>
            <a:r>
              <a:rPr lang="en-US" sz="1000" dirty="0">
                <a:latin typeface="Open Sans" panose="020B0606030504020204" pitchFamily="34" charset="0"/>
                <a:ea typeface="Open Sans" panose="020B0606030504020204" pitchFamily="34" charset="0"/>
                <a:cs typeface="Open Sans" panose="020B0606030504020204" pitchFamily="34" charset="0"/>
              </a:rPr>
              <a:t>    }</a:t>
            </a:r>
          </a:p>
          <a:p>
            <a:r>
              <a:rPr lang="en-US" sz="1000" dirty="0">
                <a:latin typeface="Open Sans" panose="020B0606030504020204" pitchFamily="34" charset="0"/>
                <a:ea typeface="Open Sans" panose="020B0606030504020204" pitchFamily="34" charset="0"/>
                <a:cs typeface="Open Sans" panose="020B0606030504020204" pitchFamily="34" charset="0"/>
              </a:rPr>
              <a:t>    </a:t>
            </a:r>
            <a:r>
              <a:rPr lang="en-US" sz="1000" dirty="0" err="1">
                <a:latin typeface="Open Sans" panose="020B0606030504020204" pitchFamily="34" charset="0"/>
                <a:ea typeface="Open Sans" panose="020B0606030504020204" pitchFamily="34" charset="0"/>
                <a:cs typeface="Open Sans" panose="020B0606030504020204" pitchFamily="34" charset="0"/>
              </a:rPr>
              <a:t>cout</a:t>
            </a:r>
            <a:r>
              <a:rPr lang="en-US" sz="1000" dirty="0">
                <a:latin typeface="Open Sans" panose="020B0606030504020204" pitchFamily="34" charset="0"/>
                <a:ea typeface="Open Sans" panose="020B0606030504020204" pitchFamily="34" charset="0"/>
                <a:cs typeface="Open Sans" panose="020B0606030504020204" pitchFamily="34" charset="0"/>
              </a:rPr>
              <a:t> &lt;&lt; "\n\</a:t>
            </a:r>
            <a:r>
              <a:rPr lang="en-US" sz="1000" dirty="0" err="1">
                <a:latin typeface="Open Sans" panose="020B0606030504020204" pitchFamily="34" charset="0"/>
                <a:ea typeface="Open Sans" panose="020B0606030504020204" pitchFamily="34" charset="0"/>
                <a:cs typeface="Open Sans" panose="020B0606030504020204" pitchFamily="34" charset="0"/>
              </a:rPr>
              <a:t>tResult</a:t>
            </a:r>
            <a:r>
              <a:rPr lang="en-US" sz="1000" dirty="0">
                <a:latin typeface="Open Sans" panose="020B0606030504020204" pitchFamily="34" charset="0"/>
                <a:ea typeface="Open Sans" panose="020B0606030504020204" pitchFamily="34" charset="0"/>
                <a:cs typeface="Open Sans" panose="020B0606030504020204" pitchFamily="34" charset="0"/>
              </a:rPr>
              <a:t>: " &lt;&lt; </a:t>
            </a:r>
            <a:r>
              <a:rPr lang="en-US" sz="1000" dirty="0" err="1">
                <a:latin typeface="Open Sans" panose="020B0606030504020204" pitchFamily="34" charset="0"/>
                <a:ea typeface="Open Sans" panose="020B0606030504020204" pitchFamily="34" charset="0"/>
                <a:cs typeface="Open Sans" panose="020B0606030504020204" pitchFamily="34" charset="0"/>
              </a:rPr>
              <a:t>Stack.top</a:t>
            </a:r>
            <a:r>
              <a:rPr lang="en-US" sz="1000" dirty="0">
                <a:latin typeface="Open Sans" panose="020B0606030504020204" pitchFamily="34" charset="0"/>
                <a:ea typeface="Open Sans" panose="020B0606030504020204" pitchFamily="34" charset="0"/>
                <a:cs typeface="Open Sans" panose="020B0606030504020204" pitchFamily="34" charset="0"/>
              </a:rPr>
              <a:t>() &lt;&lt; </a:t>
            </a:r>
            <a:r>
              <a:rPr lang="en-US" sz="1000" dirty="0" err="1">
                <a:latin typeface="Open Sans" panose="020B0606030504020204" pitchFamily="34" charset="0"/>
                <a:ea typeface="Open Sans" panose="020B0606030504020204" pitchFamily="34" charset="0"/>
                <a:cs typeface="Open Sans" panose="020B0606030504020204" pitchFamily="34" charset="0"/>
              </a:rPr>
              <a:t>endl</a:t>
            </a:r>
            <a:r>
              <a:rPr lang="en-US" sz="1000" dirty="0">
                <a:latin typeface="Open Sans" panose="020B0606030504020204" pitchFamily="34" charset="0"/>
                <a:ea typeface="Open Sans" panose="020B0606030504020204" pitchFamily="34" charset="0"/>
                <a:cs typeface="Open Sans" panose="020B0606030504020204" pitchFamily="34" charset="0"/>
              </a:rPr>
              <a:t> &lt;&lt; </a:t>
            </a:r>
            <a:r>
              <a:rPr lang="en-US" sz="1000" dirty="0" err="1">
                <a:latin typeface="Open Sans" panose="020B0606030504020204" pitchFamily="34" charset="0"/>
                <a:ea typeface="Open Sans" panose="020B0606030504020204" pitchFamily="34" charset="0"/>
                <a:cs typeface="Open Sans" panose="020B0606030504020204" pitchFamily="34" charset="0"/>
              </a:rPr>
              <a:t>endl</a:t>
            </a:r>
            <a:r>
              <a:rPr lang="en-US" sz="1000" dirty="0">
                <a:latin typeface="Open Sans" panose="020B0606030504020204" pitchFamily="34" charset="0"/>
                <a:ea typeface="Open Sans" panose="020B0606030504020204" pitchFamily="34" charset="0"/>
                <a:cs typeface="Open Sans" panose="020B0606030504020204" pitchFamily="34" charset="0"/>
              </a:rPr>
              <a:t>;</a:t>
            </a:r>
          </a:p>
          <a:p>
            <a:r>
              <a:rPr lang="en-US" sz="1000" dirty="0">
                <a:latin typeface="Open Sans" panose="020B0606030504020204" pitchFamily="34" charset="0"/>
                <a:ea typeface="Open Sans" panose="020B0606030504020204" pitchFamily="34" charset="0"/>
                <a:cs typeface="Open Sans" panose="020B0606030504020204" pitchFamily="34" charset="0"/>
              </a:rPr>
              <a:t>}</a:t>
            </a:r>
          </a:p>
        </p:txBody>
      </p:sp>
      <p:sp>
        <p:nvSpPr>
          <p:cNvPr id="4" name="Rectangle 3">
            <a:extLst>
              <a:ext uri="{FF2B5EF4-FFF2-40B4-BE49-F238E27FC236}">
                <a16:creationId xmlns:a16="http://schemas.microsoft.com/office/drawing/2014/main" id="{82667D97-9AB7-F5B4-52CA-5AD505F4CC8C}"/>
              </a:ext>
            </a:extLst>
          </p:cNvPr>
          <p:cNvSpPr/>
          <p:nvPr/>
        </p:nvSpPr>
        <p:spPr>
          <a:xfrm>
            <a:off x="4074309" y="490332"/>
            <a:ext cx="2763813" cy="5817702"/>
          </a:xfrm>
          <a:prstGeom prst="rect">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58282DF2-1FDC-DF55-4EA9-907E63F53A02}"/>
              </a:ext>
            </a:extLst>
          </p:cNvPr>
          <p:cNvSpPr txBox="1"/>
          <p:nvPr/>
        </p:nvSpPr>
        <p:spPr>
          <a:xfrm>
            <a:off x="4127241" y="659971"/>
            <a:ext cx="2531462" cy="5478423"/>
          </a:xfrm>
          <a:prstGeom prst="rect">
            <a:avLst/>
          </a:prstGeom>
          <a:noFill/>
        </p:spPr>
        <p:txBody>
          <a:bodyPr wrap="none" rtlCol="0">
            <a:spAutoFit/>
          </a:bodyPr>
          <a:lstStyle/>
          <a:p>
            <a:r>
              <a:rPr lang="en-US" sz="1000" dirty="0">
                <a:latin typeface="Open Sans" panose="020B0606030504020204" pitchFamily="34" charset="0"/>
                <a:ea typeface="Open Sans" panose="020B0606030504020204" pitchFamily="34" charset="0"/>
                <a:cs typeface="Open Sans" panose="020B0606030504020204" pitchFamily="34" charset="0"/>
              </a:rPr>
              <a:t>void </a:t>
            </a:r>
            <a:r>
              <a:rPr lang="en-US" sz="1000" dirty="0" err="1">
                <a:latin typeface="Open Sans" panose="020B0606030504020204" pitchFamily="34" charset="0"/>
                <a:ea typeface="Open Sans" panose="020B0606030504020204" pitchFamily="34" charset="0"/>
                <a:cs typeface="Open Sans" panose="020B0606030504020204" pitchFamily="34" charset="0"/>
              </a:rPr>
              <a:t>inFix</a:t>
            </a:r>
            <a:r>
              <a:rPr lang="en-US" sz="1000" dirty="0">
                <a:latin typeface="Open Sans" panose="020B0606030504020204" pitchFamily="34" charset="0"/>
                <a:ea typeface="Open Sans" panose="020B0606030504020204" pitchFamily="34" charset="0"/>
                <a:cs typeface="Open Sans" panose="020B0606030504020204" pitchFamily="34" charset="0"/>
              </a:rPr>
              <a:t>()</a:t>
            </a:r>
          </a:p>
          <a:p>
            <a:r>
              <a:rPr lang="en-US" sz="1000" dirty="0">
                <a:latin typeface="Open Sans" panose="020B0606030504020204" pitchFamily="34" charset="0"/>
                <a:ea typeface="Open Sans" panose="020B0606030504020204" pitchFamily="34" charset="0"/>
                <a:cs typeface="Open Sans" panose="020B0606030504020204" pitchFamily="34" charset="0"/>
              </a:rPr>
              <a:t>{</a:t>
            </a:r>
          </a:p>
          <a:p>
            <a:r>
              <a:rPr lang="en-US" sz="1000" dirty="0">
                <a:latin typeface="Open Sans" panose="020B0606030504020204" pitchFamily="34" charset="0"/>
                <a:ea typeface="Open Sans" panose="020B0606030504020204" pitchFamily="34" charset="0"/>
                <a:cs typeface="Open Sans" panose="020B0606030504020204" pitchFamily="34" charset="0"/>
              </a:rPr>
              <a:t>    stack&lt;char&gt; </a:t>
            </a:r>
            <a:r>
              <a:rPr lang="en-US" sz="1000" dirty="0" err="1">
                <a:latin typeface="Open Sans" panose="020B0606030504020204" pitchFamily="34" charset="0"/>
                <a:ea typeface="Open Sans" panose="020B0606030504020204" pitchFamily="34" charset="0"/>
                <a:cs typeface="Open Sans" panose="020B0606030504020204" pitchFamily="34" charset="0"/>
              </a:rPr>
              <a:t>st</a:t>
            </a:r>
            <a:r>
              <a:rPr lang="en-US" sz="1000" dirty="0">
                <a:latin typeface="Open Sans" panose="020B0606030504020204" pitchFamily="34" charset="0"/>
                <a:ea typeface="Open Sans" panose="020B0606030504020204" pitchFamily="34" charset="0"/>
                <a:cs typeface="Open Sans" panose="020B0606030504020204" pitchFamily="34" charset="0"/>
              </a:rPr>
              <a:t>;</a:t>
            </a:r>
          </a:p>
          <a:p>
            <a:r>
              <a:rPr lang="en-US" sz="1000" dirty="0">
                <a:latin typeface="Open Sans" panose="020B0606030504020204" pitchFamily="34" charset="0"/>
                <a:ea typeface="Open Sans" panose="020B0606030504020204" pitchFamily="34" charset="0"/>
                <a:cs typeface="Open Sans" panose="020B0606030504020204" pitchFamily="34" charset="0"/>
              </a:rPr>
              <a:t>    string ns;</a:t>
            </a:r>
          </a:p>
          <a:p>
            <a:endParaRPr lang="en-US" sz="1000" dirty="0">
              <a:latin typeface="Open Sans" panose="020B0606030504020204" pitchFamily="34" charset="0"/>
              <a:ea typeface="Open Sans" panose="020B0606030504020204" pitchFamily="34" charset="0"/>
              <a:cs typeface="Open Sans" panose="020B0606030504020204" pitchFamily="34" charset="0"/>
            </a:endParaRPr>
          </a:p>
          <a:p>
            <a:r>
              <a:rPr lang="en-US" sz="1000" dirty="0">
                <a:latin typeface="Open Sans" panose="020B0606030504020204" pitchFamily="34" charset="0"/>
                <a:ea typeface="Open Sans" panose="020B0606030504020204" pitchFamily="34" charset="0"/>
                <a:cs typeface="Open Sans" panose="020B0606030504020204" pitchFamily="34" charset="0"/>
              </a:rPr>
              <a:t>    </a:t>
            </a:r>
            <a:r>
              <a:rPr lang="en-US" sz="1000" dirty="0" err="1">
                <a:latin typeface="Open Sans" panose="020B0606030504020204" pitchFamily="34" charset="0"/>
                <a:ea typeface="Open Sans" panose="020B0606030504020204" pitchFamily="34" charset="0"/>
                <a:cs typeface="Open Sans" panose="020B0606030504020204" pitchFamily="34" charset="0"/>
              </a:rPr>
              <a:t>printf</a:t>
            </a:r>
            <a:r>
              <a:rPr lang="en-US" sz="1000" dirty="0">
                <a:latin typeface="Open Sans" panose="020B0606030504020204" pitchFamily="34" charset="0"/>
                <a:ea typeface="Open Sans" panose="020B0606030504020204" pitchFamily="34" charset="0"/>
                <a:cs typeface="Open Sans" panose="020B0606030504020204" pitchFamily="34" charset="0"/>
              </a:rPr>
              <a:t>("\</a:t>
            </a:r>
            <a:r>
              <a:rPr lang="en-US" sz="1000" dirty="0" err="1">
                <a:latin typeface="Open Sans" panose="020B0606030504020204" pitchFamily="34" charset="0"/>
                <a:ea typeface="Open Sans" panose="020B0606030504020204" pitchFamily="34" charset="0"/>
                <a:cs typeface="Open Sans" panose="020B0606030504020204" pitchFamily="34" charset="0"/>
              </a:rPr>
              <a:t>nEnter</a:t>
            </a:r>
            <a:r>
              <a:rPr lang="en-US" sz="1000" dirty="0">
                <a:latin typeface="Open Sans" panose="020B0606030504020204" pitchFamily="34" charset="0"/>
                <a:ea typeface="Open Sans" panose="020B0606030504020204" pitchFamily="34" charset="0"/>
                <a:cs typeface="Open Sans" panose="020B0606030504020204" pitchFamily="34" charset="0"/>
              </a:rPr>
              <a:t> The </a:t>
            </a:r>
            <a:r>
              <a:rPr lang="en-US" sz="1000" dirty="0" err="1">
                <a:latin typeface="Open Sans" panose="020B0606030504020204" pitchFamily="34" charset="0"/>
                <a:ea typeface="Open Sans" panose="020B0606030504020204" pitchFamily="34" charset="0"/>
                <a:cs typeface="Open Sans" panose="020B0606030504020204" pitchFamily="34" charset="0"/>
              </a:rPr>
              <a:t>InFix</a:t>
            </a:r>
            <a:r>
              <a:rPr lang="en-US" sz="1000" dirty="0">
                <a:latin typeface="Open Sans" panose="020B0606030504020204" pitchFamily="34" charset="0"/>
                <a:ea typeface="Open Sans" panose="020B0606030504020204" pitchFamily="34" charset="0"/>
                <a:cs typeface="Open Sans" panose="020B0606030504020204" pitchFamily="34" charset="0"/>
              </a:rPr>
              <a:t> Equation: ");</a:t>
            </a:r>
          </a:p>
          <a:p>
            <a:r>
              <a:rPr lang="en-US" sz="1000" dirty="0">
                <a:latin typeface="Open Sans" panose="020B0606030504020204" pitchFamily="34" charset="0"/>
                <a:ea typeface="Open Sans" panose="020B0606030504020204" pitchFamily="34" charset="0"/>
                <a:cs typeface="Open Sans" panose="020B0606030504020204" pitchFamily="34" charset="0"/>
              </a:rPr>
              <a:t>    </a:t>
            </a:r>
            <a:r>
              <a:rPr lang="en-US" sz="1000" dirty="0" err="1">
                <a:latin typeface="Open Sans" panose="020B0606030504020204" pitchFamily="34" charset="0"/>
                <a:ea typeface="Open Sans" panose="020B0606030504020204" pitchFamily="34" charset="0"/>
                <a:cs typeface="Open Sans" panose="020B0606030504020204" pitchFamily="34" charset="0"/>
              </a:rPr>
              <a:t>cin.ignore</a:t>
            </a:r>
            <a:r>
              <a:rPr lang="en-US" sz="1000" dirty="0">
                <a:latin typeface="Open Sans" panose="020B0606030504020204" pitchFamily="34" charset="0"/>
                <a:ea typeface="Open Sans" panose="020B0606030504020204" pitchFamily="34" charset="0"/>
                <a:cs typeface="Open Sans" panose="020B0606030504020204" pitchFamily="34" charset="0"/>
              </a:rPr>
              <a:t>();</a:t>
            </a:r>
          </a:p>
          <a:p>
            <a:r>
              <a:rPr lang="en-US" sz="1000" dirty="0">
                <a:latin typeface="Open Sans" panose="020B0606030504020204" pitchFamily="34" charset="0"/>
                <a:ea typeface="Open Sans" panose="020B0606030504020204" pitchFamily="34" charset="0"/>
                <a:cs typeface="Open Sans" panose="020B0606030504020204" pitchFamily="34" charset="0"/>
              </a:rPr>
              <a:t>    </a:t>
            </a:r>
            <a:r>
              <a:rPr lang="en-US" sz="1000" dirty="0" err="1">
                <a:latin typeface="Open Sans" panose="020B0606030504020204" pitchFamily="34" charset="0"/>
                <a:ea typeface="Open Sans" panose="020B0606030504020204" pitchFamily="34" charset="0"/>
                <a:cs typeface="Open Sans" panose="020B0606030504020204" pitchFamily="34" charset="0"/>
              </a:rPr>
              <a:t>getline</a:t>
            </a:r>
            <a:r>
              <a:rPr lang="en-US" sz="1000" dirty="0">
                <a:latin typeface="Open Sans" panose="020B0606030504020204" pitchFamily="34" charset="0"/>
                <a:ea typeface="Open Sans" panose="020B0606030504020204" pitchFamily="34" charset="0"/>
                <a:cs typeface="Open Sans" panose="020B0606030504020204" pitchFamily="34" charset="0"/>
              </a:rPr>
              <a:t>(</a:t>
            </a:r>
            <a:r>
              <a:rPr lang="en-US" sz="1000" dirty="0" err="1">
                <a:latin typeface="Open Sans" panose="020B0606030504020204" pitchFamily="34" charset="0"/>
                <a:ea typeface="Open Sans" panose="020B0606030504020204" pitchFamily="34" charset="0"/>
                <a:cs typeface="Open Sans" panose="020B0606030504020204" pitchFamily="34" charset="0"/>
              </a:rPr>
              <a:t>cin,str</a:t>
            </a:r>
            <a:r>
              <a:rPr lang="en-US" sz="1000" dirty="0">
                <a:latin typeface="Open Sans" panose="020B0606030504020204" pitchFamily="34" charset="0"/>
                <a:ea typeface="Open Sans" panose="020B0606030504020204" pitchFamily="34" charset="0"/>
                <a:cs typeface="Open Sans" panose="020B0606030504020204" pitchFamily="34" charset="0"/>
              </a:rPr>
              <a:t>);</a:t>
            </a:r>
          </a:p>
          <a:p>
            <a:r>
              <a:rPr lang="en-US" sz="1000" dirty="0">
                <a:latin typeface="Open Sans" panose="020B0606030504020204" pitchFamily="34" charset="0"/>
                <a:ea typeface="Open Sans" panose="020B0606030504020204" pitchFamily="34" charset="0"/>
                <a:cs typeface="Open Sans" panose="020B0606030504020204" pitchFamily="34" charset="0"/>
              </a:rPr>
              <a:t>    </a:t>
            </a:r>
            <a:r>
              <a:rPr lang="en-US" sz="1000" dirty="0" err="1">
                <a:latin typeface="Open Sans" panose="020B0606030504020204" pitchFamily="34" charset="0"/>
                <a:ea typeface="Open Sans" panose="020B0606030504020204" pitchFamily="34" charset="0"/>
                <a:cs typeface="Open Sans" panose="020B0606030504020204" pitchFamily="34" charset="0"/>
              </a:rPr>
              <a:t>st.push</a:t>
            </a:r>
            <a:r>
              <a:rPr lang="en-US" sz="1000" dirty="0">
                <a:latin typeface="Open Sans" panose="020B0606030504020204" pitchFamily="34" charset="0"/>
                <a:ea typeface="Open Sans" panose="020B0606030504020204" pitchFamily="34" charset="0"/>
                <a:cs typeface="Open Sans" panose="020B0606030504020204" pitchFamily="34" charset="0"/>
              </a:rPr>
              <a:t>('N');</a:t>
            </a:r>
          </a:p>
          <a:p>
            <a:r>
              <a:rPr lang="en-US" sz="1000" dirty="0">
                <a:latin typeface="Open Sans" panose="020B0606030504020204" pitchFamily="34" charset="0"/>
                <a:ea typeface="Open Sans" panose="020B0606030504020204" pitchFamily="34" charset="0"/>
                <a:cs typeface="Open Sans" panose="020B0606030504020204" pitchFamily="34" charset="0"/>
              </a:rPr>
              <a:t>    int l=</a:t>
            </a:r>
            <a:r>
              <a:rPr lang="en-US" sz="1000" dirty="0" err="1">
                <a:latin typeface="Open Sans" panose="020B0606030504020204" pitchFamily="34" charset="0"/>
                <a:ea typeface="Open Sans" panose="020B0606030504020204" pitchFamily="34" charset="0"/>
                <a:cs typeface="Open Sans" panose="020B0606030504020204" pitchFamily="34" charset="0"/>
              </a:rPr>
              <a:t>str.length</a:t>
            </a:r>
            <a:r>
              <a:rPr lang="en-US" sz="1000" dirty="0">
                <a:latin typeface="Open Sans" panose="020B0606030504020204" pitchFamily="34" charset="0"/>
                <a:ea typeface="Open Sans" panose="020B0606030504020204" pitchFamily="34" charset="0"/>
                <a:cs typeface="Open Sans" panose="020B0606030504020204" pitchFamily="34" charset="0"/>
              </a:rPr>
              <a:t>();</a:t>
            </a:r>
          </a:p>
          <a:p>
            <a:r>
              <a:rPr lang="en-US" sz="1000" dirty="0">
                <a:latin typeface="Open Sans" panose="020B0606030504020204" pitchFamily="34" charset="0"/>
                <a:ea typeface="Open Sans" panose="020B0606030504020204" pitchFamily="34" charset="0"/>
                <a:cs typeface="Open Sans" panose="020B0606030504020204" pitchFamily="34" charset="0"/>
              </a:rPr>
              <a:t>    for(int </a:t>
            </a:r>
            <a:r>
              <a:rPr lang="en-US" sz="1000" dirty="0" err="1">
                <a:latin typeface="Open Sans" panose="020B0606030504020204" pitchFamily="34" charset="0"/>
                <a:ea typeface="Open Sans" panose="020B0606030504020204" pitchFamily="34" charset="0"/>
                <a:cs typeface="Open Sans" panose="020B0606030504020204" pitchFamily="34" charset="0"/>
              </a:rPr>
              <a:t>i</a:t>
            </a:r>
            <a:r>
              <a:rPr lang="en-US" sz="1000" dirty="0">
                <a:latin typeface="Open Sans" panose="020B0606030504020204" pitchFamily="34" charset="0"/>
                <a:ea typeface="Open Sans" panose="020B0606030504020204" pitchFamily="34" charset="0"/>
                <a:cs typeface="Open Sans" panose="020B0606030504020204" pitchFamily="34" charset="0"/>
              </a:rPr>
              <a:t>=0; </a:t>
            </a:r>
            <a:r>
              <a:rPr lang="en-US" sz="1000" dirty="0" err="1">
                <a:latin typeface="Open Sans" panose="020B0606030504020204" pitchFamily="34" charset="0"/>
                <a:ea typeface="Open Sans" panose="020B0606030504020204" pitchFamily="34" charset="0"/>
                <a:cs typeface="Open Sans" panose="020B0606030504020204" pitchFamily="34" charset="0"/>
              </a:rPr>
              <a:t>i</a:t>
            </a:r>
            <a:r>
              <a:rPr lang="en-US" sz="1000" dirty="0">
                <a:latin typeface="Open Sans" panose="020B0606030504020204" pitchFamily="34" charset="0"/>
                <a:ea typeface="Open Sans" panose="020B0606030504020204" pitchFamily="34" charset="0"/>
                <a:cs typeface="Open Sans" panose="020B0606030504020204" pitchFamily="34" charset="0"/>
              </a:rPr>
              <a:t>&lt;l; </a:t>
            </a:r>
            <a:r>
              <a:rPr lang="en-US" sz="1000" dirty="0" err="1">
                <a:latin typeface="Open Sans" panose="020B0606030504020204" pitchFamily="34" charset="0"/>
                <a:ea typeface="Open Sans" panose="020B0606030504020204" pitchFamily="34" charset="0"/>
                <a:cs typeface="Open Sans" panose="020B0606030504020204" pitchFamily="34" charset="0"/>
              </a:rPr>
              <a:t>i</a:t>
            </a:r>
            <a:r>
              <a:rPr lang="en-US" sz="1000" dirty="0">
                <a:latin typeface="Open Sans" panose="020B0606030504020204" pitchFamily="34" charset="0"/>
                <a:ea typeface="Open Sans" panose="020B0606030504020204" pitchFamily="34" charset="0"/>
                <a:cs typeface="Open Sans" panose="020B0606030504020204" pitchFamily="34" charset="0"/>
              </a:rPr>
              <a:t>++)</a:t>
            </a:r>
          </a:p>
          <a:p>
            <a:r>
              <a:rPr lang="en-US" sz="1000" dirty="0">
                <a:latin typeface="Open Sans" panose="020B0606030504020204" pitchFamily="34" charset="0"/>
                <a:ea typeface="Open Sans" panose="020B0606030504020204" pitchFamily="34" charset="0"/>
                <a:cs typeface="Open Sans" panose="020B0606030504020204" pitchFamily="34" charset="0"/>
              </a:rPr>
              <a:t>    {</a:t>
            </a:r>
          </a:p>
          <a:p>
            <a:r>
              <a:rPr lang="en-US" sz="1000" dirty="0">
                <a:latin typeface="Open Sans" panose="020B0606030504020204" pitchFamily="34" charset="0"/>
                <a:ea typeface="Open Sans" panose="020B0606030504020204" pitchFamily="34" charset="0"/>
                <a:cs typeface="Open Sans" panose="020B0606030504020204" pitchFamily="34" charset="0"/>
              </a:rPr>
              <a:t>        if(Digit(str[</a:t>
            </a:r>
            <a:r>
              <a:rPr lang="en-US" sz="1000" dirty="0" err="1">
                <a:latin typeface="Open Sans" panose="020B0606030504020204" pitchFamily="34" charset="0"/>
                <a:ea typeface="Open Sans" panose="020B0606030504020204" pitchFamily="34" charset="0"/>
                <a:cs typeface="Open Sans" panose="020B0606030504020204" pitchFamily="34" charset="0"/>
              </a:rPr>
              <a:t>i</a:t>
            </a:r>
            <a:r>
              <a:rPr lang="en-US" sz="1000" dirty="0">
                <a:latin typeface="Open Sans" panose="020B0606030504020204" pitchFamily="34" charset="0"/>
                <a:ea typeface="Open Sans" panose="020B0606030504020204" pitchFamily="34" charset="0"/>
                <a:cs typeface="Open Sans" panose="020B0606030504020204" pitchFamily="34" charset="0"/>
              </a:rPr>
              <a:t>])){</a:t>
            </a:r>
          </a:p>
          <a:p>
            <a:r>
              <a:rPr lang="en-US" sz="1000" dirty="0">
                <a:latin typeface="Open Sans" panose="020B0606030504020204" pitchFamily="34" charset="0"/>
                <a:ea typeface="Open Sans" panose="020B0606030504020204" pitchFamily="34" charset="0"/>
                <a:cs typeface="Open Sans" panose="020B0606030504020204" pitchFamily="34" charset="0"/>
              </a:rPr>
              <a:t>            ns+=str[</a:t>
            </a:r>
            <a:r>
              <a:rPr lang="en-US" sz="1000" dirty="0" err="1">
                <a:latin typeface="Open Sans" panose="020B0606030504020204" pitchFamily="34" charset="0"/>
                <a:ea typeface="Open Sans" panose="020B0606030504020204" pitchFamily="34" charset="0"/>
                <a:cs typeface="Open Sans" panose="020B0606030504020204" pitchFamily="34" charset="0"/>
              </a:rPr>
              <a:t>i</a:t>
            </a:r>
            <a:r>
              <a:rPr lang="en-US" sz="1000" dirty="0">
                <a:latin typeface="Open Sans" panose="020B0606030504020204" pitchFamily="34" charset="0"/>
                <a:ea typeface="Open Sans" panose="020B0606030504020204" pitchFamily="34" charset="0"/>
                <a:cs typeface="Open Sans" panose="020B0606030504020204" pitchFamily="34" charset="0"/>
              </a:rPr>
              <a:t>];</a:t>
            </a:r>
          </a:p>
          <a:p>
            <a:endParaRPr lang="en-US" sz="1000" dirty="0">
              <a:latin typeface="Open Sans" panose="020B0606030504020204" pitchFamily="34" charset="0"/>
              <a:ea typeface="Open Sans" panose="020B0606030504020204" pitchFamily="34" charset="0"/>
              <a:cs typeface="Open Sans" panose="020B0606030504020204" pitchFamily="34" charset="0"/>
            </a:endParaRPr>
          </a:p>
          <a:p>
            <a:r>
              <a:rPr lang="en-US" sz="1000" dirty="0">
                <a:latin typeface="Open Sans" panose="020B0606030504020204" pitchFamily="34" charset="0"/>
                <a:ea typeface="Open Sans" panose="020B0606030504020204" pitchFamily="34" charset="0"/>
                <a:cs typeface="Open Sans" panose="020B0606030504020204" pitchFamily="34" charset="0"/>
              </a:rPr>
              <a:t>          }</a:t>
            </a:r>
          </a:p>
          <a:p>
            <a:endParaRPr lang="en-US" sz="1000" dirty="0">
              <a:latin typeface="Open Sans" panose="020B0606030504020204" pitchFamily="34" charset="0"/>
              <a:ea typeface="Open Sans" panose="020B0606030504020204" pitchFamily="34" charset="0"/>
              <a:cs typeface="Open Sans" panose="020B0606030504020204" pitchFamily="34" charset="0"/>
            </a:endParaRPr>
          </a:p>
          <a:p>
            <a:r>
              <a:rPr lang="en-US" sz="1000" dirty="0">
                <a:latin typeface="Open Sans" panose="020B0606030504020204" pitchFamily="34" charset="0"/>
                <a:ea typeface="Open Sans" panose="020B0606030504020204" pitchFamily="34" charset="0"/>
                <a:cs typeface="Open Sans" panose="020B0606030504020204" pitchFamily="34" charset="0"/>
              </a:rPr>
              <a:t>        else if (str[</a:t>
            </a:r>
            <a:r>
              <a:rPr lang="en-US" sz="1000" dirty="0" err="1">
                <a:latin typeface="Open Sans" panose="020B0606030504020204" pitchFamily="34" charset="0"/>
                <a:ea typeface="Open Sans" panose="020B0606030504020204" pitchFamily="34" charset="0"/>
                <a:cs typeface="Open Sans" panose="020B0606030504020204" pitchFamily="34" charset="0"/>
              </a:rPr>
              <a:t>i</a:t>
            </a:r>
            <a:r>
              <a:rPr lang="en-US" sz="1000" dirty="0">
                <a:latin typeface="Open Sans" panose="020B0606030504020204" pitchFamily="34" charset="0"/>
                <a:ea typeface="Open Sans" panose="020B0606030504020204" pitchFamily="34" charset="0"/>
                <a:cs typeface="Open Sans" panose="020B0606030504020204" pitchFamily="34" charset="0"/>
              </a:rPr>
              <a:t>]==' '){</a:t>
            </a:r>
          </a:p>
          <a:p>
            <a:r>
              <a:rPr lang="en-US" sz="1000" dirty="0">
                <a:latin typeface="Open Sans" panose="020B0606030504020204" pitchFamily="34" charset="0"/>
                <a:ea typeface="Open Sans" panose="020B0606030504020204" pitchFamily="34" charset="0"/>
                <a:cs typeface="Open Sans" panose="020B0606030504020204" pitchFamily="34" charset="0"/>
              </a:rPr>
              <a:t>            ns+=' ';</a:t>
            </a:r>
          </a:p>
          <a:p>
            <a:endParaRPr lang="en-US" sz="1000" dirty="0">
              <a:latin typeface="Open Sans" panose="020B0606030504020204" pitchFamily="34" charset="0"/>
              <a:ea typeface="Open Sans" panose="020B0606030504020204" pitchFamily="34" charset="0"/>
              <a:cs typeface="Open Sans" panose="020B0606030504020204" pitchFamily="34" charset="0"/>
            </a:endParaRPr>
          </a:p>
          <a:p>
            <a:r>
              <a:rPr lang="en-US" sz="1000" dirty="0">
                <a:latin typeface="Open Sans" panose="020B0606030504020204" pitchFamily="34" charset="0"/>
                <a:ea typeface="Open Sans" panose="020B0606030504020204" pitchFamily="34" charset="0"/>
                <a:cs typeface="Open Sans" panose="020B0606030504020204" pitchFamily="34" charset="0"/>
              </a:rPr>
              <a:t>        }</a:t>
            </a:r>
          </a:p>
          <a:p>
            <a:r>
              <a:rPr lang="en-US" sz="1000" dirty="0">
                <a:latin typeface="Open Sans" panose="020B0606030504020204" pitchFamily="34" charset="0"/>
                <a:ea typeface="Open Sans" panose="020B0606030504020204" pitchFamily="34" charset="0"/>
                <a:cs typeface="Open Sans" panose="020B0606030504020204" pitchFamily="34" charset="0"/>
              </a:rPr>
              <a:t>        else if(str[</a:t>
            </a:r>
            <a:r>
              <a:rPr lang="en-US" sz="1000" dirty="0" err="1">
                <a:latin typeface="Open Sans" panose="020B0606030504020204" pitchFamily="34" charset="0"/>
                <a:ea typeface="Open Sans" panose="020B0606030504020204" pitchFamily="34" charset="0"/>
                <a:cs typeface="Open Sans" panose="020B0606030504020204" pitchFamily="34" charset="0"/>
              </a:rPr>
              <a:t>i</a:t>
            </a:r>
            <a:r>
              <a:rPr lang="en-US" sz="1000" dirty="0">
                <a:latin typeface="Open Sans" panose="020B0606030504020204" pitchFamily="34" charset="0"/>
                <a:ea typeface="Open Sans" panose="020B0606030504020204" pitchFamily="34" charset="0"/>
                <a:cs typeface="Open Sans" panose="020B0606030504020204" pitchFamily="34" charset="0"/>
              </a:rPr>
              <a:t>]=='(')</a:t>
            </a:r>
          </a:p>
          <a:p>
            <a:r>
              <a:rPr lang="en-US" sz="1000" dirty="0">
                <a:latin typeface="Open Sans" panose="020B0606030504020204" pitchFamily="34" charset="0"/>
                <a:ea typeface="Open Sans" panose="020B0606030504020204" pitchFamily="34" charset="0"/>
                <a:cs typeface="Open Sans" panose="020B0606030504020204" pitchFamily="34" charset="0"/>
              </a:rPr>
              <a:t>            </a:t>
            </a:r>
            <a:r>
              <a:rPr lang="en-US" sz="1000" dirty="0" err="1">
                <a:latin typeface="Open Sans" panose="020B0606030504020204" pitchFamily="34" charset="0"/>
                <a:ea typeface="Open Sans" panose="020B0606030504020204" pitchFamily="34" charset="0"/>
                <a:cs typeface="Open Sans" panose="020B0606030504020204" pitchFamily="34" charset="0"/>
              </a:rPr>
              <a:t>st.push</a:t>
            </a:r>
            <a:r>
              <a:rPr lang="en-US" sz="1000" dirty="0">
                <a:latin typeface="Open Sans" panose="020B0606030504020204" pitchFamily="34" charset="0"/>
                <a:ea typeface="Open Sans" panose="020B0606030504020204" pitchFamily="34" charset="0"/>
                <a:cs typeface="Open Sans" panose="020B0606030504020204" pitchFamily="34" charset="0"/>
              </a:rPr>
              <a:t>('(');</a:t>
            </a:r>
          </a:p>
          <a:p>
            <a:endParaRPr lang="en-US" sz="1000" dirty="0">
              <a:latin typeface="Open Sans" panose="020B0606030504020204" pitchFamily="34" charset="0"/>
              <a:ea typeface="Open Sans" panose="020B0606030504020204" pitchFamily="34" charset="0"/>
              <a:cs typeface="Open Sans" panose="020B0606030504020204" pitchFamily="34" charset="0"/>
            </a:endParaRPr>
          </a:p>
          <a:p>
            <a:r>
              <a:rPr lang="en-US" sz="1000" dirty="0">
                <a:latin typeface="Open Sans" panose="020B0606030504020204" pitchFamily="34" charset="0"/>
                <a:ea typeface="Open Sans" panose="020B0606030504020204" pitchFamily="34" charset="0"/>
                <a:cs typeface="Open Sans" panose="020B0606030504020204" pitchFamily="34" charset="0"/>
              </a:rPr>
              <a:t>        else if(str[</a:t>
            </a:r>
            <a:r>
              <a:rPr lang="en-US" sz="1000" dirty="0" err="1">
                <a:latin typeface="Open Sans" panose="020B0606030504020204" pitchFamily="34" charset="0"/>
                <a:ea typeface="Open Sans" panose="020B0606030504020204" pitchFamily="34" charset="0"/>
                <a:cs typeface="Open Sans" panose="020B0606030504020204" pitchFamily="34" charset="0"/>
              </a:rPr>
              <a:t>i</a:t>
            </a:r>
            <a:r>
              <a:rPr lang="en-US" sz="1000" dirty="0">
                <a:latin typeface="Open Sans" panose="020B0606030504020204" pitchFamily="34" charset="0"/>
                <a:ea typeface="Open Sans" panose="020B0606030504020204" pitchFamily="34" charset="0"/>
                <a:cs typeface="Open Sans" panose="020B0606030504020204" pitchFamily="34" charset="0"/>
              </a:rPr>
              <a:t>]==')')</a:t>
            </a:r>
          </a:p>
          <a:p>
            <a:r>
              <a:rPr lang="en-US" sz="1000" dirty="0">
                <a:latin typeface="Open Sans" panose="020B0606030504020204" pitchFamily="34" charset="0"/>
                <a:ea typeface="Open Sans" panose="020B0606030504020204" pitchFamily="34" charset="0"/>
                <a:cs typeface="Open Sans" panose="020B0606030504020204" pitchFamily="34" charset="0"/>
              </a:rPr>
              <a:t>        {</a:t>
            </a:r>
          </a:p>
          <a:p>
            <a:r>
              <a:rPr lang="en-US" sz="1000" dirty="0">
                <a:latin typeface="Open Sans" panose="020B0606030504020204" pitchFamily="34" charset="0"/>
                <a:ea typeface="Open Sans" panose="020B0606030504020204" pitchFamily="34" charset="0"/>
                <a:cs typeface="Open Sans" panose="020B0606030504020204" pitchFamily="34" charset="0"/>
              </a:rPr>
              <a:t>            while(</a:t>
            </a:r>
            <a:r>
              <a:rPr lang="en-US" sz="1000" dirty="0" err="1">
                <a:latin typeface="Open Sans" panose="020B0606030504020204" pitchFamily="34" charset="0"/>
                <a:ea typeface="Open Sans" panose="020B0606030504020204" pitchFamily="34" charset="0"/>
                <a:cs typeface="Open Sans" panose="020B0606030504020204" pitchFamily="34" charset="0"/>
              </a:rPr>
              <a:t>st.top</a:t>
            </a:r>
            <a:r>
              <a:rPr lang="en-US" sz="1000" dirty="0">
                <a:latin typeface="Open Sans" panose="020B0606030504020204" pitchFamily="34" charset="0"/>
                <a:ea typeface="Open Sans" panose="020B0606030504020204" pitchFamily="34" charset="0"/>
                <a:cs typeface="Open Sans" panose="020B0606030504020204" pitchFamily="34" charset="0"/>
              </a:rPr>
              <a:t>()!='N' &amp;&amp; </a:t>
            </a:r>
            <a:r>
              <a:rPr lang="en-US" sz="1000" dirty="0" err="1">
                <a:latin typeface="Open Sans" panose="020B0606030504020204" pitchFamily="34" charset="0"/>
                <a:ea typeface="Open Sans" panose="020B0606030504020204" pitchFamily="34" charset="0"/>
                <a:cs typeface="Open Sans" panose="020B0606030504020204" pitchFamily="34" charset="0"/>
              </a:rPr>
              <a:t>st.top</a:t>
            </a:r>
            <a:r>
              <a:rPr lang="en-US" sz="1000" dirty="0">
                <a:latin typeface="Open Sans" panose="020B0606030504020204" pitchFamily="34" charset="0"/>
                <a:ea typeface="Open Sans" panose="020B0606030504020204" pitchFamily="34" charset="0"/>
                <a:cs typeface="Open Sans" panose="020B0606030504020204" pitchFamily="34" charset="0"/>
              </a:rPr>
              <a:t>()!='(')</a:t>
            </a:r>
          </a:p>
          <a:p>
            <a:r>
              <a:rPr lang="en-US" sz="1000" dirty="0">
                <a:latin typeface="Open Sans" panose="020B0606030504020204" pitchFamily="34" charset="0"/>
                <a:ea typeface="Open Sans" panose="020B0606030504020204" pitchFamily="34" charset="0"/>
                <a:cs typeface="Open Sans" panose="020B0606030504020204" pitchFamily="34" charset="0"/>
              </a:rPr>
              <a:t>            {</a:t>
            </a:r>
          </a:p>
          <a:p>
            <a:r>
              <a:rPr lang="en-US" sz="1000" dirty="0">
                <a:latin typeface="Open Sans" panose="020B0606030504020204" pitchFamily="34" charset="0"/>
                <a:ea typeface="Open Sans" panose="020B0606030504020204" pitchFamily="34" charset="0"/>
                <a:cs typeface="Open Sans" panose="020B0606030504020204" pitchFamily="34" charset="0"/>
              </a:rPr>
              <a:t>                ns+=</a:t>
            </a:r>
            <a:r>
              <a:rPr lang="en-US" sz="1000" dirty="0" err="1">
                <a:latin typeface="Open Sans" panose="020B0606030504020204" pitchFamily="34" charset="0"/>
                <a:ea typeface="Open Sans" panose="020B0606030504020204" pitchFamily="34" charset="0"/>
                <a:cs typeface="Open Sans" panose="020B0606030504020204" pitchFamily="34" charset="0"/>
              </a:rPr>
              <a:t>st.top</a:t>
            </a:r>
            <a:r>
              <a:rPr lang="en-US" sz="1000" dirty="0">
                <a:latin typeface="Open Sans" panose="020B0606030504020204" pitchFamily="34" charset="0"/>
                <a:ea typeface="Open Sans" panose="020B0606030504020204" pitchFamily="34" charset="0"/>
                <a:cs typeface="Open Sans" panose="020B0606030504020204" pitchFamily="34" charset="0"/>
              </a:rPr>
              <a:t>();</a:t>
            </a:r>
          </a:p>
          <a:p>
            <a:endParaRPr lang="en-US" sz="1000" dirty="0">
              <a:latin typeface="Open Sans" panose="020B0606030504020204" pitchFamily="34" charset="0"/>
              <a:ea typeface="Open Sans" panose="020B0606030504020204" pitchFamily="34" charset="0"/>
              <a:cs typeface="Open Sans" panose="020B0606030504020204" pitchFamily="34" charset="0"/>
            </a:endParaRPr>
          </a:p>
          <a:p>
            <a:r>
              <a:rPr lang="en-US" sz="1000" dirty="0">
                <a:latin typeface="Open Sans" panose="020B0606030504020204" pitchFamily="34" charset="0"/>
                <a:ea typeface="Open Sans" panose="020B0606030504020204" pitchFamily="34" charset="0"/>
                <a:cs typeface="Open Sans" panose="020B0606030504020204" pitchFamily="34" charset="0"/>
              </a:rPr>
              <a:t>                </a:t>
            </a:r>
            <a:r>
              <a:rPr lang="en-US" sz="1000" dirty="0" err="1">
                <a:latin typeface="Open Sans" panose="020B0606030504020204" pitchFamily="34" charset="0"/>
                <a:ea typeface="Open Sans" panose="020B0606030504020204" pitchFamily="34" charset="0"/>
                <a:cs typeface="Open Sans" panose="020B0606030504020204" pitchFamily="34" charset="0"/>
              </a:rPr>
              <a:t>st.pop</a:t>
            </a:r>
            <a:r>
              <a:rPr lang="en-US" sz="1000" dirty="0">
                <a:latin typeface="Open Sans" panose="020B0606030504020204" pitchFamily="34" charset="0"/>
                <a:ea typeface="Open Sans" panose="020B0606030504020204" pitchFamily="34" charset="0"/>
                <a:cs typeface="Open Sans" panose="020B0606030504020204" pitchFamily="34" charset="0"/>
              </a:rPr>
              <a:t>();</a:t>
            </a:r>
          </a:p>
          <a:p>
            <a:r>
              <a:rPr lang="en-US" sz="1000" dirty="0">
                <a:latin typeface="Open Sans" panose="020B0606030504020204" pitchFamily="34" charset="0"/>
                <a:ea typeface="Open Sans" panose="020B0606030504020204" pitchFamily="34" charset="0"/>
                <a:cs typeface="Open Sans" panose="020B0606030504020204" pitchFamily="34" charset="0"/>
              </a:rPr>
              <a:t>            }</a:t>
            </a:r>
          </a:p>
          <a:p>
            <a:r>
              <a:rPr lang="en-US" sz="1000" dirty="0">
                <a:latin typeface="Open Sans" panose="020B0606030504020204" pitchFamily="34" charset="0"/>
                <a:ea typeface="Open Sans" panose="020B0606030504020204" pitchFamily="34" charset="0"/>
                <a:cs typeface="Open Sans" panose="020B0606030504020204" pitchFamily="34" charset="0"/>
              </a:rPr>
              <a:t>            if(</a:t>
            </a:r>
            <a:r>
              <a:rPr lang="en-US" sz="1000" dirty="0" err="1">
                <a:latin typeface="Open Sans" panose="020B0606030504020204" pitchFamily="34" charset="0"/>
                <a:ea typeface="Open Sans" panose="020B0606030504020204" pitchFamily="34" charset="0"/>
                <a:cs typeface="Open Sans" panose="020B0606030504020204" pitchFamily="34" charset="0"/>
              </a:rPr>
              <a:t>st.top</a:t>
            </a:r>
            <a:r>
              <a:rPr lang="en-US" sz="1000" dirty="0">
                <a:latin typeface="Open Sans" panose="020B0606030504020204" pitchFamily="34" charset="0"/>
                <a:ea typeface="Open Sans" panose="020B0606030504020204" pitchFamily="34" charset="0"/>
                <a:cs typeface="Open Sans" panose="020B0606030504020204" pitchFamily="34" charset="0"/>
              </a:rPr>
              <a:t>()=='(')</a:t>
            </a:r>
          </a:p>
          <a:p>
            <a:r>
              <a:rPr lang="en-US" sz="1000" dirty="0">
                <a:latin typeface="Open Sans" panose="020B0606030504020204" pitchFamily="34" charset="0"/>
                <a:ea typeface="Open Sans" panose="020B0606030504020204" pitchFamily="34" charset="0"/>
                <a:cs typeface="Open Sans" panose="020B0606030504020204" pitchFamily="34" charset="0"/>
              </a:rPr>
              <a:t>                </a:t>
            </a:r>
            <a:r>
              <a:rPr lang="en-US" sz="1000" dirty="0" err="1">
                <a:latin typeface="Open Sans" panose="020B0606030504020204" pitchFamily="34" charset="0"/>
                <a:ea typeface="Open Sans" panose="020B0606030504020204" pitchFamily="34" charset="0"/>
                <a:cs typeface="Open Sans" panose="020B0606030504020204" pitchFamily="34" charset="0"/>
              </a:rPr>
              <a:t>st.pop</a:t>
            </a:r>
            <a:r>
              <a:rPr lang="en-US" sz="1000" dirty="0">
                <a:latin typeface="Open Sans" panose="020B0606030504020204" pitchFamily="34" charset="0"/>
                <a:ea typeface="Open Sans" panose="020B0606030504020204" pitchFamily="34" charset="0"/>
                <a:cs typeface="Open Sans" panose="020B0606030504020204" pitchFamily="34" charset="0"/>
              </a:rPr>
              <a:t>();</a:t>
            </a:r>
          </a:p>
          <a:p>
            <a:r>
              <a:rPr lang="en-US" sz="1000" dirty="0">
                <a:latin typeface="Open Sans" panose="020B0606030504020204" pitchFamily="34" charset="0"/>
                <a:ea typeface="Open Sans" panose="020B0606030504020204" pitchFamily="34" charset="0"/>
                <a:cs typeface="Open Sans" panose="020B0606030504020204" pitchFamily="34" charset="0"/>
              </a:rPr>
              <a:t>      </a:t>
            </a:r>
          </a:p>
        </p:txBody>
      </p:sp>
      <p:sp>
        <p:nvSpPr>
          <p:cNvPr id="6" name="Rectangle 5">
            <a:extLst>
              <a:ext uri="{FF2B5EF4-FFF2-40B4-BE49-F238E27FC236}">
                <a16:creationId xmlns:a16="http://schemas.microsoft.com/office/drawing/2014/main" id="{2565ECB7-FFA5-1F50-84F9-93E1304F396D}"/>
              </a:ext>
            </a:extLst>
          </p:cNvPr>
          <p:cNvSpPr/>
          <p:nvPr/>
        </p:nvSpPr>
        <p:spPr>
          <a:xfrm>
            <a:off x="7097153" y="490332"/>
            <a:ext cx="3740125" cy="5817702"/>
          </a:xfrm>
          <a:prstGeom prst="rect">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DF504584-9763-EEC0-C155-03239AEFC3E0}"/>
              </a:ext>
            </a:extLst>
          </p:cNvPr>
          <p:cNvSpPr txBox="1"/>
          <p:nvPr/>
        </p:nvSpPr>
        <p:spPr>
          <a:xfrm>
            <a:off x="7097154" y="549966"/>
            <a:ext cx="3740126" cy="4401205"/>
          </a:xfrm>
          <a:prstGeom prst="rect">
            <a:avLst/>
          </a:prstGeom>
          <a:noFill/>
        </p:spPr>
        <p:txBody>
          <a:bodyPr wrap="none" rtlCol="0">
            <a:spAutoFit/>
          </a:bodyPr>
          <a:lstStyle/>
          <a:p>
            <a:r>
              <a:rPr lang="en-US" sz="1000" dirty="0">
                <a:latin typeface="Open Sans" panose="020B0606030504020204" pitchFamily="34" charset="0"/>
                <a:ea typeface="Open Sans" panose="020B0606030504020204" pitchFamily="34" charset="0"/>
                <a:cs typeface="Open Sans" panose="020B0606030504020204" pitchFamily="34" charset="0"/>
              </a:rPr>
              <a:t>int </a:t>
            </a:r>
            <a:r>
              <a:rPr lang="en-US" sz="1000" dirty="0" err="1">
                <a:latin typeface="Open Sans" panose="020B0606030504020204" pitchFamily="34" charset="0"/>
                <a:ea typeface="Open Sans" panose="020B0606030504020204" pitchFamily="34" charset="0"/>
                <a:cs typeface="Open Sans" panose="020B0606030504020204" pitchFamily="34" charset="0"/>
              </a:rPr>
              <a:t>TwoDigitMethod</a:t>
            </a:r>
            <a:r>
              <a:rPr lang="en-US" sz="1000" dirty="0">
                <a:latin typeface="Open Sans" panose="020B0606030504020204" pitchFamily="34" charset="0"/>
                <a:ea typeface="Open Sans" panose="020B0606030504020204" pitchFamily="34" charset="0"/>
                <a:cs typeface="Open Sans" panose="020B0606030504020204" pitchFamily="34" charset="0"/>
              </a:rPr>
              <a:t>()</a:t>
            </a:r>
          </a:p>
          <a:p>
            <a:r>
              <a:rPr lang="en-US" sz="1000" dirty="0">
                <a:latin typeface="Open Sans" panose="020B0606030504020204" pitchFamily="34" charset="0"/>
                <a:ea typeface="Open Sans" panose="020B0606030504020204" pitchFamily="34" charset="0"/>
                <a:cs typeface="Open Sans" panose="020B0606030504020204" pitchFamily="34" charset="0"/>
              </a:rPr>
              <a:t>{</a:t>
            </a:r>
          </a:p>
          <a:p>
            <a:r>
              <a:rPr lang="en-US" sz="1000" dirty="0">
                <a:latin typeface="Open Sans" panose="020B0606030504020204" pitchFamily="34" charset="0"/>
                <a:ea typeface="Open Sans" panose="020B0606030504020204" pitchFamily="34" charset="0"/>
                <a:cs typeface="Open Sans" panose="020B0606030504020204" pitchFamily="34" charset="0"/>
              </a:rPr>
              <a:t>    int choice;</a:t>
            </a:r>
          </a:p>
          <a:p>
            <a:r>
              <a:rPr lang="en-US" sz="1000" dirty="0">
                <a:latin typeface="Open Sans" panose="020B0606030504020204" pitchFamily="34" charset="0"/>
                <a:ea typeface="Open Sans" panose="020B0606030504020204" pitchFamily="34" charset="0"/>
                <a:cs typeface="Open Sans" panose="020B0606030504020204" pitchFamily="34" charset="0"/>
              </a:rPr>
              <a:t>   long num1, num2, x;</a:t>
            </a:r>
          </a:p>
          <a:p>
            <a:r>
              <a:rPr lang="en-US" sz="1000" dirty="0">
                <a:latin typeface="Open Sans" panose="020B0606030504020204" pitchFamily="34" charset="0"/>
                <a:ea typeface="Open Sans" panose="020B0606030504020204" pitchFamily="34" charset="0"/>
                <a:cs typeface="Open Sans" panose="020B0606030504020204" pitchFamily="34" charset="0"/>
              </a:rPr>
              <a:t>   double PI, r, y;</a:t>
            </a:r>
          </a:p>
          <a:p>
            <a:endParaRPr lang="en-US" sz="1000" dirty="0">
              <a:latin typeface="Open Sans" panose="020B0606030504020204" pitchFamily="34" charset="0"/>
              <a:ea typeface="Open Sans" panose="020B0606030504020204" pitchFamily="34" charset="0"/>
              <a:cs typeface="Open Sans" panose="020B0606030504020204" pitchFamily="34" charset="0"/>
            </a:endParaRPr>
          </a:p>
          <a:p>
            <a:r>
              <a:rPr lang="en-US" sz="1000" dirty="0">
                <a:latin typeface="Open Sans" panose="020B0606030504020204" pitchFamily="34" charset="0"/>
                <a:ea typeface="Open Sans" panose="020B0606030504020204" pitchFamily="34" charset="0"/>
                <a:cs typeface="Open Sans" panose="020B0606030504020204" pitchFamily="34" charset="0"/>
              </a:rPr>
              <a:t>   </a:t>
            </a:r>
            <a:r>
              <a:rPr lang="en-US" sz="1000" dirty="0" err="1">
                <a:latin typeface="Open Sans" panose="020B0606030504020204" pitchFamily="34" charset="0"/>
                <a:ea typeface="Open Sans" panose="020B0606030504020204" pitchFamily="34" charset="0"/>
                <a:cs typeface="Open Sans" panose="020B0606030504020204" pitchFamily="34" charset="0"/>
              </a:rPr>
              <a:t>cout</a:t>
            </a:r>
            <a:r>
              <a:rPr lang="en-US" sz="1000" dirty="0">
                <a:latin typeface="Open Sans" panose="020B0606030504020204" pitchFamily="34" charset="0"/>
                <a:ea typeface="Open Sans" panose="020B0606030504020204" pitchFamily="34" charset="0"/>
                <a:cs typeface="Open Sans" panose="020B0606030504020204" pitchFamily="34" charset="0"/>
              </a:rPr>
              <a:t> &lt;&lt; "Please Choose Your Option:"</a:t>
            </a:r>
          </a:p>
          <a:p>
            <a:r>
              <a:rPr lang="en-US" sz="1000" dirty="0">
                <a:latin typeface="Open Sans" panose="020B0606030504020204" pitchFamily="34" charset="0"/>
                <a:ea typeface="Open Sans" panose="020B0606030504020204" pitchFamily="34" charset="0"/>
                <a:cs typeface="Open Sans" panose="020B0606030504020204" pitchFamily="34" charset="0"/>
              </a:rPr>
              <a:t>           "\n\t1. Addition"</a:t>
            </a:r>
          </a:p>
          <a:p>
            <a:r>
              <a:rPr lang="en-US" sz="1000" dirty="0">
                <a:latin typeface="Open Sans" panose="020B0606030504020204" pitchFamily="34" charset="0"/>
                <a:ea typeface="Open Sans" panose="020B0606030504020204" pitchFamily="34" charset="0"/>
                <a:cs typeface="Open Sans" panose="020B0606030504020204" pitchFamily="34" charset="0"/>
              </a:rPr>
              <a:t>           "\n\t2. Subtraction"</a:t>
            </a:r>
          </a:p>
          <a:p>
            <a:r>
              <a:rPr lang="en-US" sz="1000" dirty="0">
                <a:latin typeface="Open Sans" panose="020B0606030504020204" pitchFamily="34" charset="0"/>
                <a:ea typeface="Open Sans" panose="020B0606030504020204" pitchFamily="34" charset="0"/>
                <a:cs typeface="Open Sans" panose="020B0606030504020204" pitchFamily="34" charset="0"/>
              </a:rPr>
              <a:t>           "\n\t3. Multiplication"</a:t>
            </a:r>
          </a:p>
          <a:p>
            <a:r>
              <a:rPr lang="en-US" sz="1000" dirty="0">
                <a:latin typeface="Open Sans" panose="020B0606030504020204" pitchFamily="34" charset="0"/>
                <a:ea typeface="Open Sans" panose="020B0606030504020204" pitchFamily="34" charset="0"/>
                <a:cs typeface="Open Sans" panose="020B0606030504020204" pitchFamily="34" charset="0"/>
              </a:rPr>
              <a:t>           "\n\t4. Division"</a:t>
            </a:r>
          </a:p>
          <a:p>
            <a:r>
              <a:rPr lang="en-US" sz="1000" dirty="0">
                <a:latin typeface="Open Sans" panose="020B0606030504020204" pitchFamily="34" charset="0"/>
                <a:ea typeface="Open Sans" panose="020B0606030504020204" pitchFamily="34" charset="0"/>
                <a:cs typeface="Open Sans" panose="020B0606030504020204" pitchFamily="34" charset="0"/>
              </a:rPr>
              <a:t>           "\n\t5. Squares"</a:t>
            </a:r>
          </a:p>
          <a:p>
            <a:r>
              <a:rPr lang="en-US" sz="1000" dirty="0">
                <a:latin typeface="Open Sans" panose="020B0606030504020204" pitchFamily="34" charset="0"/>
                <a:ea typeface="Open Sans" panose="020B0606030504020204" pitchFamily="34" charset="0"/>
                <a:cs typeface="Open Sans" panose="020B0606030504020204" pitchFamily="34" charset="0"/>
              </a:rPr>
              <a:t>           "\n\t6. Root"</a:t>
            </a:r>
          </a:p>
          <a:p>
            <a:r>
              <a:rPr lang="en-US" sz="1000" dirty="0">
                <a:latin typeface="Open Sans" panose="020B0606030504020204" pitchFamily="34" charset="0"/>
                <a:ea typeface="Open Sans" panose="020B0606030504020204" pitchFamily="34" charset="0"/>
                <a:cs typeface="Open Sans" panose="020B0606030504020204" pitchFamily="34" charset="0"/>
              </a:rPr>
              <a:t>           "\n\t7. Sin(X)"</a:t>
            </a:r>
          </a:p>
          <a:p>
            <a:r>
              <a:rPr lang="en-US" sz="1000" dirty="0">
                <a:latin typeface="Open Sans" panose="020B0606030504020204" pitchFamily="34" charset="0"/>
                <a:ea typeface="Open Sans" panose="020B0606030504020204" pitchFamily="34" charset="0"/>
                <a:cs typeface="Open Sans" panose="020B0606030504020204" pitchFamily="34" charset="0"/>
              </a:rPr>
              <a:t>           "\n\t8. Cos(X)"</a:t>
            </a:r>
          </a:p>
          <a:p>
            <a:r>
              <a:rPr lang="en-US" sz="1000" dirty="0">
                <a:latin typeface="Open Sans" panose="020B0606030504020204" pitchFamily="34" charset="0"/>
                <a:ea typeface="Open Sans" panose="020B0606030504020204" pitchFamily="34" charset="0"/>
                <a:cs typeface="Open Sans" panose="020B0606030504020204" pitchFamily="34" charset="0"/>
              </a:rPr>
              <a:t>           "\n\t9. Tan(X)"</a:t>
            </a:r>
          </a:p>
          <a:p>
            <a:endParaRPr lang="en-US" sz="1000" dirty="0">
              <a:latin typeface="Open Sans" panose="020B0606030504020204" pitchFamily="34" charset="0"/>
              <a:ea typeface="Open Sans" panose="020B0606030504020204" pitchFamily="34" charset="0"/>
              <a:cs typeface="Open Sans" panose="020B0606030504020204" pitchFamily="34" charset="0"/>
            </a:endParaRPr>
          </a:p>
          <a:p>
            <a:r>
              <a:rPr lang="en-US" sz="1000" dirty="0">
                <a:latin typeface="Open Sans" panose="020B0606030504020204" pitchFamily="34" charset="0"/>
                <a:ea typeface="Open Sans" panose="020B0606030504020204" pitchFamily="34" charset="0"/>
                <a:cs typeface="Open Sans" panose="020B0606030504020204" pitchFamily="34" charset="0"/>
              </a:rPr>
              <a:t>           "\n\t10. exit"</a:t>
            </a:r>
          </a:p>
          <a:p>
            <a:r>
              <a:rPr lang="en-US" sz="1000" dirty="0">
                <a:latin typeface="Open Sans" panose="020B0606030504020204" pitchFamily="34" charset="0"/>
                <a:ea typeface="Open Sans" panose="020B0606030504020204" pitchFamily="34" charset="0"/>
                <a:cs typeface="Open Sans" panose="020B0606030504020204" pitchFamily="34" charset="0"/>
              </a:rPr>
              <a:t>           "\n\</a:t>
            </a:r>
            <a:r>
              <a:rPr lang="en-US" sz="1000" dirty="0" err="1">
                <a:latin typeface="Open Sans" panose="020B0606030504020204" pitchFamily="34" charset="0"/>
                <a:ea typeface="Open Sans" panose="020B0606030504020204" pitchFamily="34" charset="0"/>
                <a:cs typeface="Open Sans" panose="020B0606030504020204" pitchFamily="34" charset="0"/>
              </a:rPr>
              <a:t>nChoice</a:t>
            </a:r>
            <a:r>
              <a:rPr lang="en-US" sz="1000" dirty="0">
                <a:latin typeface="Open Sans" panose="020B0606030504020204" pitchFamily="34" charset="0"/>
                <a:ea typeface="Open Sans" panose="020B0606030504020204" pitchFamily="34" charset="0"/>
                <a:cs typeface="Open Sans" panose="020B0606030504020204" pitchFamily="34" charset="0"/>
              </a:rPr>
              <a:t>: ";</a:t>
            </a:r>
          </a:p>
          <a:p>
            <a:r>
              <a:rPr lang="en-US" sz="1000" dirty="0">
                <a:latin typeface="Open Sans" panose="020B0606030504020204" pitchFamily="34" charset="0"/>
                <a:ea typeface="Open Sans" panose="020B0606030504020204" pitchFamily="34" charset="0"/>
                <a:cs typeface="Open Sans" panose="020B0606030504020204" pitchFamily="34" charset="0"/>
              </a:rPr>
              <a:t>   </a:t>
            </a:r>
            <a:r>
              <a:rPr lang="en-US" sz="1000" dirty="0" err="1">
                <a:latin typeface="Open Sans" panose="020B0606030504020204" pitchFamily="34" charset="0"/>
                <a:ea typeface="Open Sans" panose="020B0606030504020204" pitchFamily="34" charset="0"/>
                <a:cs typeface="Open Sans" panose="020B0606030504020204" pitchFamily="34" charset="0"/>
              </a:rPr>
              <a:t>cin</a:t>
            </a:r>
            <a:r>
              <a:rPr lang="en-US" sz="1000" dirty="0">
                <a:latin typeface="Open Sans" panose="020B0606030504020204" pitchFamily="34" charset="0"/>
                <a:ea typeface="Open Sans" panose="020B0606030504020204" pitchFamily="34" charset="0"/>
                <a:cs typeface="Open Sans" panose="020B0606030504020204" pitchFamily="34" charset="0"/>
              </a:rPr>
              <a:t> &gt;&gt; choice;</a:t>
            </a:r>
          </a:p>
          <a:p>
            <a:endParaRPr lang="en-US" sz="1000" dirty="0">
              <a:latin typeface="Open Sans" panose="020B0606030504020204" pitchFamily="34" charset="0"/>
              <a:ea typeface="Open Sans" panose="020B0606030504020204" pitchFamily="34" charset="0"/>
              <a:cs typeface="Open Sans" panose="020B0606030504020204" pitchFamily="34" charset="0"/>
            </a:endParaRPr>
          </a:p>
          <a:p>
            <a:r>
              <a:rPr lang="en-US" sz="1000" dirty="0">
                <a:latin typeface="Open Sans" panose="020B0606030504020204" pitchFamily="34" charset="0"/>
                <a:ea typeface="Open Sans" panose="020B0606030504020204" pitchFamily="34" charset="0"/>
                <a:cs typeface="Open Sans" panose="020B0606030504020204" pitchFamily="34" charset="0"/>
              </a:rPr>
              <a:t>   while(choice &lt; 1 || choice &gt; 10)</a:t>
            </a:r>
          </a:p>
          <a:p>
            <a:r>
              <a:rPr lang="en-US" sz="1000" dirty="0">
                <a:latin typeface="Open Sans" panose="020B0606030504020204" pitchFamily="34" charset="0"/>
                <a:ea typeface="Open Sans" panose="020B0606030504020204" pitchFamily="34" charset="0"/>
                <a:cs typeface="Open Sans" panose="020B0606030504020204" pitchFamily="34" charset="0"/>
              </a:rPr>
              <a:t>   {</a:t>
            </a:r>
          </a:p>
          <a:p>
            <a:r>
              <a:rPr lang="en-US" sz="1000" dirty="0">
                <a:latin typeface="Open Sans" panose="020B0606030504020204" pitchFamily="34" charset="0"/>
                <a:ea typeface="Open Sans" panose="020B0606030504020204" pitchFamily="34" charset="0"/>
                <a:cs typeface="Open Sans" panose="020B0606030504020204" pitchFamily="34" charset="0"/>
              </a:rPr>
              <a:t>      </a:t>
            </a:r>
            <a:r>
              <a:rPr lang="en-US" sz="1000" dirty="0" err="1">
                <a:latin typeface="Open Sans" panose="020B0606030504020204" pitchFamily="34" charset="0"/>
                <a:ea typeface="Open Sans" panose="020B0606030504020204" pitchFamily="34" charset="0"/>
                <a:cs typeface="Open Sans" panose="020B0606030504020204" pitchFamily="34" charset="0"/>
              </a:rPr>
              <a:t>cout</a:t>
            </a:r>
            <a:r>
              <a:rPr lang="en-US" sz="1000" dirty="0">
                <a:latin typeface="Open Sans" panose="020B0606030504020204" pitchFamily="34" charset="0"/>
                <a:ea typeface="Open Sans" panose="020B0606030504020204" pitchFamily="34" charset="0"/>
                <a:cs typeface="Open Sans" panose="020B0606030504020204" pitchFamily="34" charset="0"/>
              </a:rPr>
              <a:t> &lt;&lt; "\</a:t>
            </a:r>
            <a:r>
              <a:rPr lang="en-US" sz="1000" dirty="0" err="1">
                <a:latin typeface="Open Sans" panose="020B0606030504020204" pitchFamily="34" charset="0"/>
                <a:ea typeface="Open Sans" panose="020B0606030504020204" pitchFamily="34" charset="0"/>
                <a:cs typeface="Open Sans" panose="020B0606030504020204" pitchFamily="34" charset="0"/>
              </a:rPr>
              <a:t>nPlease</a:t>
            </a:r>
            <a:r>
              <a:rPr lang="en-US" sz="1000" dirty="0">
                <a:latin typeface="Open Sans" panose="020B0606030504020204" pitchFamily="34" charset="0"/>
                <a:ea typeface="Open Sans" panose="020B0606030504020204" pitchFamily="34" charset="0"/>
                <a:cs typeface="Open Sans" panose="020B0606030504020204" pitchFamily="34" charset="0"/>
              </a:rPr>
              <a:t> Choose the above-Mentioned Option."</a:t>
            </a:r>
          </a:p>
          <a:p>
            <a:r>
              <a:rPr lang="en-US" sz="1000" dirty="0">
                <a:latin typeface="Open Sans" panose="020B0606030504020204" pitchFamily="34" charset="0"/>
                <a:ea typeface="Open Sans" panose="020B0606030504020204" pitchFamily="34" charset="0"/>
                <a:cs typeface="Open Sans" panose="020B0606030504020204" pitchFamily="34" charset="0"/>
              </a:rPr>
              <a:t>              "\</a:t>
            </a:r>
            <a:r>
              <a:rPr lang="en-US" sz="1000" dirty="0" err="1">
                <a:latin typeface="Open Sans" panose="020B0606030504020204" pitchFamily="34" charset="0"/>
                <a:ea typeface="Open Sans" panose="020B0606030504020204" pitchFamily="34" charset="0"/>
                <a:cs typeface="Open Sans" panose="020B0606030504020204" pitchFamily="34" charset="0"/>
              </a:rPr>
              <a:t>nChoice</a:t>
            </a:r>
            <a:r>
              <a:rPr lang="en-US" sz="1000" dirty="0">
                <a:latin typeface="Open Sans" panose="020B0606030504020204" pitchFamily="34" charset="0"/>
                <a:ea typeface="Open Sans" panose="020B0606030504020204" pitchFamily="34" charset="0"/>
                <a:cs typeface="Open Sans" panose="020B0606030504020204" pitchFamily="34" charset="0"/>
              </a:rPr>
              <a:t>: ";</a:t>
            </a:r>
          </a:p>
          <a:p>
            <a:r>
              <a:rPr lang="en-US" sz="1000" dirty="0">
                <a:latin typeface="Open Sans" panose="020B0606030504020204" pitchFamily="34" charset="0"/>
                <a:ea typeface="Open Sans" panose="020B0606030504020204" pitchFamily="34" charset="0"/>
                <a:cs typeface="Open Sans" panose="020B0606030504020204" pitchFamily="34" charset="0"/>
              </a:rPr>
              <a:t>      </a:t>
            </a:r>
            <a:r>
              <a:rPr lang="en-US" sz="1000" dirty="0" err="1">
                <a:latin typeface="Open Sans" panose="020B0606030504020204" pitchFamily="34" charset="0"/>
                <a:ea typeface="Open Sans" panose="020B0606030504020204" pitchFamily="34" charset="0"/>
                <a:cs typeface="Open Sans" panose="020B0606030504020204" pitchFamily="34" charset="0"/>
              </a:rPr>
              <a:t>cin</a:t>
            </a:r>
            <a:r>
              <a:rPr lang="en-US" sz="1000" dirty="0">
                <a:latin typeface="Open Sans" panose="020B0606030504020204" pitchFamily="34" charset="0"/>
                <a:ea typeface="Open Sans" panose="020B0606030504020204" pitchFamily="34" charset="0"/>
                <a:cs typeface="Open Sans" panose="020B0606030504020204" pitchFamily="34" charset="0"/>
              </a:rPr>
              <a:t> &gt;&gt; choice;</a:t>
            </a:r>
          </a:p>
          <a:p>
            <a:r>
              <a:rPr lang="en-US" sz="1000" dirty="0">
                <a:latin typeface="Open Sans" panose="020B0606030504020204" pitchFamily="34" charset="0"/>
                <a:ea typeface="Open Sans" panose="020B0606030504020204" pitchFamily="34" charset="0"/>
                <a:cs typeface="Open Sans" panose="020B0606030504020204" pitchFamily="34" charset="0"/>
              </a:rPr>
              <a:t>   }</a:t>
            </a:r>
          </a:p>
          <a:p>
            <a:endParaRPr lang="en-US" sz="10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5426251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AFE1A10-701D-B8B1-86D6-354280104108}"/>
              </a:ext>
            </a:extLst>
          </p:cNvPr>
          <p:cNvSpPr/>
          <p:nvPr/>
        </p:nvSpPr>
        <p:spPr>
          <a:xfrm>
            <a:off x="1564212" y="549964"/>
            <a:ext cx="2661306" cy="5817702"/>
          </a:xfrm>
          <a:prstGeom prst="rect">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F4D21EEC-036B-6F3C-4260-3269AD15951C}"/>
              </a:ext>
            </a:extLst>
          </p:cNvPr>
          <p:cNvSpPr txBox="1"/>
          <p:nvPr/>
        </p:nvSpPr>
        <p:spPr>
          <a:xfrm>
            <a:off x="1631451" y="689787"/>
            <a:ext cx="2661306" cy="5478423"/>
          </a:xfrm>
          <a:prstGeom prst="rect">
            <a:avLst/>
          </a:prstGeom>
          <a:noFill/>
        </p:spPr>
        <p:txBody>
          <a:bodyPr wrap="none" rtlCol="0">
            <a:spAutoFit/>
          </a:bodyPr>
          <a:lstStyle/>
          <a:p>
            <a:r>
              <a:rPr lang="en-US" sz="1000" dirty="0">
                <a:latin typeface="Open Sans" panose="020B0606030504020204" pitchFamily="34" charset="0"/>
                <a:ea typeface="Open Sans" panose="020B0606030504020204" pitchFamily="34" charset="0"/>
                <a:cs typeface="Open Sans" panose="020B0606030504020204" pitchFamily="34" charset="0"/>
              </a:rPr>
              <a:t>switch (choice)</a:t>
            </a:r>
          </a:p>
          <a:p>
            <a:r>
              <a:rPr lang="en-US" sz="1000" dirty="0">
                <a:latin typeface="Open Sans" panose="020B0606030504020204" pitchFamily="34" charset="0"/>
                <a:ea typeface="Open Sans" panose="020B0606030504020204" pitchFamily="34" charset="0"/>
                <a:cs typeface="Open Sans" panose="020B0606030504020204" pitchFamily="34" charset="0"/>
              </a:rPr>
              <a:t>   {</a:t>
            </a:r>
          </a:p>
          <a:p>
            <a:r>
              <a:rPr lang="en-US" sz="1000" dirty="0">
                <a:latin typeface="Open Sans" panose="020B0606030504020204" pitchFamily="34" charset="0"/>
                <a:ea typeface="Open Sans" panose="020B0606030504020204" pitchFamily="34" charset="0"/>
                <a:cs typeface="Open Sans" panose="020B0606030504020204" pitchFamily="34" charset="0"/>
              </a:rPr>
              <a:t>      case 1:</a:t>
            </a:r>
          </a:p>
          <a:p>
            <a:r>
              <a:rPr lang="en-US" sz="1000" dirty="0">
                <a:latin typeface="Open Sans" panose="020B0606030504020204" pitchFamily="34" charset="0"/>
                <a:ea typeface="Open Sans" panose="020B0606030504020204" pitchFamily="34" charset="0"/>
                <a:cs typeface="Open Sans" panose="020B0606030504020204" pitchFamily="34" charset="0"/>
              </a:rPr>
              <a:t>         </a:t>
            </a:r>
            <a:r>
              <a:rPr lang="en-US" sz="1000" dirty="0" err="1">
                <a:latin typeface="Open Sans" panose="020B0606030504020204" pitchFamily="34" charset="0"/>
                <a:ea typeface="Open Sans" panose="020B0606030504020204" pitchFamily="34" charset="0"/>
                <a:cs typeface="Open Sans" panose="020B0606030504020204" pitchFamily="34" charset="0"/>
              </a:rPr>
              <a:t>cout</a:t>
            </a:r>
            <a:r>
              <a:rPr lang="en-US" sz="1000" dirty="0">
                <a:latin typeface="Open Sans" panose="020B0606030504020204" pitchFamily="34" charset="0"/>
                <a:ea typeface="Open Sans" panose="020B0606030504020204" pitchFamily="34" charset="0"/>
                <a:cs typeface="Open Sans" panose="020B0606030504020204" pitchFamily="34" charset="0"/>
              </a:rPr>
              <a:t> &lt;&lt; "Enter Two Numbers: \n";</a:t>
            </a:r>
          </a:p>
          <a:p>
            <a:r>
              <a:rPr lang="en-US" sz="1000" dirty="0">
                <a:latin typeface="Open Sans" panose="020B0606030504020204" pitchFamily="34" charset="0"/>
                <a:ea typeface="Open Sans" panose="020B0606030504020204" pitchFamily="34" charset="0"/>
                <a:cs typeface="Open Sans" panose="020B0606030504020204" pitchFamily="34" charset="0"/>
              </a:rPr>
              <a:t>         </a:t>
            </a:r>
            <a:r>
              <a:rPr lang="en-US" sz="1000" dirty="0" err="1">
                <a:latin typeface="Open Sans" panose="020B0606030504020204" pitchFamily="34" charset="0"/>
                <a:ea typeface="Open Sans" panose="020B0606030504020204" pitchFamily="34" charset="0"/>
                <a:cs typeface="Open Sans" panose="020B0606030504020204" pitchFamily="34" charset="0"/>
              </a:rPr>
              <a:t>cin</a:t>
            </a:r>
            <a:r>
              <a:rPr lang="en-US" sz="1000" dirty="0">
                <a:latin typeface="Open Sans" panose="020B0606030504020204" pitchFamily="34" charset="0"/>
                <a:ea typeface="Open Sans" panose="020B0606030504020204" pitchFamily="34" charset="0"/>
                <a:cs typeface="Open Sans" panose="020B0606030504020204" pitchFamily="34" charset="0"/>
              </a:rPr>
              <a:t> &gt;&gt; num1 &gt;&gt; num2;</a:t>
            </a:r>
          </a:p>
          <a:p>
            <a:r>
              <a:rPr lang="en-US" sz="1000" dirty="0">
                <a:latin typeface="Open Sans" panose="020B0606030504020204" pitchFamily="34" charset="0"/>
                <a:ea typeface="Open Sans" panose="020B0606030504020204" pitchFamily="34" charset="0"/>
                <a:cs typeface="Open Sans" panose="020B0606030504020204" pitchFamily="34" charset="0"/>
              </a:rPr>
              <a:t>         x = num1 + num2;</a:t>
            </a:r>
          </a:p>
          <a:p>
            <a:r>
              <a:rPr lang="en-US" sz="1000" dirty="0">
                <a:latin typeface="Open Sans" panose="020B0606030504020204" pitchFamily="34" charset="0"/>
                <a:ea typeface="Open Sans" panose="020B0606030504020204" pitchFamily="34" charset="0"/>
                <a:cs typeface="Open Sans" panose="020B0606030504020204" pitchFamily="34" charset="0"/>
              </a:rPr>
              <a:t>         </a:t>
            </a:r>
            <a:r>
              <a:rPr lang="en-US" sz="1000" dirty="0" err="1">
                <a:latin typeface="Open Sans" panose="020B0606030504020204" pitchFamily="34" charset="0"/>
                <a:ea typeface="Open Sans" panose="020B0606030504020204" pitchFamily="34" charset="0"/>
                <a:cs typeface="Open Sans" panose="020B0606030504020204" pitchFamily="34" charset="0"/>
              </a:rPr>
              <a:t>cout</a:t>
            </a:r>
            <a:r>
              <a:rPr lang="en-US" sz="1000" dirty="0">
                <a:latin typeface="Open Sans" panose="020B0606030504020204" pitchFamily="34" charset="0"/>
                <a:ea typeface="Open Sans" panose="020B0606030504020204" pitchFamily="34" charset="0"/>
                <a:cs typeface="Open Sans" panose="020B0606030504020204" pitchFamily="34" charset="0"/>
              </a:rPr>
              <a:t> &lt;&lt; "Sum = " &lt;&lt; x;</a:t>
            </a:r>
          </a:p>
          <a:p>
            <a:r>
              <a:rPr lang="en-US" sz="1000" dirty="0">
                <a:latin typeface="Open Sans" panose="020B0606030504020204" pitchFamily="34" charset="0"/>
                <a:ea typeface="Open Sans" panose="020B0606030504020204" pitchFamily="34" charset="0"/>
                <a:cs typeface="Open Sans" panose="020B0606030504020204" pitchFamily="34" charset="0"/>
              </a:rPr>
              <a:t>         break;</a:t>
            </a:r>
          </a:p>
          <a:p>
            <a:endParaRPr lang="en-US" sz="1000" dirty="0">
              <a:latin typeface="Open Sans" panose="020B0606030504020204" pitchFamily="34" charset="0"/>
              <a:ea typeface="Open Sans" panose="020B0606030504020204" pitchFamily="34" charset="0"/>
              <a:cs typeface="Open Sans" panose="020B0606030504020204" pitchFamily="34" charset="0"/>
            </a:endParaRPr>
          </a:p>
          <a:p>
            <a:r>
              <a:rPr lang="en-US" sz="1000" dirty="0">
                <a:latin typeface="Open Sans" panose="020B0606030504020204" pitchFamily="34" charset="0"/>
                <a:ea typeface="Open Sans" panose="020B0606030504020204" pitchFamily="34" charset="0"/>
                <a:cs typeface="Open Sans" panose="020B0606030504020204" pitchFamily="34" charset="0"/>
              </a:rPr>
              <a:t>      case 2:</a:t>
            </a:r>
          </a:p>
          <a:p>
            <a:r>
              <a:rPr lang="en-US" sz="1000" dirty="0">
                <a:latin typeface="Open Sans" panose="020B0606030504020204" pitchFamily="34" charset="0"/>
                <a:ea typeface="Open Sans" panose="020B0606030504020204" pitchFamily="34" charset="0"/>
                <a:cs typeface="Open Sans" panose="020B0606030504020204" pitchFamily="34" charset="0"/>
              </a:rPr>
              <a:t>         </a:t>
            </a:r>
            <a:r>
              <a:rPr lang="en-US" sz="1000" dirty="0" err="1">
                <a:latin typeface="Open Sans" panose="020B0606030504020204" pitchFamily="34" charset="0"/>
                <a:ea typeface="Open Sans" panose="020B0606030504020204" pitchFamily="34" charset="0"/>
                <a:cs typeface="Open Sans" panose="020B0606030504020204" pitchFamily="34" charset="0"/>
              </a:rPr>
              <a:t>cout</a:t>
            </a:r>
            <a:r>
              <a:rPr lang="en-US" sz="1000" dirty="0">
                <a:latin typeface="Open Sans" panose="020B0606030504020204" pitchFamily="34" charset="0"/>
                <a:ea typeface="Open Sans" panose="020B0606030504020204" pitchFamily="34" charset="0"/>
                <a:cs typeface="Open Sans" panose="020B0606030504020204" pitchFamily="34" charset="0"/>
              </a:rPr>
              <a:t> &lt;&lt; "Enter Two Numbers: \n";</a:t>
            </a:r>
          </a:p>
          <a:p>
            <a:r>
              <a:rPr lang="en-US" sz="1000" dirty="0">
                <a:latin typeface="Open Sans" panose="020B0606030504020204" pitchFamily="34" charset="0"/>
                <a:ea typeface="Open Sans" panose="020B0606030504020204" pitchFamily="34" charset="0"/>
                <a:cs typeface="Open Sans" panose="020B0606030504020204" pitchFamily="34" charset="0"/>
              </a:rPr>
              <a:t>         </a:t>
            </a:r>
            <a:r>
              <a:rPr lang="en-US" sz="1000" dirty="0" err="1">
                <a:latin typeface="Open Sans" panose="020B0606030504020204" pitchFamily="34" charset="0"/>
                <a:ea typeface="Open Sans" panose="020B0606030504020204" pitchFamily="34" charset="0"/>
                <a:cs typeface="Open Sans" panose="020B0606030504020204" pitchFamily="34" charset="0"/>
              </a:rPr>
              <a:t>cin</a:t>
            </a:r>
            <a:r>
              <a:rPr lang="en-US" sz="1000" dirty="0">
                <a:latin typeface="Open Sans" panose="020B0606030504020204" pitchFamily="34" charset="0"/>
                <a:ea typeface="Open Sans" panose="020B0606030504020204" pitchFamily="34" charset="0"/>
                <a:cs typeface="Open Sans" panose="020B0606030504020204" pitchFamily="34" charset="0"/>
              </a:rPr>
              <a:t> &gt;&gt; num1 &gt;&gt; num2;</a:t>
            </a:r>
          </a:p>
          <a:p>
            <a:r>
              <a:rPr lang="en-US" sz="1000" dirty="0">
                <a:latin typeface="Open Sans" panose="020B0606030504020204" pitchFamily="34" charset="0"/>
                <a:ea typeface="Open Sans" panose="020B0606030504020204" pitchFamily="34" charset="0"/>
                <a:cs typeface="Open Sans" panose="020B0606030504020204" pitchFamily="34" charset="0"/>
              </a:rPr>
              <a:t>         x = num1 - num2;</a:t>
            </a:r>
          </a:p>
          <a:p>
            <a:r>
              <a:rPr lang="en-US" sz="1000" dirty="0">
                <a:latin typeface="Open Sans" panose="020B0606030504020204" pitchFamily="34" charset="0"/>
                <a:ea typeface="Open Sans" panose="020B0606030504020204" pitchFamily="34" charset="0"/>
                <a:cs typeface="Open Sans" panose="020B0606030504020204" pitchFamily="34" charset="0"/>
              </a:rPr>
              <a:t>         </a:t>
            </a:r>
            <a:r>
              <a:rPr lang="en-US" sz="1000" dirty="0" err="1">
                <a:latin typeface="Open Sans" panose="020B0606030504020204" pitchFamily="34" charset="0"/>
                <a:ea typeface="Open Sans" panose="020B0606030504020204" pitchFamily="34" charset="0"/>
                <a:cs typeface="Open Sans" panose="020B0606030504020204" pitchFamily="34" charset="0"/>
              </a:rPr>
              <a:t>cout</a:t>
            </a:r>
            <a:r>
              <a:rPr lang="en-US" sz="1000" dirty="0">
                <a:latin typeface="Open Sans" panose="020B0606030504020204" pitchFamily="34" charset="0"/>
                <a:ea typeface="Open Sans" panose="020B0606030504020204" pitchFamily="34" charset="0"/>
                <a:cs typeface="Open Sans" panose="020B0606030504020204" pitchFamily="34" charset="0"/>
              </a:rPr>
              <a:t> &lt;&lt; "Subtraction = " &lt;&lt; x;</a:t>
            </a:r>
          </a:p>
          <a:p>
            <a:r>
              <a:rPr lang="en-US" sz="1000" dirty="0">
                <a:latin typeface="Open Sans" panose="020B0606030504020204" pitchFamily="34" charset="0"/>
                <a:ea typeface="Open Sans" panose="020B0606030504020204" pitchFamily="34" charset="0"/>
                <a:cs typeface="Open Sans" panose="020B0606030504020204" pitchFamily="34" charset="0"/>
              </a:rPr>
              <a:t>         break;</a:t>
            </a:r>
          </a:p>
          <a:p>
            <a:endParaRPr lang="en-US" sz="1000" dirty="0">
              <a:latin typeface="Open Sans" panose="020B0606030504020204" pitchFamily="34" charset="0"/>
              <a:ea typeface="Open Sans" panose="020B0606030504020204" pitchFamily="34" charset="0"/>
              <a:cs typeface="Open Sans" panose="020B0606030504020204" pitchFamily="34" charset="0"/>
            </a:endParaRPr>
          </a:p>
          <a:p>
            <a:r>
              <a:rPr lang="en-US" sz="1000" dirty="0">
                <a:latin typeface="Open Sans" panose="020B0606030504020204" pitchFamily="34" charset="0"/>
                <a:ea typeface="Open Sans" panose="020B0606030504020204" pitchFamily="34" charset="0"/>
                <a:cs typeface="Open Sans" panose="020B0606030504020204" pitchFamily="34" charset="0"/>
              </a:rPr>
              <a:t>      case 3:</a:t>
            </a:r>
          </a:p>
          <a:p>
            <a:r>
              <a:rPr lang="en-US" sz="1000" dirty="0">
                <a:latin typeface="Open Sans" panose="020B0606030504020204" pitchFamily="34" charset="0"/>
                <a:ea typeface="Open Sans" panose="020B0606030504020204" pitchFamily="34" charset="0"/>
                <a:cs typeface="Open Sans" panose="020B0606030504020204" pitchFamily="34" charset="0"/>
              </a:rPr>
              <a:t>         </a:t>
            </a:r>
            <a:r>
              <a:rPr lang="en-US" sz="1000" dirty="0" err="1">
                <a:latin typeface="Open Sans" panose="020B0606030504020204" pitchFamily="34" charset="0"/>
                <a:ea typeface="Open Sans" panose="020B0606030504020204" pitchFamily="34" charset="0"/>
                <a:cs typeface="Open Sans" panose="020B0606030504020204" pitchFamily="34" charset="0"/>
              </a:rPr>
              <a:t>cout</a:t>
            </a:r>
            <a:r>
              <a:rPr lang="en-US" sz="1000" dirty="0">
                <a:latin typeface="Open Sans" panose="020B0606030504020204" pitchFamily="34" charset="0"/>
                <a:ea typeface="Open Sans" panose="020B0606030504020204" pitchFamily="34" charset="0"/>
                <a:cs typeface="Open Sans" panose="020B0606030504020204" pitchFamily="34" charset="0"/>
              </a:rPr>
              <a:t> &lt;&lt; "Enter Two Numbers: \n";</a:t>
            </a:r>
          </a:p>
          <a:p>
            <a:r>
              <a:rPr lang="en-US" sz="1000" dirty="0">
                <a:latin typeface="Open Sans" panose="020B0606030504020204" pitchFamily="34" charset="0"/>
                <a:ea typeface="Open Sans" panose="020B0606030504020204" pitchFamily="34" charset="0"/>
                <a:cs typeface="Open Sans" panose="020B0606030504020204" pitchFamily="34" charset="0"/>
              </a:rPr>
              <a:t>         </a:t>
            </a:r>
            <a:r>
              <a:rPr lang="en-US" sz="1000" dirty="0" err="1">
                <a:latin typeface="Open Sans" panose="020B0606030504020204" pitchFamily="34" charset="0"/>
                <a:ea typeface="Open Sans" panose="020B0606030504020204" pitchFamily="34" charset="0"/>
                <a:cs typeface="Open Sans" panose="020B0606030504020204" pitchFamily="34" charset="0"/>
              </a:rPr>
              <a:t>cin</a:t>
            </a:r>
            <a:r>
              <a:rPr lang="en-US" sz="1000" dirty="0">
                <a:latin typeface="Open Sans" panose="020B0606030504020204" pitchFamily="34" charset="0"/>
                <a:ea typeface="Open Sans" panose="020B0606030504020204" pitchFamily="34" charset="0"/>
                <a:cs typeface="Open Sans" panose="020B0606030504020204" pitchFamily="34" charset="0"/>
              </a:rPr>
              <a:t> &gt;&gt; num1 &gt;&gt; num2;</a:t>
            </a:r>
          </a:p>
          <a:p>
            <a:r>
              <a:rPr lang="en-US" sz="1000" dirty="0">
                <a:latin typeface="Open Sans" panose="020B0606030504020204" pitchFamily="34" charset="0"/>
                <a:ea typeface="Open Sans" panose="020B0606030504020204" pitchFamily="34" charset="0"/>
                <a:cs typeface="Open Sans" panose="020B0606030504020204" pitchFamily="34" charset="0"/>
              </a:rPr>
              <a:t>         x = num1 * num2;</a:t>
            </a:r>
          </a:p>
          <a:p>
            <a:r>
              <a:rPr lang="en-US" sz="1000" dirty="0">
                <a:latin typeface="Open Sans" panose="020B0606030504020204" pitchFamily="34" charset="0"/>
                <a:ea typeface="Open Sans" panose="020B0606030504020204" pitchFamily="34" charset="0"/>
                <a:cs typeface="Open Sans" panose="020B0606030504020204" pitchFamily="34" charset="0"/>
              </a:rPr>
              <a:t>         </a:t>
            </a:r>
            <a:r>
              <a:rPr lang="en-US" sz="1000" dirty="0" err="1">
                <a:latin typeface="Open Sans" panose="020B0606030504020204" pitchFamily="34" charset="0"/>
                <a:ea typeface="Open Sans" panose="020B0606030504020204" pitchFamily="34" charset="0"/>
                <a:cs typeface="Open Sans" panose="020B0606030504020204" pitchFamily="34" charset="0"/>
              </a:rPr>
              <a:t>cout</a:t>
            </a:r>
            <a:r>
              <a:rPr lang="en-US" sz="1000" dirty="0">
                <a:latin typeface="Open Sans" panose="020B0606030504020204" pitchFamily="34" charset="0"/>
                <a:ea typeface="Open Sans" panose="020B0606030504020204" pitchFamily="34" charset="0"/>
                <a:cs typeface="Open Sans" panose="020B0606030504020204" pitchFamily="34" charset="0"/>
              </a:rPr>
              <a:t> &lt;&lt; "Product = " &lt;&lt; x;</a:t>
            </a:r>
          </a:p>
          <a:p>
            <a:r>
              <a:rPr lang="en-US" sz="1000" dirty="0">
                <a:latin typeface="Open Sans" panose="020B0606030504020204" pitchFamily="34" charset="0"/>
                <a:ea typeface="Open Sans" panose="020B0606030504020204" pitchFamily="34" charset="0"/>
                <a:cs typeface="Open Sans" panose="020B0606030504020204" pitchFamily="34" charset="0"/>
              </a:rPr>
              <a:t>         break;</a:t>
            </a:r>
          </a:p>
          <a:p>
            <a:endParaRPr lang="en-US" sz="1000" dirty="0">
              <a:latin typeface="Open Sans" panose="020B0606030504020204" pitchFamily="34" charset="0"/>
              <a:ea typeface="Open Sans" panose="020B0606030504020204" pitchFamily="34" charset="0"/>
              <a:cs typeface="Open Sans" panose="020B0606030504020204" pitchFamily="34" charset="0"/>
            </a:endParaRPr>
          </a:p>
          <a:p>
            <a:r>
              <a:rPr lang="en-US" sz="1000" dirty="0">
                <a:latin typeface="Open Sans" panose="020B0606030504020204" pitchFamily="34" charset="0"/>
                <a:ea typeface="Open Sans" panose="020B0606030504020204" pitchFamily="34" charset="0"/>
                <a:cs typeface="Open Sans" panose="020B0606030504020204" pitchFamily="34" charset="0"/>
              </a:rPr>
              <a:t>      case 4:</a:t>
            </a:r>
          </a:p>
          <a:p>
            <a:r>
              <a:rPr lang="en-US" sz="1000" dirty="0">
                <a:latin typeface="Open Sans" panose="020B0606030504020204" pitchFamily="34" charset="0"/>
                <a:ea typeface="Open Sans" panose="020B0606030504020204" pitchFamily="34" charset="0"/>
                <a:cs typeface="Open Sans" panose="020B0606030504020204" pitchFamily="34" charset="0"/>
              </a:rPr>
              <a:t>         </a:t>
            </a:r>
            <a:r>
              <a:rPr lang="en-US" sz="1000" dirty="0" err="1">
                <a:latin typeface="Open Sans" panose="020B0606030504020204" pitchFamily="34" charset="0"/>
                <a:ea typeface="Open Sans" panose="020B0606030504020204" pitchFamily="34" charset="0"/>
                <a:cs typeface="Open Sans" panose="020B0606030504020204" pitchFamily="34" charset="0"/>
              </a:rPr>
              <a:t>cout</a:t>
            </a:r>
            <a:r>
              <a:rPr lang="en-US" sz="1000" dirty="0">
                <a:latin typeface="Open Sans" panose="020B0606030504020204" pitchFamily="34" charset="0"/>
                <a:ea typeface="Open Sans" panose="020B0606030504020204" pitchFamily="34" charset="0"/>
                <a:cs typeface="Open Sans" panose="020B0606030504020204" pitchFamily="34" charset="0"/>
              </a:rPr>
              <a:t> &lt;&lt; "Enter Dividend: ";</a:t>
            </a:r>
          </a:p>
          <a:p>
            <a:r>
              <a:rPr lang="en-US" sz="1000" dirty="0">
                <a:latin typeface="Open Sans" panose="020B0606030504020204" pitchFamily="34" charset="0"/>
                <a:ea typeface="Open Sans" panose="020B0606030504020204" pitchFamily="34" charset="0"/>
                <a:cs typeface="Open Sans" panose="020B0606030504020204" pitchFamily="34" charset="0"/>
              </a:rPr>
              <a:t>         </a:t>
            </a:r>
            <a:r>
              <a:rPr lang="en-US" sz="1000" dirty="0" err="1">
                <a:latin typeface="Open Sans" panose="020B0606030504020204" pitchFamily="34" charset="0"/>
                <a:ea typeface="Open Sans" panose="020B0606030504020204" pitchFamily="34" charset="0"/>
                <a:cs typeface="Open Sans" panose="020B0606030504020204" pitchFamily="34" charset="0"/>
              </a:rPr>
              <a:t>cin</a:t>
            </a:r>
            <a:r>
              <a:rPr lang="en-US" sz="1000" dirty="0">
                <a:latin typeface="Open Sans" panose="020B0606030504020204" pitchFamily="34" charset="0"/>
                <a:ea typeface="Open Sans" panose="020B0606030504020204" pitchFamily="34" charset="0"/>
                <a:cs typeface="Open Sans" panose="020B0606030504020204" pitchFamily="34" charset="0"/>
              </a:rPr>
              <a:t> &gt;&gt; num1;</a:t>
            </a:r>
          </a:p>
          <a:p>
            <a:r>
              <a:rPr lang="en-US" sz="1000" dirty="0">
                <a:latin typeface="Open Sans" panose="020B0606030504020204" pitchFamily="34" charset="0"/>
                <a:ea typeface="Open Sans" panose="020B0606030504020204" pitchFamily="34" charset="0"/>
                <a:cs typeface="Open Sans" panose="020B0606030504020204" pitchFamily="34" charset="0"/>
              </a:rPr>
              <a:t>         </a:t>
            </a:r>
            <a:r>
              <a:rPr lang="en-US" sz="1000" dirty="0" err="1">
                <a:latin typeface="Open Sans" panose="020B0606030504020204" pitchFamily="34" charset="0"/>
                <a:ea typeface="Open Sans" panose="020B0606030504020204" pitchFamily="34" charset="0"/>
                <a:cs typeface="Open Sans" panose="020B0606030504020204" pitchFamily="34" charset="0"/>
              </a:rPr>
              <a:t>cout</a:t>
            </a:r>
            <a:r>
              <a:rPr lang="en-US" sz="1000" dirty="0">
                <a:latin typeface="Open Sans" panose="020B0606030504020204" pitchFamily="34" charset="0"/>
                <a:ea typeface="Open Sans" panose="020B0606030504020204" pitchFamily="34" charset="0"/>
                <a:cs typeface="Open Sans" panose="020B0606030504020204" pitchFamily="34" charset="0"/>
              </a:rPr>
              <a:t> &lt;&lt; "Enter Divisor: ";</a:t>
            </a:r>
          </a:p>
          <a:p>
            <a:r>
              <a:rPr lang="en-US" sz="1000" dirty="0">
                <a:latin typeface="Open Sans" panose="020B0606030504020204" pitchFamily="34" charset="0"/>
                <a:ea typeface="Open Sans" panose="020B0606030504020204" pitchFamily="34" charset="0"/>
                <a:cs typeface="Open Sans" panose="020B0606030504020204" pitchFamily="34" charset="0"/>
              </a:rPr>
              <a:t>         </a:t>
            </a:r>
            <a:r>
              <a:rPr lang="en-US" sz="1000" dirty="0" err="1">
                <a:latin typeface="Open Sans" panose="020B0606030504020204" pitchFamily="34" charset="0"/>
                <a:ea typeface="Open Sans" panose="020B0606030504020204" pitchFamily="34" charset="0"/>
                <a:cs typeface="Open Sans" panose="020B0606030504020204" pitchFamily="34" charset="0"/>
              </a:rPr>
              <a:t>cin</a:t>
            </a:r>
            <a:r>
              <a:rPr lang="en-US" sz="1000" dirty="0">
                <a:latin typeface="Open Sans" panose="020B0606030504020204" pitchFamily="34" charset="0"/>
                <a:ea typeface="Open Sans" panose="020B0606030504020204" pitchFamily="34" charset="0"/>
                <a:cs typeface="Open Sans" panose="020B0606030504020204" pitchFamily="34" charset="0"/>
              </a:rPr>
              <a:t> &gt;&gt; num2;</a:t>
            </a:r>
          </a:p>
          <a:p>
            <a:endParaRPr lang="en-US" sz="1000" dirty="0">
              <a:latin typeface="Open Sans" panose="020B0606030504020204" pitchFamily="34" charset="0"/>
              <a:ea typeface="Open Sans" panose="020B0606030504020204" pitchFamily="34" charset="0"/>
              <a:cs typeface="Open Sans" panose="020B0606030504020204" pitchFamily="34" charset="0"/>
            </a:endParaRPr>
          </a:p>
          <a:p>
            <a:r>
              <a:rPr lang="en-US" sz="1000" dirty="0">
                <a:latin typeface="Open Sans" panose="020B0606030504020204" pitchFamily="34" charset="0"/>
                <a:ea typeface="Open Sans" panose="020B0606030504020204" pitchFamily="34" charset="0"/>
                <a:cs typeface="Open Sans" panose="020B0606030504020204" pitchFamily="34" charset="0"/>
              </a:rPr>
              <a:t>         while(num2 == 0)</a:t>
            </a:r>
          </a:p>
          <a:p>
            <a:r>
              <a:rPr lang="en-US" sz="1000" dirty="0">
                <a:latin typeface="Open Sans" panose="020B0606030504020204" pitchFamily="34" charset="0"/>
                <a:ea typeface="Open Sans" panose="020B0606030504020204" pitchFamily="34" charset="0"/>
                <a:cs typeface="Open Sans" panose="020B0606030504020204" pitchFamily="34" charset="0"/>
              </a:rPr>
              <a:t>         {</a:t>
            </a:r>
          </a:p>
          <a:p>
            <a:r>
              <a:rPr lang="en-US" sz="1000" dirty="0">
                <a:latin typeface="Open Sans" panose="020B0606030504020204" pitchFamily="34" charset="0"/>
                <a:ea typeface="Open Sans" panose="020B0606030504020204" pitchFamily="34" charset="0"/>
                <a:cs typeface="Open Sans" panose="020B0606030504020204" pitchFamily="34" charset="0"/>
              </a:rPr>
              <a:t>            </a:t>
            </a:r>
            <a:r>
              <a:rPr lang="en-US" sz="1000" dirty="0" err="1">
                <a:latin typeface="Open Sans" panose="020B0606030504020204" pitchFamily="34" charset="0"/>
                <a:ea typeface="Open Sans" panose="020B0606030504020204" pitchFamily="34" charset="0"/>
                <a:cs typeface="Open Sans" panose="020B0606030504020204" pitchFamily="34" charset="0"/>
              </a:rPr>
              <a:t>cout</a:t>
            </a:r>
            <a:r>
              <a:rPr lang="en-US" sz="1000" dirty="0">
                <a:latin typeface="Open Sans" panose="020B0606030504020204" pitchFamily="34" charset="0"/>
                <a:ea typeface="Open Sans" panose="020B0606030504020204" pitchFamily="34" charset="0"/>
                <a:cs typeface="Open Sans" panose="020B0606030504020204" pitchFamily="34" charset="0"/>
              </a:rPr>
              <a:t> &lt;&lt; "\</a:t>
            </a:r>
            <a:r>
              <a:rPr lang="en-US" sz="1000" dirty="0" err="1">
                <a:latin typeface="Open Sans" panose="020B0606030504020204" pitchFamily="34" charset="0"/>
                <a:ea typeface="Open Sans" panose="020B0606030504020204" pitchFamily="34" charset="0"/>
                <a:cs typeface="Open Sans" panose="020B0606030504020204" pitchFamily="34" charset="0"/>
              </a:rPr>
              <a:t>nDivisor</a:t>
            </a:r>
            <a:r>
              <a:rPr lang="en-US" sz="1000" dirty="0">
                <a:latin typeface="Open Sans" panose="020B0606030504020204" pitchFamily="34" charset="0"/>
                <a:ea typeface="Open Sans" panose="020B0606030504020204" pitchFamily="34" charset="0"/>
                <a:cs typeface="Open Sans" panose="020B0606030504020204" pitchFamily="34" charset="0"/>
              </a:rPr>
              <a:t> cannot be zero."</a:t>
            </a:r>
          </a:p>
          <a:p>
            <a:r>
              <a:rPr lang="en-US" sz="1000" dirty="0">
                <a:latin typeface="Open Sans" panose="020B0606030504020204" pitchFamily="34" charset="0"/>
                <a:ea typeface="Open Sans" panose="020B0606030504020204" pitchFamily="34" charset="0"/>
                <a:cs typeface="Open Sans" panose="020B0606030504020204" pitchFamily="34" charset="0"/>
              </a:rPr>
              <a:t>                    "\</a:t>
            </a:r>
            <a:r>
              <a:rPr lang="en-US" sz="1000" dirty="0" err="1">
                <a:latin typeface="Open Sans" panose="020B0606030504020204" pitchFamily="34" charset="0"/>
                <a:ea typeface="Open Sans" panose="020B0606030504020204" pitchFamily="34" charset="0"/>
                <a:cs typeface="Open Sans" panose="020B0606030504020204" pitchFamily="34" charset="0"/>
              </a:rPr>
              <a:t>nEnter</a:t>
            </a:r>
            <a:r>
              <a:rPr lang="en-US" sz="1000" dirty="0">
                <a:latin typeface="Open Sans" panose="020B0606030504020204" pitchFamily="34" charset="0"/>
                <a:ea typeface="Open Sans" panose="020B0606030504020204" pitchFamily="34" charset="0"/>
                <a:cs typeface="Open Sans" panose="020B0606030504020204" pitchFamily="34" charset="0"/>
              </a:rPr>
              <a:t> divisor once again: ";</a:t>
            </a:r>
          </a:p>
          <a:p>
            <a:r>
              <a:rPr lang="en-US" sz="1000" dirty="0">
                <a:latin typeface="Open Sans" panose="020B0606030504020204" pitchFamily="34" charset="0"/>
                <a:ea typeface="Open Sans" panose="020B0606030504020204" pitchFamily="34" charset="0"/>
                <a:cs typeface="Open Sans" panose="020B0606030504020204" pitchFamily="34" charset="0"/>
              </a:rPr>
              <a:t>            </a:t>
            </a:r>
            <a:r>
              <a:rPr lang="en-US" sz="1000" dirty="0" err="1">
                <a:latin typeface="Open Sans" panose="020B0606030504020204" pitchFamily="34" charset="0"/>
                <a:ea typeface="Open Sans" panose="020B0606030504020204" pitchFamily="34" charset="0"/>
                <a:cs typeface="Open Sans" panose="020B0606030504020204" pitchFamily="34" charset="0"/>
              </a:rPr>
              <a:t>cin</a:t>
            </a:r>
            <a:r>
              <a:rPr lang="en-US" sz="1000" dirty="0">
                <a:latin typeface="Open Sans" panose="020B0606030504020204" pitchFamily="34" charset="0"/>
                <a:ea typeface="Open Sans" panose="020B0606030504020204" pitchFamily="34" charset="0"/>
                <a:cs typeface="Open Sans" panose="020B0606030504020204" pitchFamily="34" charset="0"/>
              </a:rPr>
              <a:t> &gt;&gt; num2;</a:t>
            </a:r>
          </a:p>
          <a:p>
            <a:r>
              <a:rPr lang="en-US" sz="1000" dirty="0">
                <a:latin typeface="Open Sans" panose="020B0606030504020204" pitchFamily="34" charset="0"/>
                <a:ea typeface="Open Sans" panose="020B0606030504020204" pitchFamily="34" charset="0"/>
                <a:cs typeface="Open Sans" panose="020B0606030504020204" pitchFamily="34" charset="0"/>
              </a:rPr>
              <a:t>         }</a:t>
            </a:r>
          </a:p>
        </p:txBody>
      </p:sp>
      <p:sp>
        <p:nvSpPr>
          <p:cNvPr id="4" name="Rectangle 3">
            <a:extLst>
              <a:ext uri="{FF2B5EF4-FFF2-40B4-BE49-F238E27FC236}">
                <a16:creationId xmlns:a16="http://schemas.microsoft.com/office/drawing/2014/main" id="{A76CBD10-B30A-2917-AEA4-DF4CD794C428}"/>
              </a:ext>
            </a:extLst>
          </p:cNvPr>
          <p:cNvSpPr/>
          <p:nvPr/>
        </p:nvSpPr>
        <p:spPr>
          <a:xfrm>
            <a:off x="4602923" y="549964"/>
            <a:ext cx="2595581" cy="5817702"/>
          </a:xfrm>
          <a:prstGeom prst="rect">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8FB7105F-82A7-E79A-C97D-363D11D77B9F}"/>
              </a:ext>
            </a:extLst>
          </p:cNvPr>
          <p:cNvSpPr txBox="1"/>
          <p:nvPr/>
        </p:nvSpPr>
        <p:spPr>
          <a:xfrm>
            <a:off x="4609507" y="583027"/>
            <a:ext cx="2595582" cy="5632311"/>
          </a:xfrm>
          <a:prstGeom prst="rect">
            <a:avLst/>
          </a:prstGeom>
          <a:noFill/>
        </p:spPr>
        <p:txBody>
          <a:bodyPr wrap="none" rtlCol="0">
            <a:spAutoFit/>
          </a:bodyPr>
          <a:lstStyle/>
          <a:p>
            <a:r>
              <a:rPr lang="en-US" sz="1000" dirty="0">
                <a:latin typeface="Open Sans" panose="020B0606030504020204" pitchFamily="34" charset="0"/>
                <a:ea typeface="Open Sans" panose="020B0606030504020204" pitchFamily="34" charset="0"/>
                <a:cs typeface="Open Sans" panose="020B0606030504020204" pitchFamily="34" charset="0"/>
              </a:rPr>
              <a:t>x = num1 / num2;</a:t>
            </a:r>
          </a:p>
          <a:p>
            <a:r>
              <a:rPr lang="en-US" sz="1000" dirty="0">
                <a:latin typeface="Open Sans" panose="020B0606030504020204" pitchFamily="34" charset="0"/>
                <a:ea typeface="Open Sans" panose="020B0606030504020204" pitchFamily="34" charset="0"/>
                <a:cs typeface="Open Sans" panose="020B0606030504020204" pitchFamily="34" charset="0"/>
              </a:rPr>
              <a:t>         </a:t>
            </a:r>
            <a:r>
              <a:rPr lang="en-US" sz="1000" dirty="0" err="1">
                <a:latin typeface="Open Sans" panose="020B0606030504020204" pitchFamily="34" charset="0"/>
                <a:ea typeface="Open Sans" panose="020B0606030504020204" pitchFamily="34" charset="0"/>
                <a:cs typeface="Open Sans" panose="020B0606030504020204" pitchFamily="34" charset="0"/>
              </a:rPr>
              <a:t>cout</a:t>
            </a:r>
            <a:r>
              <a:rPr lang="en-US" sz="1000" dirty="0">
                <a:latin typeface="Open Sans" panose="020B0606030504020204" pitchFamily="34" charset="0"/>
                <a:ea typeface="Open Sans" panose="020B0606030504020204" pitchFamily="34" charset="0"/>
                <a:cs typeface="Open Sans" panose="020B0606030504020204" pitchFamily="34" charset="0"/>
              </a:rPr>
              <a:t> &lt;&lt; "\</a:t>
            </a:r>
            <a:r>
              <a:rPr lang="en-US" sz="1000" dirty="0" err="1">
                <a:latin typeface="Open Sans" panose="020B0606030504020204" pitchFamily="34" charset="0"/>
                <a:ea typeface="Open Sans" panose="020B0606030504020204" pitchFamily="34" charset="0"/>
                <a:cs typeface="Open Sans" panose="020B0606030504020204" pitchFamily="34" charset="0"/>
              </a:rPr>
              <a:t>nQuotient</a:t>
            </a:r>
            <a:r>
              <a:rPr lang="en-US" sz="1000" dirty="0">
                <a:latin typeface="Open Sans" panose="020B0606030504020204" pitchFamily="34" charset="0"/>
                <a:ea typeface="Open Sans" panose="020B0606030504020204" pitchFamily="34" charset="0"/>
                <a:cs typeface="Open Sans" panose="020B0606030504020204" pitchFamily="34" charset="0"/>
              </a:rPr>
              <a:t> = " &lt;&lt; x;</a:t>
            </a:r>
          </a:p>
          <a:p>
            <a:r>
              <a:rPr lang="en-US" sz="1000" dirty="0">
                <a:latin typeface="Open Sans" panose="020B0606030504020204" pitchFamily="34" charset="0"/>
                <a:ea typeface="Open Sans" panose="020B0606030504020204" pitchFamily="34" charset="0"/>
                <a:cs typeface="Open Sans" panose="020B0606030504020204" pitchFamily="34" charset="0"/>
              </a:rPr>
              <a:t>         break;</a:t>
            </a:r>
          </a:p>
          <a:p>
            <a:endParaRPr lang="en-US" sz="1000" dirty="0">
              <a:latin typeface="Open Sans" panose="020B0606030504020204" pitchFamily="34" charset="0"/>
              <a:ea typeface="Open Sans" panose="020B0606030504020204" pitchFamily="34" charset="0"/>
              <a:cs typeface="Open Sans" panose="020B0606030504020204" pitchFamily="34" charset="0"/>
            </a:endParaRPr>
          </a:p>
          <a:p>
            <a:r>
              <a:rPr lang="en-US" sz="1000" dirty="0">
                <a:latin typeface="Open Sans" panose="020B0606030504020204" pitchFamily="34" charset="0"/>
                <a:ea typeface="Open Sans" panose="020B0606030504020204" pitchFamily="34" charset="0"/>
                <a:cs typeface="Open Sans" panose="020B0606030504020204" pitchFamily="34" charset="0"/>
              </a:rPr>
              <a:t>      case 5:</a:t>
            </a:r>
          </a:p>
          <a:p>
            <a:r>
              <a:rPr lang="en-US" sz="1000" dirty="0">
                <a:latin typeface="Open Sans" panose="020B0606030504020204" pitchFamily="34" charset="0"/>
                <a:ea typeface="Open Sans" panose="020B0606030504020204" pitchFamily="34" charset="0"/>
                <a:cs typeface="Open Sans" panose="020B0606030504020204" pitchFamily="34" charset="0"/>
              </a:rPr>
              <a:t>         </a:t>
            </a:r>
            <a:r>
              <a:rPr lang="en-US" sz="1000" dirty="0" err="1">
                <a:latin typeface="Open Sans" panose="020B0606030504020204" pitchFamily="34" charset="0"/>
                <a:ea typeface="Open Sans" panose="020B0606030504020204" pitchFamily="34" charset="0"/>
                <a:cs typeface="Open Sans" panose="020B0606030504020204" pitchFamily="34" charset="0"/>
              </a:rPr>
              <a:t>cout</a:t>
            </a:r>
            <a:r>
              <a:rPr lang="en-US" sz="1000" dirty="0">
                <a:latin typeface="Open Sans" panose="020B0606030504020204" pitchFamily="34" charset="0"/>
                <a:ea typeface="Open Sans" panose="020B0606030504020204" pitchFamily="34" charset="0"/>
                <a:cs typeface="Open Sans" panose="020B0606030504020204" pitchFamily="34" charset="0"/>
              </a:rPr>
              <a:t> &lt;&lt; "Enter any Number: \n";</a:t>
            </a:r>
          </a:p>
          <a:p>
            <a:r>
              <a:rPr lang="en-US" sz="1000" dirty="0">
                <a:latin typeface="Open Sans" panose="020B0606030504020204" pitchFamily="34" charset="0"/>
                <a:ea typeface="Open Sans" panose="020B0606030504020204" pitchFamily="34" charset="0"/>
                <a:cs typeface="Open Sans" panose="020B0606030504020204" pitchFamily="34" charset="0"/>
              </a:rPr>
              <a:t>         </a:t>
            </a:r>
            <a:r>
              <a:rPr lang="en-US" sz="1000" dirty="0" err="1">
                <a:latin typeface="Open Sans" panose="020B0606030504020204" pitchFamily="34" charset="0"/>
                <a:ea typeface="Open Sans" panose="020B0606030504020204" pitchFamily="34" charset="0"/>
                <a:cs typeface="Open Sans" panose="020B0606030504020204" pitchFamily="34" charset="0"/>
              </a:rPr>
              <a:t>cin</a:t>
            </a:r>
            <a:r>
              <a:rPr lang="en-US" sz="1000" dirty="0">
                <a:latin typeface="Open Sans" panose="020B0606030504020204" pitchFamily="34" charset="0"/>
                <a:ea typeface="Open Sans" panose="020B0606030504020204" pitchFamily="34" charset="0"/>
                <a:cs typeface="Open Sans" panose="020B0606030504020204" pitchFamily="34" charset="0"/>
              </a:rPr>
              <a:t> &gt;&gt; num1;</a:t>
            </a:r>
          </a:p>
          <a:p>
            <a:r>
              <a:rPr lang="en-US" sz="1000" dirty="0">
                <a:latin typeface="Open Sans" panose="020B0606030504020204" pitchFamily="34" charset="0"/>
                <a:ea typeface="Open Sans" panose="020B0606030504020204" pitchFamily="34" charset="0"/>
                <a:cs typeface="Open Sans" panose="020B0606030504020204" pitchFamily="34" charset="0"/>
              </a:rPr>
              <a:t>         x = num1 * num1;</a:t>
            </a:r>
          </a:p>
          <a:p>
            <a:r>
              <a:rPr lang="en-US" sz="1000" dirty="0">
                <a:latin typeface="Open Sans" panose="020B0606030504020204" pitchFamily="34" charset="0"/>
                <a:ea typeface="Open Sans" panose="020B0606030504020204" pitchFamily="34" charset="0"/>
                <a:cs typeface="Open Sans" panose="020B0606030504020204" pitchFamily="34" charset="0"/>
              </a:rPr>
              <a:t>         </a:t>
            </a:r>
            <a:r>
              <a:rPr lang="en-US" sz="1000" dirty="0" err="1">
                <a:latin typeface="Open Sans" panose="020B0606030504020204" pitchFamily="34" charset="0"/>
                <a:ea typeface="Open Sans" panose="020B0606030504020204" pitchFamily="34" charset="0"/>
                <a:cs typeface="Open Sans" panose="020B0606030504020204" pitchFamily="34" charset="0"/>
              </a:rPr>
              <a:t>cout</a:t>
            </a:r>
            <a:r>
              <a:rPr lang="en-US" sz="1000" dirty="0">
                <a:latin typeface="Open Sans" panose="020B0606030504020204" pitchFamily="34" charset="0"/>
                <a:ea typeface="Open Sans" panose="020B0606030504020204" pitchFamily="34" charset="0"/>
                <a:cs typeface="Open Sans" panose="020B0606030504020204" pitchFamily="34" charset="0"/>
              </a:rPr>
              <a:t> &lt;&lt; "Square = " &lt;&lt; x;</a:t>
            </a:r>
          </a:p>
          <a:p>
            <a:r>
              <a:rPr lang="en-US" sz="1000" dirty="0">
                <a:latin typeface="Open Sans" panose="020B0606030504020204" pitchFamily="34" charset="0"/>
                <a:ea typeface="Open Sans" panose="020B0606030504020204" pitchFamily="34" charset="0"/>
                <a:cs typeface="Open Sans" panose="020B0606030504020204" pitchFamily="34" charset="0"/>
              </a:rPr>
              <a:t>         break;</a:t>
            </a:r>
          </a:p>
          <a:p>
            <a:r>
              <a:rPr lang="en-US" sz="1000" dirty="0">
                <a:latin typeface="Open Sans" panose="020B0606030504020204" pitchFamily="34" charset="0"/>
                <a:ea typeface="Open Sans" panose="020B0606030504020204" pitchFamily="34" charset="0"/>
                <a:cs typeface="Open Sans" panose="020B0606030504020204" pitchFamily="34" charset="0"/>
              </a:rPr>
              <a:t>      case 6:</a:t>
            </a:r>
          </a:p>
          <a:p>
            <a:r>
              <a:rPr lang="en-US" sz="1000" dirty="0">
                <a:latin typeface="Open Sans" panose="020B0606030504020204" pitchFamily="34" charset="0"/>
                <a:ea typeface="Open Sans" panose="020B0606030504020204" pitchFamily="34" charset="0"/>
                <a:cs typeface="Open Sans" panose="020B0606030504020204" pitchFamily="34" charset="0"/>
              </a:rPr>
              <a:t>         </a:t>
            </a:r>
            <a:r>
              <a:rPr lang="en-US" sz="1000" dirty="0" err="1">
                <a:latin typeface="Open Sans" panose="020B0606030504020204" pitchFamily="34" charset="0"/>
                <a:ea typeface="Open Sans" panose="020B0606030504020204" pitchFamily="34" charset="0"/>
                <a:cs typeface="Open Sans" panose="020B0606030504020204" pitchFamily="34" charset="0"/>
              </a:rPr>
              <a:t>cout</a:t>
            </a:r>
            <a:r>
              <a:rPr lang="en-US" sz="1000" dirty="0">
                <a:latin typeface="Open Sans" panose="020B0606030504020204" pitchFamily="34" charset="0"/>
                <a:ea typeface="Open Sans" panose="020B0606030504020204" pitchFamily="34" charset="0"/>
                <a:cs typeface="Open Sans" panose="020B0606030504020204" pitchFamily="34" charset="0"/>
              </a:rPr>
              <a:t> &lt;&lt; "Enter any Number: \n";</a:t>
            </a:r>
          </a:p>
          <a:p>
            <a:r>
              <a:rPr lang="en-US" sz="1000" dirty="0">
                <a:latin typeface="Open Sans" panose="020B0606030504020204" pitchFamily="34" charset="0"/>
                <a:ea typeface="Open Sans" panose="020B0606030504020204" pitchFamily="34" charset="0"/>
                <a:cs typeface="Open Sans" panose="020B0606030504020204" pitchFamily="34" charset="0"/>
              </a:rPr>
              <a:t>         </a:t>
            </a:r>
            <a:r>
              <a:rPr lang="en-US" sz="1000" dirty="0" err="1">
                <a:latin typeface="Open Sans" panose="020B0606030504020204" pitchFamily="34" charset="0"/>
                <a:ea typeface="Open Sans" panose="020B0606030504020204" pitchFamily="34" charset="0"/>
                <a:cs typeface="Open Sans" panose="020B0606030504020204" pitchFamily="34" charset="0"/>
              </a:rPr>
              <a:t>cin</a:t>
            </a:r>
            <a:r>
              <a:rPr lang="en-US" sz="1000" dirty="0">
                <a:latin typeface="Open Sans" panose="020B0606030504020204" pitchFamily="34" charset="0"/>
                <a:ea typeface="Open Sans" panose="020B0606030504020204" pitchFamily="34" charset="0"/>
                <a:cs typeface="Open Sans" panose="020B0606030504020204" pitchFamily="34" charset="0"/>
              </a:rPr>
              <a:t> &gt;&gt; num1;</a:t>
            </a:r>
          </a:p>
          <a:p>
            <a:r>
              <a:rPr lang="en-US" sz="1000" dirty="0">
                <a:latin typeface="Open Sans" panose="020B0606030504020204" pitchFamily="34" charset="0"/>
                <a:ea typeface="Open Sans" panose="020B0606030504020204" pitchFamily="34" charset="0"/>
                <a:cs typeface="Open Sans" panose="020B0606030504020204" pitchFamily="34" charset="0"/>
              </a:rPr>
              <a:t>         x = sqrt(num1);</a:t>
            </a:r>
          </a:p>
          <a:p>
            <a:r>
              <a:rPr lang="en-US" sz="1000" dirty="0">
                <a:latin typeface="Open Sans" panose="020B0606030504020204" pitchFamily="34" charset="0"/>
                <a:ea typeface="Open Sans" panose="020B0606030504020204" pitchFamily="34" charset="0"/>
                <a:cs typeface="Open Sans" panose="020B0606030504020204" pitchFamily="34" charset="0"/>
              </a:rPr>
              <a:t>         </a:t>
            </a:r>
            <a:r>
              <a:rPr lang="en-US" sz="1000" dirty="0" err="1">
                <a:latin typeface="Open Sans" panose="020B0606030504020204" pitchFamily="34" charset="0"/>
                <a:ea typeface="Open Sans" panose="020B0606030504020204" pitchFamily="34" charset="0"/>
                <a:cs typeface="Open Sans" panose="020B0606030504020204" pitchFamily="34" charset="0"/>
              </a:rPr>
              <a:t>cout</a:t>
            </a:r>
            <a:r>
              <a:rPr lang="en-US" sz="1000" dirty="0">
                <a:latin typeface="Open Sans" panose="020B0606030504020204" pitchFamily="34" charset="0"/>
                <a:ea typeface="Open Sans" panose="020B0606030504020204" pitchFamily="34" charset="0"/>
                <a:cs typeface="Open Sans" panose="020B0606030504020204" pitchFamily="34" charset="0"/>
              </a:rPr>
              <a:t> &lt;&lt; "Root = " &lt;&lt; x;</a:t>
            </a:r>
          </a:p>
          <a:p>
            <a:r>
              <a:rPr lang="en-US" sz="1000" dirty="0">
                <a:latin typeface="Open Sans" panose="020B0606030504020204" pitchFamily="34" charset="0"/>
                <a:ea typeface="Open Sans" panose="020B0606030504020204" pitchFamily="34" charset="0"/>
                <a:cs typeface="Open Sans" panose="020B0606030504020204" pitchFamily="34" charset="0"/>
              </a:rPr>
              <a:t>         break;</a:t>
            </a:r>
          </a:p>
          <a:p>
            <a:r>
              <a:rPr lang="en-US" sz="1000" dirty="0">
                <a:latin typeface="Open Sans" panose="020B0606030504020204" pitchFamily="34" charset="0"/>
                <a:ea typeface="Open Sans" panose="020B0606030504020204" pitchFamily="34" charset="0"/>
                <a:cs typeface="Open Sans" panose="020B0606030504020204" pitchFamily="34" charset="0"/>
              </a:rPr>
              <a:t>      case 7:</a:t>
            </a:r>
          </a:p>
          <a:p>
            <a:endParaRPr lang="en-US" sz="1000" dirty="0">
              <a:latin typeface="Open Sans" panose="020B0606030504020204" pitchFamily="34" charset="0"/>
              <a:ea typeface="Open Sans" panose="020B0606030504020204" pitchFamily="34" charset="0"/>
              <a:cs typeface="Open Sans" panose="020B0606030504020204" pitchFamily="34" charset="0"/>
            </a:endParaRPr>
          </a:p>
          <a:p>
            <a:r>
              <a:rPr lang="en-US" sz="1000" dirty="0">
                <a:latin typeface="Open Sans" panose="020B0606030504020204" pitchFamily="34" charset="0"/>
                <a:ea typeface="Open Sans" panose="020B0606030504020204" pitchFamily="34" charset="0"/>
                <a:cs typeface="Open Sans" panose="020B0606030504020204" pitchFamily="34" charset="0"/>
              </a:rPr>
              <a:t>         PI = 3.1415926;</a:t>
            </a:r>
          </a:p>
          <a:p>
            <a:endParaRPr lang="en-US" sz="1000" dirty="0">
              <a:latin typeface="Open Sans" panose="020B0606030504020204" pitchFamily="34" charset="0"/>
              <a:ea typeface="Open Sans" panose="020B0606030504020204" pitchFamily="34" charset="0"/>
              <a:cs typeface="Open Sans" panose="020B0606030504020204" pitchFamily="34" charset="0"/>
            </a:endParaRPr>
          </a:p>
          <a:p>
            <a:r>
              <a:rPr lang="en-US" sz="1000" dirty="0">
                <a:latin typeface="Open Sans" panose="020B0606030504020204" pitchFamily="34" charset="0"/>
                <a:ea typeface="Open Sans" panose="020B0606030504020204" pitchFamily="34" charset="0"/>
                <a:cs typeface="Open Sans" panose="020B0606030504020204" pitchFamily="34" charset="0"/>
              </a:rPr>
              <a:t>         </a:t>
            </a:r>
            <a:r>
              <a:rPr lang="en-US" sz="1000" dirty="0" err="1">
                <a:latin typeface="Open Sans" panose="020B0606030504020204" pitchFamily="34" charset="0"/>
                <a:ea typeface="Open Sans" panose="020B0606030504020204" pitchFamily="34" charset="0"/>
                <a:cs typeface="Open Sans" panose="020B0606030504020204" pitchFamily="34" charset="0"/>
              </a:rPr>
              <a:t>cout</a:t>
            </a:r>
            <a:r>
              <a:rPr lang="en-US" sz="1000" dirty="0">
                <a:latin typeface="Open Sans" panose="020B0606030504020204" pitchFamily="34" charset="0"/>
                <a:ea typeface="Open Sans" panose="020B0606030504020204" pitchFamily="34" charset="0"/>
                <a:cs typeface="Open Sans" panose="020B0606030504020204" pitchFamily="34" charset="0"/>
              </a:rPr>
              <a:t> &lt;&lt; "Enter any Angle: ";</a:t>
            </a:r>
          </a:p>
          <a:p>
            <a:r>
              <a:rPr lang="en-US" sz="1000" dirty="0">
                <a:latin typeface="Open Sans" panose="020B0606030504020204" pitchFamily="34" charset="0"/>
                <a:ea typeface="Open Sans" panose="020B0606030504020204" pitchFamily="34" charset="0"/>
                <a:cs typeface="Open Sans" panose="020B0606030504020204" pitchFamily="34" charset="0"/>
              </a:rPr>
              <a:t>         </a:t>
            </a:r>
            <a:r>
              <a:rPr lang="en-US" sz="1000" dirty="0" err="1">
                <a:latin typeface="Open Sans" panose="020B0606030504020204" pitchFamily="34" charset="0"/>
                <a:ea typeface="Open Sans" panose="020B0606030504020204" pitchFamily="34" charset="0"/>
                <a:cs typeface="Open Sans" panose="020B0606030504020204" pitchFamily="34" charset="0"/>
              </a:rPr>
              <a:t>cin</a:t>
            </a:r>
            <a:r>
              <a:rPr lang="en-US" sz="1000" dirty="0">
                <a:latin typeface="Open Sans" panose="020B0606030504020204" pitchFamily="34" charset="0"/>
                <a:ea typeface="Open Sans" panose="020B0606030504020204" pitchFamily="34" charset="0"/>
                <a:cs typeface="Open Sans" panose="020B0606030504020204" pitchFamily="34" charset="0"/>
              </a:rPr>
              <a:t> &gt;&gt; num1;</a:t>
            </a:r>
          </a:p>
          <a:p>
            <a:r>
              <a:rPr lang="en-US" sz="1000" dirty="0">
                <a:latin typeface="Open Sans" panose="020B0606030504020204" pitchFamily="34" charset="0"/>
                <a:ea typeface="Open Sans" panose="020B0606030504020204" pitchFamily="34" charset="0"/>
                <a:cs typeface="Open Sans" panose="020B0606030504020204" pitchFamily="34" charset="0"/>
              </a:rPr>
              <a:t>         r= num1 * PI /180;</a:t>
            </a:r>
          </a:p>
          <a:p>
            <a:r>
              <a:rPr lang="en-US" sz="1000" dirty="0">
                <a:latin typeface="Open Sans" panose="020B0606030504020204" pitchFamily="34" charset="0"/>
                <a:ea typeface="Open Sans" panose="020B0606030504020204" pitchFamily="34" charset="0"/>
                <a:cs typeface="Open Sans" panose="020B0606030504020204" pitchFamily="34" charset="0"/>
              </a:rPr>
              <a:t>         y = sin(r);</a:t>
            </a:r>
          </a:p>
          <a:p>
            <a:r>
              <a:rPr lang="en-US" sz="1000" dirty="0">
                <a:latin typeface="Open Sans" panose="020B0606030504020204" pitchFamily="34" charset="0"/>
                <a:ea typeface="Open Sans" panose="020B0606030504020204" pitchFamily="34" charset="0"/>
                <a:cs typeface="Open Sans" panose="020B0606030504020204" pitchFamily="34" charset="0"/>
              </a:rPr>
              <a:t>         </a:t>
            </a:r>
            <a:r>
              <a:rPr lang="en-US" sz="1000" dirty="0" err="1">
                <a:latin typeface="Open Sans" panose="020B0606030504020204" pitchFamily="34" charset="0"/>
                <a:ea typeface="Open Sans" panose="020B0606030504020204" pitchFamily="34" charset="0"/>
                <a:cs typeface="Open Sans" panose="020B0606030504020204" pitchFamily="34" charset="0"/>
              </a:rPr>
              <a:t>cout</a:t>
            </a:r>
            <a:r>
              <a:rPr lang="en-US" sz="1000" dirty="0">
                <a:latin typeface="Open Sans" panose="020B0606030504020204" pitchFamily="34" charset="0"/>
                <a:ea typeface="Open Sans" panose="020B0606030504020204" pitchFamily="34" charset="0"/>
                <a:cs typeface="Open Sans" panose="020B0606030504020204" pitchFamily="34" charset="0"/>
              </a:rPr>
              <a:t> &lt;&lt; "Sin("&lt;&lt; num1 &lt;&lt;")= " &lt;&lt; y;</a:t>
            </a:r>
          </a:p>
          <a:p>
            <a:r>
              <a:rPr lang="en-US" sz="1000" dirty="0">
                <a:latin typeface="Open Sans" panose="020B0606030504020204" pitchFamily="34" charset="0"/>
                <a:ea typeface="Open Sans" panose="020B0606030504020204" pitchFamily="34" charset="0"/>
                <a:cs typeface="Open Sans" panose="020B0606030504020204" pitchFamily="34" charset="0"/>
              </a:rPr>
              <a:t>         break;</a:t>
            </a:r>
          </a:p>
          <a:p>
            <a:r>
              <a:rPr lang="en-US" sz="1000" dirty="0">
                <a:latin typeface="Open Sans" panose="020B0606030504020204" pitchFamily="34" charset="0"/>
                <a:ea typeface="Open Sans" panose="020B0606030504020204" pitchFamily="34" charset="0"/>
                <a:cs typeface="Open Sans" panose="020B0606030504020204" pitchFamily="34" charset="0"/>
              </a:rPr>
              <a:t>      case 8:</a:t>
            </a:r>
          </a:p>
          <a:p>
            <a:endParaRPr lang="en-US" sz="1000" dirty="0">
              <a:latin typeface="Open Sans" panose="020B0606030504020204" pitchFamily="34" charset="0"/>
              <a:ea typeface="Open Sans" panose="020B0606030504020204" pitchFamily="34" charset="0"/>
              <a:cs typeface="Open Sans" panose="020B0606030504020204" pitchFamily="34" charset="0"/>
            </a:endParaRPr>
          </a:p>
          <a:p>
            <a:r>
              <a:rPr lang="en-US" sz="1000" dirty="0">
                <a:latin typeface="Open Sans" panose="020B0606030504020204" pitchFamily="34" charset="0"/>
                <a:ea typeface="Open Sans" panose="020B0606030504020204" pitchFamily="34" charset="0"/>
                <a:cs typeface="Open Sans" panose="020B0606030504020204" pitchFamily="34" charset="0"/>
              </a:rPr>
              <a:t>        PI = 3.1415926;</a:t>
            </a:r>
          </a:p>
          <a:p>
            <a:endParaRPr lang="en-US" sz="1000" dirty="0">
              <a:latin typeface="Open Sans" panose="020B0606030504020204" pitchFamily="34" charset="0"/>
              <a:ea typeface="Open Sans" panose="020B0606030504020204" pitchFamily="34" charset="0"/>
              <a:cs typeface="Open Sans" panose="020B0606030504020204" pitchFamily="34" charset="0"/>
            </a:endParaRPr>
          </a:p>
          <a:p>
            <a:r>
              <a:rPr lang="en-US" sz="1000" dirty="0">
                <a:latin typeface="Open Sans" panose="020B0606030504020204" pitchFamily="34" charset="0"/>
                <a:ea typeface="Open Sans" panose="020B0606030504020204" pitchFamily="34" charset="0"/>
                <a:cs typeface="Open Sans" panose="020B0606030504020204" pitchFamily="34" charset="0"/>
              </a:rPr>
              <a:t>         </a:t>
            </a:r>
            <a:r>
              <a:rPr lang="en-US" sz="1000" dirty="0" err="1">
                <a:latin typeface="Open Sans" panose="020B0606030504020204" pitchFamily="34" charset="0"/>
                <a:ea typeface="Open Sans" panose="020B0606030504020204" pitchFamily="34" charset="0"/>
                <a:cs typeface="Open Sans" panose="020B0606030504020204" pitchFamily="34" charset="0"/>
              </a:rPr>
              <a:t>cout</a:t>
            </a:r>
            <a:r>
              <a:rPr lang="en-US" sz="1000" dirty="0">
                <a:latin typeface="Open Sans" panose="020B0606030504020204" pitchFamily="34" charset="0"/>
                <a:ea typeface="Open Sans" panose="020B0606030504020204" pitchFamily="34" charset="0"/>
                <a:cs typeface="Open Sans" panose="020B0606030504020204" pitchFamily="34" charset="0"/>
              </a:rPr>
              <a:t> &lt;&lt; "Enter any Angle: ";</a:t>
            </a:r>
          </a:p>
          <a:p>
            <a:r>
              <a:rPr lang="en-US" sz="1000" dirty="0">
                <a:latin typeface="Open Sans" panose="020B0606030504020204" pitchFamily="34" charset="0"/>
                <a:ea typeface="Open Sans" panose="020B0606030504020204" pitchFamily="34" charset="0"/>
                <a:cs typeface="Open Sans" panose="020B0606030504020204" pitchFamily="34" charset="0"/>
              </a:rPr>
              <a:t>         </a:t>
            </a:r>
            <a:r>
              <a:rPr lang="en-US" sz="1000" dirty="0" err="1">
                <a:latin typeface="Open Sans" panose="020B0606030504020204" pitchFamily="34" charset="0"/>
                <a:ea typeface="Open Sans" panose="020B0606030504020204" pitchFamily="34" charset="0"/>
                <a:cs typeface="Open Sans" panose="020B0606030504020204" pitchFamily="34" charset="0"/>
              </a:rPr>
              <a:t>cin</a:t>
            </a:r>
            <a:r>
              <a:rPr lang="en-US" sz="1000" dirty="0">
                <a:latin typeface="Open Sans" panose="020B0606030504020204" pitchFamily="34" charset="0"/>
                <a:ea typeface="Open Sans" panose="020B0606030504020204" pitchFamily="34" charset="0"/>
                <a:cs typeface="Open Sans" panose="020B0606030504020204" pitchFamily="34" charset="0"/>
              </a:rPr>
              <a:t> &gt;&gt; num1;</a:t>
            </a:r>
          </a:p>
          <a:p>
            <a:r>
              <a:rPr lang="en-US" sz="1000" dirty="0">
                <a:latin typeface="Open Sans" panose="020B0606030504020204" pitchFamily="34" charset="0"/>
                <a:ea typeface="Open Sans" panose="020B0606030504020204" pitchFamily="34" charset="0"/>
                <a:cs typeface="Open Sans" panose="020B0606030504020204" pitchFamily="34" charset="0"/>
              </a:rPr>
              <a:t>         r= num1 * PI / 180;</a:t>
            </a:r>
          </a:p>
          <a:p>
            <a:r>
              <a:rPr lang="en-US" sz="1000" dirty="0">
                <a:latin typeface="Open Sans" panose="020B0606030504020204" pitchFamily="34" charset="0"/>
                <a:ea typeface="Open Sans" panose="020B0606030504020204" pitchFamily="34" charset="0"/>
                <a:cs typeface="Open Sans" panose="020B0606030504020204" pitchFamily="34" charset="0"/>
              </a:rPr>
              <a:t>         y = cos(r);</a:t>
            </a:r>
          </a:p>
          <a:p>
            <a:r>
              <a:rPr lang="en-US" sz="1000" dirty="0">
                <a:latin typeface="Open Sans" panose="020B0606030504020204" pitchFamily="34" charset="0"/>
                <a:ea typeface="Open Sans" panose="020B0606030504020204" pitchFamily="34" charset="0"/>
                <a:cs typeface="Open Sans" panose="020B0606030504020204" pitchFamily="34" charset="0"/>
              </a:rPr>
              <a:t>         </a:t>
            </a:r>
            <a:r>
              <a:rPr lang="en-US" sz="1000" dirty="0" err="1">
                <a:latin typeface="Open Sans" panose="020B0606030504020204" pitchFamily="34" charset="0"/>
                <a:ea typeface="Open Sans" panose="020B0606030504020204" pitchFamily="34" charset="0"/>
                <a:cs typeface="Open Sans" panose="020B0606030504020204" pitchFamily="34" charset="0"/>
              </a:rPr>
              <a:t>cout</a:t>
            </a:r>
            <a:r>
              <a:rPr lang="en-US" sz="1000" dirty="0">
                <a:latin typeface="Open Sans" panose="020B0606030504020204" pitchFamily="34" charset="0"/>
                <a:ea typeface="Open Sans" panose="020B0606030504020204" pitchFamily="34" charset="0"/>
                <a:cs typeface="Open Sans" panose="020B0606030504020204" pitchFamily="34" charset="0"/>
              </a:rPr>
              <a:t> &lt;&lt; "Cos("&lt;&lt; num1 &lt;&lt;")= " &lt;&lt; y;</a:t>
            </a:r>
          </a:p>
          <a:p>
            <a:r>
              <a:rPr lang="en-US" sz="1000" dirty="0">
                <a:latin typeface="Open Sans" panose="020B0606030504020204" pitchFamily="34" charset="0"/>
                <a:ea typeface="Open Sans" panose="020B0606030504020204" pitchFamily="34" charset="0"/>
                <a:cs typeface="Open Sans" panose="020B0606030504020204" pitchFamily="34" charset="0"/>
              </a:rPr>
              <a:t>         break;</a:t>
            </a:r>
          </a:p>
        </p:txBody>
      </p:sp>
      <p:sp>
        <p:nvSpPr>
          <p:cNvPr id="6" name="Rectangle 5">
            <a:extLst>
              <a:ext uri="{FF2B5EF4-FFF2-40B4-BE49-F238E27FC236}">
                <a16:creationId xmlns:a16="http://schemas.microsoft.com/office/drawing/2014/main" id="{39CAEA7C-B4E0-AC17-B4C4-07CCBD0AAACB}"/>
              </a:ext>
            </a:extLst>
          </p:cNvPr>
          <p:cNvSpPr/>
          <p:nvPr/>
        </p:nvSpPr>
        <p:spPr>
          <a:xfrm>
            <a:off x="7589078" y="549964"/>
            <a:ext cx="3195105" cy="3140764"/>
          </a:xfrm>
          <a:prstGeom prst="rect">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A65BC2B9-260D-7B71-34BB-B7F00F1AD0D3}"/>
              </a:ext>
            </a:extLst>
          </p:cNvPr>
          <p:cNvSpPr txBox="1"/>
          <p:nvPr/>
        </p:nvSpPr>
        <p:spPr>
          <a:xfrm>
            <a:off x="8052520" y="720565"/>
            <a:ext cx="2597186" cy="2708434"/>
          </a:xfrm>
          <a:prstGeom prst="rect">
            <a:avLst/>
          </a:prstGeom>
          <a:noFill/>
        </p:spPr>
        <p:txBody>
          <a:bodyPr wrap="none" rtlCol="0">
            <a:spAutoFit/>
          </a:bodyPr>
          <a:lstStyle/>
          <a:p>
            <a:r>
              <a:rPr lang="en-US" sz="1000" dirty="0">
                <a:latin typeface="Open Sans" panose="020B0606030504020204" pitchFamily="34" charset="0"/>
                <a:ea typeface="Open Sans" panose="020B0606030504020204" pitchFamily="34" charset="0"/>
                <a:cs typeface="Open Sans" panose="020B0606030504020204" pitchFamily="34" charset="0"/>
              </a:rPr>
              <a:t>case 9:</a:t>
            </a:r>
          </a:p>
          <a:p>
            <a:endParaRPr lang="en-US" sz="1000" dirty="0">
              <a:latin typeface="Open Sans" panose="020B0606030504020204" pitchFamily="34" charset="0"/>
              <a:ea typeface="Open Sans" panose="020B0606030504020204" pitchFamily="34" charset="0"/>
              <a:cs typeface="Open Sans" panose="020B0606030504020204" pitchFamily="34" charset="0"/>
            </a:endParaRPr>
          </a:p>
          <a:p>
            <a:r>
              <a:rPr lang="en-US" sz="1000" dirty="0">
                <a:latin typeface="Open Sans" panose="020B0606030504020204" pitchFamily="34" charset="0"/>
                <a:ea typeface="Open Sans" panose="020B0606030504020204" pitchFamily="34" charset="0"/>
                <a:cs typeface="Open Sans" panose="020B0606030504020204" pitchFamily="34" charset="0"/>
              </a:rPr>
              <a:t>        PI = 3.1415926;</a:t>
            </a:r>
          </a:p>
          <a:p>
            <a:endParaRPr lang="en-US" sz="1000" dirty="0">
              <a:latin typeface="Open Sans" panose="020B0606030504020204" pitchFamily="34" charset="0"/>
              <a:ea typeface="Open Sans" panose="020B0606030504020204" pitchFamily="34" charset="0"/>
              <a:cs typeface="Open Sans" panose="020B0606030504020204" pitchFamily="34" charset="0"/>
            </a:endParaRPr>
          </a:p>
          <a:p>
            <a:r>
              <a:rPr lang="en-US" sz="1000" dirty="0">
                <a:latin typeface="Open Sans" panose="020B0606030504020204" pitchFamily="34" charset="0"/>
                <a:ea typeface="Open Sans" panose="020B0606030504020204" pitchFamily="34" charset="0"/>
                <a:cs typeface="Open Sans" panose="020B0606030504020204" pitchFamily="34" charset="0"/>
              </a:rPr>
              <a:t>         </a:t>
            </a:r>
            <a:r>
              <a:rPr lang="en-US" sz="1000" dirty="0" err="1">
                <a:latin typeface="Open Sans" panose="020B0606030504020204" pitchFamily="34" charset="0"/>
                <a:ea typeface="Open Sans" panose="020B0606030504020204" pitchFamily="34" charset="0"/>
                <a:cs typeface="Open Sans" panose="020B0606030504020204" pitchFamily="34" charset="0"/>
              </a:rPr>
              <a:t>cout</a:t>
            </a:r>
            <a:r>
              <a:rPr lang="en-US" sz="1000" dirty="0">
                <a:latin typeface="Open Sans" panose="020B0606030504020204" pitchFamily="34" charset="0"/>
                <a:ea typeface="Open Sans" panose="020B0606030504020204" pitchFamily="34" charset="0"/>
                <a:cs typeface="Open Sans" panose="020B0606030504020204" pitchFamily="34" charset="0"/>
              </a:rPr>
              <a:t> &lt;&lt; "Enter any Angle: ";</a:t>
            </a:r>
          </a:p>
          <a:p>
            <a:r>
              <a:rPr lang="en-US" sz="1000" dirty="0">
                <a:latin typeface="Open Sans" panose="020B0606030504020204" pitchFamily="34" charset="0"/>
                <a:ea typeface="Open Sans" panose="020B0606030504020204" pitchFamily="34" charset="0"/>
                <a:cs typeface="Open Sans" panose="020B0606030504020204" pitchFamily="34" charset="0"/>
              </a:rPr>
              <a:t>         </a:t>
            </a:r>
            <a:r>
              <a:rPr lang="en-US" sz="1000" dirty="0" err="1">
                <a:latin typeface="Open Sans" panose="020B0606030504020204" pitchFamily="34" charset="0"/>
                <a:ea typeface="Open Sans" panose="020B0606030504020204" pitchFamily="34" charset="0"/>
                <a:cs typeface="Open Sans" panose="020B0606030504020204" pitchFamily="34" charset="0"/>
              </a:rPr>
              <a:t>cin</a:t>
            </a:r>
            <a:r>
              <a:rPr lang="en-US" sz="1000" dirty="0">
                <a:latin typeface="Open Sans" panose="020B0606030504020204" pitchFamily="34" charset="0"/>
                <a:ea typeface="Open Sans" panose="020B0606030504020204" pitchFamily="34" charset="0"/>
                <a:cs typeface="Open Sans" panose="020B0606030504020204" pitchFamily="34" charset="0"/>
              </a:rPr>
              <a:t> &gt;&gt; num1;</a:t>
            </a:r>
          </a:p>
          <a:p>
            <a:r>
              <a:rPr lang="en-US" sz="1000" dirty="0">
                <a:latin typeface="Open Sans" panose="020B0606030504020204" pitchFamily="34" charset="0"/>
                <a:ea typeface="Open Sans" panose="020B0606030504020204" pitchFamily="34" charset="0"/>
                <a:cs typeface="Open Sans" panose="020B0606030504020204" pitchFamily="34" charset="0"/>
              </a:rPr>
              <a:t>         r= num1 * PI /180;</a:t>
            </a:r>
          </a:p>
          <a:p>
            <a:r>
              <a:rPr lang="en-US" sz="1000" dirty="0">
                <a:latin typeface="Open Sans" panose="020B0606030504020204" pitchFamily="34" charset="0"/>
                <a:ea typeface="Open Sans" panose="020B0606030504020204" pitchFamily="34" charset="0"/>
                <a:cs typeface="Open Sans" panose="020B0606030504020204" pitchFamily="34" charset="0"/>
              </a:rPr>
              <a:t>         y = tan(r);</a:t>
            </a:r>
          </a:p>
          <a:p>
            <a:r>
              <a:rPr lang="en-US" sz="1000" dirty="0">
                <a:latin typeface="Open Sans" panose="020B0606030504020204" pitchFamily="34" charset="0"/>
                <a:ea typeface="Open Sans" panose="020B0606030504020204" pitchFamily="34" charset="0"/>
                <a:cs typeface="Open Sans" panose="020B0606030504020204" pitchFamily="34" charset="0"/>
              </a:rPr>
              <a:t>         </a:t>
            </a:r>
            <a:r>
              <a:rPr lang="en-US" sz="1000" dirty="0" err="1">
                <a:latin typeface="Open Sans" panose="020B0606030504020204" pitchFamily="34" charset="0"/>
                <a:ea typeface="Open Sans" panose="020B0606030504020204" pitchFamily="34" charset="0"/>
                <a:cs typeface="Open Sans" panose="020B0606030504020204" pitchFamily="34" charset="0"/>
              </a:rPr>
              <a:t>cout</a:t>
            </a:r>
            <a:r>
              <a:rPr lang="en-US" sz="1000" dirty="0">
                <a:latin typeface="Open Sans" panose="020B0606030504020204" pitchFamily="34" charset="0"/>
                <a:ea typeface="Open Sans" panose="020B0606030504020204" pitchFamily="34" charset="0"/>
                <a:cs typeface="Open Sans" panose="020B0606030504020204" pitchFamily="34" charset="0"/>
              </a:rPr>
              <a:t> &lt;&lt; "Tan("&lt;&lt; num1 &lt;&lt;")= " &lt;&lt; y;</a:t>
            </a:r>
          </a:p>
          <a:p>
            <a:r>
              <a:rPr lang="en-US" sz="1000" dirty="0">
                <a:latin typeface="Open Sans" panose="020B0606030504020204" pitchFamily="34" charset="0"/>
                <a:ea typeface="Open Sans" panose="020B0606030504020204" pitchFamily="34" charset="0"/>
                <a:cs typeface="Open Sans" panose="020B0606030504020204" pitchFamily="34" charset="0"/>
              </a:rPr>
              <a:t>         break;</a:t>
            </a:r>
          </a:p>
          <a:p>
            <a:endParaRPr lang="en-US" sz="1000" dirty="0">
              <a:latin typeface="Open Sans" panose="020B0606030504020204" pitchFamily="34" charset="0"/>
              <a:ea typeface="Open Sans" panose="020B0606030504020204" pitchFamily="34" charset="0"/>
              <a:cs typeface="Open Sans" panose="020B0606030504020204" pitchFamily="34" charset="0"/>
            </a:endParaRPr>
          </a:p>
          <a:p>
            <a:endParaRPr lang="en-US" sz="1000" dirty="0">
              <a:latin typeface="Open Sans" panose="020B0606030504020204" pitchFamily="34" charset="0"/>
              <a:ea typeface="Open Sans" panose="020B0606030504020204" pitchFamily="34" charset="0"/>
              <a:cs typeface="Open Sans" panose="020B0606030504020204" pitchFamily="34" charset="0"/>
            </a:endParaRPr>
          </a:p>
          <a:p>
            <a:r>
              <a:rPr lang="en-US" sz="1000" dirty="0">
                <a:latin typeface="Open Sans" panose="020B0606030504020204" pitchFamily="34" charset="0"/>
                <a:ea typeface="Open Sans" panose="020B0606030504020204" pitchFamily="34" charset="0"/>
                <a:cs typeface="Open Sans" panose="020B0606030504020204" pitchFamily="34" charset="0"/>
              </a:rPr>
              <a:t>      case 10:</a:t>
            </a:r>
          </a:p>
          <a:p>
            <a:r>
              <a:rPr lang="en-US" sz="1000" dirty="0">
                <a:latin typeface="Open Sans" panose="020B0606030504020204" pitchFamily="34" charset="0"/>
                <a:ea typeface="Open Sans" panose="020B0606030504020204" pitchFamily="34" charset="0"/>
                <a:cs typeface="Open Sans" panose="020B0606030504020204" pitchFamily="34" charset="0"/>
              </a:rPr>
              <a:t>         return 0;</a:t>
            </a:r>
          </a:p>
          <a:p>
            <a:endParaRPr lang="en-US" sz="1000" dirty="0">
              <a:latin typeface="Open Sans" panose="020B0606030504020204" pitchFamily="34" charset="0"/>
              <a:ea typeface="Open Sans" panose="020B0606030504020204" pitchFamily="34" charset="0"/>
              <a:cs typeface="Open Sans" panose="020B0606030504020204" pitchFamily="34" charset="0"/>
            </a:endParaRPr>
          </a:p>
          <a:p>
            <a:r>
              <a:rPr lang="en-US" sz="1000" dirty="0">
                <a:latin typeface="Open Sans" panose="020B0606030504020204" pitchFamily="34" charset="0"/>
                <a:ea typeface="Open Sans" panose="020B0606030504020204" pitchFamily="34" charset="0"/>
                <a:cs typeface="Open Sans" panose="020B0606030504020204" pitchFamily="34" charset="0"/>
              </a:rPr>
              <a:t>      default: </a:t>
            </a:r>
            <a:r>
              <a:rPr lang="en-US" sz="1000" dirty="0" err="1">
                <a:latin typeface="Open Sans" panose="020B0606030504020204" pitchFamily="34" charset="0"/>
                <a:ea typeface="Open Sans" panose="020B0606030504020204" pitchFamily="34" charset="0"/>
                <a:cs typeface="Open Sans" panose="020B0606030504020204" pitchFamily="34" charset="0"/>
              </a:rPr>
              <a:t>cout</a:t>
            </a:r>
            <a:r>
              <a:rPr lang="en-US" sz="1000" dirty="0">
                <a:latin typeface="Open Sans" panose="020B0606030504020204" pitchFamily="34" charset="0"/>
                <a:ea typeface="Open Sans" panose="020B0606030504020204" pitchFamily="34" charset="0"/>
                <a:cs typeface="Open Sans" panose="020B0606030504020204" pitchFamily="34" charset="0"/>
              </a:rPr>
              <a:t> &lt;&lt; "\</a:t>
            </a:r>
            <a:r>
              <a:rPr lang="en-US" sz="1000" dirty="0" err="1">
                <a:latin typeface="Open Sans" panose="020B0606030504020204" pitchFamily="34" charset="0"/>
                <a:ea typeface="Open Sans" panose="020B0606030504020204" pitchFamily="34" charset="0"/>
                <a:cs typeface="Open Sans" panose="020B0606030504020204" pitchFamily="34" charset="0"/>
              </a:rPr>
              <a:t>nError</a:t>
            </a:r>
            <a:r>
              <a:rPr lang="en-US" sz="1000" dirty="0">
                <a:latin typeface="Open Sans" panose="020B0606030504020204" pitchFamily="34" charset="0"/>
                <a:ea typeface="Open Sans" panose="020B0606030504020204" pitchFamily="34" charset="0"/>
                <a:cs typeface="Open Sans" panose="020B0606030504020204" pitchFamily="34" charset="0"/>
              </a:rPr>
              <a:t>";</a:t>
            </a:r>
          </a:p>
          <a:p>
            <a:r>
              <a:rPr lang="en-US" sz="1000" dirty="0">
                <a:latin typeface="Open Sans" panose="020B0606030504020204" pitchFamily="34" charset="0"/>
                <a:ea typeface="Open Sans" panose="020B0606030504020204" pitchFamily="34" charset="0"/>
                <a:cs typeface="Open Sans" panose="020B0606030504020204" pitchFamily="34" charset="0"/>
              </a:rPr>
              <a:t>   }</a:t>
            </a:r>
          </a:p>
        </p:txBody>
      </p:sp>
    </p:spTree>
    <p:extLst>
      <p:ext uri="{BB962C8B-B14F-4D97-AF65-F5344CB8AC3E}">
        <p14:creationId xmlns:p14="http://schemas.microsoft.com/office/powerpoint/2010/main" val="2681116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255</TotalTime>
  <Words>1956</Words>
  <Application>Microsoft Office PowerPoint</Application>
  <PresentationFormat>Widescreen</PresentationFormat>
  <Paragraphs>374</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Arial Rounded MT Bold</vt:lpstr>
      <vt:lpstr>Bahnschrift SemiBold</vt:lpstr>
      <vt:lpstr>Calibri</vt:lpstr>
      <vt:lpstr>Calibri Light</vt:lpstr>
      <vt:lpstr>Open 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Jannatul Haq Nayeem</dc:creator>
  <cp:lastModifiedBy>Jannatul Haq Nayeem</cp:lastModifiedBy>
  <cp:revision>73</cp:revision>
  <dcterms:created xsi:type="dcterms:W3CDTF">2022-05-05T11:08:15Z</dcterms:created>
  <dcterms:modified xsi:type="dcterms:W3CDTF">2022-05-06T17:02:11Z</dcterms:modified>
</cp:coreProperties>
</file>