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4" r:id="rId3"/>
    <p:sldId id="256" r:id="rId4"/>
    <p:sldId id="257" r:id="rId5"/>
    <p:sldId id="276" r:id="rId6"/>
    <p:sldId id="268" r:id="rId7"/>
    <p:sldId id="269" r:id="rId8"/>
    <p:sldId id="270" r:id="rId9"/>
    <p:sldId id="275" r:id="rId10"/>
    <p:sldId id="272" r:id="rId11"/>
    <p:sldId id="271" r:id="rId12"/>
    <p:sldId id="274" r:id="rId13"/>
    <p:sldId id="273"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A853"/>
    <a:srgbClr val="F220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2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119AD-32D0-41BE-B2DB-A135FF1C3A2D}"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23688129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119AD-32D0-41BE-B2DB-A135FF1C3A2D}"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1036107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119AD-32D0-41BE-B2DB-A135FF1C3A2D}"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1469640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119AD-32D0-41BE-B2DB-A135FF1C3A2D}"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38000634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0119AD-32D0-41BE-B2DB-A135FF1C3A2D}"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31490560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119AD-32D0-41BE-B2DB-A135FF1C3A2D}"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41974853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119AD-32D0-41BE-B2DB-A135FF1C3A2D}"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33590784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119AD-32D0-41BE-B2DB-A135FF1C3A2D}"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9243446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119AD-32D0-41BE-B2DB-A135FF1C3A2D}"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33190660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0119AD-32D0-41BE-B2DB-A135FF1C3A2D}"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23298865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0119AD-32D0-41BE-B2DB-A135FF1C3A2D}"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140B-2693-407F-8B67-2BF95CB10706}" type="slidenum">
              <a:rPr lang="en-US" smtClean="0"/>
              <a:t>‹#›</a:t>
            </a:fld>
            <a:endParaRPr lang="en-US"/>
          </a:p>
        </p:txBody>
      </p:sp>
    </p:spTree>
    <p:extLst>
      <p:ext uri="{BB962C8B-B14F-4D97-AF65-F5344CB8AC3E}">
        <p14:creationId xmlns:p14="http://schemas.microsoft.com/office/powerpoint/2010/main" val="2085395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119AD-32D0-41BE-B2DB-A135FF1C3A2D}" type="datetimeFigureOut">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6140B-2693-407F-8B67-2BF95CB10706}" type="slidenum">
              <a:rPr lang="en-US" smtClean="0"/>
              <a:t>‹#›</a:t>
            </a:fld>
            <a:endParaRPr lang="en-US"/>
          </a:p>
        </p:txBody>
      </p:sp>
    </p:spTree>
    <p:extLst>
      <p:ext uri="{BB962C8B-B14F-4D97-AF65-F5344CB8AC3E}">
        <p14:creationId xmlns:p14="http://schemas.microsoft.com/office/powerpoint/2010/main" val="214323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p:nvGrpSpPr>
        <p:grpSpPr>
          <a:xfrm>
            <a:off x="4717076" y="193445"/>
            <a:ext cx="2757848" cy="1286089"/>
            <a:chOff x="3949140" y="414804"/>
            <a:chExt cx="3767231" cy="1756803"/>
          </a:xfrm>
        </p:grpSpPr>
        <p:pic>
          <p:nvPicPr>
            <p:cNvPr id="1026" name="Picture 2" descr="Image result for ewu b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493" y="414804"/>
              <a:ext cx="19145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wu bd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089" t="59581"/>
            <a:stretch/>
          </p:blipFill>
          <p:spPr bwMode="auto">
            <a:xfrm>
              <a:off x="3949140" y="1748117"/>
              <a:ext cx="3767231" cy="4234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p:cNvGrpSpPr/>
          <p:nvPr/>
        </p:nvGrpSpPr>
        <p:grpSpPr>
          <a:xfrm>
            <a:off x="1437743" y="4064037"/>
            <a:ext cx="3957481" cy="965604"/>
            <a:chOff x="759593" y="3526451"/>
            <a:chExt cx="3957481" cy="965604"/>
          </a:xfrm>
        </p:grpSpPr>
        <p:sp>
          <p:nvSpPr>
            <p:cNvPr id="36" name="Rectangle 35"/>
            <p:cNvSpPr/>
            <p:nvPr/>
          </p:nvSpPr>
          <p:spPr>
            <a:xfrm>
              <a:off x="1799675" y="3691261"/>
              <a:ext cx="2917399"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82317" y="3717040"/>
              <a:ext cx="2352113" cy="500017"/>
            </a:xfrm>
            <a:prstGeom prst="rect">
              <a:avLst/>
            </a:prstGeom>
            <a:noFill/>
          </p:spPr>
          <p:txBody>
            <a:bodyPr wrap="square">
              <a:spAutoFit/>
            </a:bodyPr>
            <a:lstStyle/>
            <a:p>
              <a:pPr algn="ctr"/>
              <a:r>
                <a:rPr lang="en-US" dirty="0" err="1" smtClean="0">
                  <a:ln w="0"/>
                  <a:solidFill>
                    <a:schemeClr val="bg1"/>
                  </a:solidFill>
                </a:rPr>
                <a:t>Abul</a:t>
              </a:r>
              <a:r>
                <a:rPr lang="en-US" dirty="0" smtClean="0">
                  <a:ln w="0"/>
                  <a:solidFill>
                    <a:schemeClr val="bg1"/>
                  </a:solidFill>
                </a:rPr>
                <a:t> </a:t>
              </a:r>
              <a:r>
                <a:rPr lang="en-US" dirty="0" err="1" smtClean="0">
                  <a:ln w="0"/>
                  <a:solidFill>
                    <a:schemeClr val="bg1"/>
                  </a:solidFill>
                </a:rPr>
                <a:t>Kashem</a:t>
              </a:r>
              <a:endParaRPr lang="en-US" dirty="0" smtClean="0">
                <a:ln w="0"/>
                <a:solidFill>
                  <a:schemeClr val="bg1"/>
                </a:solidFill>
              </a:endParaRPr>
            </a:p>
            <a:p>
              <a:pPr algn="ctr"/>
              <a:r>
                <a:rPr lang="en-US" sz="1600" dirty="0" smtClean="0">
                  <a:ln w="0"/>
                  <a:solidFill>
                    <a:schemeClr val="bg1"/>
                  </a:solidFill>
                </a:rPr>
                <a:t>(2018-1-60-108)</a:t>
              </a:r>
              <a:endParaRPr lang="en-US" sz="1600" dirty="0">
                <a:ln w="0"/>
                <a:solidFill>
                  <a:schemeClr val="bg1"/>
                </a:solidFill>
              </a:endParaRPr>
            </a:p>
          </p:txBody>
        </p:sp>
        <p:pic>
          <p:nvPicPr>
            <p:cNvPr id="1034" name="Picture 10" descr="Image may contain: Akm Rana, standing, sunglasses, ocean, outdoor and wat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257" t="11095" r="39855" b="44004"/>
            <a:stretch/>
          </p:blipFill>
          <p:spPr bwMode="auto">
            <a:xfrm>
              <a:off x="759593" y="3526451"/>
              <a:ext cx="965604" cy="96560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50" name="Group 49"/>
          <p:cNvGrpSpPr/>
          <p:nvPr/>
        </p:nvGrpSpPr>
        <p:grpSpPr>
          <a:xfrm>
            <a:off x="1437743" y="2810360"/>
            <a:ext cx="3957483" cy="965604"/>
            <a:chOff x="642654" y="3796726"/>
            <a:chExt cx="3957483" cy="965604"/>
          </a:xfrm>
        </p:grpSpPr>
        <p:sp>
          <p:nvSpPr>
            <p:cNvPr id="12" name="Rectangle 11"/>
            <p:cNvSpPr/>
            <p:nvPr/>
          </p:nvSpPr>
          <p:spPr>
            <a:xfrm>
              <a:off x="1682738" y="3974037"/>
              <a:ext cx="2917398"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82737" y="3994468"/>
              <a:ext cx="2917400" cy="615553"/>
            </a:xfrm>
            <a:prstGeom prst="rect">
              <a:avLst/>
            </a:prstGeom>
            <a:noFill/>
          </p:spPr>
          <p:txBody>
            <a:bodyPr wrap="square">
              <a:spAutoFit/>
            </a:bodyPr>
            <a:lstStyle/>
            <a:p>
              <a:pPr algn="ctr"/>
              <a:r>
                <a:rPr lang="en-US" dirty="0" smtClean="0">
                  <a:ln w="0"/>
                  <a:solidFill>
                    <a:schemeClr val="bg1"/>
                  </a:solidFill>
                </a:rPr>
                <a:t>Mohammad Ali Nijhoom</a:t>
              </a:r>
            </a:p>
            <a:p>
              <a:pPr algn="ctr"/>
              <a:r>
                <a:rPr lang="en-US" sz="1600" dirty="0" smtClean="0">
                  <a:ln w="0"/>
                  <a:solidFill>
                    <a:schemeClr val="bg1"/>
                  </a:solidFill>
                </a:rPr>
                <a:t>(2018-1-60-255)</a:t>
              </a:r>
              <a:endParaRPr lang="en-US" sz="1600" dirty="0">
                <a:ln w="0"/>
                <a:solidFill>
                  <a:schemeClr val="bg1"/>
                </a:solidFill>
              </a:endParaRPr>
            </a:p>
          </p:txBody>
        </p:sp>
        <p:pic>
          <p:nvPicPr>
            <p:cNvPr id="1036" name="Picture 12" descr="your Profile Photo, Image may contain: Mohammad Ali Nijhoom, close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54" y="3796726"/>
              <a:ext cx="965604" cy="96560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6469354" y="2833076"/>
            <a:ext cx="3975689" cy="965604"/>
            <a:chOff x="624446" y="4597520"/>
            <a:chExt cx="3975689" cy="965604"/>
          </a:xfrm>
        </p:grpSpPr>
        <p:sp>
          <p:nvSpPr>
            <p:cNvPr id="35" name="Rectangle 34"/>
            <p:cNvSpPr/>
            <p:nvPr/>
          </p:nvSpPr>
          <p:spPr>
            <a:xfrm>
              <a:off x="1682736" y="4762330"/>
              <a:ext cx="2917399"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65378" y="4790466"/>
              <a:ext cx="2352113" cy="500017"/>
            </a:xfrm>
            <a:prstGeom prst="rect">
              <a:avLst/>
            </a:prstGeom>
            <a:noFill/>
          </p:spPr>
          <p:txBody>
            <a:bodyPr wrap="square">
              <a:spAutoFit/>
            </a:bodyPr>
            <a:lstStyle/>
            <a:p>
              <a:pPr algn="ctr"/>
              <a:r>
                <a:rPr lang="en-US" dirty="0" smtClean="0">
                  <a:ln w="0"/>
                  <a:solidFill>
                    <a:schemeClr val="bg1"/>
                  </a:solidFill>
                </a:rPr>
                <a:t>Nilima Islam </a:t>
              </a:r>
              <a:r>
                <a:rPr lang="en-US" dirty="0" err="1" smtClean="0">
                  <a:ln w="0"/>
                  <a:solidFill>
                    <a:schemeClr val="bg1"/>
                  </a:solidFill>
                </a:rPr>
                <a:t>Bristy</a:t>
              </a:r>
              <a:r>
                <a:rPr lang="en-US" dirty="0" smtClean="0">
                  <a:ln w="0"/>
                  <a:solidFill>
                    <a:schemeClr val="bg1"/>
                  </a:solidFill>
                </a:rPr>
                <a:t/>
              </a:r>
              <a:br>
                <a:rPr lang="en-US" dirty="0" smtClean="0">
                  <a:ln w="0"/>
                  <a:solidFill>
                    <a:schemeClr val="bg1"/>
                  </a:solidFill>
                </a:rPr>
              </a:br>
              <a:r>
                <a:rPr lang="en-US" sz="1600" dirty="0" smtClean="0">
                  <a:ln w="0"/>
                  <a:solidFill>
                    <a:schemeClr val="bg1"/>
                  </a:solidFill>
                </a:rPr>
                <a:t>(2018-2-55-010)</a:t>
              </a:r>
              <a:endParaRPr lang="en-US" sz="1600" dirty="0">
                <a:ln w="0"/>
                <a:solidFill>
                  <a:schemeClr val="bg1"/>
                </a:solidFill>
              </a:endParaRPr>
            </a:p>
          </p:txBody>
        </p:sp>
        <p:pic>
          <p:nvPicPr>
            <p:cNvPr id="1038" name="Picture 14" descr="https://scontent.fdac11-1.fna.fbcdn.net/v/t1.0-1/c0.0.240.240a/p240x240/53003631_596592960803886_4946877575583498240_n.jpg?_nc_cat=104&amp;_nc_oc=AQm5Xhtsne0ShWM43IadDfH1Venlq7a9b7YpssmmNkHMx1pRcjLpkoX5QPsNGBXllZA&amp;_nc_ht=scontent.fdac11-1.fna&amp;oh=a145cfebf1aae8a58aca7c832b1ae07f&amp;oe=5D46C2CA"/>
            <p:cNvPicPr>
              <a:picLocks noChangeAspect="1" noChangeArrowheads="1"/>
            </p:cNvPicPr>
            <p:nvPr/>
          </p:nvPicPr>
          <p:blipFill rotWithShape="1">
            <a:blip r:embed="rId6">
              <a:extLst>
                <a:ext uri="{28A0092B-C50C-407E-A947-70E740481C1C}">
                  <a14:useLocalDpi xmlns:a14="http://schemas.microsoft.com/office/drawing/2010/main" val="0"/>
                </a:ext>
              </a:extLst>
            </a:blip>
            <a:srcRect l="17231" t="1760" r="16793" b="31999"/>
            <a:stretch/>
          </p:blipFill>
          <p:spPr bwMode="auto">
            <a:xfrm>
              <a:off x="624446" y="4597520"/>
              <a:ext cx="961749" cy="96560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6461839" y="4052891"/>
            <a:ext cx="3983204" cy="969264"/>
            <a:chOff x="6461839" y="3964847"/>
            <a:chExt cx="3983204" cy="969264"/>
          </a:xfrm>
        </p:grpSpPr>
        <p:sp>
          <p:nvSpPr>
            <p:cNvPr id="59" name="Rectangle 58"/>
            <p:cNvSpPr/>
            <p:nvPr/>
          </p:nvSpPr>
          <p:spPr>
            <a:xfrm>
              <a:off x="7527644" y="4131487"/>
              <a:ext cx="2917399"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810286" y="4159623"/>
              <a:ext cx="2352113" cy="615553"/>
            </a:xfrm>
            <a:prstGeom prst="rect">
              <a:avLst/>
            </a:prstGeom>
            <a:noFill/>
          </p:spPr>
          <p:txBody>
            <a:bodyPr wrap="square">
              <a:spAutoFit/>
            </a:bodyPr>
            <a:lstStyle/>
            <a:p>
              <a:pPr algn="ctr"/>
              <a:r>
                <a:rPr lang="en-US" dirty="0">
                  <a:ln w="0"/>
                  <a:solidFill>
                    <a:schemeClr val="bg1"/>
                  </a:solidFill>
                </a:rPr>
                <a:t>BM </a:t>
              </a:r>
              <a:r>
                <a:rPr lang="en-US" dirty="0" err="1">
                  <a:ln w="0"/>
                  <a:solidFill>
                    <a:schemeClr val="bg1"/>
                  </a:solidFill>
                </a:rPr>
                <a:t>Jahidul</a:t>
              </a:r>
              <a:r>
                <a:rPr lang="en-US" dirty="0" smtClean="0">
                  <a:ln w="0"/>
                  <a:solidFill>
                    <a:schemeClr val="bg1"/>
                  </a:solidFill>
                </a:rPr>
                <a:t/>
              </a:r>
              <a:br>
                <a:rPr lang="en-US" dirty="0" smtClean="0">
                  <a:ln w="0"/>
                  <a:solidFill>
                    <a:schemeClr val="bg1"/>
                  </a:solidFill>
                </a:rPr>
              </a:br>
              <a:r>
                <a:rPr lang="en-US" sz="1600" dirty="0" smtClean="0">
                  <a:ln w="0"/>
                  <a:solidFill>
                    <a:schemeClr val="bg1"/>
                  </a:solidFill>
                </a:rPr>
                <a:t>(2017-2-60-133)</a:t>
              </a:r>
              <a:endParaRPr lang="en-US" sz="1600" dirty="0">
                <a:ln w="0"/>
                <a:solidFill>
                  <a:schemeClr val="bg1"/>
                </a:solidFill>
              </a:endParaRPr>
            </a:p>
          </p:txBody>
        </p:sp>
        <p:pic>
          <p:nvPicPr>
            <p:cNvPr id="61" name="Picture 1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7599" t="3792" r="9669" b="32109"/>
            <a:stretch/>
          </p:blipFill>
          <p:spPr bwMode="auto">
            <a:xfrm>
              <a:off x="6461839" y="3964847"/>
              <a:ext cx="969264" cy="96926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437743" y="5317713"/>
            <a:ext cx="4120610" cy="965604"/>
            <a:chOff x="1437743" y="5317713"/>
            <a:chExt cx="4120610" cy="965604"/>
          </a:xfrm>
        </p:grpSpPr>
        <p:sp>
          <p:nvSpPr>
            <p:cNvPr id="63" name="Rectangle 62"/>
            <p:cNvSpPr/>
            <p:nvPr/>
          </p:nvSpPr>
          <p:spPr>
            <a:xfrm>
              <a:off x="2477825" y="5482523"/>
              <a:ext cx="2917399"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314693" y="5502954"/>
              <a:ext cx="3243660" cy="615553"/>
            </a:xfrm>
            <a:prstGeom prst="rect">
              <a:avLst/>
            </a:prstGeom>
            <a:noFill/>
          </p:spPr>
          <p:txBody>
            <a:bodyPr wrap="square">
              <a:spAutoFit/>
            </a:bodyPr>
            <a:lstStyle/>
            <a:p>
              <a:pPr algn="ctr"/>
              <a:r>
                <a:rPr lang="en-US" dirty="0" err="1">
                  <a:ln w="0"/>
                  <a:solidFill>
                    <a:schemeClr val="bg1"/>
                  </a:solidFill>
                </a:rPr>
                <a:t>Md</a:t>
              </a:r>
              <a:r>
                <a:rPr lang="en-US" dirty="0">
                  <a:ln w="0"/>
                  <a:solidFill>
                    <a:schemeClr val="bg1"/>
                  </a:solidFill>
                </a:rPr>
                <a:t> </a:t>
              </a:r>
              <a:r>
                <a:rPr lang="en-US" dirty="0" err="1">
                  <a:ln w="0"/>
                  <a:solidFill>
                    <a:schemeClr val="bg1"/>
                  </a:solidFill>
                </a:rPr>
                <a:t>Saiful</a:t>
              </a:r>
              <a:r>
                <a:rPr lang="en-US" dirty="0">
                  <a:ln w="0"/>
                  <a:solidFill>
                    <a:schemeClr val="bg1"/>
                  </a:solidFill>
                </a:rPr>
                <a:t> Islam </a:t>
              </a:r>
              <a:r>
                <a:rPr lang="en-US" dirty="0" err="1" smtClean="0">
                  <a:ln w="0"/>
                  <a:solidFill>
                    <a:schemeClr val="bg1"/>
                  </a:solidFill>
                </a:rPr>
                <a:t>Sabbir</a:t>
              </a:r>
              <a:endParaRPr lang="en-US" dirty="0" smtClean="0">
                <a:ln w="0"/>
                <a:solidFill>
                  <a:schemeClr val="bg1"/>
                </a:solidFill>
              </a:endParaRPr>
            </a:p>
            <a:p>
              <a:pPr algn="ctr"/>
              <a:r>
                <a:rPr lang="en-US" sz="1600" dirty="0">
                  <a:ln w="0"/>
                  <a:solidFill>
                    <a:schemeClr val="bg1"/>
                  </a:solidFill>
                </a:rPr>
                <a:t>(2016-3-60-040)</a:t>
              </a:r>
            </a:p>
          </p:txBody>
        </p:sp>
        <p:pic>
          <p:nvPicPr>
            <p:cNvPr id="65" name="Picture 10"/>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37743" y="5317713"/>
              <a:ext cx="965604" cy="96560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496955" y="5276366"/>
            <a:ext cx="3948088" cy="969264"/>
            <a:chOff x="6496955" y="5276366"/>
            <a:chExt cx="3948088" cy="969264"/>
          </a:xfrm>
        </p:grpSpPr>
        <p:sp>
          <p:nvSpPr>
            <p:cNvPr id="67" name="Rectangle 66"/>
            <p:cNvSpPr/>
            <p:nvPr/>
          </p:nvSpPr>
          <p:spPr>
            <a:xfrm>
              <a:off x="7527644" y="5411647"/>
              <a:ext cx="2917399" cy="635984"/>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810287" y="5439783"/>
              <a:ext cx="2352113" cy="615553"/>
            </a:xfrm>
            <a:prstGeom prst="rect">
              <a:avLst/>
            </a:prstGeom>
            <a:noFill/>
          </p:spPr>
          <p:txBody>
            <a:bodyPr wrap="square">
              <a:spAutoFit/>
            </a:bodyPr>
            <a:lstStyle/>
            <a:p>
              <a:pPr algn="ctr"/>
              <a:r>
                <a:rPr lang="en-US" dirty="0" err="1">
                  <a:ln w="0"/>
                  <a:solidFill>
                    <a:schemeClr val="bg1"/>
                  </a:solidFill>
                </a:rPr>
                <a:t>Maisha</a:t>
              </a:r>
              <a:r>
                <a:rPr lang="en-US" dirty="0">
                  <a:ln w="0"/>
                  <a:solidFill>
                    <a:schemeClr val="bg1"/>
                  </a:solidFill>
                </a:rPr>
                <a:t> </a:t>
              </a:r>
              <a:r>
                <a:rPr lang="en-US" dirty="0" err="1">
                  <a:ln w="0"/>
                  <a:solidFill>
                    <a:schemeClr val="bg1"/>
                  </a:solidFill>
                </a:rPr>
                <a:t>Maliha</a:t>
              </a:r>
              <a:r>
                <a:rPr lang="en-US" dirty="0" smtClean="0">
                  <a:ln w="0"/>
                  <a:solidFill>
                    <a:schemeClr val="bg1"/>
                  </a:solidFill>
                </a:rPr>
                <a:t/>
              </a:r>
              <a:br>
                <a:rPr lang="en-US" dirty="0" smtClean="0">
                  <a:ln w="0"/>
                  <a:solidFill>
                    <a:schemeClr val="bg1"/>
                  </a:solidFill>
                </a:rPr>
              </a:br>
              <a:r>
                <a:rPr lang="en-US" sz="1600" dirty="0">
                  <a:ln w="0"/>
                  <a:solidFill>
                    <a:schemeClr val="bg1"/>
                  </a:solidFill>
                </a:rPr>
                <a:t>(2018-1-60-111)</a:t>
              </a:r>
            </a:p>
          </p:txBody>
        </p:sp>
        <p:pic>
          <p:nvPicPr>
            <p:cNvPr id="69" name="Picture 14"/>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2907" t="13620" r="7901" b="12030"/>
            <a:stretch/>
          </p:blipFill>
          <p:spPr bwMode="auto">
            <a:xfrm rot="19931640">
              <a:off x="6496955" y="5276366"/>
              <a:ext cx="969264" cy="969264"/>
            </a:xfrm>
            <a:prstGeom prst="ellipse">
              <a:avLst/>
            </a:prstGeom>
            <a:noFill/>
            <a:extLst>
              <a:ext uri="{909E8E84-426E-40DD-AFC4-6F175D3DCCD1}">
                <a14:hiddenFill xmlns:a14="http://schemas.microsoft.com/office/drawing/2010/main">
                  <a:solidFill>
                    <a:srgbClr val="FFFFFF"/>
                  </a:solidFill>
                </a14:hiddenFill>
              </a:ext>
            </a:extLst>
          </p:spPr>
        </p:pic>
      </p:grpSp>
      <p:sp>
        <p:nvSpPr>
          <p:cNvPr id="72" name="Rectangle 71"/>
          <p:cNvSpPr/>
          <p:nvPr/>
        </p:nvSpPr>
        <p:spPr>
          <a:xfrm>
            <a:off x="3773978" y="1812239"/>
            <a:ext cx="4644045" cy="523220"/>
          </a:xfrm>
          <a:prstGeom prst="rect">
            <a:avLst/>
          </a:prstGeom>
        </p:spPr>
        <p:txBody>
          <a:bodyPr wrap="square">
            <a:spAutoFit/>
          </a:bodyPr>
          <a:lstStyle/>
          <a:p>
            <a:pPr algn="ctr"/>
            <a:r>
              <a:rPr lang="en-US" sz="2800" dirty="0" smtClean="0">
                <a:ln w="0"/>
                <a:solidFill>
                  <a:srgbClr val="34A853"/>
                </a:solidFill>
                <a:latin typeface="+mj-lt"/>
              </a:rPr>
              <a:t>Che109 Group 1</a:t>
            </a:r>
            <a:endParaRPr lang="en-US" sz="2800" dirty="0">
              <a:ln w="0"/>
              <a:solidFill>
                <a:srgbClr val="34A853"/>
              </a:solidFill>
              <a:latin typeface="+mj-lt"/>
            </a:endParaRPr>
          </a:p>
        </p:txBody>
      </p:sp>
    </p:spTree>
    <p:extLst>
      <p:ext uri="{BB962C8B-B14F-4D97-AF65-F5344CB8AC3E}">
        <p14:creationId xmlns:p14="http://schemas.microsoft.com/office/powerpoint/2010/main" val="1791160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50"/>
                                        <p:tgtEl>
                                          <p:spTgt spid="50"/>
                                        </p:tgtEl>
                                      </p:cBhvr>
                                    </p:animEffect>
                                    <p:anim calcmode="lin" valueType="num">
                                      <p:cBhvr>
                                        <p:cTn id="8" dur="250" fill="hold"/>
                                        <p:tgtEl>
                                          <p:spTgt spid="50"/>
                                        </p:tgtEl>
                                        <p:attrNameLst>
                                          <p:attrName>ppt_x</p:attrName>
                                        </p:attrNameLst>
                                      </p:cBhvr>
                                      <p:tavLst>
                                        <p:tav tm="0">
                                          <p:val>
                                            <p:strVal val="#ppt_x"/>
                                          </p:val>
                                        </p:tav>
                                        <p:tav tm="100000">
                                          <p:val>
                                            <p:strVal val="#ppt_x"/>
                                          </p:val>
                                        </p:tav>
                                      </p:tavLst>
                                    </p:anim>
                                    <p:anim calcmode="lin" valueType="num">
                                      <p:cBhvr>
                                        <p:cTn id="9" dur="250" fill="hold"/>
                                        <p:tgtEl>
                                          <p:spTgt spid="5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250"/>
                                        <p:tgtEl>
                                          <p:spTgt spid="51"/>
                                        </p:tgtEl>
                                      </p:cBhvr>
                                    </p:animEffect>
                                    <p:anim calcmode="lin" valueType="num">
                                      <p:cBhvr>
                                        <p:cTn id="13" dur="250" fill="hold"/>
                                        <p:tgtEl>
                                          <p:spTgt spid="51"/>
                                        </p:tgtEl>
                                        <p:attrNameLst>
                                          <p:attrName>ppt_x</p:attrName>
                                        </p:attrNameLst>
                                      </p:cBhvr>
                                      <p:tavLst>
                                        <p:tav tm="0">
                                          <p:val>
                                            <p:strVal val="#ppt_x"/>
                                          </p:val>
                                        </p:tav>
                                        <p:tav tm="100000">
                                          <p:val>
                                            <p:strVal val="#ppt_x"/>
                                          </p:val>
                                        </p:tav>
                                      </p:tavLst>
                                    </p:anim>
                                    <p:anim calcmode="lin" valueType="num">
                                      <p:cBhvr>
                                        <p:cTn id="14" dur="25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50"/>
                                        <p:tgtEl>
                                          <p:spTgt spid="2"/>
                                        </p:tgtEl>
                                      </p:cBhvr>
                                    </p:animEffect>
                                    <p:anim calcmode="lin" valueType="num">
                                      <p:cBhvr>
                                        <p:cTn id="18" dur="250" fill="hold"/>
                                        <p:tgtEl>
                                          <p:spTgt spid="2"/>
                                        </p:tgtEl>
                                        <p:attrNameLst>
                                          <p:attrName>ppt_x</p:attrName>
                                        </p:attrNameLst>
                                      </p:cBhvr>
                                      <p:tavLst>
                                        <p:tav tm="0">
                                          <p:val>
                                            <p:strVal val="#ppt_x"/>
                                          </p:val>
                                        </p:tav>
                                        <p:tav tm="100000">
                                          <p:val>
                                            <p:strVal val="#ppt_x"/>
                                          </p:val>
                                        </p:tav>
                                      </p:tavLst>
                                    </p:anim>
                                    <p:anim calcmode="lin" valueType="num">
                                      <p:cBhvr>
                                        <p:cTn id="19" dur="25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250"/>
                                        <p:tgtEl>
                                          <p:spTgt spid="46"/>
                                        </p:tgtEl>
                                      </p:cBhvr>
                                    </p:animEffect>
                                    <p:anim calcmode="lin" valueType="num">
                                      <p:cBhvr>
                                        <p:cTn id="23" dur="250" fill="hold"/>
                                        <p:tgtEl>
                                          <p:spTgt spid="46"/>
                                        </p:tgtEl>
                                        <p:attrNameLst>
                                          <p:attrName>ppt_x</p:attrName>
                                        </p:attrNameLst>
                                      </p:cBhvr>
                                      <p:tavLst>
                                        <p:tav tm="0">
                                          <p:val>
                                            <p:strVal val="#ppt_x"/>
                                          </p:val>
                                        </p:tav>
                                        <p:tav tm="100000">
                                          <p:val>
                                            <p:strVal val="#ppt_x"/>
                                          </p:val>
                                        </p:tav>
                                      </p:tavLst>
                                    </p:anim>
                                    <p:anim calcmode="lin" valueType="num">
                                      <p:cBhvr>
                                        <p:cTn id="24" dur="25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50"/>
                                        <p:tgtEl>
                                          <p:spTgt spid="4"/>
                                        </p:tgtEl>
                                      </p:cBhvr>
                                    </p:animEffect>
                                    <p:anim calcmode="lin" valueType="num">
                                      <p:cBhvr>
                                        <p:cTn id="28" dur="250" fill="hold"/>
                                        <p:tgtEl>
                                          <p:spTgt spid="4"/>
                                        </p:tgtEl>
                                        <p:attrNameLst>
                                          <p:attrName>ppt_x</p:attrName>
                                        </p:attrNameLst>
                                      </p:cBhvr>
                                      <p:tavLst>
                                        <p:tav tm="0">
                                          <p:val>
                                            <p:strVal val="#ppt_x"/>
                                          </p:val>
                                        </p:tav>
                                        <p:tav tm="100000">
                                          <p:val>
                                            <p:strVal val="#ppt_x"/>
                                          </p:val>
                                        </p:tav>
                                      </p:tavLst>
                                    </p:anim>
                                    <p:anim calcmode="lin" valueType="num">
                                      <p:cBhvr>
                                        <p:cTn id="29" dur="25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50"/>
                                        <p:tgtEl>
                                          <p:spTgt spid="5"/>
                                        </p:tgtEl>
                                      </p:cBhvr>
                                    </p:animEffect>
                                    <p:anim calcmode="lin" valueType="num">
                                      <p:cBhvr>
                                        <p:cTn id="33" dur="250" fill="hold"/>
                                        <p:tgtEl>
                                          <p:spTgt spid="5"/>
                                        </p:tgtEl>
                                        <p:attrNameLst>
                                          <p:attrName>ppt_x</p:attrName>
                                        </p:attrNameLst>
                                      </p:cBhvr>
                                      <p:tavLst>
                                        <p:tav tm="0">
                                          <p:val>
                                            <p:strVal val="#ppt_x"/>
                                          </p:val>
                                        </p:tav>
                                        <p:tav tm="100000">
                                          <p:val>
                                            <p:strVal val="#ppt_x"/>
                                          </p:val>
                                        </p:tav>
                                      </p:tavLst>
                                    </p:anim>
                                    <p:anim calcmode="lin" valueType="num">
                                      <p:cBhvr>
                                        <p:cTn id="34"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5093" y="331711"/>
            <a:ext cx="7720447"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Pros and </a:t>
            </a:r>
            <a:r>
              <a:rPr lang="en-US" sz="3200" dirty="0">
                <a:ln w="0"/>
                <a:solidFill>
                  <a:srgbClr val="F22079"/>
                </a:solidFill>
                <a:latin typeface="+mj-lt"/>
              </a:rPr>
              <a:t>Cons</a:t>
            </a:r>
            <a:r>
              <a:rPr lang="en-US" sz="3200" dirty="0">
                <a:ln w="0"/>
                <a:solidFill>
                  <a:srgbClr val="34A853"/>
                </a:solidFill>
                <a:latin typeface="+mj-lt"/>
              </a:rPr>
              <a:t> of Biodegradable Plastic</a:t>
            </a:r>
          </a:p>
        </p:txBody>
      </p:sp>
      <p:sp>
        <p:nvSpPr>
          <p:cNvPr id="7" name="Rectangle 6"/>
          <p:cNvSpPr/>
          <p:nvPr/>
        </p:nvSpPr>
        <p:spPr>
          <a:xfrm>
            <a:off x="2141481" y="1337908"/>
            <a:ext cx="1322162" cy="461665"/>
          </a:xfrm>
          <a:prstGeom prst="rect">
            <a:avLst/>
          </a:prstGeom>
          <a:noFill/>
          <a:ln>
            <a:solidFill>
              <a:srgbClr val="34A853"/>
            </a:solidFill>
          </a:ln>
        </p:spPr>
        <p:txBody>
          <a:bodyPr wrap="square" lIns="91440" tIns="45720" rIns="91440" bIns="45720">
            <a:spAutoFit/>
          </a:bodyPr>
          <a:lstStyle/>
          <a:p>
            <a:pPr algn="ctr"/>
            <a:r>
              <a:rPr lang="en-US" sz="2400" b="1" dirty="0" smtClean="0">
                <a:ln w="0"/>
                <a:solidFill>
                  <a:srgbClr val="34A853"/>
                </a:solidFill>
                <a:latin typeface="Nexa Light" panose="02000000000000000000" pitchFamily="50" charset="0"/>
              </a:rPr>
              <a:t>Pros</a:t>
            </a:r>
            <a:endParaRPr lang="en-US" sz="2400" b="1" cap="none" spc="0" dirty="0">
              <a:ln w="0"/>
              <a:solidFill>
                <a:srgbClr val="34A853"/>
              </a:solidFill>
              <a:latin typeface="Nexa Light" panose="02000000000000000000" pitchFamily="50" charset="0"/>
            </a:endParaRPr>
          </a:p>
        </p:txBody>
      </p:sp>
      <p:grpSp>
        <p:nvGrpSpPr>
          <p:cNvPr id="2" name="Group 1"/>
          <p:cNvGrpSpPr/>
          <p:nvPr/>
        </p:nvGrpSpPr>
        <p:grpSpPr>
          <a:xfrm>
            <a:off x="518515" y="2202342"/>
            <a:ext cx="4995601" cy="725308"/>
            <a:chOff x="518515" y="2202342"/>
            <a:chExt cx="4995601" cy="725308"/>
          </a:xfrm>
        </p:grpSpPr>
        <p:sp>
          <p:nvSpPr>
            <p:cNvPr id="21" name="Rectangle 20"/>
            <p:cNvSpPr/>
            <p:nvPr/>
          </p:nvSpPr>
          <p:spPr>
            <a:xfrm>
              <a:off x="932196" y="2219764"/>
              <a:ext cx="4581920" cy="707886"/>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Biodegradable plastics can mix with traditional products</a:t>
              </a:r>
              <a:endParaRPr lang="en-US" sz="2000" b="1" cap="none" spc="0" dirty="0">
                <a:ln w="0"/>
                <a:solidFill>
                  <a:schemeClr val="tx1">
                    <a:lumMod val="65000"/>
                    <a:lumOff val="35000"/>
                  </a:schemeClr>
                </a:solidFill>
                <a:latin typeface="Nexa Light" panose="02000000000000000000" pitchFamily="50" charset="0"/>
              </a:endParaRPr>
            </a:p>
          </p:txBody>
        </p:sp>
        <p:sp>
          <p:nvSpPr>
            <p:cNvPr id="2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18515" y="2202342"/>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27" name="Rectangle 26"/>
            <p:cNvSpPr/>
            <p:nvPr/>
          </p:nvSpPr>
          <p:spPr>
            <a:xfrm>
              <a:off x="591345" y="2230185"/>
              <a:ext cx="26802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nvGrpSpPr>
          <p:cNvPr id="4" name="Group 3"/>
          <p:cNvGrpSpPr/>
          <p:nvPr/>
        </p:nvGrpSpPr>
        <p:grpSpPr>
          <a:xfrm>
            <a:off x="518515" y="2964728"/>
            <a:ext cx="4995601" cy="725308"/>
            <a:chOff x="518515" y="2964728"/>
            <a:chExt cx="4995601" cy="725308"/>
          </a:xfrm>
        </p:grpSpPr>
        <p:sp>
          <p:nvSpPr>
            <p:cNvPr id="29" name="Rectangle 28"/>
            <p:cNvSpPr/>
            <p:nvPr/>
          </p:nvSpPr>
          <p:spPr>
            <a:xfrm>
              <a:off x="932196" y="2982150"/>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Are broken </a:t>
              </a:r>
              <a:r>
                <a:rPr lang="en-US" sz="2000" dirty="0">
                  <a:ln w="0"/>
                  <a:solidFill>
                    <a:schemeClr val="tx1">
                      <a:lumMod val="65000"/>
                      <a:lumOff val="35000"/>
                    </a:schemeClr>
                  </a:solidFill>
                  <a:latin typeface="Nexa Light" panose="02000000000000000000" pitchFamily="50" charset="0"/>
                </a:rPr>
                <a:t>down by naturally-occurring bacteria</a:t>
              </a:r>
              <a:endParaRPr lang="en-US" sz="2000" b="1" cap="none" spc="0" dirty="0">
                <a:ln w="0"/>
                <a:solidFill>
                  <a:schemeClr val="tx1">
                    <a:lumMod val="65000"/>
                    <a:lumOff val="35000"/>
                  </a:schemeClr>
                </a:solidFill>
                <a:latin typeface="Nexa Light" panose="02000000000000000000" pitchFamily="50" charset="0"/>
              </a:endParaRPr>
            </a:p>
          </p:txBody>
        </p:sp>
        <p:sp>
          <p:nvSpPr>
            <p:cNvPr id="3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18515" y="2964728"/>
              <a:ext cx="413681" cy="413681"/>
            </a:xfrm>
            <a:prstGeom prst="ellipse">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36" name="Rectangle 35"/>
            <p:cNvSpPr/>
            <p:nvPr/>
          </p:nvSpPr>
          <p:spPr>
            <a:xfrm>
              <a:off x="548064" y="2992571"/>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grpSp>
        <p:nvGrpSpPr>
          <p:cNvPr id="8" name="Group 7"/>
          <p:cNvGrpSpPr/>
          <p:nvPr/>
        </p:nvGrpSpPr>
        <p:grpSpPr>
          <a:xfrm>
            <a:off x="518515" y="3720393"/>
            <a:ext cx="4995601" cy="707886"/>
            <a:chOff x="518515" y="3720393"/>
            <a:chExt cx="4995601" cy="707886"/>
          </a:xfrm>
        </p:grpSpPr>
        <p:sp>
          <p:nvSpPr>
            <p:cNvPr id="96" name="Rectangle 95"/>
            <p:cNvSpPr/>
            <p:nvPr/>
          </p:nvSpPr>
          <p:spPr>
            <a:xfrm>
              <a:off x="932196" y="3720393"/>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Can </a:t>
              </a:r>
              <a:r>
                <a:rPr lang="en-US" sz="2000" dirty="0">
                  <a:ln w="0"/>
                  <a:solidFill>
                    <a:schemeClr val="tx1">
                      <a:lumMod val="65000"/>
                      <a:lumOff val="35000"/>
                    </a:schemeClr>
                  </a:solidFill>
                  <a:latin typeface="Nexa Light" panose="02000000000000000000" pitchFamily="50" charset="0"/>
                </a:rPr>
                <a:t>reduce greenhouse gas emission levels</a:t>
              </a:r>
              <a:endParaRPr lang="en-US" sz="2000" b="1" cap="none" spc="0" dirty="0">
                <a:ln w="0"/>
                <a:solidFill>
                  <a:schemeClr val="tx1">
                    <a:lumMod val="65000"/>
                    <a:lumOff val="35000"/>
                  </a:schemeClr>
                </a:solidFill>
                <a:latin typeface="Nexa Light" panose="02000000000000000000" pitchFamily="50" charset="0"/>
              </a:endParaRPr>
            </a:p>
          </p:txBody>
        </p:sp>
        <p:sp>
          <p:nvSpPr>
            <p:cNvPr id="9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18515" y="3744536"/>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99" name="Rectangle 98"/>
            <p:cNvSpPr/>
            <p:nvPr/>
          </p:nvSpPr>
          <p:spPr>
            <a:xfrm>
              <a:off x="551270" y="3772379"/>
              <a:ext cx="308097" cy="400110"/>
            </a:xfrm>
            <a:prstGeom prst="rect">
              <a:avLst/>
            </a:prstGeom>
            <a:noFill/>
          </p:spPr>
          <p:txBody>
            <a:bodyPr wrap="squar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nvGrpSpPr>
          <p:cNvPr id="10" name="Group 9"/>
          <p:cNvGrpSpPr/>
          <p:nvPr/>
        </p:nvGrpSpPr>
        <p:grpSpPr>
          <a:xfrm>
            <a:off x="518515" y="4496634"/>
            <a:ext cx="4995601" cy="707886"/>
            <a:chOff x="518515" y="4496634"/>
            <a:chExt cx="4995601" cy="707886"/>
          </a:xfrm>
        </p:grpSpPr>
        <p:sp>
          <p:nvSpPr>
            <p:cNvPr id="100" name="Rectangle 99"/>
            <p:cNvSpPr/>
            <p:nvPr/>
          </p:nvSpPr>
          <p:spPr>
            <a:xfrm>
              <a:off x="932196" y="4496634"/>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Do </a:t>
              </a:r>
              <a:r>
                <a:rPr lang="en-US" sz="2000" dirty="0">
                  <a:ln w="0"/>
                  <a:solidFill>
                    <a:schemeClr val="tx1">
                      <a:lumMod val="65000"/>
                      <a:lumOff val="35000"/>
                    </a:schemeClr>
                  </a:solidFill>
                  <a:latin typeface="Nexa Light" panose="02000000000000000000" pitchFamily="50" charset="0"/>
                </a:rPr>
                <a:t>not release other dangerous items upon decomposition</a:t>
              </a:r>
              <a:endParaRPr lang="en-US" sz="2000" b="1" cap="none" spc="0" dirty="0">
                <a:ln w="0"/>
                <a:solidFill>
                  <a:schemeClr val="tx1">
                    <a:lumMod val="65000"/>
                    <a:lumOff val="35000"/>
                  </a:schemeClr>
                </a:solidFill>
                <a:latin typeface="Nexa Light" panose="02000000000000000000" pitchFamily="50" charset="0"/>
              </a:endParaRPr>
            </a:p>
          </p:txBody>
        </p:sp>
        <p:sp>
          <p:nvSpPr>
            <p:cNvPr id="10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18515" y="4506922"/>
              <a:ext cx="413681" cy="413681"/>
            </a:xfrm>
            <a:prstGeom prst="ellipse">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3" name="Rectangle 102"/>
            <p:cNvSpPr/>
            <p:nvPr/>
          </p:nvSpPr>
          <p:spPr>
            <a:xfrm>
              <a:off x="548064" y="4534765"/>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nvGrpSpPr>
          <p:cNvPr id="12" name="Group 11"/>
          <p:cNvGrpSpPr/>
          <p:nvPr/>
        </p:nvGrpSpPr>
        <p:grpSpPr>
          <a:xfrm>
            <a:off x="518515" y="5272238"/>
            <a:ext cx="4995601" cy="707886"/>
            <a:chOff x="518515" y="5272238"/>
            <a:chExt cx="4995601" cy="707886"/>
          </a:xfrm>
        </p:grpSpPr>
        <p:sp>
          <p:nvSpPr>
            <p:cNvPr id="104" name="Rectangle 103"/>
            <p:cNvSpPr/>
            <p:nvPr/>
          </p:nvSpPr>
          <p:spPr>
            <a:xfrm>
              <a:off x="932196" y="5272238"/>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Reduces </a:t>
              </a:r>
              <a:r>
                <a:rPr lang="en-US" sz="2000" dirty="0">
                  <a:ln w="0"/>
                  <a:solidFill>
                    <a:schemeClr val="tx1">
                      <a:lumMod val="65000"/>
                      <a:lumOff val="35000"/>
                    </a:schemeClr>
                  </a:solidFill>
                  <a:latin typeface="Nexa Light" panose="02000000000000000000" pitchFamily="50" charset="0"/>
                </a:rPr>
                <a:t>the amount of waste we produce</a:t>
              </a:r>
              <a:endParaRPr lang="en-US" sz="2000" b="1" cap="none" spc="0" dirty="0">
                <a:ln w="0"/>
                <a:solidFill>
                  <a:schemeClr val="tx1">
                    <a:lumMod val="65000"/>
                    <a:lumOff val="35000"/>
                  </a:schemeClr>
                </a:solidFill>
                <a:latin typeface="Nexa Light" panose="02000000000000000000" pitchFamily="50" charset="0"/>
              </a:endParaRPr>
            </a:p>
          </p:txBody>
        </p:sp>
        <p:sp>
          <p:nvSpPr>
            <p:cNvPr id="10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18515" y="5296381"/>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7" name="Rectangle 106"/>
            <p:cNvSpPr/>
            <p:nvPr/>
          </p:nvSpPr>
          <p:spPr>
            <a:xfrm>
              <a:off x="548064" y="5324224"/>
              <a:ext cx="311303" cy="400110"/>
            </a:xfrm>
            <a:prstGeom prst="rect">
              <a:avLst/>
            </a:prstGeom>
            <a:noFill/>
          </p:spPr>
          <p:txBody>
            <a:bodyPr wrap="squar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grpSp>
        <p:nvGrpSpPr>
          <p:cNvPr id="3" name="Group 2"/>
          <p:cNvGrpSpPr/>
          <p:nvPr/>
        </p:nvGrpSpPr>
        <p:grpSpPr>
          <a:xfrm>
            <a:off x="6223141" y="2284531"/>
            <a:ext cx="5514052" cy="427953"/>
            <a:chOff x="6223141" y="2284531"/>
            <a:chExt cx="5514052" cy="427953"/>
          </a:xfrm>
        </p:grpSpPr>
        <p:sp>
          <p:nvSpPr>
            <p:cNvPr id="32" name="Rectangle 31"/>
            <p:cNvSpPr/>
            <p:nvPr/>
          </p:nvSpPr>
          <p:spPr>
            <a:xfrm>
              <a:off x="6636822" y="2301953"/>
              <a:ext cx="5100371"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Must </a:t>
              </a:r>
              <a:r>
                <a:rPr lang="en-US" sz="2000" dirty="0">
                  <a:ln w="0"/>
                  <a:solidFill>
                    <a:schemeClr val="tx1">
                      <a:lumMod val="65000"/>
                      <a:lumOff val="35000"/>
                    </a:schemeClr>
                  </a:solidFill>
                  <a:latin typeface="Nexa Light" panose="02000000000000000000" pitchFamily="50" charset="0"/>
                </a:rPr>
                <a:t>follow a specific disposal procedure</a:t>
              </a:r>
              <a:endParaRPr lang="en-US" sz="2000" b="1" cap="none" spc="0" dirty="0">
                <a:ln w="0"/>
                <a:solidFill>
                  <a:schemeClr val="tx1">
                    <a:lumMod val="65000"/>
                    <a:lumOff val="35000"/>
                  </a:schemeClr>
                </a:solidFill>
                <a:latin typeface="Nexa Light" panose="02000000000000000000" pitchFamily="50" charset="0"/>
              </a:endParaRPr>
            </a:p>
          </p:txBody>
        </p:sp>
        <p:sp>
          <p:nvSpPr>
            <p:cNvPr id="5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223141" y="2284531"/>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53" name="Rectangle 52"/>
            <p:cNvSpPr/>
            <p:nvPr/>
          </p:nvSpPr>
          <p:spPr>
            <a:xfrm>
              <a:off x="6295971" y="2312374"/>
              <a:ext cx="26802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nvGrpSpPr>
          <p:cNvPr id="5" name="Group 4"/>
          <p:cNvGrpSpPr/>
          <p:nvPr/>
        </p:nvGrpSpPr>
        <p:grpSpPr>
          <a:xfrm>
            <a:off x="6223141" y="3046917"/>
            <a:ext cx="4675938" cy="427953"/>
            <a:chOff x="6223141" y="3046917"/>
            <a:chExt cx="4675938" cy="427953"/>
          </a:xfrm>
        </p:grpSpPr>
        <p:sp>
          <p:nvSpPr>
            <p:cNvPr id="37" name="Rectangle 36"/>
            <p:cNvSpPr/>
            <p:nvPr/>
          </p:nvSpPr>
          <p:spPr>
            <a:xfrm>
              <a:off x="6636822" y="3064339"/>
              <a:ext cx="4262257"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May </a:t>
              </a:r>
              <a:r>
                <a:rPr lang="en-US" sz="2000" dirty="0">
                  <a:ln w="0"/>
                  <a:solidFill>
                    <a:schemeClr val="tx1">
                      <a:lumMod val="65000"/>
                      <a:lumOff val="35000"/>
                    </a:schemeClr>
                  </a:solidFill>
                  <a:latin typeface="Nexa Light" panose="02000000000000000000" pitchFamily="50" charset="0"/>
                </a:rPr>
                <a:t>contain small pieces of metal</a:t>
              </a:r>
              <a:endParaRPr lang="en-US" sz="2000" b="1" cap="none" spc="0" dirty="0">
                <a:ln w="0"/>
                <a:solidFill>
                  <a:schemeClr val="tx1">
                    <a:lumMod val="65000"/>
                    <a:lumOff val="35000"/>
                  </a:schemeClr>
                </a:solidFill>
                <a:latin typeface="Nexa Light" panose="02000000000000000000" pitchFamily="50" charset="0"/>
              </a:endParaRPr>
            </a:p>
          </p:txBody>
        </p:sp>
        <p:sp>
          <p:nvSpPr>
            <p:cNvPr id="50"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223141" y="3046917"/>
              <a:ext cx="413681" cy="413681"/>
            </a:xfrm>
            <a:prstGeom prst="ellipse">
              <a:avLst/>
            </a:prstGeom>
            <a:solidFill>
              <a:srgbClr val="FF000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51" name="Rectangle 50"/>
            <p:cNvSpPr/>
            <p:nvPr/>
          </p:nvSpPr>
          <p:spPr>
            <a:xfrm>
              <a:off x="6252690" y="3074760"/>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grpSp>
        <p:nvGrpSpPr>
          <p:cNvPr id="9" name="Group 8"/>
          <p:cNvGrpSpPr/>
          <p:nvPr/>
        </p:nvGrpSpPr>
        <p:grpSpPr>
          <a:xfrm>
            <a:off x="6223141" y="3802582"/>
            <a:ext cx="5514052" cy="707886"/>
            <a:chOff x="6223141" y="3802582"/>
            <a:chExt cx="5514052" cy="707886"/>
          </a:xfrm>
        </p:grpSpPr>
        <p:sp>
          <p:nvSpPr>
            <p:cNvPr id="39" name="Rectangle 38"/>
            <p:cNvSpPr/>
            <p:nvPr/>
          </p:nvSpPr>
          <p:spPr>
            <a:xfrm>
              <a:off x="6636822" y="3802582"/>
              <a:ext cx="5100371"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Requires </a:t>
              </a:r>
              <a:r>
                <a:rPr lang="en-US" sz="2000" dirty="0">
                  <a:ln w="0"/>
                  <a:solidFill>
                    <a:schemeClr val="tx1">
                      <a:lumMod val="65000"/>
                      <a:lumOff val="35000"/>
                    </a:schemeClr>
                  </a:solidFill>
                  <a:latin typeface="Nexa Light" panose="02000000000000000000" pitchFamily="50" charset="0"/>
                </a:rPr>
                <a:t>the weather to cooperate with their disposal</a:t>
              </a:r>
              <a:endParaRPr lang="en-US" sz="2000" b="1" cap="none" spc="0" dirty="0">
                <a:ln w="0"/>
                <a:solidFill>
                  <a:schemeClr val="tx1">
                    <a:lumMod val="65000"/>
                    <a:lumOff val="35000"/>
                  </a:schemeClr>
                </a:solidFill>
                <a:latin typeface="Nexa Light" panose="02000000000000000000" pitchFamily="50" charset="0"/>
              </a:endParaRPr>
            </a:p>
          </p:txBody>
        </p:sp>
        <p:sp>
          <p:nvSpPr>
            <p:cNvPr id="4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223141" y="3826725"/>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49" name="Rectangle 48"/>
            <p:cNvSpPr/>
            <p:nvPr/>
          </p:nvSpPr>
          <p:spPr>
            <a:xfrm>
              <a:off x="6255896" y="3854568"/>
              <a:ext cx="34817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nvGrpSpPr>
          <p:cNvPr id="11" name="Group 10"/>
          <p:cNvGrpSpPr/>
          <p:nvPr/>
        </p:nvGrpSpPr>
        <p:grpSpPr>
          <a:xfrm>
            <a:off x="6223141" y="4564968"/>
            <a:ext cx="5514052" cy="707886"/>
            <a:chOff x="6223141" y="4564968"/>
            <a:chExt cx="5514052" cy="707886"/>
          </a:xfrm>
        </p:grpSpPr>
        <p:sp>
          <p:nvSpPr>
            <p:cNvPr id="41" name="Rectangle 40"/>
            <p:cNvSpPr/>
            <p:nvPr/>
          </p:nvSpPr>
          <p:spPr>
            <a:xfrm>
              <a:off x="6636822" y="4564968"/>
              <a:ext cx="5100371" cy="707886"/>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Biodegradable plastics come at a higher capital cost</a:t>
              </a:r>
              <a:endParaRPr lang="en-US" sz="2000" b="1" cap="none" spc="0" dirty="0">
                <a:ln w="0"/>
                <a:solidFill>
                  <a:schemeClr val="tx1">
                    <a:lumMod val="65000"/>
                    <a:lumOff val="35000"/>
                  </a:schemeClr>
                </a:solidFill>
                <a:latin typeface="Nexa Light" panose="02000000000000000000" pitchFamily="50" charset="0"/>
              </a:endParaRPr>
            </a:p>
          </p:txBody>
        </p:sp>
        <p:sp>
          <p:nvSpPr>
            <p:cNvPr id="4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223141" y="4589111"/>
              <a:ext cx="413681" cy="413681"/>
            </a:xfrm>
            <a:prstGeom prst="ellipse">
              <a:avLst/>
            </a:prstGeom>
            <a:solidFill>
              <a:srgbClr val="FF000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47" name="Rectangle 46"/>
            <p:cNvSpPr/>
            <p:nvPr/>
          </p:nvSpPr>
          <p:spPr>
            <a:xfrm>
              <a:off x="6252690" y="4616954"/>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nvGrpSpPr>
          <p:cNvPr id="13" name="Group 12"/>
          <p:cNvGrpSpPr/>
          <p:nvPr/>
        </p:nvGrpSpPr>
        <p:grpSpPr>
          <a:xfrm>
            <a:off x="6223141" y="5354427"/>
            <a:ext cx="5514052" cy="707886"/>
            <a:chOff x="6223141" y="5354427"/>
            <a:chExt cx="5514052" cy="707886"/>
          </a:xfrm>
        </p:grpSpPr>
        <p:sp>
          <p:nvSpPr>
            <p:cNvPr id="43" name="Rectangle 42"/>
            <p:cNvSpPr/>
            <p:nvPr/>
          </p:nvSpPr>
          <p:spPr>
            <a:xfrm>
              <a:off x="6636822" y="5354427"/>
              <a:ext cx="5100371" cy="707886"/>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Biodegradable plastics may produce methane in landfills</a:t>
              </a:r>
              <a:endParaRPr lang="en-US" sz="2000" b="1" cap="none" spc="0" dirty="0">
                <a:ln w="0"/>
                <a:solidFill>
                  <a:schemeClr val="tx1">
                    <a:lumMod val="65000"/>
                    <a:lumOff val="35000"/>
                  </a:schemeClr>
                </a:solidFill>
                <a:latin typeface="Nexa Light" panose="02000000000000000000" pitchFamily="50" charset="0"/>
              </a:endParaRPr>
            </a:p>
          </p:txBody>
        </p:sp>
        <p:sp>
          <p:nvSpPr>
            <p:cNvPr id="44"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223141" y="5378570"/>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45" name="Rectangle 44"/>
            <p:cNvSpPr/>
            <p:nvPr/>
          </p:nvSpPr>
          <p:spPr>
            <a:xfrm>
              <a:off x="6252690" y="5406413"/>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sp>
        <p:nvSpPr>
          <p:cNvPr id="54" name="Rectangle 53"/>
          <p:cNvSpPr/>
          <p:nvPr/>
        </p:nvSpPr>
        <p:spPr>
          <a:xfrm>
            <a:off x="8106869" y="1337908"/>
            <a:ext cx="1322162" cy="461665"/>
          </a:xfrm>
          <a:prstGeom prst="rect">
            <a:avLst/>
          </a:prstGeom>
          <a:noFill/>
          <a:ln>
            <a:solidFill>
              <a:srgbClr val="F22079"/>
            </a:solidFill>
          </a:ln>
        </p:spPr>
        <p:txBody>
          <a:bodyPr wrap="square" lIns="91440" tIns="45720" rIns="91440" bIns="45720">
            <a:spAutoFit/>
          </a:bodyPr>
          <a:lstStyle/>
          <a:p>
            <a:pPr algn="ctr"/>
            <a:r>
              <a:rPr lang="en-US" sz="2400" b="1" dirty="0" smtClean="0">
                <a:ln w="0"/>
                <a:solidFill>
                  <a:srgbClr val="F22079"/>
                </a:solidFill>
                <a:latin typeface="Nexa Light" panose="02000000000000000000" pitchFamily="50" charset="0"/>
              </a:rPr>
              <a:t>Cons</a:t>
            </a:r>
            <a:endParaRPr lang="en-US" sz="2400" b="1" cap="none" spc="0" dirty="0">
              <a:ln w="0"/>
              <a:solidFill>
                <a:srgbClr val="F22079"/>
              </a:solidFill>
              <a:latin typeface="Nexa Light" panose="02000000000000000000" pitchFamily="50" charset="0"/>
            </a:endParaRPr>
          </a:p>
        </p:txBody>
      </p:sp>
    </p:spTree>
    <p:extLst>
      <p:ext uri="{BB962C8B-B14F-4D97-AF65-F5344CB8AC3E}">
        <p14:creationId xmlns:p14="http://schemas.microsoft.com/office/powerpoint/2010/main" val="118879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750"/>
                            </p:stCondLst>
                            <p:childTnLst>
                              <p:par>
                                <p:cTn id="11" presetID="53" presetClass="entr" presetSubtype="16" fill="hold" grpId="0" nodeType="afterEffect">
                                  <p:stCondLst>
                                    <p:cond delay="25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500"/>
                            </p:stCondLst>
                            <p:childTnLst>
                              <p:par>
                                <p:cTn id="17" presetID="47" presetClass="entr" presetSubtype="0" fill="hold" nodeType="after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7" presetClass="entr" presetSubtype="0" fill="hold" nodeType="afterEffect">
                                  <p:stCondLst>
                                    <p:cond delay="25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childTnLst>
                          </p:cTn>
                        </p:par>
                        <p:par>
                          <p:cTn id="34" fill="hold">
                            <p:stCondLst>
                              <p:cond delay="3750"/>
                            </p:stCondLst>
                            <p:childTnLst>
                              <p:par>
                                <p:cTn id="35" presetID="47" presetClass="entr" presetSubtype="0" fill="hold" nodeType="afterEffect">
                                  <p:stCondLst>
                                    <p:cond delay="25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7" presetClass="entr" presetSubtype="0" fill="hold" nodeType="afterEffect">
                                  <p:stCondLst>
                                    <p:cond delay="25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anim calcmode="lin" valueType="num">
                                      <p:cBhvr>
                                        <p:cTn id="44" dur="500" fill="hold"/>
                                        <p:tgtEl>
                                          <p:spTgt spid="8"/>
                                        </p:tgtEl>
                                        <p:attrNameLst>
                                          <p:attrName>ppt_x</p:attrName>
                                        </p:attrNameLst>
                                      </p:cBhvr>
                                      <p:tavLst>
                                        <p:tav tm="0">
                                          <p:val>
                                            <p:strVal val="#ppt_x"/>
                                          </p:val>
                                        </p:tav>
                                        <p:tav tm="100000">
                                          <p:val>
                                            <p:strVal val="#ppt_x"/>
                                          </p:val>
                                        </p:tav>
                                      </p:tavLst>
                                    </p:anim>
                                    <p:anim calcmode="lin" valueType="num">
                                      <p:cBhvr>
                                        <p:cTn id="45" dur="500" fill="hold"/>
                                        <p:tgtEl>
                                          <p:spTgt spid="8"/>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47" presetClass="entr" presetSubtype="0" fill="hold" nodeType="afterEffect">
                                  <p:stCondLst>
                                    <p:cond delay="25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anim calcmode="lin" valueType="num">
                                      <p:cBhvr>
                                        <p:cTn id="50" dur="500" fill="hold"/>
                                        <p:tgtEl>
                                          <p:spTgt spid="9"/>
                                        </p:tgtEl>
                                        <p:attrNameLst>
                                          <p:attrName>ppt_x</p:attrName>
                                        </p:attrNameLst>
                                      </p:cBhvr>
                                      <p:tavLst>
                                        <p:tav tm="0">
                                          <p:val>
                                            <p:strVal val="#ppt_x"/>
                                          </p:val>
                                        </p:tav>
                                        <p:tav tm="100000">
                                          <p:val>
                                            <p:strVal val="#ppt_x"/>
                                          </p:val>
                                        </p:tav>
                                      </p:tavLst>
                                    </p:anim>
                                    <p:anim calcmode="lin" valueType="num">
                                      <p:cBhvr>
                                        <p:cTn id="51" dur="500" fill="hold"/>
                                        <p:tgtEl>
                                          <p:spTgt spid="9"/>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47" presetClass="entr" presetSubtype="0" fill="hold" nodeType="afterEffect">
                                  <p:stCondLst>
                                    <p:cond delay="25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anim calcmode="lin" valueType="num">
                                      <p:cBhvr>
                                        <p:cTn id="56" dur="500" fill="hold"/>
                                        <p:tgtEl>
                                          <p:spTgt spid="10"/>
                                        </p:tgtEl>
                                        <p:attrNameLst>
                                          <p:attrName>ppt_x</p:attrName>
                                        </p:attrNameLst>
                                      </p:cBhvr>
                                      <p:tavLst>
                                        <p:tav tm="0">
                                          <p:val>
                                            <p:strVal val="#ppt_x"/>
                                          </p:val>
                                        </p:tav>
                                        <p:tav tm="100000">
                                          <p:val>
                                            <p:strVal val="#ppt_x"/>
                                          </p:val>
                                        </p:tav>
                                      </p:tavLst>
                                    </p:anim>
                                    <p:anim calcmode="lin" valueType="num">
                                      <p:cBhvr>
                                        <p:cTn id="57" dur="500" fill="hold"/>
                                        <p:tgtEl>
                                          <p:spTgt spid="10"/>
                                        </p:tgtEl>
                                        <p:attrNameLst>
                                          <p:attrName>ppt_y</p:attrName>
                                        </p:attrNameLst>
                                      </p:cBhvr>
                                      <p:tavLst>
                                        <p:tav tm="0">
                                          <p:val>
                                            <p:strVal val="#ppt_y-.1"/>
                                          </p:val>
                                        </p:tav>
                                        <p:tav tm="100000">
                                          <p:val>
                                            <p:strVal val="#ppt_y"/>
                                          </p:val>
                                        </p:tav>
                                      </p:tavLst>
                                    </p:anim>
                                  </p:childTnLst>
                                </p:cTn>
                              </p:par>
                            </p:childTnLst>
                          </p:cTn>
                        </p:par>
                        <p:par>
                          <p:cTn id="58" fill="hold">
                            <p:stCondLst>
                              <p:cond delay="6750"/>
                            </p:stCondLst>
                            <p:childTnLst>
                              <p:par>
                                <p:cTn id="59" presetID="47" presetClass="entr" presetSubtype="0" fill="hold" nodeType="afterEffect">
                                  <p:stCondLst>
                                    <p:cond delay="25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strVal val="#ppt_x"/>
                                          </p:val>
                                        </p:tav>
                                        <p:tav tm="100000">
                                          <p:val>
                                            <p:strVal val="#ppt_x"/>
                                          </p:val>
                                        </p:tav>
                                      </p:tavLst>
                                    </p:anim>
                                    <p:anim calcmode="lin" valueType="num">
                                      <p:cBhvr>
                                        <p:cTn id="63" dur="500" fill="hold"/>
                                        <p:tgtEl>
                                          <p:spTgt spid="11"/>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47" presetClass="entr" presetSubtype="0" fill="hold"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anim calcmode="lin" valueType="num">
                                      <p:cBhvr>
                                        <p:cTn id="68" dur="500" fill="hold"/>
                                        <p:tgtEl>
                                          <p:spTgt spid="12"/>
                                        </p:tgtEl>
                                        <p:attrNameLst>
                                          <p:attrName>ppt_x</p:attrName>
                                        </p:attrNameLst>
                                      </p:cBhvr>
                                      <p:tavLst>
                                        <p:tav tm="0">
                                          <p:val>
                                            <p:strVal val="#ppt_x"/>
                                          </p:val>
                                        </p:tav>
                                        <p:tav tm="100000">
                                          <p:val>
                                            <p:strVal val="#ppt_x"/>
                                          </p:val>
                                        </p:tav>
                                      </p:tavLst>
                                    </p:anim>
                                    <p:anim calcmode="lin" valueType="num">
                                      <p:cBhvr>
                                        <p:cTn id="69" dur="500" fill="hold"/>
                                        <p:tgtEl>
                                          <p:spTgt spid="12"/>
                                        </p:tgtEl>
                                        <p:attrNameLst>
                                          <p:attrName>ppt_y</p:attrName>
                                        </p:attrNameLst>
                                      </p:cBhvr>
                                      <p:tavLst>
                                        <p:tav tm="0">
                                          <p:val>
                                            <p:strVal val="#ppt_y-.1"/>
                                          </p:val>
                                        </p:tav>
                                        <p:tav tm="100000">
                                          <p:val>
                                            <p:strVal val="#ppt_y"/>
                                          </p:val>
                                        </p:tav>
                                      </p:tavLst>
                                    </p:anim>
                                  </p:childTnLst>
                                </p:cTn>
                              </p:par>
                            </p:childTnLst>
                          </p:cTn>
                        </p:par>
                        <p:par>
                          <p:cTn id="70" fill="hold">
                            <p:stCondLst>
                              <p:cond delay="8250"/>
                            </p:stCondLst>
                            <p:childTnLst>
                              <p:par>
                                <p:cTn id="71" presetID="47" presetClass="entr" presetSubtype="0" fill="hold" nodeType="afterEffect">
                                  <p:stCondLst>
                                    <p:cond delay="25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anim calcmode="lin" valueType="num">
                                      <p:cBhvr>
                                        <p:cTn id="74" dur="500" fill="hold"/>
                                        <p:tgtEl>
                                          <p:spTgt spid="13"/>
                                        </p:tgtEl>
                                        <p:attrNameLst>
                                          <p:attrName>ppt_x</p:attrName>
                                        </p:attrNameLst>
                                      </p:cBhvr>
                                      <p:tavLst>
                                        <p:tav tm="0">
                                          <p:val>
                                            <p:strVal val="#ppt_x"/>
                                          </p:val>
                                        </p:tav>
                                        <p:tav tm="100000">
                                          <p:val>
                                            <p:strVal val="#ppt_x"/>
                                          </p:val>
                                        </p:tav>
                                      </p:tavLst>
                                    </p:anim>
                                    <p:anim calcmode="lin" valueType="num">
                                      <p:cBhvr>
                                        <p:cTn id="7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5359" y="331711"/>
            <a:ext cx="7179914"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Biodegradable Plastic in Bangladesh</a:t>
            </a:r>
          </a:p>
        </p:txBody>
      </p:sp>
      <p:sp>
        <p:nvSpPr>
          <p:cNvPr id="33" name="TextBox 32">
            <a:extLst>
              <a:ext uri="{FF2B5EF4-FFF2-40B4-BE49-F238E27FC236}">
                <a16:creationId xmlns:a16="http://schemas.microsoft.com/office/drawing/2014/main" id="{E9F6E5BA-3CDF-48EA-96ED-9964ED901004}"/>
              </a:ext>
            </a:extLst>
          </p:cNvPr>
          <p:cNvSpPr txBox="1"/>
          <p:nvPr/>
        </p:nvSpPr>
        <p:spPr>
          <a:xfrm>
            <a:off x="1014251" y="1157079"/>
            <a:ext cx="10002130" cy="923330"/>
          </a:xfrm>
          <a:prstGeom prst="rect">
            <a:avLst/>
          </a:prstGeom>
          <a:noFill/>
        </p:spPr>
        <p:txBody>
          <a:bodyPr wrap="square" lIns="0" rIns="0" rtlCol="0" anchor="t">
            <a:spAutoFit/>
          </a:bodyPr>
          <a:lstStyle/>
          <a:p>
            <a:pPr algn="ctr"/>
            <a:r>
              <a:rPr lang="en-US" dirty="0">
                <a:solidFill>
                  <a:schemeClr val="tx1">
                    <a:lumMod val="65000"/>
                    <a:lumOff val="35000"/>
                  </a:schemeClr>
                </a:solidFill>
              </a:rPr>
              <a:t>At present, around 5 million biodegradable bags are produced annually in the country - an insignificant amount against the ever-growing demand. The government now wants to ensure a solid supply of biodegradable plastic bags before declaring their usage mandatory.</a:t>
            </a:r>
          </a:p>
        </p:txBody>
      </p:sp>
      <p:sp>
        <p:nvSpPr>
          <p:cNvPr id="37" name="TextBox 36">
            <a:extLst>
              <a:ext uri="{FF2B5EF4-FFF2-40B4-BE49-F238E27FC236}">
                <a16:creationId xmlns:a16="http://schemas.microsoft.com/office/drawing/2014/main" id="{E9F6E5BA-3CDF-48EA-96ED-9964ED901004}"/>
              </a:ext>
            </a:extLst>
          </p:cNvPr>
          <p:cNvSpPr txBox="1"/>
          <p:nvPr/>
        </p:nvSpPr>
        <p:spPr>
          <a:xfrm>
            <a:off x="1014251" y="2293151"/>
            <a:ext cx="10002130" cy="707886"/>
          </a:xfrm>
          <a:prstGeom prst="rect">
            <a:avLst/>
          </a:prstGeom>
          <a:noFill/>
        </p:spPr>
        <p:txBody>
          <a:bodyPr wrap="square" lIns="0" rIns="0" rtlCol="0" anchor="t">
            <a:spAutoFit/>
          </a:bodyPr>
          <a:lstStyle/>
          <a:p>
            <a:pPr algn="ctr"/>
            <a:r>
              <a:rPr lang="en-US" sz="2000" dirty="0">
                <a:solidFill>
                  <a:srgbClr val="34A853"/>
                </a:solidFill>
              </a:rPr>
              <a:t>Forget polythene!</a:t>
            </a:r>
          </a:p>
          <a:p>
            <a:pPr algn="ctr"/>
            <a:r>
              <a:rPr lang="en-US" sz="2000" dirty="0">
                <a:solidFill>
                  <a:srgbClr val="34A853"/>
                </a:solidFill>
              </a:rPr>
              <a:t>Scientist invents biodegradable alternative from jute</a:t>
            </a:r>
          </a:p>
        </p:txBody>
      </p:sp>
      <p:pic>
        <p:nvPicPr>
          <p:cNvPr id="2050" name="Picture 2" descr="https://scontent.fdac11-1.fna.fbcdn.net/v/t1.15752-9/56627469_700197283752133_4003140717961543680_n.jpg?_nc_cat=101&amp;_nc_oc=AQkKNvqFx_g437_yL0tozegdBfqr-iR5VlPP4rZKu3F2tJblYEC7csKc7MxdPOs8Nk8&amp;_nc_ht=scontent.fdac11-1.fna&amp;oh=0b37da6e2ba01234a1a31d1bd4c4d1f4&amp;oe=5D09ED4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290" y="3144504"/>
            <a:ext cx="5487420" cy="3145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43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5359" y="331711"/>
            <a:ext cx="7179914"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Biodegradable Plastic in Bangladesh</a:t>
            </a:r>
          </a:p>
        </p:txBody>
      </p:sp>
      <p:sp>
        <p:nvSpPr>
          <p:cNvPr id="33" name="TextBox 32">
            <a:extLst>
              <a:ext uri="{FF2B5EF4-FFF2-40B4-BE49-F238E27FC236}">
                <a16:creationId xmlns:a16="http://schemas.microsoft.com/office/drawing/2014/main" id="{E9F6E5BA-3CDF-48EA-96ED-9964ED901004}"/>
              </a:ext>
            </a:extLst>
          </p:cNvPr>
          <p:cNvSpPr txBox="1"/>
          <p:nvPr/>
        </p:nvSpPr>
        <p:spPr>
          <a:xfrm>
            <a:off x="808876" y="2060771"/>
            <a:ext cx="5511240" cy="3139321"/>
          </a:xfrm>
          <a:prstGeom prst="rect">
            <a:avLst/>
          </a:prstGeom>
          <a:noFill/>
        </p:spPr>
        <p:txBody>
          <a:bodyPr wrap="square" lIns="0" rIns="0" rtlCol="0" anchor="t">
            <a:spAutoFit/>
          </a:bodyPr>
          <a:lstStyle/>
          <a:p>
            <a:pPr algn="just"/>
            <a:r>
              <a:rPr lang="en-US" dirty="0">
                <a:solidFill>
                  <a:schemeClr val="tx1">
                    <a:lumMod val="65000"/>
                    <a:lumOff val="35000"/>
                  </a:schemeClr>
                </a:solidFill>
              </a:rPr>
              <a:t>A Bangladeshi scientist has </a:t>
            </a:r>
            <a:r>
              <a:rPr lang="en-US" dirty="0" smtClean="0">
                <a:solidFill>
                  <a:schemeClr val="tx1">
                    <a:lumMod val="65000"/>
                    <a:lumOff val="35000"/>
                  </a:schemeClr>
                </a:solidFill>
              </a:rPr>
              <a:t>synthesized </a:t>
            </a:r>
            <a:r>
              <a:rPr lang="en-US" dirty="0">
                <a:solidFill>
                  <a:schemeClr val="tx1">
                    <a:lumMod val="65000"/>
                    <a:lumOff val="35000"/>
                  </a:schemeClr>
                </a:solidFill>
              </a:rPr>
              <a:t>a polymer from jute </a:t>
            </a:r>
            <a:r>
              <a:rPr lang="en-US" dirty="0" smtClean="0">
                <a:solidFill>
                  <a:schemeClr val="tx1">
                    <a:lumMod val="65000"/>
                    <a:lumOff val="35000"/>
                  </a:schemeClr>
                </a:solidFill>
              </a:rPr>
              <a:t>fiber </a:t>
            </a:r>
            <a:r>
              <a:rPr lang="en-US" dirty="0">
                <a:solidFill>
                  <a:schemeClr val="tx1">
                    <a:lumMod val="65000"/>
                    <a:lumOff val="35000"/>
                  </a:schemeClr>
                </a:solidFill>
              </a:rPr>
              <a:t>which can be used to create a kind of bag that works, looks and feels like a polythene bag but without the negative environmental impact.</a:t>
            </a:r>
          </a:p>
          <a:p>
            <a:pPr algn="just"/>
            <a:endParaRPr lang="en-US" dirty="0">
              <a:solidFill>
                <a:schemeClr val="tx1">
                  <a:lumMod val="65000"/>
                  <a:lumOff val="35000"/>
                </a:schemeClr>
              </a:solidFill>
            </a:endParaRPr>
          </a:p>
          <a:p>
            <a:pPr algn="just"/>
            <a:r>
              <a:rPr lang="en-US" dirty="0" err="1">
                <a:solidFill>
                  <a:schemeClr val="tx1">
                    <a:lumMod val="65000"/>
                    <a:lumOff val="35000"/>
                  </a:schemeClr>
                </a:solidFill>
              </a:rPr>
              <a:t>Dr</a:t>
            </a:r>
            <a:r>
              <a:rPr lang="en-US" dirty="0">
                <a:solidFill>
                  <a:schemeClr val="tx1">
                    <a:lumMod val="65000"/>
                    <a:lumOff val="35000"/>
                  </a:schemeClr>
                </a:solidFill>
              </a:rPr>
              <a:t> Mubarak Ahmad Khan, chief scientific officer at Bangladesh Jute Mills Corporation took six years to complete the process. His hard work has opened brand new avenues for jute, once known as the golden </a:t>
            </a:r>
            <a:r>
              <a:rPr lang="en-US" dirty="0" smtClean="0">
                <a:solidFill>
                  <a:schemeClr val="tx1">
                    <a:lumMod val="65000"/>
                    <a:lumOff val="35000"/>
                  </a:schemeClr>
                </a:solidFill>
              </a:rPr>
              <a:t>fiber.</a:t>
            </a:r>
            <a:endParaRPr lang="en-US" dirty="0">
              <a:solidFill>
                <a:schemeClr val="tx1">
                  <a:lumMod val="65000"/>
                  <a:lumOff val="35000"/>
                </a:schemeClr>
              </a:solidFill>
            </a:endParaRPr>
          </a:p>
        </p:txBody>
      </p:sp>
      <p:pic>
        <p:nvPicPr>
          <p:cNvPr id="3076"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1954" r="21954"/>
          <a:stretch/>
        </p:blipFill>
        <p:spPr bwMode="auto">
          <a:xfrm>
            <a:off x="7004051" y="1683551"/>
            <a:ext cx="3893760" cy="389376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879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3076"/>
                                        </p:tgtEl>
                                        <p:attrNameLst>
                                          <p:attrName>style.visibility</p:attrName>
                                        </p:attrNameLst>
                                      </p:cBhvr>
                                      <p:to>
                                        <p:strVal val="visible"/>
                                      </p:to>
                                    </p:set>
                                    <p:anim calcmode="lin" valueType="num">
                                      <p:cBhvr>
                                        <p:cTn id="7" dur="500" fill="hold"/>
                                        <p:tgtEl>
                                          <p:spTgt spid="3076"/>
                                        </p:tgtEl>
                                        <p:attrNameLst>
                                          <p:attrName>ppt_w</p:attrName>
                                        </p:attrNameLst>
                                      </p:cBhvr>
                                      <p:tavLst>
                                        <p:tav tm="0">
                                          <p:val>
                                            <p:fltVal val="0"/>
                                          </p:val>
                                        </p:tav>
                                        <p:tav tm="100000">
                                          <p:val>
                                            <p:strVal val="#ppt_w"/>
                                          </p:val>
                                        </p:tav>
                                      </p:tavLst>
                                    </p:anim>
                                    <p:anim calcmode="lin" valueType="num">
                                      <p:cBhvr>
                                        <p:cTn id="8" dur="500" fill="hold"/>
                                        <p:tgtEl>
                                          <p:spTgt spid="3076"/>
                                        </p:tgtEl>
                                        <p:attrNameLst>
                                          <p:attrName>ppt_h</p:attrName>
                                        </p:attrNameLst>
                                      </p:cBhvr>
                                      <p:tavLst>
                                        <p:tav tm="0">
                                          <p:val>
                                            <p:fltVal val="0"/>
                                          </p:val>
                                        </p:tav>
                                        <p:tav tm="100000">
                                          <p:val>
                                            <p:strVal val="#ppt_h"/>
                                          </p:val>
                                        </p:tav>
                                      </p:tavLst>
                                    </p:anim>
                                    <p:animEffect transition="in" filter="fade">
                                      <p:cBhvr>
                                        <p:cTn id="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5359" y="331711"/>
            <a:ext cx="7179914"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Enforce law in BD to prevent plastic</a:t>
            </a:r>
          </a:p>
        </p:txBody>
      </p:sp>
      <p:sp>
        <p:nvSpPr>
          <p:cNvPr id="33" name="TextBox 32">
            <a:extLst>
              <a:ext uri="{FF2B5EF4-FFF2-40B4-BE49-F238E27FC236}">
                <a16:creationId xmlns:a16="http://schemas.microsoft.com/office/drawing/2014/main" id="{E9F6E5BA-3CDF-48EA-96ED-9964ED901004}"/>
              </a:ext>
            </a:extLst>
          </p:cNvPr>
          <p:cNvSpPr txBox="1"/>
          <p:nvPr/>
        </p:nvSpPr>
        <p:spPr>
          <a:xfrm>
            <a:off x="717387" y="1157079"/>
            <a:ext cx="10595858" cy="3970318"/>
          </a:xfrm>
          <a:prstGeom prst="rect">
            <a:avLst/>
          </a:prstGeom>
          <a:noFill/>
        </p:spPr>
        <p:txBody>
          <a:bodyPr wrap="square" lIns="0" rIns="0" rtlCol="0" anchor="t">
            <a:spAutoFit/>
          </a:bodyPr>
          <a:lstStyle/>
          <a:p>
            <a:r>
              <a:rPr lang="en-US" dirty="0">
                <a:solidFill>
                  <a:schemeClr val="tx1">
                    <a:lumMod val="65000"/>
                    <a:lumOff val="35000"/>
                  </a:schemeClr>
                </a:solidFill>
              </a:rPr>
              <a:t>In a press statement issued </a:t>
            </a:r>
            <a:r>
              <a:rPr lang="en-US" dirty="0" smtClean="0">
                <a:solidFill>
                  <a:schemeClr val="tx1">
                    <a:lumMod val="65000"/>
                    <a:lumOff val="35000"/>
                  </a:schemeClr>
                </a:solidFill>
              </a:rPr>
              <a:t>in </a:t>
            </a:r>
            <a:r>
              <a:rPr lang="en-US" dirty="0">
                <a:solidFill>
                  <a:schemeClr val="tx1">
                    <a:lumMod val="65000"/>
                    <a:lumOff val="35000"/>
                  </a:schemeClr>
                </a:solidFill>
              </a:rPr>
              <a:t>advance of UN World Environment Day, Transparency International Bangladesh (TIB) also demanded a stronger enforcement of the law in order to curb the  illegal production, marketing and use of plastic to prevent environment pollution.</a:t>
            </a:r>
          </a:p>
          <a:p>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endParaRPr lang="en-US" dirty="0">
              <a:solidFill>
                <a:schemeClr val="tx1">
                  <a:lumMod val="65000"/>
                  <a:lumOff val="35000"/>
                </a:schemeClr>
              </a:solidFill>
            </a:endParaRPr>
          </a:p>
          <a:p>
            <a:r>
              <a:rPr lang="en-US" b="1" dirty="0">
                <a:solidFill>
                  <a:schemeClr val="tx1">
                    <a:lumMod val="65000"/>
                    <a:lumOff val="35000"/>
                  </a:schemeClr>
                </a:solidFill>
              </a:rPr>
              <a:t>The anti-corruption body placed an eight-point demand, which included</a:t>
            </a:r>
            <a:r>
              <a:rPr lang="en-US" b="1" dirty="0" smtClean="0">
                <a:solidFill>
                  <a:schemeClr val="tx1">
                    <a:lumMod val="65000"/>
                    <a:lumOff val="35000"/>
                  </a:schemeClr>
                </a:solidFill>
              </a:rPr>
              <a:t>:</a:t>
            </a:r>
          </a:p>
          <a:p>
            <a:endParaRPr lang="en-US" b="1" dirty="0" smtClean="0">
              <a:solidFill>
                <a:schemeClr val="tx1">
                  <a:lumMod val="65000"/>
                  <a:lumOff val="35000"/>
                </a:schemeClr>
              </a:solidFill>
            </a:endParaRPr>
          </a:p>
          <a:p>
            <a:pPr marL="400050" indent="-400050">
              <a:buFont typeface="+mj-lt"/>
              <a:buAutoNum type="romanLcPeriod"/>
            </a:pPr>
            <a:r>
              <a:rPr lang="en-US" dirty="0" smtClean="0">
                <a:solidFill>
                  <a:schemeClr val="tx1">
                    <a:lumMod val="65000"/>
                    <a:lumOff val="35000"/>
                  </a:schemeClr>
                </a:solidFill>
              </a:rPr>
              <a:t>Ensuring </a:t>
            </a:r>
            <a:r>
              <a:rPr lang="en-US" dirty="0">
                <a:solidFill>
                  <a:schemeClr val="tx1">
                    <a:lumMod val="65000"/>
                    <a:lumOff val="35000"/>
                  </a:schemeClr>
                </a:solidFill>
              </a:rPr>
              <a:t>exemplary punishment for violating law; </a:t>
            </a:r>
            <a:endParaRPr lang="en-US" dirty="0" smtClean="0">
              <a:solidFill>
                <a:schemeClr val="tx1">
                  <a:lumMod val="65000"/>
                  <a:lumOff val="35000"/>
                </a:schemeClr>
              </a:solidFill>
            </a:endParaRPr>
          </a:p>
          <a:p>
            <a:pPr marL="400050" indent="-400050">
              <a:buFont typeface="+mj-lt"/>
              <a:buAutoNum type="romanLcPeriod"/>
            </a:pPr>
            <a:r>
              <a:rPr lang="en-US" dirty="0" smtClean="0">
                <a:solidFill>
                  <a:schemeClr val="tx1">
                    <a:lumMod val="65000"/>
                    <a:lumOff val="35000"/>
                  </a:schemeClr>
                </a:solidFill>
              </a:rPr>
              <a:t>Planning </a:t>
            </a:r>
            <a:r>
              <a:rPr lang="en-US" dirty="0">
                <a:solidFill>
                  <a:schemeClr val="tx1">
                    <a:lumMod val="65000"/>
                    <a:lumOff val="35000"/>
                  </a:schemeClr>
                </a:solidFill>
              </a:rPr>
              <a:t>and implementing community based waste management systems; </a:t>
            </a:r>
            <a:endParaRPr lang="en-US" dirty="0" smtClean="0">
              <a:solidFill>
                <a:schemeClr val="tx1">
                  <a:lumMod val="65000"/>
                  <a:lumOff val="35000"/>
                </a:schemeClr>
              </a:solidFill>
            </a:endParaRPr>
          </a:p>
          <a:p>
            <a:pPr marL="400050" indent="-400050">
              <a:buFont typeface="+mj-lt"/>
              <a:buAutoNum type="romanLcPeriod"/>
            </a:pPr>
            <a:r>
              <a:rPr lang="en-US" dirty="0" smtClean="0">
                <a:solidFill>
                  <a:schemeClr val="tx1">
                    <a:lumMod val="65000"/>
                    <a:lumOff val="35000"/>
                  </a:schemeClr>
                </a:solidFill>
              </a:rPr>
              <a:t>Taking </a:t>
            </a:r>
            <a:r>
              <a:rPr lang="en-US" dirty="0">
                <a:solidFill>
                  <a:schemeClr val="tx1">
                    <a:lumMod val="65000"/>
                    <a:lumOff val="35000"/>
                  </a:schemeClr>
                </a:solidFill>
              </a:rPr>
              <a:t>initiatives in government and non-government sector to ensure recycling of plastic goods; </a:t>
            </a:r>
            <a:endParaRPr lang="en-US" dirty="0" smtClean="0">
              <a:solidFill>
                <a:schemeClr val="tx1">
                  <a:lumMod val="65000"/>
                  <a:lumOff val="35000"/>
                </a:schemeClr>
              </a:solidFill>
            </a:endParaRPr>
          </a:p>
          <a:p>
            <a:pPr marL="400050" indent="-400050">
              <a:buFont typeface="+mj-lt"/>
              <a:buAutoNum type="romanLcPeriod"/>
            </a:pPr>
            <a:r>
              <a:rPr lang="en-US" dirty="0" smtClean="0">
                <a:solidFill>
                  <a:schemeClr val="tx1">
                    <a:lumMod val="65000"/>
                    <a:lumOff val="35000"/>
                  </a:schemeClr>
                </a:solidFill>
              </a:rPr>
              <a:t>Inventing </a:t>
            </a:r>
            <a:r>
              <a:rPr lang="en-US" dirty="0">
                <a:solidFill>
                  <a:schemeClr val="tx1">
                    <a:lumMod val="65000"/>
                    <a:lumOff val="35000"/>
                  </a:schemeClr>
                </a:solidFill>
              </a:rPr>
              <a:t>environment friendly alternatives of plastics; </a:t>
            </a:r>
            <a:endParaRPr lang="en-US" dirty="0" smtClean="0">
              <a:solidFill>
                <a:schemeClr val="tx1">
                  <a:lumMod val="65000"/>
                  <a:lumOff val="35000"/>
                </a:schemeClr>
              </a:solidFill>
            </a:endParaRPr>
          </a:p>
          <a:p>
            <a:pPr marL="400050" indent="-400050">
              <a:buFont typeface="+mj-lt"/>
              <a:buAutoNum type="romanLcPeriod"/>
            </a:pPr>
            <a:r>
              <a:rPr lang="en-US" dirty="0" smtClean="0">
                <a:solidFill>
                  <a:schemeClr val="tx1">
                    <a:lumMod val="65000"/>
                    <a:lumOff val="35000"/>
                  </a:schemeClr>
                </a:solidFill>
              </a:rPr>
              <a:t>Practicing </a:t>
            </a:r>
            <a:r>
              <a:rPr lang="en-US" dirty="0">
                <a:solidFill>
                  <a:schemeClr val="tx1">
                    <a:lumMod val="65000"/>
                    <a:lumOff val="35000"/>
                  </a:schemeClr>
                </a:solidFill>
              </a:rPr>
              <a:t>transparency in all climate fund-run activities.</a:t>
            </a:r>
          </a:p>
        </p:txBody>
      </p:sp>
    </p:spTree>
    <p:extLst>
      <p:ext uri="{BB962C8B-B14F-4D97-AF65-F5344CB8AC3E}">
        <p14:creationId xmlns:p14="http://schemas.microsoft.com/office/powerpoint/2010/main" val="21294907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3514" y="331711"/>
            <a:ext cx="5044972" cy="584775"/>
          </a:xfrm>
          <a:prstGeom prst="rect">
            <a:avLst/>
          </a:prstGeom>
          <a:noFill/>
        </p:spPr>
        <p:txBody>
          <a:bodyPr wrap="none" lIns="91440" tIns="45720" rIns="91440" bIns="45720">
            <a:spAutoFit/>
          </a:bodyPr>
          <a:lstStyle/>
          <a:p>
            <a:pPr algn="ctr"/>
            <a:r>
              <a:rPr lang="en-US" sz="3200" dirty="0" smtClean="0">
                <a:ln w="0"/>
                <a:solidFill>
                  <a:srgbClr val="34A853"/>
                </a:solidFill>
                <a:latin typeface="+mj-lt"/>
              </a:rPr>
              <a:t>Global Bioplastics Market</a:t>
            </a:r>
            <a:endParaRPr lang="en-US" sz="3200" dirty="0">
              <a:ln w="0"/>
              <a:solidFill>
                <a:srgbClr val="34A853"/>
              </a:solidFill>
              <a:latin typeface="+mj-lt"/>
            </a:endParaRPr>
          </a:p>
        </p:txBody>
      </p:sp>
      <p:pic>
        <p:nvPicPr>
          <p:cNvPr id="614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8305"/>
          <a:stretch/>
        </p:blipFill>
        <p:spPr bwMode="auto">
          <a:xfrm>
            <a:off x="745249" y="1288474"/>
            <a:ext cx="10540134" cy="543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44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anim calcmode="lin" valueType="num">
                                      <p:cBhvr>
                                        <p:cTn id="8" dur="500" fill="hold"/>
                                        <p:tgtEl>
                                          <p:spTgt spid="6146"/>
                                        </p:tgtEl>
                                        <p:attrNameLst>
                                          <p:attrName>ppt_x</p:attrName>
                                        </p:attrNameLst>
                                      </p:cBhvr>
                                      <p:tavLst>
                                        <p:tav tm="0">
                                          <p:val>
                                            <p:strVal val="#ppt_x"/>
                                          </p:val>
                                        </p:tav>
                                        <p:tav tm="100000">
                                          <p:val>
                                            <p:strVal val="#ppt_x"/>
                                          </p:val>
                                        </p:tav>
                                      </p:tavLst>
                                    </p:anim>
                                    <p:anim calcmode="lin" valueType="num">
                                      <p:cBhvr>
                                        <p:cTn id="9" dur="5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7094" y="331711"/>
            <a:ext cx="3037819" cy="584775"/>
          </a:xfrm>
          <a:prstGeom prst="rect">
            <a:avLst/>
          </a:prstGeom>
          <a:noFill/>
        </p:spPr>
        <p:txBody>
          <a:bodyPr wrap="none" lIns="91440" tIns="45720" rIns="91440" bIns="45720">
            <a:spAutoFit/>
          </a:bodyPr>
          <a:lstStyle/>
          <a:p>
            <a:pPr algn="ctr"/>
            <a:r>
              <a:rPr lang="en-US" sz="3200" dirty="0" smtClean="0">
                <a:ln w="0"/>
                <a:solidFill>
                  <a:srgbClr val="34A853"/>
                </a:solidFill>
                <a:latin typeface="+mj-lt"/>
              </a:rPr>
              <a:t>Any Question?</a:t>
            </a:r>
            <a:endParaRPr lang="en-US" sz="3200" dirty="0">
              <a:ln w="0"/>
              <a:solidFill>
                <a:srgbClr val="34A853"/>
              </a:solidFill>
              <a:latin typeface="+mj-lt"/>
            </a:endParaRPr>
          </a:p>
        </p:txBody>
      </p:sp>
      <p:pic>
        <p:nvPicPr>
          <p:cNvPr id="7170" name="Picture 2" descr="Image result for questi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809750"/>
            <a:ext cx="3810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74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56090" y="3013502"/>
            <a:ext cx="5679825" cy="1446550"/>
          </a:xfrm>
          <a:prstGeom prst="rect">
            <a:avLst/>
          </a:prstGeom>
          <a:noFill/>
        </p:spPr>
        <p:txBody>
          <a:bodyPr wrap="none" lIns="91440" tIns="45720" rIns="91440" bIns="45720">
            <a:spAutoFit/>
          </a:bodyPr>
          <a:lstStyle/>
          <a:p>
            <a:pPr algn="ctr"/>
            <a:r>
              <a:rPr lang="en-US" sz="8800" dirty="0" smtClean="0">
                <a:ln w="0"/>
                <a:solidFill>
                  <a:srgbClr val="34A853"/>
                </a:solidFill>
                <a:latin typeface="+mj-lt"/>
              </a:rPr>
              <a:t>Thank You</a:t>
            </a:r>
            <a:endParaRPr lang="en-US" sz="8800" dirty="0">
              <a:ln w="0"/>
              <a:solidFill>
                <a:srgbClr val="34A853"/>
              </a:solidFill>
              <a:latin typeface="+mj-lt"/>
            </a:endParaRPr>
          </a:p>
        </p:txBody>
      </p:sp>
    </p:spTree>
    <p:extLst>
      <p:ext uri="{BB962C8B-B14F-4D97-AF65-F5344CB8AC3E}">
        <p14:creationId xmlns:p14="http://schemas.microsoft.com/office/powerpoint/2010/main" val="3790334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3384" y="663099"/>
            <a:ext cx="6862482" cy="584775"/>
          </a:xfrm>
          <a:prstGeom prst="rect">
            <a:avLst/>
          </a:prstGeom>
        </p:spPr>
        <p:txBody>
          <a:bodyPr wrap="square">
            <a:spAutoFit/>
          </a:bodyPr>
          <a:lstStyle/>
          <a:p>
            <a:pPr algn="ctr"/>
            <a:r>
              <a:rPr lang="en-US" sz="3200" dirty="0" smtClean="0">
                <a:ln w="0"/>
                <a:solidFill>
                  <a:srgbClr val="34A853"/>
                </a:solidFill>
                <a:latin typeface="+mj-lt"/>
              </a:rPr>
              <a:t>Bio Degradable Plastics</a:t>
            </a:r>
            <a:endParaRPr lang="en-US" sz="3200" dirty="0">
              <a:ln w="0"/>
              <a:solidFill>
                <a:srgbClr val="34A853"/>
              </a:solidFill>
              <a:latin typeface="+mj-lt"/>
            </a:endParaRPr>
          </a:p>
        </p:txBody>
      </p:sp>
      <p:pic>
        <p:nvPicPr>
          <p:cNvPr id="4"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160" y="1720662"/>
            <a:ext cx="47339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52" y="5082988"/>
            <a:ext cx="12729750" cy="1775012"/>
          </a:xfrm>
          <a:prstGeom prst="rect">
            <a:avLst/>
          </a:prstGeom>
        </p:spPr>
      </p:pic>
    </p:spTree>
    <p:extLst>
      <p:ext uri="{BB962C8B-B14F-4D97-AF65-F5344CB8AC3E}">
        <p14:creationId xmlns:p14="http://schemas.microsoft.com/office/powerpoint/2010/main" val="4197261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63748" y="268547"/>
            <a:ext cx="2103140" cy="584775"/>
          </a:xfrm>
          <a:prstGeom prst="rect">
            <a:avLst/>
          </a:prstGeom>
          <a:noFill/>
        </p:spPr>
        <p:txBody>
          <a:bodyPr wrap="none" lIns="91440" tIns="45720" rIns="91440" bIns="45720">
            <a:spAutoFit/>
          </a:bodyPr>
          <a:lstStyle/>
          <a:p>
            <a:pPr algn="ctr"/>
            <a:r>
              <a:rPr lang="en-US" sz="3200" b="0" cap="none" spc="0" dirty="0" smtClean="0">
                <a:ln w="0"/>
                <a:solidFill>
                  <a:srgbClr val="00B050"/>
                </a:solidFill>
                <a:latin typeface="+mj-lt"/>
              </a:rPr>
              <a:t>Overview</a:t>
            </a:r>
            <a:endParaRPr lang="en-US" sz="3200" b="0" cap="none" spc="0" dirty="0">
              <a:ln w="0"/>
              <a:solidFill>
                <a:srgbClr val="00B050"/>
              </a:solidFill>
              <a:latin typeface="+mj-lt"/>
            </a:endParaRPr>
          </a:p>
        </p:txBody>
      </p:sp>
      <p:grpSp>
        <p:nvGrpSpPr>
          <p:cNvPr id="119" name="Group 118"/>
          <p:cNvGrpSpPr/>
          <p:nvPr/>
        </p:nvGrpSpPr>
        <p:grpSpPr>
          <a:xfrm>
            <a:off x="1076963" y="720430"/>
            <a:ext cx="149658" cy="5943600"/>
            <a:chOff x="697347" y="1155493"/>
            <a:chExt cx="157163" cy="5433020"/>
          </a:xfrm>
        </p:grpSpPr>
        <p:sp>
          <p:nvSpPr>
            <p:cNvPr id="8" name="Freeform 146">
              <a:extLst>
                <a:ext uri="{FF2B5EF4-FFF2-40B4-BE49-F238E27FC236}">
                  <a16:creationId xmlns:a16="http://schemas.microsoft.com/office/drawing/2014/main" id="{56907E61-3CD4-49D1-A2EA-8BE39EFF10FF}"/>
                </a:ext>
              </a:extLst>
            </p:cNvPr>
            <p:cNvSpPr>
              <a:spLocks/>
            </p:cNvSpPr>
            <p:nvPr/>
          </p:nvSpPr>
          <p:spPr bwMode="auto">
            <a:xfrm rot="5400000">
              <a:off x="697347" y="1155493"/>
              <a:ext cx="157163" cy="157163"/>
            </a:xfrm>
            <a:custGeom>
              <a:avLst/>
              <a:gdLst>
                <a:gd name="T0" fmla="*/ 48 w 50"/>
                <a:gd name="T1" fmla="*/ 25 h 50"/>
                <a:gd name="T2" fmla="*/ 46 w 50"/>
                <a:gd name="T3" fmla="*/ 25 h 50"/>
                <a:gd name="T4" fmla="*/ 39 w 50"/>
                <a:gd name="T5" fmla="*/ 40 h 50"/>
                <a:gd name="T6" fmla="*/ 25 w 50"/>
                <a:gd name="T7" fmla="*/ 46 h 50"/>
                <a:gd name="T8" fmla="*/ 10 w 50"/>
                <a:gd name="T9" fmla="*/ 40 h 50"/>
                <a:gd name="T10" fmla="*/ 4 w 50"/>
                <a:gd name="T11" fmla="*/ 25 h 50"/>
                <a:gd name="T12" fmla="*/ 10 w 50"/>
                <a:gd name="T13" fmla="*/ 10 h 50"/>
                <a:gd name="T14" fmla="*/ 25 w 50"/>
                <a:gd name="T15" fmla="*/ 4 h 50"/>
                <a:gd name="T16" fmla="*/ 39 w 50"/>
                <a:gd name="T17" fmla="*/ 10 h 50"/>
                <a:gd name="T18" fmla="*/ 46 w 50"/>
                <a:gd name="T19" fmla="*/ 25 h 50"/>
                <a:gd name="T20" fmla="*/ 48 w 50"/>
                <a:gd name="T21" fmla="*/ 25 h 50"/>
                <a:gd name="T22" fmla="*/ 50 w 50"/>
                <a:gd name="T23" fmla="*/ 25 h 50"/>
                <a:gd name="T24" fmla="*/ 25 w 50"/>
                <a:gd name="T25" fmla="*/ 0 h 50"/>
                <a:gd name="T26" fmla="*/ 0 w 50"/>
                <a:gd name="T27" fmla="*/ 25 h 50"/>
                <a:gd name="T28" fmla="*/ 25 w 50"/>
                <a:gd name="T29" fmla="*/ 50 h 50"/>
                <a:gd name="T30" fmla="*/ 50 w 50"/>
                <a:gd name="T31" fmla="*/ 25 h 50"/>
                <a:gd name="T32" fmla="*/ 48 w 50"/>
                <a:gd name="T33"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0">
                  <a:moveTo>
                    <a:pt x="48" y="25"/>
                  </a:moveTo>
                  <a:cubicBezTo>
                    <a:pt x="46" y="25"/>
                    <a:pt x="46" y="25"/>
                    <a:pt x="46" y="25"/>
                  </a:cubicBezTo>
                  <a:cubicBezTo>
                    <a:pt x="46" y="31"/>
                    <a:pt x="43" y="36"/>
                    <a:pt x="39" y="40"/>
                  </a:cubicBezTo>
                  <a:cubicBezTo>
                    <a:pt x="36" y="44"/>
                    <a:pt x="30" y="46"/>
                    <a:pt x="25" y="46"/>
                  </a:cubicBezTo>
                  <a:cubicBezTo>
                    <a:pt x="19" y="46"/>
                    <a:pt x="14" y="44"/>
                    <a:pt x="10" y="40"/>
                  </a:cubicBezTo>
                  <a:cubicBezTo>
                    <a:pt x="6" y="36"/>
                    <a:pt x="4" y="31"/>
                    <a:pt x="4" y="25"/>
                  </a:cubicBezTo>
                  <a:cubicBezTo>
                    <a:pt x="4" y="19"/>
                    <a:pt x="6" y="14"/>
                    <a:pt x="10" y="10"/>
                  </a:cubicBezTo>
                  <a:cubicBezTo>
                    <a:pt x="14" y="6"/>
                    <a:pt x="19" y="4"/>
                    <a:pt x="25" y="4"/>
                  </a:cubicBezTo>
                  <a:cubicBezTo>
                    <a:pt x="30" y="4"/>
                    <a:pt x="36" y="6"/>
                    <a:pt x="39" y="10"/>
                  </a:cubicBezTo>
                  <a:cubicBezTo>
                    <a:pt x="43" y="14"/>
                    <a:pt x="46" y="19"/>
                    <a:pt x="46" y="25"/>
                  </a:cubicBezTo>
                  <a:cubicBezTo>
                    <a:pt x="48" y="25"/>
                    <a:pt x="48" y="25"/>
                    <a:pt x="48" y="25"/>
                  </a:cubicBezTo>
                  <a:cubicBezTo>
                    <a:pt x="50" y="25"/>
                    <a:pt x="50" y="25"/>
                    <a:pt x="50" y="25"/>
                  </a:cubicBezTo>
                  <a:cubicBezTo>
                    <a:pt x="50" y="11"/>
                    <a:pt x="38" y="0"/>
                    <a:pt x="25" y="0"/>
                  </a:cubicBezTo>
                  <a:cubicBezTo>
                    <a:pt x="11" y="0"/>
                    <a:pt x="0" y="11"/>
                    <a:pt x="0" y="25"/>
                  </a:cubicBezTo>
                  <a:cubicBezTo>
                    <a:pt x="0" y="39"/>
                    <a:pt x="11" y="50"/>
                    <a:pt x="25" y="50"/>
                  </a:cubicBezTo>
                  <a:cubicBezTo>
                    <a:pt x="38" y="50"/>
                    <a:pt x="50" y="39"/>
                    <a:pt x="50" y="25"/>
                  </a:cubicBezTo>
                  <a:lnTo>
                    <a:pt x="48" y="2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endCxn id="9" idx="13"/>
            </p:cNvCxnSpPr>
            <p:nvPr/>
          </p:nvCxnSpPr>
          <p:spPr>
            <a:xfrm>
              <a:off x="775134" y="1276284"/>
              <a:ext cx="794" cy="51550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Freeform 147">
              <a:extLst>
                <a:ext uri="{FF2B5EF4-FFF2-40B4-BE49-F238E27FC236}">
                  <a16:creationId xmlns:a16="http://schemas.microsoft.com/office/drawing/2014/main" id="{0103CD4C-EDDE-4D83-A553-6307C2C114D2}"/>
                </a:ext>
              </a:extLst>
            </p:cNvPr>
            <p:cNvSpPr>
              <a:spLocks/>
            </p:cNvSpPr>
            <p:nvPr/>
          </p:nvSpPr>
          <p:spPr bwMode="auto">
            <a:xfrm rot="5400000">
              <a:off x="697347" y="6431350"/>
              <a:ext cx="157163" cy="157163"/>
            </a:xfrm>
            <a:custGeom>
              <a:avLst/>
              <a:gdLst>
                <a:gd name="T0" fmla="*/ 48 w 50"/>
                <a:gd name="T1" fmla="*/ 25 h 50"/>
                <a:gd name="T2" fmla="*/ 46 w 50"/>
                <a:gd name="T3" fmla="*/ 25 h 50"/>
                <a:gd name="T4" fmla="*/ 40 w 50"/>
                <a:gd name="T5" fmla="*/ 40 h 50"/>
                <a:gd name="T6" fmla="*/ 25 w 50"/>
                <a:gd name="T7" fmla="*/ 46 h 50"/>
                <a:gd name="T8" fmla="*/ 10 w 50"/>
                <a:gd name="T9" fmla="*/ 40 h 50"/>
                <a:gd name="T10" fmla="*/ 4 w 50"/>
                <a:gd name="T11" fmla="*/ 25 h 50"/>
                <a:gd name="T12" fmla="*/ 10 w 50"/>
                <a:gd name="T13" fmla="*/ 10 h 50"/>
                <a:gd name="T14" fmla="*/ 25 w 50"/>
                <a:gd name="T15" fmla="*/ 4 h 50"/>
                <a:gd name="T16" fmla="*/ 40 w 50"/>
                <a:gd name="T17" fmla="*/ 10 h 50"/>
                <a:gd name="T18" fmla="*/ 46 w 50"/>
                <a:gd name="T19" fmla="*/ 25 h 50"/>
                <a:gd name="T20" fmla="*/ 48 w 50"/>
                <a:gd name="T21" fmla="*/ 25 h 50"/>
                <a:gd name="T22" fmla="*/ 50 w 50"/>
                <a:gd name="T23" fmla="*/ 25 h 50"/>
                <a:gd name="T24" fmla="*/ 25 w 50"/>
                <a:gd name="T25" fmla="*/ 0 h 50"/>
                <a:gd name="T26" fmla="*/ 0 w 50"/>
                <a:gd name="T27" fmla="*/ 25 h 50"/>
                <a:gd name="T28" fmla="*/ 25 w 50"/>
                <a:gd name="T29" fmla="*/ 50 h 50"/>
                <a:gd name="T30" fmla="*/ 50 w 50"/>
                <a:gd name="T31" fmla="*/ 25 h 50"/>
                <a:gd name="T32" fmla="*/ 48 w 50"/>
                <a:gd name="T33"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0">
                  <a:moveTo>
                    <a:pt x="48" y="25"/>
                  </a:moveTo>
                  <a:cubicBezTo>
                    <a:pt x="46" y="25"/>
                    <a:pt x="46" y="25"/>
                    <a:pt x="46" y="25"/>
                  </a:cubicBezTo>
                  <a:cubicBezTo>
                    <a:pt x="46" y="31"/>
                    <a:pt x="44" y="36"/>
                    <a:pt x="40" y="40"/>
                  </a:cubicBezTo>
                  <a:cubicBezTo>
                    <a:pt x="36" y="44"/>
                    <a:pt x="31" y="46"/>
                    <a:pt x="25" y="46"/>
                  </a:cubicBezTo>
                  <a:cubicBezTo>
                    <a:pt x="19" y="46"/>
                    <a:pt x="14" y="44"/>
                    <a:pt x="10" y="40"/>
                  </a:cubicBezTo>
                  <a:cubicBezTo>
                    <a:pt x="6" y="36"/>
                    <a:pt x="4" y="31"/>
                    <a:pt x="4" y="25"/>
                  </a:cubicBezTo>
                  <a:cubicBezTo>
                    <a:pt x="4" y="19"/>
                    <a:pt x="6" y="14"/>
                    <a:pt x="10" y="10"/>
                  </a:cubicBezTo>
                  <a:cubicBezTo>
                    <a:pt x="14" y="6"/>
                    <a:pt x="19" y="4"/>
                    <a:pt x="25" y="4"/>
                  </a:cubicBezTo>
                  <a:cubicBezTo>
                    <a:pt x="31" y="4"/>
                    <a:pt x="36" y="6"/>
                    <a:pt x="40" y="10"/>
                  </a:cubicBezTo>
                  <a:cubicBezTo>
                    <a:pt x="44" y="14"/>
                    <a:pt x="46" y="19"/>
                    <a:pt x="46" y="25"/>
                  </a:cubicBezTo>
                  <a:cubicBezTo>
                    <a:pt x="48" y="25"/>
                    <a:pt x="48" y="25"/>
                    <a:pt x="48" y="25"/>
                  </a:cubicBezTo>
                  <a:cubicBezTo>
                    <a:pt x="50" y="25"/>
                    <a:pt x="50" y="25"/>
                    <a:pt x="50" y="25"/>
                  </a:cubicBezTo>
                  <a:cubicBezTo>
                    <a:pt x="50" y="11"/>
                    <a:pt x="39" y="0"/>
                    <a:pt x="25" y="0"/>
                  </a:cubicBezTo>
                  <a:cubicBezTo>
                    <a:pt x="11" y="0"/>
                    <a:pt x="0" y="11"/>
                    <a:pt x="0" y="25"/>
                  </a:cubicBezTo>
                  <a:cubicBezTo>
                    <a:pt x="0" y="39"/>
                    <a:pt x="11" y="50"/>
                    <a:pt x="25" y="50"/>
                  </a:cubicBezTo>
                  <a:cubicBezTo>
                    <a:pt x="39" y="50"/>
                    <a:pt x="50" y="39"/>
                    <a:pt x="50" y="25"/>
                  </a:cubicBezTo>
                  <a:lnTo>
                    <a:pt x="48" y="2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1075807" y="953882"/>
            <a:ext cx="5469344" cy="504126"/>
            <a:chOff x="710047" y="1436172"/>
            <a:chExt cx="5469344" cy="504126"/>
          </a:xfrm>
        </p:grpSpPr>
        <p:sp>
          <p:nvSpPr>
            <p:cNvPr id="10" name="Rectangle 9"/>
            <p:cNvSpPr/>
            <p:nvPr/>
          </p:nvSpPr>
          <p:spPr>
            <a:xfrm>
              <a:off x="1541198" y="1457403"/>
              <a:ext cx="4638193"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W</a:t>
              </a:r>
              <a:r>
                <a:rPr lang="en-US" sz="2400" dirty="0" smtClean="0">
                  <a:ln w="0"/>
                  <a:solidFill>
                    <a:schemeClr val="tx1">
                      <a:lumMod val="65000"/>
                      <a:lumOff val="35000"/>
                    </a:schemeClr>
                  </a:solidFill>
                  <a:latin typeface="Nexa Light" panose="02000000000000000000" pitchFamily="50" charset="0"/>
                </a:rPr>
                <a:t>hat </a:t>
              </a:r>
              <a:r>
                <a:rPr lang="en-US" sz="2400" dirty="0">
                  <a:ln w="0"/>
                  <a:solidFill>
                    <a:schemeClr val="tx1">
                      <a:lumMod val="65000"/>
                      <a:lumOff val="35000"/>
                    </a:schemeClr>
                  </a:solidFill>
                  <a:latin typeface="Nexa Light" panose="02000000000000000000" pitchFamily="50" charset="0"/>
                </a:rPr>
                <a:t>is Biodegradable </a:t>
              </a:r>
              <a:r>
                <a:rPr lang="en-US" sz="2400" dirty="0" smtClean="0">
                  <a:ln w="0"/>
                  <a:solidFill>
                    <a:schemeClr val="tx1">
                      <a:lumMod val="65000"/>
                      <a:lumOff val="35000"/>
                    </a:schemeClr>
                  </a:solidFill>
                  <a:latin typeface="Nexa Light" panose="02000000000000000000" pitchFamily="50" charset="0"/>
                </a:rPr>
                <a:t>Plastic</a:t>
              </a:r>
              <a:endParaRPr lang="en-US" sz="2400" b="1" cap="none" spc="0" dirty="0">
                <a:ln w="0"/>
                <a:solidFill>
                  <a:schemeClr val="tx1">
                    <a:lumMod val="65000"/>
                    <a:lumOff val="35000"/>
                  </a:schemeClr>
                </a:solidFill>
                <a:latin typeface="Nexa Light" panose="02000000000000000000" pitchFamily="50" charset="0"/>
              </a:endParaRPr>
            </a:p>
          </p:txBody>
        </p:sp>
        <p:grpSp>
          <p:nvGrpSpPr>
            <p:cNvPr id="40" name="Group 39"/>
            <p:cNvGrpSpPr/>
            <p:nvPr/>
          </p:nvGrpSpPr>
          <p:grpSpPr>
            <a:xfrm>
              <a:off x="710047" y="1436172"/>
              <a:ext cx="831151" cy="504126"/>
              <a:chOff x="703697" y="1436172"/>
              <a:chExt cx="831151" cy="504126"/>
            </a:xfrm>
          </p:grpSpPr>
          <p:sp>
            <p:nvSpPr>
              <p:cNvPr id="13"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1030722" y="1436172"/>
                <a:ext cx="504126" cy="504126"/>
                <a:chOff x="1030722" y="1436172"/>
                <a:chExt cx="504126" cy="504126"/>
              </a:xfrm>
            </p:grpSpPr>
            <p:sp>
              <p:nvSpPr>
                <p:cNvPr id="20"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28" name="Rectangle 27"/>
                <p:cNvSpPr/>
                <p:nvPr/>
              </p:nvSpPr>
              <p:spPr>
                <a:xfrm>
                  <a:off x="1139957" y="1470102"/>
                  <a:ext cx="285656"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1</a:t>
                  </a:r>
                  <a:endParaRPr lang="en-US" sz="2400" b="1" cap="none" spc="0" dirty="0">
                    <a:ln w="0"/>
                    <a:solidFill>
                      <a:schemeClr val="bg1"/>
                    </a:solidFill>
                    <a:latin typeface="Nexa Light" panose="02000000000000000000" pitchFamily="50" charset="0"/>
                  </a:endParaRPr>
                </a:p>
              </p:txBody>
            </p:sp>
          </p:grpSp>
        </p:grpSp>
      </p:grpSp>
      <p:grpSp>
        <p:nvGrpSpPr>
          <p:cNvPr id="59" name="Group 58"/>
          <p:cNvGrpSpPr/>
          <p:nvPr/>
        </p:nvGrpSpPr>
        <p:grpSpPr>
          <a:xfrm>
            <a:off x="1075807" y="1577718"/>
            <a:ext cx="5204849" cy="504126"/>
            <a:chOff x="710047" y="1436172"/>
            <a:chExt cx="5204849" cy="504126"/>
          </a:xfrm>
        </p:grpSpPr>
        <p:sp>
          <p:nvSpPr>
            <p:cNvPr id="60" name="Rectangle 59"/>
            <p:cNvSpPr/>
            <p:nvPr/>
          </p:nvSpPr>
          <p:spPr>
            <a:xfrm>
              <a:off x="1541198" y="1457403"/>
              <a:ext cx="4373698"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Making Biodegradable Plastic</a:t>
              </a:r>
              <a:endParaRPr lang="en-US" sz="2400" b="1" cap="none" spc="0" dirty="0">
                <a:ln w="0"/>
                <a:solidFill>
                  <a:schemeClr val="tx1">
                    <a:lumMod val="65000"/>
                    <a:lumOff val="35000"/>
                  </a:schemeClr>
                </a:solidFill>
                <a:latin typeface="Nexa Light" panose="02000000000000000000" pitchFamily="50" charset="0"/>
              </a:endParaRPr>
            </a:p>
          </p:txBody>
        </p:sp>
        <p:grpSp>
          <p:nvGrpSpPr>
            <p:cNvPr id="61" name="Group 60"/>
            <p:cNvGrpSpPr/>
            <p:nvPr/>
          </p:nvGrpSpPr>
          <p:grpSpPr>
            <a:xfrm>
              <a:off x="710047" y="1436172"/>
              <a:ext cx="831151" cy="504126"/>
              <a:chOff x="703697" y="1436172"/>
              <a:chExt cx="831151" cy="504126"/>
            </a:xfrm>
          </p:grpSpPr>
          <p:sp>
            <p:nvSpPr>
              <p:cNvPr id="62"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4" name="Group 63"/>
              <p:cNvGrpSpPr/>
              <p:nvPr/>
            </p:nvGrpSpPr>
            <p:grpSpPr>
              <a:xfrm>
                <a:off x="1030722" y="1436172"/>
                <a:ext cx="504126" cy="504126"/>
                <a:chOff x="1030722" y="1436172"/>
                <a:chExt cx="504126" cy="504126"/>
              </a:xfrm>
            </p:grpSpPr>
            <p:sp>
              <p:nvSpPr>
                <p:cNvPr id="6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66" name="Rectangle 65"/>
                <p:cNvSpPr/>
                <p:nvPr/>
              </p:nvSpPr>
              <p:spPr>
                <a:xfrm>
                  <a:off x="1088661" y="1470102"/>
                  <a:ext cx="388248"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2</a:t>
                  </a:r>
                  <a:endParaRPr lang="en-US" sz="2400" b="1" cap="none" spc="0" dirty="0">
                    <a:ln w="0"/>
                    <a:solidFill>
                      <a:schemeClr val="bg1"/>
                    </a:solidFill>
                    <a:latin typeface="Nexa Light" panose="02000000000000000000" pitchFamily="50" charset="0"/>
                  </a:endParaRPr>
                </a:p>
              </p:txBody>
            </p:sp>
          </p:grpSp>
        </p:grpSp>
      </p:grpSp>
      <p:grpSp>
        <p:nvGrpSpPr>
          <p:cNvPr id="67" name="Group 66"/>
          <p:cNvGrpSpPr/>
          <p:nvPr/>
        </p:nvGrpSpPr>
        <p:grpSpPr>
          <a:xfrm>
            <a:off x="1075807" y="2201554"/>
            <a:ext cx="3316190" cy="504126"/>
            <a:chOff x="710047" y="1436172"/>
            <a:chExt cx="3316190" cy="504126"/>
          </a:xfrm>
        </p:grpSpPr>
        <p:sp>
          <p:nvSpPr>
            <p:cNvPr id="68" name="Rectangle 67"/>
            <p:cNvSpPr/>
            <p:nvPr/>
          </p:nvSpPr>
          <p:spPr>
            <a:xfrm>
              <a:off x="1541198" y="1457403"/>
              <a:ext cx="2485039"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Why Bioplastic?</a:t>
              </a:r>
            </a:p>
          </p:txBody>
        </p:sp>
        <p:grpSp>
          <p:nvGrpSpPr>
            <p:cNvPr id="69" name="Group 68"/>
            <p:cNvGrpSpPr/>
            <p:nvPr/>
          </p:nvGrpSpPr>
          <p:grpSpPr>
            <a:xfrm>
              <a:off x="710047" y="1436172"/>
              <a:ext cx="831151" cy="504126"/>
              <a:chOff x="703697" y="1436172"/>
              <a:chExt cx="831151" cy="504126"/>
            </a:xfrm>
          </p:grpSpPr>
          <p:sp>
            <p:nvSpPr>
              <p:cNvPr id="70"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2" name="Group 71"/>
              <p:cNvGrpSpPr/>
              <p:nvPr/>
            </p:nvGrpSpPr>
            <p:grpSpPr>
              <a:xfrm>
                <a:off x="1030722" y="1436172"/>
                <a:ext cx="504126" cy="504126"/>
                <a:chOff x="1030722" y="1436172"/>
                <a:chExt cx="504126" cy="504126"/>
              </a:xfrm>
            </p:grpSpPr>
            <p:sp>
              <p:nvSpPr>
                <p:cNvPr id="73"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74" name="Rectangle 73"/>
                <p:cNvSpPr/>
                <p:nvPr/>
              </p:nvSpPr>
              <p:spPr>
                <a:xfrm>
                  <a:off x="1091867" y="1470102"/>
                  <a:ext cx="381836"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3</a:t>
                  </a:r>
                  <a:endParaRPr lang="en-US" sz="2400" b="1" cap="none" spc="0" dirty="0">
                    <a:ln w="0"/>
                    <a:solidFill>
                      <a:schemeClr val="bg1"/>
                    </a:solidFill>
                    <a:latin typeface="Nexa Light" panose="02000000000000000000" pitchFamily="50" charset="0"/>
                  </a:endParaRPr>
                </a:p>
              </p:txBody>
            </p:sp>
          </p:grpSp>
        </p:grpSp>
      </p:grpSp>
      <p:grpSp>
        <p:nvGrpSpPr>
          <p:cNvPr id="75" name="Group 74"/>
          <p:cNvGrpSpPr/>
          <p:nvPr/>
        </p:nvGrpSpPr>
        <p:grpSpPr>
          <a:xfrm>
            <a:off x="1075807" y="2825390"/>
            <a:ext cx="3406087" cy="504126"/>
            <a:chOff x="710047" y="1436172"/>
            <a:chExt cx="3406087" cy="504126"/>
          </a:xfrm>
        </p:grpSpPr>
        <p:sp>
          <p:nvSpPr>
            <p:cNvPr id="76" name="Rectangle 75"/>
            <p:cNvSpPr/>
            <p:nvPr/>
          </p:nvSpPr>
          <p:spPr>
            <a:xfrm>
              <a:off x="1541198" y="1457403"/>
              <a:ext cx="2574936"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Use of Bioplastic</a:t>
              </a:r>
            </a:p>
          </p:txBody>
        </p:sp>
        <p:grpSp>
          <p:nvGrpSpPr>
            <p:cNvPr id="77" name="Group 76"/>
            <p:cNvGrpSpPr/>
            <p:nvPr/>
          </p:nvGrpSpPr>
          <p:grpSpPr>
            <a:xfrm>
              <a:off x="710047" y="1436172"/>
              <a:ext cx="831151" cy="504126"/>
              <a:chOff x="703697" y="1436172"/>
              <a:chExt cx="831151" cy="504126"/>
            </a:xfrm>
          </p:grpSpPr>
          <p:sp>
            <p:nvSpPr>
              <p:cNvPr id="78"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0" name="Group 79"/>
              <p:cNvGrpSpPr/>
              <p:nvPr/>
            </p:nvGrpSpPr>
            <p:grpSpPr>
              <a:xfrm>
                <a:off x="1030722" y="1436172"/>
                <a:ext cx="504126" cy="504126"/>
                <a:chOff x="1030722" y="1436172"/>
                <a:chExt cx="504126" cy="504126"/>
              </a:xfrm>
            </p:grpSpPr>
            <p:sp>
              <p:nvSpPr>
                <p:cNvPr id="81"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82" name="Rectangle 81"/>
                <p:cNvSpPr/>
                <p:nvPr/>
              </p:nvSpPr>
              <p:spPr>
                <a:xfrm>
                  <a:off x="1091867" y="1470102"/>
                  <a:ext cx="381836"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4</a:t>
                  </a:r>
                  <a:endParaRPr lang="en-US" sz="2400" b="1" cap="none" spc="0" dirty="0">
                    <a:ln w="0"/>
                    <a:solidFill>
                      <a:schemeClr val="bg1"/>
                    </a:solidFill>
                    <a:latin typeface="Nexa Light" panose="02000000000000000000" pitchFamily="50" charset="0"/>
                  </a:endParaRPr>
                </a:p>
              </p:txBody>
            </p:sp>
          </p:grpSp>
        </p:grpSp>
      </p:grpSp>
      <p:grpSp>
        <p:nvGrpSpPr>
          <p:cNvPr id="83" name="Group 82"/>
          <p:cNvGrpSpPr/>
          <p:nvPr/>
        </p:nvGrpSpPr>
        <p:grpSpPr>
          <a:xfrm>
            <a:off x="1075807" y="3449226"/>
            <a:ext cx="6791950" cy="504126"/>
            <a:chOff x="710047" y="1436172"/>
            <a:chExt cx="6791950" cy="504126"/>
          </a:xfrm>
        </p:grpSpPr>
        <p:sp>
          <p:nvSpPr>
            <p:cNvPr id="84" name="Rectangle 83"/>
            <p:cNvSpPr/>
            <p:nvPr/>
          </p:nvSpPr>
          <p:spPr>
            <a:xfrm>
              <a:off x="1541198" y="1457403"/>
              <a:ext cx="5960799"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Regular Plastic vs. Biodegradable Plastic</a:t>
              </a:r>
              <a:endParaRPr lang="en-US" sz="2400" b="1" dirty="0">
                <a:ln w="0"/>
                <a:solidFill>
                  <a:schemeClr val="tx1">
                    <a:lumMod val="65000"/>
                    <a:lumOff val="35000"/>
                  </a:schemeClr>
                </a:solidFill>
                <a:latin typeface="Nexa Light" panose="02000000000000000000" pitchFamily="50" charset="0"/>
              </a:endParaRPr>
            </a:p>
          </p:txBody>
        </p:sp>
        <p:grpSp>
          <p:nvGrpSpPr>
            <p:cNvPr id="85" name="Group 84"/>
            <p:cNvGrpSpPr/>
            <p:nvPr/>
          </p:nvGrpSpPr>
          <p:grpSpPr>
            <a:xfrm>
              <a:off x="710047" y="1436172"/>
              <a:ext cx="831151" cy="504126"/>
              <a:chOff x="703697" y="1436172"/>
              <a:chExt cx="831151" cy="504126"/>
            </a:xfrm>
          </p:grpSpPr>
          <p:sp>
            <p:nvSpPr>
              <p:cNvPr id="86"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1030722" y="1436172"/>
                <a:ext cx="504126" cy="504126"/>
                <a:chOff x="1030722" y="1436172"/>
                <a:chExt cx="504126" cy="504126"/>
              </a:xfrm>
            </p:grpSpPr>
            <p:sp>
              <p:nvSpPr>
                <p:cNvPr id="89"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90" name="Rectangle 89"/>
                <p:cNvSpPr/>
                <p:nvPr/>
              </p:nvSpPr>
              <p:spPr>
                <a:xfrm>
                  <a:off x="1092669" y="1470102"/>
                  <a:ext cx="380233"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5</a:t>
                  </a:r>
                  <a:endParaRPr lang="en-US" sz="2400" b="1" cap="none" spc="0" dirty="0">
                    <a:ln w="0"/>
                    <a:solidFill>
                      <a:schemeClr val="bg1"/>
                    </a:solidFill>
                    <a:latin typeface="Nexa Light" panose="02000000000000000000" pitchFamily="50" charset="0"/>
                  </a:endParaRPr>
                </a:p>
              </p:txBody>
            </p:sp>
          </p:grpSp>
        </p:grpSp>
      </p:grpSp>
      <p:grpSp>
        <p:nvGrpSpPr>
          <p:cNvPr id="91" name="Group 90"/>
          <p:cNvGrpSpPr/>
          <p:nvPr/>
        </p:nvGrpSpPr>
        <p:grpSpPr>
          <a:xfrm>
            <a:off x="1075807" y="4073062"/>
            <a:ext cx="6791950" cy="504126"/>
            <a:chOff x="710047" y="1436172"/>
            <a:chExt cx="6791950" cy="504126"/>
          </a:xfrm>
        </p:grpSpPr>
        <p:sp>
          <p:nvSpPr>
            <p:cNvPr id="92" name="Rectangle 91"/>
            <p:cNvSpPr/>
            <p:nvPr/>
          </p:nvSpPr>
          <p:spPr>
            <a:xfrm>
              <a:off x="1541198" y="1457403"/>
              <a:ext cx="5960799"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Pros and Cons of Biodegradable Plastic</a:t>
              </a:r>
              <a:endParaRPr lang="en-US" sz="2400" b="1" dirty="0">
                <a:ln w="0"/>
                <a:solidFill>
                  <a:schemeClr val="tx1">
                    <a:lumMod val="65000"/>
                    <a:lumOff val="35000"/>
                  </a:schemeClr>
                </a:solidFill>
                <a:latin typeface="Nexa Light" panose="02000000000000000000" pitchFamily="50" charset="0"/>
              </a:endParaRPr>
            </a:p>
          </p:txBody>
        </p:sp>
        <p:grpSp>
          <p:nvGrpSpPr>
            <p:cNvPr id="93" name="Group 92"/>
            <p:cNvGrpSpPr/>
            <p:nvPr/>
          </p:nvGrpSpPr>
          <p:grpSpPr>
            <a:xfrm>
              <a:off x="710047" y="1436172"/>
              <a:ext cx="831151" cy="504126"/>
              <a:chOff x="703697" y="1436172"/>
              <a:chExt cx="831151" cy="504126"/>
            </a:xfrm>
          </p:grpSpPr>
          <p:sp>
            <p:nvSpPr>
              <p:cNvPr id="94"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p:nvGrpSpPr>
            <p:grpSpPr>
              <a:xfrm>
                <a:off x="1030722" y="1436172"/>
                <a:ext cx="504126" cy="504126"/>
                <a:chOff x="1030722" y="1436172"/>
                <a:chExt cx="504126" cy="504126"/>
              </a:xfrm>
            </p:grpSpPr>
            <p:sp>
              <p:nvSpPr>
                <p:cNvPr id="97"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98" name="Rectangle 97"/>
                <p:cNvSpPr/>
                <p:nvPr/>
              </p:nvSpPr>
              <p:spPr>
                <a:xfrm>
                  <a:off x="1088661" y="1470102"/>
                  <a:ext cx="388248"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6</a:t>
                  </a:r>
                  <a:endParaRPr lang="en-US" sz="2400" b="1" cap="none" spc="0" dirty="0">
                    <a:ln w="0"/>
                    <a:solidFill>
                      <a:schemeClr val="bg1"/>
                    </a:solidFill>
                    <a:latin typeface="Nexa Light" panose="02000000000000000000" pitchFamily="50" charset="0"/>
                  </a:endParaRPr>
                </a:p>
              </p:txBody>
            </p:sp>
          </p:grpSp>
        </p:grpSp>
      </p:grpSp>
      <p:grpSp>
        <p:nvGrpSpPr>
          <p:cNvPr id="99" name="Group 98"/>
          <p:cNvGrpSpPr/>
          <p:nvPr/>
        </p:nvGrpSpPr>
        <p:grpSpPr>
          <a:xfrm>
            <a:off x="1075807" y="4696898"/>
            <a:ext cx="6231091" cy="509663"/>
            <a:chOff x="710047" y="1436172"/>
            <a:chExt cx="6231091" cy="509663"/>
          </a:xfrm>
        </p:grpSpPr>
        <p:sp>
          <p:nvSpPr>
            <p:cNvPr id="100" name="Rectangle 99"/>
            <p:cNvSpPr/>
            <p:nvPr/>
          </p:nvSpPr>
          <p:spPr>
            <a:xfrm>
              <a:off x="1541198" y="1457403"/>
              <a:ext cx="5399940"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Biodegradable Plastic in Bangladesh</a:t>
              </a:r>
            </a:p>
          </p:txBody>
        </p:sp>
        <p:grpSp>
          <p:nvGrpSpPr>
            <p:cNvPr id="101" name="Group 100"/>
            <p:cNvGrpSpPr/>
            <p:nvPr/>
          </p:nvGrpSpPr>
          <p:grpSpPr>
            <a:xfrm>
              <a:off x="710047" y="1436172"/>
              <a:ext cx="831151" cy="509663"/>
              <a:chOff x="703697" y="1436172"/>
              <a:chExt cx="831151" cy="509663"/>
            </a:xfrm>
          </p:grpSpPr>
          <p:sp>
            <p:nvSpPr>
              <p:cNvPr id="102"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4" name="Group 103"/>
              <p:cNvGrpSpPr/>
              <p:nvPr/>
            </p:nvGrpSpPr>
            <p:grpSpPr>
              <a:xfrm>
                <a:off x="1030722" y="1436172"/>
                <a:ext cx="504126" cy="509663"/>
                <a:chOff x="1030722" y="1436172"/>
                <a:chExt cx="504126" cy="509663"/>
              </a:xfrm>
            </p:grpSpPr>
            <p:sp>
              <p:nvSpPr>
                <p:cNvPr id="10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106" name="Rectangle 105"/>
                <p:cNvSpPr/>
                <p:nvPr/>
              </p:nvSpPr>
              <p:spPr>
                <a:xfrm>
                  <a:off x="1099882" y="1484170"/>
                  <a:ext cx="365806"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7</a:t>
                  </a:r>
                  <a:endParaRPr lang="en-US" sz="2400" b="1" cap="none" spc="0" dirty="0">
                    <a:ln w="0"/>
                    <a:solidFill>
                      <a:schemeClr val="bg1"/>
                    </a:solidFill>
                    <a:latin typeface="Nexa Light" panose="02000000000000000000" pitchFamily="50" charset="0"/>
                  </a:endParaRPr>
                </a:p>
              </p:txBody>
            </p:sp>
          </p:grpSp>
        </p:grpSp>
      </p:grpSp>
      <p:grpSp>
        <p:nvGrpSpPr>
          <p:cNvPr id="107" name="Group 106"/>
          <p:cNvGrpSpPr/>
          <p:nvPr/>
        </p:nvGrpSpPr>
        <p:grpSpPr>
          <a:xfrm>
            <a:off x="1075807" y="5320737"/>
            <a:ext cx="6231091" cy="523731"/>
            <a:chOff x="710047" y="1436172"/>
            <a:chExt cx="6231091" cy="523731"/>
          </a:xfrm>
        </p:grpSpPr>
        <p:sp>
          <p:nvSpPr>
            <p:cNvPr id="108" name="Rectangle 107"/>
            <p:cNvSpPr/>
            <p:nvPr/>
          </p:nvSpPr>
          <p:spPr>
            <a:xfrm>
              <a:off x="1541198" y="1457403"/>
              <a:ext cx="5399940"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Enforce law in BD to prevent plastic</a:t>
              </a:r>
            </a:p>
          </p:txBody>
        </p:sp>
        <p:grpSp>
          <p:nvGrpSpPr>
            <p:cNvPr id="109" name="Group 108"/>
            <p:cNvGrpSpPr/>
            <p:nvPr/>
          </p:nvGrpSpPr>
          <p:grpSpPr>
            <a:xfrm>
              <a:off x="710047" y="1436172"/>
              <a:ext cx="831151" cy="523731"/>
              <a:chOff x="703697" y="1436172"/>
              <a:chExt cx="831151" cy="523731"/>
            </a:xfrm>
          </p:grpSpPr>
          <p:sp>
            <p:nvSpPr>
              <p:cNvPr id="110"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2" name="Group 111"/>
              <p:cNvGrpSpPr/>
              <p:nvPr/>
            </p:nvGrpSpPr>
            <p:grpSpPr>
              <a:xfrm>
                <a:off x="1030722" y="1436172"/>
                <a:ext cx="504126" cy="523731"/>
                <a:chOff x="1030722" y="1436172"/>
                <a:chExt cx="504126" cy="523731"/>
              </a:xfrm>
            </p:grpSpPr>
            <p:sp>
              <p:nvSpPr>
                <p:cNvPr id="113"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114" name="Rectangle 113"/>
                <p:cNvSpPr/>
                <p:nvPr/>
              </p:nvSpPr>
              <p:spPr>
                <a:xfrm>
                  <a:off x="1085455" y="1498238"/>
                  <a:ext cx="394660"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8</a:t>
                  </a:r>
                  <a:endParaRPr lang="en-US" sz="2400" b="1" cap="none" spc="0" dirty="0">
                    <a:ln w="0"/>
                    <a:solidFill>
                      <a:schemeClr val="bg1"/>
                    </a:solidFill>
                    <a:latin typeface="Nexa Light" panose="02000000000000000000" pitchFamily="50" charset="0"/>
                  </a:endParaRPr>
                </a:p>
              </p:txBody>
            </p:sp>
          </p:grpSp>
        </p:grpSp>
      </p:grpSp>
      <p:grpSp>
        <p:nvGrpSpPr>
          <p:cNvPr id="115" name="Group 114"/>
          <p:cNvGrpSpPr/>
          <p:nvPr/>
        </p:nvGrpSpPr>
        <p:grpSpPr>
          <a:xfrm>
            <a:off x="1075807" y="5970845"/>
            <a:ext cx="4612956" cy="523731"/>
            <a:chOff x="710047" y="1436172"/>
            <a:chExt cx="4612956" cy="523731"/>
          </a:xfrm>
        </p:grpSpPr>
        <p:sp>
          <p:nvSpPr>
            <p:cNvPr id="116" name="Rectangle 115"/>
            <p:cNvSpPr/>
            <p:nvPr/>
          </p:nvSpPr>
          <p:spPr>
            <a:xfrm>
              <a:off x="1541198" y="1457403"/>
              <a:ext cx="3781805" cy="461665"/>
            </a:xfrm>
            <a:prstGeom prst="rect">
              <a:avLst/>
            </a:prstGeom>
            <a:noFill/>
          </p:spPr>
          <p:txBody>
            <a:bodyPr wrap="none" lIns="91440" tIns="45720" rIns="91440" bIns="45720">
              <a:spAutoFit/>
            </a:bodyPr>
            <a:lstStyle/>
            <a:p>
              <a:r>
                <a:rPr lang="en-US" sz="2400" dirty="0">
                  <a:ln w="0"/>
                  <a:solidFill>
                    <a:schemeClr val="tx1">
                      <a:lumMod val="65000"/>
                      <a:lumOff val="35000"/>
                    </a:schemeClr>
                  </a:solidFill>
                  <a:latin typeface="Nexa Light" panose="02000000000000000000" pitchFamily="50" charset="0"/>
                </a:rPr>
                <a:t>Global Bioplastics Market</a:t>
              </a:r>
            </a:p>
          </p:txBody>
        </p:sp>
        <p:grpSp>
          <p:nvGrpSpPr>
            <p:cNvPr id="117" name="Group 116"/>
            <p:cNvGrpSpPr/>
            <p:nvPr/>
          </p:nvGrpSpPr>
          <p:grpSpPr>
            <a:xfrm>
              <a:off x="710047" y="1436172"/>
              <a:ext cx="831151" cy="523731"/>
              <a:chOff x="703697" y="1436172"/>
              <a:chExt cx="831151" cy="523731"/>
            </a:xfrm>
          </p:grpSpPr>
          <p:sp>
            <p:nvSpPr>
              <p:cNvPr id="118" name="Freeform 152">
                <a:extLst>
                  <a:ext uri="{FF2B5EF4-FFF2-40B4-BE49-F238E27FC236}">
                    <a16:creationId xmlns:a16="http://schemas.microsoft.com/office/drawing/2014/main" id="{59A61D8A-5704-4169-B1F6-65AE40E9EAAF}"/>
                  </a:ext>
                </a:extLst>
              </p:cNvPr>
              <p:cNvSpPr>
                <a:spLocks/>
              </p:cNvSpPr>
              <p:nvPr/>
            </p:nvSpPr>
            <p:spPr bwMode="auto">
              <a:xfrm rot="5400000">
                <a:off x="893403" y="1569966"/>
                <a:ext cx="12700" cy="249238"/>
              </a:xfrm>
              <a:custGeom>
                <a:avLst/>
                <a:gdLst>
                  <a:gd name="T0" fmla="*/ 0 w 8"/>
                  <a:gd name="T1" fmla="*/ 0 h 157"/>
                  <a:gd name="T2" fmla="*/ 0 w 8"/>
                  <a:gd name="T3" fmla="*/ 157 h 157"/>
                  <a:gd name="T4" fmla="*/ 8 w 8"/>
                  <a:gd name="T5" fmla="*/ 157 h 157"/>
                  <a:gd name="T6" fmla="*/ 8 w 8"/>
                  <a:gd name="T7" fmla="*/ 0 h 157"/>
                </a:gdLst>
                <a:ahLst/>
                <a:cxnLst>
                  <a:cxn ang="0">
                    <a:pos x="T0" y="T1"/>
                  </a:cxn>
                  <a:cxn ang="0">
                    <a:pos x="T2" y="T3"/>
                  </a:cxn>
                  <a:cxn ang="0">
                    <a:pos x="T4" y="T5"/>
                  </a:cxn>
                  <a:cxn ang="0">
                    <a:pos x="T6" y="T7"/>
                  </a:cxn>
                </a:cxnLst>
                <a:rect l="0" t="0" r="r" b="b"/>
                <a:pathLst>
                  <a:path w="8" h="157">
                    <a:moveTo>
                      <a:pt x="0" y="0"/>
                    </a:moveTo>
                    <a:lnTo>
                      <a:pt x="0" y="157"/>
                    </a:lnTo>
                    <a:lnTo>
                      <a:pt x="8" y="157"/>
                    </a:lnTo>
                    <a:lnTo>
                      <a:pt x="8" y="0"/>
                    </a:ln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165">
                <a:extLst>
                  <a:ext uri="{FF2B5EF4-FFF2-40B4-BE49-F238E27FC236}">
                    <a16:creationId xmlns:a16="http://schemas.microsoft.com/office/drawing/2014/main" id="{562E8EC6-62A1-4D6A-A4CA-804A1F4E3096}"/>
                  </a:ext>
                </a:extLst>
              </p:cNvPr>
              <p:cNvSpPr>
                <a:spLocks noChangeArrowheads="1"/>
              </p:cNvSpPr>
              <p:nvPr/>
            </p:nvSpPr>
            <p:spPr bwMode="auto">
              <a:xfrm rot="5400000">
                <a:off x="703697" y="1623147"/>
                <a:ext cx="144463" cy="144463"/>
              </a:xfrm>
              <a:prstGeom prst="ellipse">
                <a:avLst/>
              </a:pr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1" name="Group 120"/>
              <p:cNvGrpSpPr/>
              <p:nvPr/>
            </p:nvGrpSpPr>
            <p:grpSpPr>
              <a:xfrm>
                <a:off x="1030722" y="1436172"/>
                <a:ext cx="504126" cy="523731"/>
                <a:chOff x="1030722" y="1436172"/>
                <a:chExt cx="504126" cy="523731"/>
              </a:xfrm>
            </p:grpSpPr>
            <p:sp>
              <p:nvSpPr>
                <p:cNvPr id="12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a:solidFill>
                      <a:srgbClr val="0070C0"/>
                    </a:solidFill>
                  </a:endParaRPr>
                </a:p>
              </p:txBody>
            </p:sp>
            <p:sp>
              <p:nvSpPr>
                <p:cNvPr id="123" name="Rectangle 122"/>
                <p:cNvSpPr/>
                <p:nvPr/>
              </p:nvSpPr>
              <p:spPr>
                <a:xfrm>
                  <a:off x="1087058" y="1498238"/>
                  <a:ext cx="391453" cy="461665"/>
                </a:xfrm>
                <a:prstGeom prst="rect">
                  <a:avLst/>
                </a:prstGeom>
                <a:noFill/>
              </p:spPr>
              <p:txBody>
                <a:bodyPr wrap="none" lIns="91440" tIns="45720" rIns="91440" bIns="45720">
                  <a:spAutoFit/>
                </a:bodyPr>
                <a:lstStyle/>
                <a:p>
                  <a:pPr algn="ctr"/>
                  <a:r>
                    <a:rPr lang="en-US" sz="2400" b="0" cap="none" spc="0" dirty="0" smtClean="0">
                      <a:ln w="0"/>
                      <a:solidFill>
                        <a:schemeClr val="bg1"/>
                      </a:solidFill>
                      <a:latin typeface="Nexa Light" panose="02000000000000000000" pitchFamily="50" charset="0"/>
                    </a:rPr>
                    <a:t>9</a:t>
                  </a:r>
                </a:p>
              </p:txBody>
            </p:sp>
          </p:grpSp>
        </p:grpSp>
      </p:grpSp>
    </p:spTree>
    <p:extLst>
      <p:ext uri="{BB962C8B-B14F-4D97-AF65-F5344CB8AC3E}">
        <p14:creationId xmlns:p14="http://schemas.microsoft.com/office/powerpoint/2010/main" val="2177773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3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anim calcmode="lin" valueType="num">
                                      <p:cBhvr>
                                        <p:cTn id="8" dur="500" fill="hold"/>
                                        <p:tgtEl>
                                          <p:spTgt spid="58"/>
                                        </p:tgtEl>
                                        <p:attrNameLst>
                                          <p:attrName>ppt_x</p:attrName>
                                        </p:attrNameLst>
                                      </p:cBhvr>
                                      <p:tavLst>
                                        <p:tav tm="0">
                                          <p:val>
                                            <p:strVal val="#ppt_x"/>
                                          </p:val>
                                        </p:tav>
                                        <p:tav tm="100000">
                                          <p:val>
                                            <p:strVal val="#ppt_x"/>
                                          </p:val>
                                        </p:tav>
                                      </p:tavLst>
                                    </p:anim>
                                    <p:anim calcmode="lin" valueType="num">
                                      <p:cBhvr>
                                        <p:cTn id="9" dur="500" fill="hold"/>
                                        <p:tgtEl>
                                          <p:spTgt spid="5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anim calcmode="lin" valueType="num">
                                      <p:cBhvr>
                                        <p:cTn id="13" dur="500" fill="hold"/>
                                        <p:tgtEl>
                                          <p:spTgt spid="59"/>
                                        </p:tgtEl>
                                        <p:attrNameLst>
                                          <p:attrName>ppt_x</p:attrName>
                                        </p:attrNameLst>
                                      </p:cBhvr>
                                      <p:tavLst>
                                        <p:tav tm="0">
                                          <p:val>
                                            <p:strVal val="#ppt_x"/>
                                          </p:val>
                                        </p:tav>
                                        <p:tav tm="100000">
                                          <p:val>
                                            <p:strVal val="#ppt_x"/>
                                          </p:val>
                                        </p:tav>
                                      </p:tavLst>
                                    </p:anim>
                                    <p:anim calcmode="lin" valueType="num">
                                      <p:cBhvr>
                                        <p:cTn id="14" dur="500" fill="hold"/>
                                        <p:tgtEl>
                                          <p:spTgt spid="5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8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anim calcmode="lin" valueType="num">
                                      <p:cBhvr>
                                        <p:cTn id="18" dur="500" fill="hold"/>
                                        <p:tgtEl>
                                          <p:spTgt spid="67"/>
                                        </p:tgtEl>
                                        <p:attrNameLst>
                                          <p:attrName>ppt_x</p:attrName>
                                        </p:attrNameLst>
                                      </p:cBhvr>
                                      <p:tavLst>
                                        <p:tav tm="0">
                                          <p:val>
                                            <p:strVal val="#ppt_x"/>
                                          </p:val>
                                        </p:tav>
                                        <p:tav tm="100000">
                                          <p:val>
                                            <p:strVal val="#ppt_x"/>
                                          </p:val>
                                        </p:tav>
                                      </p:tavLst>
                                    </p:anim>
                                    <p:anim calcmode="lin" valueType="num">
                                      <p:cBhvr>
                                        <p:cTn id="19" dur="500" fill="hold"/>
                                        <p:tgtEl>
                                          <p:spTgt spid="6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0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2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anim calcmode="lin" valueType="num">
                                      <p:cBhvr>
                                        <p:cTn id="28" dur="500" fill="hold"/>
                                        <p:tgtEl>
                                          <p:spTgt spid="83"/>
                                        </p:tgtEl>
                                        <p:attrNameLst>
                                          <p:attrName>ppt_x</p:attrName>
                                        </p:attrNameLst>
                                      </p:cBhvr>
                                      <p:tavLst>
                                        <p:tav tm="0">
                                          <p:val>
                                            <p:strVal val="#ppt_x"/>
                                          </p:val>
                                        </p:tav>
                                        <p:tav tm="100000">
                                          <p:val>
                                            <p:strVal val="#ppt_x"/>
                                          </p:val>
                                        </p:tav>
                                      </p:tavLst>
                                    </p:anim>
                                    <p:anim calcmode="lin" valueType="num">
                                      <p:cBhvr>
                                        <p:cTn id="29" dur="500" fill="hold"/>
                                        <p:tgtEl>
                                          <p:spTgt spid="8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4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anim calcmode="lin" valueType="num">
                                      <p:cBhvr>
                                        <p:cTn id="33" dur="500" fill="hold"/>
                                        <p:tgtEl>
                                          <p:spTgt spid="91"/>
                                        </p:tgtEl>
                                        <p:attrNameLst>
                                          <p:attrName>ppt_x</p:attrName>
                                        </p:attrNameLst>
                                      </p:cBhvr>
                                      <p:tavLst>
                                        <p:tav tm="0">
                                          <p:val>
                                            <p:strVal val="#ppt_x"/>
                                          </p:val>
                                        </p:tav>
                                        <p:tav tm="100000">
                                          <p:val>
                                            <p:strVal val="#ppt_x"/>
                                          </p:val>
                                        </p:tav>
                                      </p:tavLst>
                                    </p:anim>
                                    <p:anim calcmode="lin" valueType="num">
                                      <p:cBhvr>
                                        <p:cTn id="34" dur="500" fill="hold"/>
                                        <p:tgtEl>
                                          <p:spTgt spid="91"/>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6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anim calcmode="lin" valueType="num">
                                      <p:cBhvr>
                                        <p:cTn id="38" dur="500" fill="hold"/>
                                        <p:tgtEl>
                                          <p:spTgt spid="99"/>
                                        </p:tgtEl>
                                        <p:attrNameLst>
                                          <p:attrName>ppt_x</p:attrName>
                                        </p:attrNameLst>
                                      </p:cBhvr>
                                      <p:tavLst>
                                        <p:tav tm="0">
                                          <p:val>
                                            <p:strVal val="#ppt_x"/>
                                          </p:val>
                                        </p:tav>
                                        <p:tav tm="100000">
                                          <p:val>
                                            <p:strVal val="#ppt_x"/>
                                          </p:val>
                                        </p:tav>
                                      </p:tavLst>
                                    </p:anim>
                                    <p:anim calcmode="lin" valueType="num">
                                      <p:cBhvr>
                                        <p:cTn id="39" dur="500" fill="hold"/>
                                        <p:tgtEl>
                                          <p:spTgt spid="99"/>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18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anim calcmode="lin" valueType="num">
                                      <p:cBhvr>
                                        <p:cTn id="43" dur="500" fill="hold"/>
                                        <p:tgtEl>
                                          <p:spTgt spid="107"/>
                                        </p:tgtEl>
                                        <p:attrNameLst>
                                          <p:attrName>ppt_x</p:attrName>
                                        </p:attrNameLst>
                                      </p:cBhvr>
                                      <p:tavLst>
                                        <p:tav tm="0">
                                          <p:val>
                                            <p:strVal val="#ppt_x"/>
                                          </p:val>
                                        </p:tav>
                                        <p:tav tm="100000">
                                          <p:val>
                                            <p:strVal val="#ppt_x"/>
                                          </p:val>
                                        </p:tav>
                                      </p:tavLst>
                                    </p:anim>
                                    <p:anim calcmode="lin" valueType="num">
                                      <p:cBhvr>
                                        <p:cTn id="44" dur="500" fill="hold"/>
                                        <p:tgtEl>
                                          <p:spTgt spid="107"/>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18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500"/>
                                        <p:tgtEl>
                                          <p:spTgt spid="115"/>
                                        </p:tgtEl>
                                      </p:cBhvr>
                                    </p:animEffect>
                                    <p:anim calcmode="lin" valueType="num">
                                      <p:cBhvr>
                                        <p:cTn id="48" dur="500" fill="hold"/>
                                        <p:tgtEl>
                                          <p:spTgt spid="115"/>
                                        </p:tgtEl>
                                        <p:attrNameLst>
                                          <p:attrName>ppt_x</p:attrName>
                                        </p:attrNameLst>
                                      </p:cBhvr>
                                      <p:tavLst>
                                        <p:tav tm="0">
                                          <p:val>
                                            <p:strVal val="#ppt_x"/>
                                          </p:val>
                                        </p:tav>
                                        <p:tav tm="100000">
                                          <p:val>
                                            <p:strVal val="#ppt_x"/>
                                          </p:val>
                                        </p:tav>
                                      </p:tavLst>
                                    </p:anim>
                                    <p:anim calcmode="lin" valueType="num">
                                      <p:cBhvr>
                                        <p:cTn id="49" dur="5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16295" y="331711"/>
            <a:ext cx="6198043"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What is Biodegradable </a:t>
            </a:r>
            <a:r>
              <a:rPr lang="en-US" sz="3200" dirty="0" smtClean="0">
                <a:ln w="0"/>
                <a:solidFill>
                  <a:srgbClr val="34A853"/>
                </a:solidFill>
                <a:latin typeface="+mj-lt"/>
              </a:rPr>
              <a:t>Plastic?</a:t>
            </a:r>
            <a:endParaRPr lang="en-US" sz="3200" dirty="0">
              <a:ln w="0"/>
              <a:solidFill>
                <a:srgbClr val="34A853"/>
              </a:solidFill>
              <a:latin typeface="+mj-lt"/>
            </a:endParaRPr>
          </a:p>
        </p:txBody>
      </p:sp>
      <p:sp>
        <p:nvSpPr>
          <p:cNvPr id="7" name="Rectangle 6"/>
          <p:cNvSpPr/>
          <p:nvPr/>
        </p:nvSpPr>
        <p:spPr>
          <a:xfrm>
            <a:off x="5032131" y="924719"/>
            <a:ext cx="1966372" cy="523220"/>
          </a:xfrm>
          <a:prstGeom prst="rect">
            <a:avLst/>
          </a:prstGeom>
          <a:noFill/>
        </p:spPr>
        <p:txBody>
          <a:bodyPr wrap="none" lIns="91440" tIns="45720" rIns="91440" bIns="45720">
            <a:spAutoFit/>
          </a:bodyPr>
          <a:lstStyle/>
          <a:p>
            <a:pPr algn="ctr"/>
            <a:r>
              <a:rPr lang="en-US" sz="2800" dirty="0" smtClean="0">
                <a:ln w="0"/>
                <a:solidFill>
                  <a:srgbClr val="34A853"/>
                </a:solidFill>
                <a:latin typeface="Nexa Light" panose="02000000000000000000" pitchFamily="50" charset="0"/>
              </a:rPr>
              <a:t>Bioplastics</a:t>
            </a:r>
            <a:endParaRPr lang="en-US" sz="2800" b="0" cap="none" spc="0" dirty="0">
              <a:ln w="0"/>
              <a:solidFill>
                <a:srgbClr val="34A853"/>
              </a:solidFill>
              <a:latin typeface="Nexa Light" panose="02000000000000000000" pitchFamily="50" charset="0"/>
            </a:endParaRPr>
          </a:p>
        </p:txBody>
      </p:sp>
      <p:sp>
        <p:nvSpPr>
          <p:cNvPr id="33" name="TextBox 32">
            <a:extLst>
              <a:ext uri="{FF2B5EF4-FFF2-40B4-BE49-F238E27FC236}">
                <a16:creationId xmlns:a16="http://schemas.microsoft.com/office/drawing/2014/main" id="{E9F6E5BA-3CDF-48EA-96ED-9964ED901004}"/>
              </a:ext>
            </a:extLst>
          </p:cNvPr>
          <p:cNvSpPr txBox="1"/>
          <p:nvPr/>
        </p:nvSpPr>
        <p:spPr>
          <a:xfrm>
            <a:off x="887469" y="1807104"/>
            <a:ext cx="10002130" cy="646331"/>
          </a:xfrm>
          <a:prstGeom prst="rect">
            <a:avLst/>
          </a:prstGeom>
          <a:noFill/>
        </p:spPr>
        <p:txBody>
          <a:bodyPr wrap="square" lIns="0" rIns="0" rtlCol="0" anchor="t">
            <a:spAutoFit/>
          </a:bodyPr>
          <a:lstStyle/>
          <a:p>
            <a:pPr algn="ctr"/>
            <a:r>
              <a:rPr lang="en-US" b="1" dirty="0">
                <a:solidFill>
                  <a:schemeClr val="tx1">
                    <a:lumMod val="65000"/>
                    <a:lumOff val="35000"/>
                  </a:schemeClr>
                </a:solidFill>
              </a:rPr>
              <a:t>Biodegradable plastics </a:t>
            </a:r>
            <a:r>
              <a:rPr lang="en-US" dirty="0">
                <a:solidFill>
                  <a:schemeClr val="tx1">
                    <a:lumMod val="65000"/>
                    <a:lumOff val="35000"/>
                  </a:schemeClr>
                </a:solidFill>
              </a:rPr>
              <a:t>are plastics that can be decomposed by the action of living organisms, usually </a:t>
            </a:r>
            <a:r>
              <a:rPr lang="en-US" b="1" dirty="0">
                <a:solidFill>
                  <a:schemeClr val="tx1">
                    <a:lumMod val="65000"/>
                    <a:lumOff val="35000"/>
                  </a:schemeClr>
                </a:solidFill>
              </a:rPr>
              <a:t>bacteria</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38" name="TextBox 37">
            <a:extLst>
              <a:ext uri="{FF2B5EF4-FFF2-40B4-BE49-F238E27FC236}">
                <a16:creationId xmlns:a16="http://schemas.microsoft.com/office/drawing/2014/main" id="{E9F6E5BA-3CDF-48EA-96ED-9964ED901004}"/>
              </a:ext>
            </a:extLst>
          </p:cNvPr>
          <p:cNvSpPr txBox="1"/>
          <p:nvPr/>
        </p:nvSpPr>
        <p:spPr>
          <a:xfrm>
            <a:off x="1094935" y="2824434"/>
            <a:ext cx="10002130" cy="461665"/>
          </a:xfrm>
          <a:prstGeom prst="rect">
            <a:avLst/>
          </a:prstGeom>
          <a:noFill/>
        </p:spPr>
        <p:txBody>
          <a:bodyPr wrap="square" lIns="0" rIns="0" rtlCol="0" anchor="t">
            <a:spAutoFit/>
          </a:bodyPr>
          <a:lstStyle/>
          <a:p>
            <a:pPr algn="ctr"/>
            <a:r>
              <a:rPr lang="en-US" sz="2400" dirty="0" smtClean="0">
                <a:solidFill>
                  <a:schemeClr val="tx1">
                    <a:lumMod val="65000"/>
                    <a:lumOff val="35000"/>
                  </a:schemeClr>
                </a:solidFill>
              </a:rPr>
              <a:t>Two </a:t>
            </a:r>
            <a:r>
              <a:rPr lang="en-US" sz="2400" dirty="0">
                <a:solidFill>
                  <a:schemeClr val="tx1">
                    <a:lumMod val="65000"/>
                    <a:lumOff val="35000"/>
                  </a:schemeClr>
                </a:solidFill>
              </a:rPr>
              <a:t>basic classes of biodegradable plastics </a:t>
            </a:r>
            <a:r>
              <a:rPr lang="en-US" sz="2400" dirty="0" smtClean="0">
                <a:solidFill>
                  <a:schemeClr val="tx1">
                    <a:lumMod val="65000"/>
                    <a:lumOff val="35000"/>
                  </a:schemeClr>
                </a:solidFill>
              </a:rPr>
              <a:t>exist</a:t>
            </a:r>
            <a:endParaRPr lang="en-US" sz="2400" dirty="0">
              <a:solidFill>
                <a:schemeClr val="tx1">
                  <a:lumMod val="65000"/>
                  <a:lumOff val="35000"/>
                </a:schemeClr>
              </a:solidFill>
            </a:endParaRPr>
          </a:p>
        </p:txBody>
      </p:sp>
      <p:sp>
        <p:nvSpPr>
          <p:cNvPr id="51" name="TextBox 50">
            <a:extLst>
              <a:ext uri="{FF2B5EF4-FFF2-40B4-BE49-F238E27FC236}">
                <a16:creationId xmlns:a16="http://schemas.microsoft.com/office/drawing/2014/main" id="{C8B31336-DB25-4989-BF48-D450E276FFC1}"/>
              </a:ext>
            </a:extLst>
          </p:cNvPr>
          <p:cNvSpPr txBox="1"/>
          <p:nvPr/>
        </p:nvSpPr>
        <p:spPr>
          <a:xfrm>
            <a:off x="7009364" y="5031609"/>
            <a:ext cx="2443930" cy="400110"/>
          </a:xfrm>
          <a:prstGeom prst="rect">
            <a:avLst/>
          </a:prstGeom>
          <a:noFill/>
        </p:spPr>
        <p:txBody>
          <a:bodyPr wrap="square" lIns="0" rIns="0" rtlCol="0" anchor="b">
            <a:spAutoFit/>
          </a:bodyPr>
          <a:lstStyle/>
          <a:p>
            <a:pPr algn="ctr"/>
            <a:r>
              <a:rPr lang="en-US" sz="2000" dirty="0" smtClean="0">
                <a:ln w="0"/>
                <a:solidFill>
                  <a:srgbClr val="44546A"/>
                </a:solidFill>
                <a:latin typeface="Nexa Bold" panose="02000000000000000000" pitchFamily="50" charset="0"/>
              </a:rPr>
              <a:t>Petrochemicals</a:t>
            </a:r>
            <a:endParaRPr lang="en-US" sz="2000" dirty="0">
              <a:ln w="0"/>
              <a:solidFill>
                <a:srgbClr val="44546A"/>
              </a:solidFill>
              <a:latin typeface="Nexa Bold" panose="02000000000000000000" pitchFamily="50" charset="0"/>
            </a:endParaRPr>
          </a:p>
        </p:txBody>
      </p:sp>
      <p:sp>
        <p:nvSpPr>
          <p:cNvPr id="52" name="TextBox 51">
            <a:extLst>
              <a:ext uri="{FF2B5EF4-FFF2-40B4-BE49-F238E27FC236}">
                <a16:creationId xmlns:a16="http://schemas.microsoft.com/office/drawing/2014/main" id="{E9F6E5BA-3CDF-48EA-96ED-9964ED901004}"/>
              </a:ext>
            </a:extLst>
          </p:cNvPr>
          <p:cNvSpPr txBox="1"/>
          <p:nvPr/>
        </p:nvSpPr>
        <p:spPr>
          <a:xfrm>
            <a:off x="6332190" y="5390775"/>
            <a:ext cx="3798278" cy="584775"/>
          </a:xfrm>
          <a:prstGeom prst="rect">
            <a:avLst/>
          </a:prstGeom>
          <a:noFill/>
        </p:spPr>
        <p:txBody>
          <a:bodyPr wrap="square" lIns="0" rIns="0" rtlCol="0" anchor="t">
            <a:spAutoFit/>
          </a:bodyPr>
          <a:lstStyle/>
          <a:p>
            <a:pPr algn="ctr"/>
            <a:r>
              <a:rPr lang="en-US" sz="1600" dirty="0" smtClean="0">
                <a:solidFill>
                  <a:schemeClr val="tx1">
                    <a:lumMod val="65000"/>
                    <a:lumOff val="35000"/>
                  </a:schemeClr>
                </a:solidFill>
              </a:rPr>
              <a:t>Whose plastics biodegradable </a:t>
            </a:r>
            <a:r>
              <a:rPr lang="en-US" sz="1600" dirty="0">
                <a:solidFill>
                  <a:schemeClr val="tx1">
                    <a:lumMod val="65000"/>
                    <a:lumOff val="35000"/>
                  </a:schemeClr>
                </a:solidFill>
              </a:rPr>
              <a:t>additives which enhance biodegradation.</a:t>
            </a:r>
          </a:p>
        </p:txBody>
      </p:sp>
      <p:grpSp>
        <p:nvGrpSpPr>
          <p:cNvPr id="11" name="Group 10"/>
          <p:cNvGrpSpPr/>
          <p:nvPr/>
        </p:nvGrpSpPr>
        <p:grpSpPr>
          <a:xfrm>
            <a:off x="7565660" y="3657098"/>
            <a:ext cx="1331338" cy="1331336"/>
            <a:chOff x="1204320" y="4792097"/>
            <a:chExt cx="1711975" cy="1711975"/>
          </a:xfrm>
        </p:grpSpPr>
        <p:grpSp>
          <p:nvGrpSpPr>
            <p:cNvPr id="10" name="Group 9"/>
            <p:cNvGrpSpPr/>
            <p:nvPr/>
          </p:nvGrpSpPr>
          <p:grpSpPr>
            <a:xfrm>
              <a:off x="1204320" y="4792097"/>
              <a:ext cx="1711975" cy="1711975"/>
              <a:chOff x="1749184" y="3792382"/>
              <a:chExt cx="1711975" cy="1711975"/>
            </a:xfrm>
          </p:grpSpPr>
          <p:sp>
            <p:nvSpPr>
              <p:cNvPr id="79" name="Oval 78"/>
              <p:cNvSpPr/>
              <p:nvPr/>
            </p:nvSpPr>
            <p:spPr>
              <a:xfrm>
                <a:off x="1749184" y="3792382"/>
                <a:ext cx="1711975" cy="17119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97">
                <a:extLst>
                  <a:ext uri="{FF2B5EF4-FFF2-40B4-BE49-F238E27FC236}">
                    <a16:creationId xmlns:a16="http://schemas.microsoft.com/office/drawing/2014/main" id="{5E219107-CA40-490B-AAD8-EE1D2E0707BF}"/>
                  </a:ext>
                </a:extLst>
              </p:cNvPr>
              <p:cNvSpPr/>
              <p:nvPr/>
            </p:nvSpPr>
            <p:spPr>
              <a:xfrm rot="3738664">
                <a:off x="1802912" y="3846111"/>
                <a:ext cx="1604516" cy="1604514"/>
              </a:xfrm>
              <a:custGeom>
                <a:avLst/>
                <a:gdLst>
                  <a:gd name="connsiteX0" fmla="*/ 672428 w 1275075"/>
                  <a:gd name="connsiteY0" fmla="*/ 965 h 1275075"/>
                  <a:gd name="connsiteX1" fmla="*/ 1237357 w 1275075"/>
                  <a:gd name="connsiteY1" fmla="*/ 422014 h 1275075"/>
                  <a:gd name="connsiteX2" fmla="*/ 853062 w 1275075"/>
                  <a:gd name="connsiteY2" fmla="*/ 1237357 h 1275075"/>
                  <a:gd name="connsiteX3" fmla="*/ 37720 w 1275075"/>
                  <a:gd name="connsiteY3" fmla="*/ 853062 h 1275075"/>
                  <a:gd name="connsiteX4" fmla="*/ 422014 w 1275075"/>
                  <a:gd name="connsiteY4" fmla="*/ 37720 h 1275075"/>
                  <a:gd name="connsiteX5" fmla="*/ 672428 w 1275075"/>
                  <a:gd name="connsiteY5" fmla="*/ 965 h 127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075" h="1275075">
                    <a:moveTo>
                      <a:pt x="672428" y="965"/>
                    </a:moveTo>
                    <a:cubicBezTo>
                      <a:pt x="920430" y="14667"/>
                      <a:pt x="1148084" y="173561"/>
                      <a:pt x="1237357" y="422014"/>
                    </a:cubicBezTo>
                    <a:cubicBezTo>
                      <a:pt x="1356387" y="753284"/>
                      <a:pt x="1184333" y="1118326"/>
                      <a:pt x="853062" y="1237357"/>
                    </a:cubicBezTo>
                    <a:cubicBezTo>
                      <a:pt x="521792" y="1356387"/>
                      <a:pt x="156750" y="1184332"/>
                      <a:pt x="37720" y="853062"/>
                    </a:cubicBezTo>
                    <a:cubicBezTo>
                      <a:pt x="-81311" y="521792"/>
                      <a:pt x="90744" y="156750"/>
                      <a:pt x="422014" y="37720"/>
                    </a:cubicBezTo>
                    <a:cubicBezTo>
                      <a:pt x="504832" y="7962"/>
                      <a:pt x="589760" y="-3603"/>
                      <a:pt x="672428" y="965"/>
                    </a:cubicBezTo>
                    <a:close/>
                  </a:path>
                </a:pathLst>
              </a:custGeom>
              <a:solidFill>
                <a:schemeClr val="bg1"/>
              </a:solidFill>
              <a:ln>
                <a:noFill/>
              </a:ln>
              <a:effectLst>
                <a:outerShdw blurRad="254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0160" y="4887958"/>
              <a:ext cx="1300292" cy="1300292"/>
            </a:xfrm>
            <a:prstGeom prst="rect">
              <a:avLst/>
            </a:prstGeom>
          </p:spPr>
        </p:pic>
      </p:grpSp>
      <p:sp>
        <p:nvSpPr>
          <p:cNvPr id="77" name="TextBox 76">
            <a:extLst>
              <a:ext uri="{FF2B5EF4-FFF2-40B4-BE49-F238E27FC236}">
                <a16:creationId xmlns:a16="http://schemas.microsoft.com/office/drawing/2014/main" id="{C8B31336-DB25-4989-BF48-D450E276FFC1}"/>
              </a:ext>
            </a:extLst>
          </p:cNvPr>
          <p:cNvSpPr txBox="1"/>
          <p:nvPr/>
        </p:nvSpPr>
        <p:spPr>
          <a:xfrm>
            <a:off x="2799668" y="5031609"/>
            <a:ext cx="2443930" cy="400110"/>
          </a:xfrm>
          <a:prstGeom prst="rect">
            <a:avLst/>
          </a:prstGeom>
          <a:noFill/>
        </p:spPr>
        <p:txBody>
          <a:bodyPr wrap="square" lIns="0" rIns="0" rtlCol="0" anchor="b">
            <a:spAutoFit/>
          </a:bodyPr>
          <a:lstStyle/>
          <a:p>
            <a:pPr algn="ctr"/>
            <a:r>
              <a:rPr lang="en-US" sz="2000" dirty="0">
                <a:ln w="0"/>
                <a:solidFill>
                  <a:srgbClr val="44546A"/>
                </a:solidFill>
                <a:latin typeface="Nexa Bold" panose="02000000000000000000" pitchFamily="50" charset="0"/>
              </a:rPr>
              <a:t>Bioplastics</a:t>
            </a:r>
          </a:p>
        </p:txBody>
      </p:sp>
      <p:sp>
        <p:nvSpPr>
          <p:cNvPr id="78" name="TextBox 77">
            <a:extLst>
              <a:ext uri="{FF2B5EF4-FFF2-40B4-BE49-F238E27FC236}">
                <a16:creationId xmlns:a16="http://schemas.microsoft.com/office/drawing/2014/main" id="{E9F6E5BA-3CDF-48EA-96ED-9964ED901004}"/>
              </a:ext>
            </a:extLst>
          </p:cNvPr>
          <p:cNvSpPr txBox="1"/>
          <p:nvPr/>
        </p:nvSpPr>
        <p:spPr>
          <a:xfrm>
            <a:off x="2061533" y="5390775"/>
            <a:ext cx="3920200" cy="584775"/>
          </a:xfrm>
          <a:prstGeom prst="rect">
            <a:avLst/>
          </a:prstGeom>
          <a:noFill/>
        </p:spPr>
        <p:txBody>
          <a:bodyPr wrap="square" lIns="0" rIns="0" rtlCol="0" anchor="t">
            <a:spAutoFit/>
          </a:bodyPr>
          <a:lstStyle/>
          <a:p>
            <a:pPr algn="ctr"/>
            <a:r>
              <a:rPr lang="en-US" sz="1600" dirty="0" smtClean="0">
                <a:solidFill>
                  <a:schemeClr val="tx1">
                    <a:lumMod val="65000"/>
                    <a:lumOff val="35000"/>
                  </a:schemeClr>
                </a:solidFill>
              </a:rPr>
              <a:t>Whose </a:t>
            </a:r>
            <a:r>
              <a:rPr lang="en-US" sz="1600" dirty="0">
                <a:solidFill>
                  <a:schemeClr val="tx1">
                    <a:lumMod val="65000"/>
                    <a:lumOff val="35000"/>
                  </a:schemeClr>
                </a:solidFill>
              </a:rPr>
              <a:t>components are derived from renewable raw materials</a:t>
            </a:r>
          </a:p>
        </p:txBody>
      </p:sp>
      <p:grpSp>
        <p:nvGrpSpPr>
          <p:cNvPr id="12" name="Group 11"/>
          <p:cNvGrpSpPr/>
          <p:nvPr/>
        </p:nvGrpSpPr>
        <p:grpSpPr>
          <a:xfrm>
            <a:off x="3355964" y="3657098"/>
            <a:ext cx="1331338" cy="1331336"/>
            <a:chOff x="1094935" y="3055266"/>
            <a:chExt cx="1711975" cy="1711975"/>
          </a:xfrm>
        </p:grpSpPr>
        <p:grpSp>
          <p:nvGrpSpPr>
            <p:cNvPr id="85" name="Group 84"/>
            <p:cNvGrpSpPr/>
            <p:nvPr/>
          </p:nvGrpSpPr>
          <p:grpSpPr>
            <a:xfrm>
              <a:off x="1094935" y="3055266"/>
              <a:ext cx="1711975" cy="1711975"/>
              <a:chOff x="1749184" y="3792382"/>
              <a:chExt cx="1711975" cy="1711975"/>
            </a:xfrm>
          </p:grpSpPr>
          <p:sp>
            <p:nvSpPr>
              <p:cNvPr id="87" name="Oval 86"/>
              <p:cNvSpPr/>
              <p:nvPr/>
            </p:nvSpPr>
            <p:spPr>
              <a:xfrm>
                <a:off x="1749184" y="3792382"/>
                <a:ext cx="1711975" cy="17119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97">
                <a:extLst>
                  <a:ext uri="{FF2B5EF4-FFF2-40B4-BE49-F238E27FC236}">
                    <a16:creationId xmlns:a16="http://schemas.microsoft.com/office/drawing/2014/main" id="{5E219107-CA40-490B-AAD8-EE1D2E0707BF}"/>
                  </a:ext>
                </a:extLst>
              </p:cNvPr>
              <p:cNvSpPr/>
              <p:nvPr/>
            </p:nvSpPr>
            <p:spPr>
              <a:xfrm rot="3738664">
                <a:off x="1802912" y="3846111"/>
                <a:ext cx="1604516" cy="1604514"/>
              </a:xfrm>
              <a:custGeom>
                <a:avLst/>
                <a:gdLst>
                  <a:gd name="connsiteX0" fmla="*/ 672428 w 1275075"/>
                  <a:gd name="connsiteY0" fmla="*/ 965 h 1275075"/>
                  <a:gd name="connsiteX1" fmla="*/ 1237357 w 1275075"/>
                  <a:gd name="connsiteY1" fmla="*/ 422014 h 1275075"/>
                  <a:gd name="connsiteX2" fmla="*/ 853062 w 1275075"/>
                  <a:gd name="connsiteY2" fmla="*/ 1237357 h 1275075"/>
                  <a:gd name="connsiteX3" fmla="*/ 37720 w 1275075"/>
                  <a:gd name="connsiteY3" fmla="*/ 853062 h 1275075"/>
                  <a:gd name="connsiteX4" fmla="*/ 422014 w 1275075"/>
                  <a:gd name="connsiteY4" fmla="*/ 37720 h 1275075"/>
                  <a:gd name="connsiteX5" fmla="*/ 672428 w 1275075"/>
                  <a:gd name="connsiteY5" fmla="*/ 965 h 127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075" h="1275075">
                    <a:moveTo>
                      <a:pt x="672428" y="965"/>
                    </a:moveTo>
                    <a:cubicBezTo>
                      <a:pt x="920430" y="14667"/>
                      <a:pt x="1148084" y="173561"/>
                      <a:pt x="1237357" y="422014"/>
                    </a:cubicBezTo>
                    <a:cubicBezTo>
                      <a:pt x="1356387" y="753284"/>
                      <a:pt x="1184333" y="1118326"/>
                      <a:pt x="853062" y="1237357"/>
                    </a:cubicBezTo>
                    <a:cubicBezTo>
                      <a:pt x="521792" y="1356387"/>
                      <a:pt x="156750" y="1184332"/>
                      <a:pt x="37720" y="853062"/>
                    </a:cubicBezTo>
                    <a:cubicBezTo>
                      <a:pt x="-81311" y="521792"/>
                      <a:pt x="90744" y="156750"/>
                      <a:pt x="422014" y="37720"/>
                    </a:cubicBezTo>
                    <a:cubicBezTo>
                      <a:pt x="504832" y="7962"/>
                      <a:pt x="589760" y="-3603"/>
                      <a:pt x="672428" y="965"/>
                    </a:cubicBezTo>
                    <a:close/>
                  </a:path>
                </a:pathLst>
              </a:custGeom>
              <a:solidFill>
                <a:schemeClr val="bg1"/>
              </a:solidFill>
              <a:ln>
                <a:noFill/>
              </a:ln>
              <a:effectLst>
                <a:outerShdw blurRad="254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589" y="3392428"/>
              <a:ext cx="810664" cy="1037648"/>
            </a:xfrm>
            <a:prstGeom prst="rect">
              <a:avLst/>
            </a:prstGeom>
          </p:spPr>
        </p:pic>
      </p:grpSp>
    </p:spTree>
    <p:extLst>
      <p:ext uri="{BB962C8B-B14F-4D97-AF65-F5344CB8AC3E}">
        <p14:creationId xmlns:p14="http://schemas.microsoft.com/office/powerpoint/2010/main" val="239988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42" presetClass="entr" presetSubtype="0" fill="hold" grpId="0" nodeType="withEffect">
                                  <p:stCondLst>
                                    <p:cond delay="25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50"/>
                                        <p:tgtEl>
                                          <p:spTgt spid="77"/>
                                        </p:tgtEl>
                                      </p:cBhvr>
                                    </p:animEffect>
                                    <p:anim calcmode="lin" valueType="num">
                                      <p:cBhvr>
                                        <p:cTn id="13" dur="550" fill="hold"/>
                                        <p:tgtEl>
                                          <p:spTgt spid="77"/>
                                        </p:tgtEl>
                                        <p:attrNameLst>
                                          <p:attrName>ppt_x</p:attrName>
                                        </p:attrNameLst>
                                      </p:cBhvr>
                                      <p:tavLst>
                                        <p:tav tm="0">
                                          <p:val>
                                            <p:strVal val="#ppt_x"/>
                                          </p:val>
                                        </p:tav>
                                        <p:tav tm="100000">
                                          <p:val>
                                            <p:strVal val="#ppt_x"/>
                                          </p:val>
                                        </p:tav>
                                      </p:tavLst>
                                    </p:anim>
                                    <p:anim calcmode="lin" valueType="num">
                                      <p:cBhvr>
                                        <p:cTn id="14" dur="550" fill="hold"/>
                                        <p:tgtEl>
                                          <p:spTgt spid="7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anim calcmode="lin" valueType="num">
                                      <p:cBhvr>
                                        <p:cTn id="18" dur="500" fill="hold"/>
                                        <p:tgtEl>
                                          <p:spTgt spid="78"/>
                                        </p:tgtEl>
                                        <p:attrNameLst>
                                          <p:attrName>ppt_x</p:attrName>
                                        </p:attrNameLst>
                                      </p:cBhvr>
                                      <p:tavLst>
                                        <p:tav tm="0">
                                          <p:val>
                                            <p:strVal val="#ppt_x"/>
                                          </p:val>
                                        </p:tav>
                                        <p:tav tm="100000">
                                          <p:val>
                                            <p:strVal val="#ppt_x"/>
                                          </p:val>
                                        </p:tav>
                                      </p:tavLst>
                                    </p:anim>
                                    <p:anim calcmode="lin" valueType="num">
                                      <p:cBhvr>
                                        <p:cTn id="19" dur="500" fill="hold"/>
                                        <p:tgtEl>
                                          <p:spTgt spid="78"/>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300" fill="hold"/>
                                        <p:tgtEl>
                                          <p:spTgt spid="11"/>
                                        </p:tgtEl>
                                        <p:attrNameLst>
                                          <p:attrName>ppt_w</p:attrName>
                                        </p:attrNameLst>
                                      </p:cBhvr>
                                      <p:tavLst>
                                        <p:tav tm="0">
                                          <p:val>
                                            <p:fltVal val="0"/>
                                          </p:val>
                                        </p:tav>
                                        <p:tav tm="100000">
                                          <p:val>
                                            <p:strVal val="#ppt_w"/>
                                          </p:val>
                                        </p:tav>
                                      </p:tavLst>
                                    </p:anim>
                                    <p:anim calcmode="lin" valueType="num">
                                      <p:cBhvr>
                                        <p:cTn id="24" dur="300" fill="hold"/>
                                        <p:tgtEl>
                                          <p:spTgt spid="11"/>
                                        </p:tgtEl>
                                        <p:attrNameLst>
                                          <p:attrName>ppt_h</p:attrName>
                                        </p:attrNameLst>
                                      </p:cBhvr>
                                      <p:tavLst>
                                        <p:tav tm="0">
                                          <p:val>
                                            <p:fltVal val="0"/>
                                          </p:val>
                                        </p:tav>
                                        <p:tav tm="100000">
                                          <p:val>
                                            <p:strVal val="#ppt_h"/>
                                          </p:val>
                                        </p:tav>
                                      </p:tavLst>
                                    </p:anim>
                                    <p:animEffect transition="in" filter="fade">
                                      <p:cBhvr>
                                        <p:cTn id="25" dur="300"/>
                                        <p:tgtEl>
                                          <p:spTgt spid="11"/>
                                        </p:tgtEl>
                                      </p:cBhvr>
                                    </p:animEffect>
                                  </p:childTnLst>
                                </p:cTn>
                              </p:par>
                            </p:childTnLst>
                          </p:cTn>
                        </p:par>
                        <p:par>
                          <p:cTn id="26" fill="hold">
                            <p:stCondLst>
                              <p:cond delay="1100"/>
                            </p:stCondLst>
                            <p:childTnLst>
                              <p:par>
                                <p:cTn id="27" presetID="42"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50"/>
                                        <p:tgtEl>
                                          <p:spTgt spid="51"/>
                                        </p:tgtEl>
                                      </p:cBhvr>
                                    </p:animEffect>
                                    <p:anim calcmode="lin" valueType="num">
                                      <p:cBhvr>
                                        <p:cTn id="30" dur="550" fill="hold"/>
                                        <p:tgtEl>
                                          <p:spTgt spid="51"/>
                                        </p:tgtEl>
                                        <p:attrNameLst>
                                          <p:attrName>ppt_x</p:attrName>
                                        </p:attrNameLst>
                                      </p:cBhvr>
                                      <p:tavLst>
                                        <p:tav tm="0">
                                          <p:val>
                                            <p:strVal val="#ppt_x"/>
                                          </p:val>
                                        </p:tav>
                                        <p:tav tm="100000">
                                          <p:val>
                                            <p:strVal val="#ppt_x"/>
                                          </p:val>
                                        </p:tav>
                                      </p:tavLst>
                                    </p:anim>
                                    <p:anim calcmode="lin" valueType="num">
                                      <p:cBhvr>
                                        <p:cTn id="31" dur="550" fill="hold"/>
                                        <p:tgtEl>
                                          <p:spTgt spid="5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anim calcmode="lin" valueType="num">
                                      <p:cBhvr>
                                        <p:cTn id="35" dur="500" fill="hold"/>
                                        <p:tgtEl>
                                          <p:spTgt spid="52"/>
                                        </p:tgtEl>
                                        <p:attrNameLst>
                                          <p:attrName>ppt_x</p:attrName>
                                        </p:attrNameLst>
                                      </p:cBhvr>
                                      <p:tavLst>
                                        <p:tav tm="0">
                                          <p:val>
                                            <p:strVal val="#ppt_x"/>
                                          </p:val>
                                        </p:tav>
                                        <p:tav tm="100000">
                                          <p:val>
                                            <p:strVal val="#ppt_x"/>
                                          </p:val>
                                        </p:tav>
                                      </p:tavLst>
                                    </p:anim>
                                    <p:anim calcmode="lin" valueType="num">
                                      <p:cBhvr>
                                        <p:cTn id="36"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7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82783" y="331711"/>
            <a:ext cx="5865067"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Making Biodegradable Plastic</a:t>
            </a:r>
          </a:p>
        </p:txBody>
      </p:sp>
      <p:sp>
        <p:nvSpPr>
          <p:cNvPr id="33" name="TextBox 32">
            <a:extLst>
              <a:ext uri="{FF2B5EF4-FFF2-40B4-BE49-F238E27FC236}">
                <a16:creationId xmlns:a16="http://schemas.microsoft.com/office/drawing/2014/main" id="{E9F6E5BA-3CDF-48EA-96ED-9964ED901004}"/>
              </a:ext>
            </a:extLst>
          </p:cNvPr>
          <p:cNvSpPr txBox="1"/>
          <p:nvPr/>
        </p:nvSpPr>
        <p:spPr>
          <a:xfrm>
            <a:off x="561497" y="1189300"/>
            <a:ext cx="11069004" cy="1477328"/>
          </a:xfrm>
          <a:prstGeom prst="rect">
            <a:avLst/>
          </a:prstGeom>
          <a:noFill/>
        </p:spPr>
        <p:txBody>
          <a:bodyPr wrap="square" lIns="0" rIns="0" rtlCol="0" anchor="t">
            <a:spAutoFit/>
          </a:bodyPr>
          <a:lstStyle/>
          <a:p>
            <a:pPr algn="just"/>
            <a:r>
              <a:rPr lang="en-US" dirty="0">
                <a:solidFill>
                  <a:schemeClr val="tx1">
                    <a:lumMod val="65000"/>
                    <a:lumOff val="35000"/>
                  </a:schemeClr>
                </a:solidFill>
              </a:rPr>
              <a:t>Biodegradable plastics are made from all-natural plant materials. These can include corn oil, orange peels, starch, and plants</a:t>
            </a:r>
            <a:r>
              <a:rPr lang="en-US" dirty="0" smtClean="0">
                <a:solidFill>
                  <a:schemeClr val="tx1">
                    <a:lumMod val="65000"/>
                    <a:lumOff val="35000"/>
                  </a:schemeClr>
                </a:solidFill>
              </a:rPr>
              <a:t>.</a:t>
            </a:r>
          </a:p>
          <a:p>
            <a:pPr algn="just"/>
            <a:endParaRPr lang="en-US" dirty="0" smtClean="0">
              <a:solidFill>
                <a:schemeClr val="tx1">
                  <a:lumMod val="65000"/>
                  <a:lumOff val="35000"/>
                </a:schemeClr>
              </a:solidFill>
            </a:endParaRPr>
          </a:p>
          <a:p>
            <a:pPr algn="just"/>
            <a:r>
              <a:rPr lang="en-US" dirty="0" smtClean="0">
                <a:solidFill>
                  <a:schemeClr val="tx1">
                    <a:lumMod val="65000"/>
                    <a:lumOff val="35000"/>
                  </a:schemeClr>
                </a:solidFill>
              </a:rPr>
              <a:t>The </a:t>
            </a:r>
            <a:r>
              <a:rPr lang="en-US" dirty="0">
                <a:solidFill>
                  <a:schemeClr val="tx1">
                    <a:lumMod val="65000"/>
                    <a:lumOff val="35000"/>
                  </a:schemeClr>
                </a:solidFill>
              </a:rPr>
              <a:t>process of making biodegradable plastics begins with the melting down of all the materials. That mixture is then poured into molds of various shapes such as plastic water bottles and utensils.</a:t>
            </a:r>
          </a:p>
        </p:txBody>
      </p:sp>
      <p:pic>
        <p:nvPicPr>
          <p:cNvPr id="4098" name="Picture 2" descr="Image result for process of making biodegradable plas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048" y="2939442"/>
            <a:ext cx="9509905" cy="364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71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8808" y="331711"/>
            <a:ext cx="3293016"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Why Bioplastic?</a:t>
            </a:r>
          </a:p>
        </p:txBody>
      </p:sp>
      <p:sp>
        <p:nvSpPr>
          <p:cNvPr id="7" name="Rectangle 6"/>
          <p:cNvSpPr/>
          <p:nvPr/>
        </p:nvSpPr>
        <p:spPr>
          <a:xfrm>
            <a:off x="3567378" y="924719"/>
            <a:ext cx="4895892" cy="523220"/>
          </a:xfrm>
          <a:prstGeom prst="rect">
            <a:avLst/>
          </a:prstGeom>
          <a:noFill/>
        </p:spPr>
        <p:txBody>
          <a:bodyPr wrap="none" lIns="91440" tIns="45720" rIns="91440" bIns="45720">
            <a:spAutoFit/>
          </a:bodyPr>
          <a:lstStyle/>
          <a:p>
            <a:pPr algn="ctr"/>
            <a:r>
              <a:rPr lang="en-US" sz="2800" dirty="0" smtClean="0">
                <a:ln w="0"/>
                <a:solidFill>
                  <a:srgbClr val="34A853"/>
                </a:solidFill>
                <a:latin typeface="Nexa Light" panose="02000000000000000000" pitchFamily="50" charset="0"/>
              </a:rPr>
              <a:t>Eco friendly &amp; compostable </a:t>
            </a:r>
            <a:endParaRPr lang="en-US" sz="2800" b="0" cap="none" spc="0" dirty="0">
              <a:ln w="0"/>
              <a:solidFill>
                <a:srgbClr val="34A853"/>
              </a:solidFill>
              <a:latin typeface="Nexa Light" panose="02000000000000000000" pitchFamily="50" charset="0"/>
            </a:endParaRPr>
          </a:p>
        </p:txBody>
      </p:sp>
      <p:grpSp>
        <p:nvGrpSpPr>
          <p:cNvPr id="2" name="Group 1"/>
          <p:cNvGrpSpPr/>
          <p:nvPr/>
        </p:nvGrpSpPr>
        <p:grpSpPr>
          <a:xfrm>
            <a:off x="1155823" y="1897549"/>
            <a:ext cx="6926618" cy="427953"/>
            <a:chOff x="1155823" y="1897549"/>
            <a:chExt cx="6926618" cy="427953"/>
          </a:xfrm>
        </p:grpSpPr>
        <p:sp>
          <p:nvSpPr>
            <p:cNvPr id="21" name="Rectangle 20"/>
            <p:cNvSpPr/>
            <p:nvPr/>
          </p:nvSpPr>
          <p:spPr>
            <a:xfrm>
              <a:off x="1569504" y="1914971"/>
              <a:ext cx="6512937"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Consume </a:t>
              </a:r>
              <a:r>
                <a:rPr lang="en-US" sz="2000" dirty="0">
                  <a:ln w="0"/>
                  <a:solidFill>
                    <a:schemeClr val="tx1">
                      <a:lumMod val="65000"/>
                      <a:lumOff val="35000"/>
                    </a:schemeClr>
                  </a:solidFill>
                  <a:latin typeface="Nexa Light" panose="02000000000000000000" pitchFamily="50" charset="0"/>
                </a:rPr>
                <a:t>less energy during the manufacturing cycle</a:t>
              </a:r>
              <a:endParaRPr lang="en-US" sz="2000" b="1" cap="none" spc="0" dirty="0">
                <a:ln w="0"/>
                <a:solidFill>
                  <a:schemeClr val="tx1">
                    <a:lumMod val="65000"/>
                    <a:lumOff val="35000"/>
                  </a:schemeClr>
                </a:solidFill>
                <a:latin typeface="Nexa Light" panose="02000000000000000000" pitchFamily="50" charset="0"/>
              </a:endParaRPr>
            </a:p>
          </p:txBody>
        </p:sp>
        <p:grpSp>
          <p:nvGrpSpPr>
            <p:cNvPr id="25" name="Group 24"/>
            <p:cNvGrpSpPr/>
            <p:nvPr/>
          </p:nvGrpSpPr>
          <p:grpSpPr>
            <a:xfrm>
              <a:off x="1155823" y="1897549"/>
              <a:ext cx="413681" cy="427953"/>
              <a:chOff x="1030722" y="1436172"/>
              <a:chExt cx="504126" cy="521518"/>
            </a:xfrm>
          </p:grpSpPr>
          <p:sp>
            <p:nvSpPr>
              <p:cNvPr id="2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27" name="Rectangle 26"/>
              <p:cNvSpPr/>
              <p:nvPr/>
            </p:nvSpPr>
            <p:spPr>
              <a:xfrm>
                <a:off x="1119475" y="1470102"/>
                <a:ext cx="326621"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grpSp>
        <p:nvGrpSpPr>
          <p:cNvPr id="3" name="Group 2"/>
          <p:cNvGrpSpPr/>
          <p:nvPr/>
        </p:nvGrpSpPr>
        <p:grpSpPr>
          <a:xfrm>
            <a:off x="1155823" y="2521385"/>
            <a:ext cx="8901646" cy="427953"/>
            <a:chOff x="1155823" y="2521385"/>
            <a:chExt cx="8901646" cy="427953"/>
          </a:xfrm>
        </p:grpSpPr>
        <p:sp>
          <p:nvSpPr>
            <p:cNvPr id="29" name="Rectangle 28"/>
            <p:cNvSpPr/>
            <p:nvPr/>
          </p:nvSpPr>
          <p:spPr>
            <a:xfrm>
              <a:off x="1569504" y="2538807"/>
              <a:ext cx="8487965"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Does not release </a:t>
              </a:r>
              <a:r>
                <a:rPr lang="en-US" sz="2000" dirty="0">
                  <a:ln w="0"/>
                  <a:solidFill>
                    <a:schemeClr val="tx1">
                      <a:lumMod val="65000"/>
                      <a:lumOff val="35000"/>
                    </a:schemeClr>
                  </a:solidFill>
                  <a:latin typeface="Nexa Light" panose="02000000000000000000" pitchFamily="50" charset="0"/>
                </a:rPr>
                <a:t>the carbon dioxide </a:t>
              </a:r>
              <a:r>
                <a:rPr lang="en-US" sz="2000" dirty="0" smtClean="0">
                  <a:ln w="0"/>
                  <a:solidFill>
                    <a:schemeClr val="tx1">
                      <a:lumMod val="65000"/>
                      <a:lumOff val="35000"/>
                    </a:schemeClr>
                  </a:solidFill>
                  <a:latin typeface="Nexa Light" panose="02000000000000000000" pitchFamily="50" charset="0"/>
                </a:rPr>
                <a:t>into </a:t>
              </a:r>
              <a:r>
                <a:rPr lang="en-US" sz="2000" dirty="0">
                  <a:ln w="0"/>
                  <a:solidFill>
                    <a:schemeClr val="tx1">
                      <a:lumMod val="65000"/>
                      <a:lumOff val="35000"/>
                    </a:schemeClr>
                  </a:solidFill>
                  <a:latin typeface="Nexa Light" panose="02000000000000000000" pitchFamily="50" charset="0"/>
                </a:rPr>
                <a:t>the </a:t>
              </a:r>
              <a:r>
                <a:rPr lang="en-US" sz="2000" dirty="0" smtClean="0">
                  <a:ln w="0"/>
                  <a:solidFill>
                    <a:schemeClr val="tx1">
                      <a:lumMod val="65000"/>
                      <a:lumOff val="35000"/>
                    </a:schemeClr>
                  </a:solidFill>
                  <a:latin typeface="Nexa Light" panose="02000000000000000000" pitchFamily="50" charset="0"/>
                </a:rPr>
                <a:t>atmosphere when burnt</a:t>
              </a:r>
              <a:endParaRPr lang="en-US" sz="2000" b="1" cap="none" spc="0" dirty="0">
                <a:ln w="0"/>
                <a:solidFill>
                  <a:schemeClr val="tx1">
                    <a:lumMod val="65000"/>
                    <a:lumOff val="35000"/>
                  </a:schemeClr>
                </a:solidFill>
                <a:latin typeface="Nexa Light" panose="02000000000000000000" pitchFamily="50" charset="0"/>
              </a:endParaRPr>
            </a:p>
          </p:txBody>
        </p:sp>
        <p:grpSp>
          <p:nvGrpSpPr>
            <p:cNvPr id="34" name="Group 33"/>
            <p:cNvGrpSpPr/>
            <p:nvPr/>
          </p:nvGrpSpPr>
          <p:grpSpPr>
            <a:xfrm>
              <a:off x="1155823" y="2521385"/>
              <a:ext cx="413681" cy="427953"/>
              <a:chOff x="1030722" y="1436172"/>
              <a:chExt cx="504126" cy="521518"/>
            </a:xfrm>
          </p:grpSpPr>
          <p:sp>
            <p:nvSpPr>
              <p:cNvPr id="3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36" name="Rectangle 35"/>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grpSp>
      <p:grpSp>
        <p:nvGrpSpPr>
          <p:cNvPr id="4" name="Group 3"/>
          <p:cNvGrpSpPr/>
          <p:nvPr/>
        </p:nvGrpSpPr>
        <p:grpSpPr>
          <a:xfrm>
            <a:off x="1155823" y="3162643"/>
            <a:ext cx="9652172" cy="427953"/>
            <a:chOff x="1155823" y="3162643"/>
            <a:chExt cx="9652172" cy="427953"/>
          </a:xfrm>
        </p:grpSpPr>
        <p:sp>
          <p:nvSpPr>
            <p:cNvPr id="96" name="Rectangle 95"/>
            <p:cNvSpPr/>
            <p:nvPr/>
          </p:nvSpPr>
          <p:spPr>
            <a:xfrm>
              <a:off x="1569504" y="3180065"/>
              <a:ext cx="9238491"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Renewable </a:t>
              </a:r>
              <a:r>
                <a:rPr lang="en-US" sz="2000" dirty="0">
                  <a:ln w="0"/>
                  <a:solidFill>
                    <a:schemeClr val="tx1">
                      <a:lumMod val="65000"/>
                      <a:lumOff val="35000"/>
                    </a:schemeClr>
                  </a:solidFill>
                  <a:latin typeface="Nexa Light" panose="02000000000000000000" pitchFamily="50" charset="0"/>
                </a:rPr>
                <a:t>resources are </a:t>
              </a:r>
              <a:r>
                <a:rPr lang="en-US" sz="2000" dirty="0" smtClean="0">
                  <a:ln w="0"/>
                  <a:solidFill>
                    <a:schemeClr val="tx1">
                      <a:lumMod val="65000"/>
                      <a:lumOff val="35000"/>
                    </a:schemeClr>
                  </a:solidFill>
                  <a:latin typeface="Nexa Light" panose="02000000000000000000" pitchFamily="50" charset="0"/>
                </a:rPr>
                <a:t>becoming </a:t>
              </a:r>
              <a:r>
                <a:rPr lang="en-US" sz="2000" dirty="0">
                  <a:ln w="0"/>
                  <a:solidFill>
                    <a:schemeClr val="tx1">
                      <a:lumMod val="65000"/>
                      <a:lumOff val="35000"/>
                    </a:schemeClr>
                  </a:solidFill>
                  <a:latin typeface="Nexa Light" panose="02000000000000000000" pitchFamily="50" charset="0"/>
                </a:rPr>
                <a:t>a more viable and promising </a:t>
              </a:r>
              <a:r>
                <a:rPr lang="en-US" sz="2000" dirty="0" smtClean="0">
                  <a:ln w="0"/>
                  <a:solidFill>
                    <a:schemeClr val="tx1">
                      <a:lumMod val="65000"/>
                      <a:lumOff val="35000"/>
                    </a:schemeClr>
                  </a:solidFill>
                  <a:latin typeface="Nexa Light" panose="02000000000000000000" pitchFamily="50" charset="0"/>
                </a:rPr>
                <a:t>alternative</a:t>
              </a:r>
              <a:endParaRPr lang="en-US" sz="2000" b="1" cap="none" spc="0" dirty="0">
                <a:ln w="0"/>
                <a:solidFill>
                  <a:schemeClr val="tx1">
                    <a:lumMod val="65000"/>
                    <a:lumOff val="35000"/>
                  </a:schemeClr>
                </a:solidFill>
                <a:latin typeface="Nexa Light" panose="02000000000000000000" pitchFamily="50" charset="0"/>
              </a:endParaRPr>
            </a:p>
          </p:txBody>
        </p:sp>
        <p:grpSp>
          <p:nvGrpSpPr>
            <p:cNvPr id="97" name="Group 96"/>
            <p:cNvGrpSpPr/>
            <p:nvPr/>
          </p:nvGrpSpPr>
          <p:grpSpPr>
            <a:xfrm>
              <a:off x="1155823" y="3162643"/>
              <a:ext cx="413681" cy="427953"/>
              <a:chOff x="1030722" y="1436172"/>
              <a:chExt cx="504126" cy="521518"/>
            </a:xfrm>
          </p:grpSpPr>
          <p:sp>
            <p:nvSpPr>
              <p:cNvPr id="9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99" name="Rectangle 98"/>
              <p:cNvSpPr/>
              <p:nvPr/>
            </p:nvSpPr>
            <p:spPr>
              <a:xfrm>
                <a:off x="1070638" y="1470102"/>
                <a:ext cx="424294"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grpSp>
        <p:nvGrpSpPr>
          <p:cNvPr id="5" name="Group 4"/>
          <p:cNvGrpSpPr/>
          <p:nvPr/>
        </p:nvGrpSpPr>
        <p:grpSpPr>
          <a:xfrm>
            <a:off x="1155823" y="3786479"/>
            <a:ext cx="10363905" cy="427953"/>
            <a:chOff x="1155823" y="3786479"/>
            <a:chExt cx="10363905" cy="427953"/>
          </a:xfrm>
        </p:grpSpPr>
        <p:sp>
          <p:nvSpPr>
            <p:cNvPr id="100" name="Rectangle 99"/>
            <p:cNvSpPr/>
            <p:nvPr/>
          </p:nvSpPr>
          <p:spPr>
            <a:xfrm>
              <a:off x="1569504" y="3803901"/>
              <a:ext cx="9950224" cy="400110"/>
            </a:xfrm>
            <a:prstGeom prst="rect">
              <a:avLst/>
            </a:prstGeom>
            <a:noFill/>
          </p:spPr>
          <p:txBody>
            <a:bodyPr wrap="non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Bioplastics offers significant advantages on both ecological and economical sense</a:t>
              </a:r>
              <a:endParaRPr lang="en-US" sz="2000" b="1" cap="none" spc="0" dirty="0">
                <a:ln w="0"/>
                <a:solidFill>
                  <a:schemeClr val="tx1">
                    <a:lumMod val="65000"/>
                    <a:lumOff val="35000"/>
                  </a:schemeClr>
                </a:solidFill>
                <a:latin typeface="Nexa Light" panose="02000000000000000000" pitchFamily="50" charset="0"/>
              </a:endParaRPr>
            </a:p>
          </p:txBody>
        </p:sp>
        <p:grpSp>
          <p:nvGrpSpPr>
            <p:cNvPr id="101" name="Group 100"/>
            <p:cNvGrpSpPr/>
            <p:nvPr/>
          </p:nvGrpSpPr>
          <p:grpSpPr>
            <a:xfrm>
              <a:off x="1155823" y="3786479"/>
              <a:ext cx="413681" cy="427953"/>
              <a:chOff x="1030722" y="1436172"/>
              <a:chExt cx="504126" cy="521518"/>
            </a:xfrm>
          </p:grpSpPr>
          <p:sp>
            <p:nvSpPr>
              <p:cNvPr id="10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3" name="Rectangle 102"/>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grpSp>
        <p:nvGrpSpPr>
          <p:cNvPr id="8" name="Group 7"/>
          <p:cNvGrpSpPr/>
          <p:nvPr/>
        </p:nvGrpSpPr>
        <p:grpSpPr>
          <a:xfrm>
            <a:off x="1155823" y="4437388"/>
            <a:ext cx="5333682" cy="427953"/>
            <a:chOff x="1155823" y="4437388"/>
            <a:chExt cx="5333682" cy="427953"/>
          </a:xfrm>
        </p:grpSpPr>
        <p:sp>
          <p:nvSpPr>
            <p:cNvPr id="104" name="Rectangle 103"/>
            <p:cNvSpPr/>
            <p:nvPr/>
          </p:nvSpPr>
          <p:spPr>
            <a:xfrm>
              <a:off x="1569504" y="4454810"/>
              <a:ext cx="4920001"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Bioplastics are environmentally </a:t>
              </a:r>
              <a:r>
                <a:rPr lang="en-US" sz="2000" dirty="0" smtClean="0">
                  <a:ln w="0"/>
                  <a:solidFill>
                    <a:schemeClr val="tx1">
                      <a:lumMod val="65000"/>
                      <a:lumOff val="35000"/>
                    </a:schemeClr>
                  </a:solidFill>
                  <a:latin typeface="Nexa Light" panose="02000000000000000000" pitchFamily="50" charset="0"/>
                </a:rPr>
                <a:t>friendly</a:t>
              </a:r>
              <a:endParaRPr lang="en-US" sz="2000" b="1" cap="none" spc="0" dirty="0">
                <a:ln w="0"/>
                <a:solidFill>
                  <a:schemeClr val="tx1">
                    <a:lumMod val="65000"/>
                    <a:lumOff val="35000"/>
                  </a:schemeClr>
                </a:solidFill>
                <a:latin typeface="Nexa Light" panose="02000000000000000000" pitchFamily="50" charset="0"/>
              </a:endParaRPr>
            </a:p>
          </p:txBody>
        </p:sp>
        <p:sp>
          <p:nvSpPr>
            <p:cNvPr id="10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155823" y="4437388"/>
              <a:ext cx="413681" cy="413681"/>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7" name="Rectangle 106"/>
            <p:cNvSpPr/>
            <p:nvPr/>
          </p:nvSpPr>
          <p:spPr>
            <a:xfrm>
              <a:off x="1185372" y="4465231"/>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grpSp>
        <p:nvGrpSpPr>
          <p:cNvPr id="9" name="Group 8"/>
          <p:cNvGrpSpPr/>
          <p:nvPr/>
        </p:nvGrpSpPr>
        <p:grpSpPr>
          <a:xfrm>
            <a:off x="1155823" y="5047722"/>
            <a:ext cx="7364721" cy="427953"/>
            <a:chOff x="1155823" y="5047722"/>
            <a:chExt cx="7364721" cy="427953"/>
          </a:xfrm>
        </p:grpSpPr>
        <p:sp>
          <p:nvSpPr>
            <p:cNvPr id="108" name="Rectangle 107"/>
            <p:cNvSpPr/>
            <p:nvPr/>
          </p:nvSpPr>
          <p:spPr>
            <a:xfrm>
              <a:off x="1569503" y="5065144"/>
              <a:ext cx="6951041" cy="400110"/>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Production </a:t>
              </a:r>
              <a:r>
                <a:rPr lang="en-US" sz="2000" dirty="0">
                  <a:ln w="0"/>
                  <a:solidFill>
                    <a:schemeClr val="tx1">
                      <a:lumMod val="65000"/>
                      <a:lumOff val="35000"/>
                    </a:schemeClr>
                  </a:solidFill>
                  <a:latin typeface="Nexa Light" panose="02000000000000000000" pitchFamily="50" charset="0"/>
                </a:rPr>
                <a:t>results in less carbon </a:t>
              </a:r>
              <a:r>
                <a:rPr lang="en-US" sz="2000" dirty="0" smtClean="0">
                  <a:ln w="0"/>
                  <a:solidFill>
                    <a:schemeClr val="tx1">
                      <a:lumMod val="65000"/>
                      <a:lumOff val="35000"/>
                    </a:schemeClr>
                  </a:solidFill>
                  <a:latin typeface="Nexa Light" panose="02000000000000000000" pitchFamily="50" charset="0"/>
                </a:rPr>
                <a:t>dioxide</a:t>
              </a:r>
              <a:r>
                <a:rPr lang="en-US" sz="2000" b="1" dirty="0" smtClean="0">
                  <a:ln w="0"/>
                  <a:solidFill>
                    <a:schemeClr val="tx1">
                      <a:lumMod val="65000"/>
                      <a:lumOff val="35000"/>
                    </a:schemeClr>
                  </a:solidFill>
                  <a:latin typeface="Nexa Light" panose="02000000000000000000" pitchFamily="50" charset="0"/>
                </a:rPr>
                <a:t> </a:t>
              </a:r>
              <a:r>
                <a:rPr lang="en-US" sz="2000" dirty="0" smtClean="0">
                  <a:ln w="0"/>
                  <a:solidFill>
                    <a:schemeClr val="tx1">
                      <a:lumMod val="65000"/>
                      <a:lumOff val="35000"/>
                    </a:schemeClr>
                  </a:solidFill>
                  <a:latin typeface="Nexa Light" panose="02000000000000000000" pitchFamily="50" charset="0"/>
                </a:rPr>
                <a:t>emission</a:t>
              </a:r>
              <a:endParaRPr lang="en-US" sz="2000" b="1" cap="none" spc="0" dirty="0">
                <a:ln w="0"/>
                <a:solidFill>
                  <a:schemeClr val="tx1">
                    <a:lumMod val="65000"/>
                    <a:lumOff val="35000"/>
                  </a:schemeClr>
                </a:solidFill>
                <a:latin typeface="Nexa Light" panose="02000000000000000000" pitchFamily="50" charset="0"/>
              </a:endParaRPr>
            </a:p>
          </p:txBody>
        </p:sp>
        <p:grpSp>
          <p:nvGrpSpPr>
            <p:cNvPr id="109" name="Group 108"/>
            <p:cNvGrpSpPr/>
            <p:nvPr/>
          </p:nvGrpSpPr>
          <p:grpSpPr>
            <a:xfrm>
              <a:off x="1155823" y="5047722"/>
              <a:ext cx="413681" cy="427953"/>
              <a:chOff x="1030722" y="1436172"/>
              <a:chExt cx="504126" cy="521518"/>
            </a:xfrm>
          </p:grpSpPr>
          <p:sp>
            <p:nvSpPr>
              <p:cNvPr id="110"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11" name="Rectangle 110"/>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6</a:t>
                </a:r>
                <a:endParaRPr lang="en-US" sz="2000" b="1" cap="none" spc="0" dirty="0">
                  <a:ln w="0"/>
                  <a:solidFill>
                    <a:schemeClr val="bg1"/>
                  </a:solidFill>
                  <a:latin typeface="Nexa Light" panose="02000000000000000000" pitchFamily="50" charset="0"/>
                </a:endParaRPr>
              </a:p>
            </p:txBody>
          </p:sp>
        </p:grpSp>
      </p:grpSp>
      <p:grpSp>
        <p:nvGrpSpPr>
          <p:cNvPr id="12" name="Group 11"/>
          <p:cNvGrpSpPr/>
          <p:nvPr/>
        </p:nvGrpSpPr>
        <p:grpSpPr>
          <a:xfrm>
            <a:off x="1155823" y="5658056"/>
            <a:ext cx="7364721" cy="427953"/>
            <a:chOff x="1155823" y="5658056"/>
            <a:chExt cx="7364721" cy="427953"/>
          </a:xfrm>
        </p:grpSpPr>
        <p:sp>
          <p:nvSpPr>
            <p:cNvPr id="112" name="Rectangle 111"/>
            <p:cNvSpPr/>
            <p:nvPr/>
          </p:nvSpPr>
          <p:spPr>
            <a:xfrm>
              <a:off x="1569503" y="5675478"/>
              <a:ext cx="6951041" cy="400110"/>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Bioplastics demand will continue to grow</a:t>
              </a:r>
              <a:endParaRPr lang="en-US" sz="2000" b="1" cap="none" spc="0" dirty="0">
                <a:ln w="0"/>
                <a:solidFill>
                  <a:schemeClr val="tx1">
                    <a:lumMod val="65000"/>
                    <a:lumOff val="35000"/>
                  </a:schemeClr>
                </a:solidFill>
                <a:latin typeface="Nexa Light" panose="02000000000000000000" pitchFamily="50" charset="0"/>
              </a:endParaRPr>
            </a:p>
          </p:txBody>
        </p:sp>
        <p:grpSp>
          <p:nvGrpSpPr>
            <p:cNvPr id="10" name="Group 9"/>
            <p:cNvGrpSpPr/>
            <p:nvPr/>
          </p:nvGrpSpPr>
          <p:grpSpPr>
            <a:xfrm>
              <a:off x="1155823" y="5658056"/>
              <a:ext cx="413681" cy="427953"/>
              <a:chOff x="1155823" y="5658056"/>
              <a:chExt cx="413681" cy="427953"/>
            </a:xfrm>
          </p:grpSpPr>
          <p:sp>
            <p:nvSpPr>
              <p:cNvPr id="114"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155823" y="5658056"/>
                <a:ext cx="413681" cy="413681"/>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15" name="Rectangle 114"/>
              <p:cNvSpPr/>
              <p:nvPr/>
            </p:nvSpPr>
            <p:spPr>
              <a:xfrm>
                <a:off x="1194188" y="5685899"/>
                <a:ext cx="33695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7</a:t>
                </a:r>
                <a:endParaRPr lang="en-US" sz="2000" b="1" cap="none" spc="0" dirty="0">
                  <a:ln w="0"/>
                  <a:solidFill>
                    <a:schemeClr val="bg1"/>
                  </a:solidFill>
                  <a:latin typeface="Nexa Light" panose="02000000000000000000" pitchFamily="50" charset="0"/>
                </a:endParaRPr>
              </a:p>
            </p:txBody>
          </p:sp>
        </p:grpSp>
      </p:grpSp>
    </p:spTree>
    <p:extLst>
      <p:ext uri="{BB962C8B-B14F-4D97-AF65-F5344CB8AC3E}">
        <p14:creationId xmlns:p14="http://schemas.microsoft.com/office/powerpoint/2010/main" val="1722905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9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2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8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21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strVal val="#ppt_x"/>
                                          </p:val>
                                        </p:tav>
                                        <p:tav tm="100000">
                                          <p:val>
                                            <p:strVal val="#ppt_x"/>
                                          </p:val>
                                        </p:tav>
                                      </p:tavLst>
                                    </p:anim>
                                    <p:anim calcmode="lin" valueType="num">
                                      <p:cBhvr>
                                        <p:cTn id="3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12045" y="331711"/>
            <a:ext cx="3367910"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Use of Bioplastic</a:t>
            </a:r>
          </a:p>
        </p:txBody>
      </p:sp>
      <p:pic>
        <p:nvPicPr>
          <p:cNvPr id="1026" name="Picture 2" descr="bioplastics applications all around 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5" y="2089344"/>
            <a:ext cx="6371591" cy="3800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_Production_Capacities_bioplastics_2017"/>
          <p:cNvPicPr>
            <a:picLocks noChangeAspect="1" noChangeArrowheads="1"/>
          </p:cNvPicPr>
          <p:nvPr/>
        </p:nvPicPr>
        <p:blipFill rotWithShape="1">
          <a:blip r:embed="rId3">
            <a:extLst>
              <a:ext uri="{28A0092B-C50C-407E-A947-70E740481C1C}">
                <a14:useLocalDpi xmlns:a14="http://schemas.microsoft.com/office/drawing/2010/main" val="0"/>
              </a:ext>
            </a:extLst>
          </a:blip>
          <a:srcRect r="8983"/>
          <a:stretch/>
        </p:blipFill>
        <p:spPr bwMode="auto">
          <a:xfrm>
            <a:off x="6373092" y="1703237"/>
            <a:ext cx="5583381" cy="515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72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p:cTn id="13" dur="500" fill="hold"/>
                                        <p:tgtEl>
                                          <p:spTgt spid="1028"/>
                                        </p:tgtEl>
                                        <p:attrNameLst>
                                          <p:attrName>ppt_w</p:attrName>
                                        </p:attrNameLst>
                                      </p:cBhvr>
                                      <p:tavLst>
                                        <p:tav tm="0">
                                          <p:val>
                                            <p:fltVal val="0"/>
                                          </p:val>
                                        </p:tav>
                                        <p:tav tm="100000">
                                          <p:val>
                                            <p:strVal val="#ppt_w"/>
                                          </p:val>
                                        </p:tav>
                                      </p:tavLst>
                                    </p:anim>
                                    <p:anim calcmode="lin" valueType="num">
                                      <p:cBhvr>
                                        <p:cTn id="14" dur="500" fill="hold"/>
                                        <p:tgtEl>
                                          <p:spTgt spid="1028"/>
                                        </p:tgtEl>
                                        <p:attrNameLst>
                                          <p:attrName>ppt_h</p:attrName>
                                        </p:attrNameLst>
                                      </p:cBhvr>
                                      <p:tavLst>
                                        <p:tav tm="0">
                                          <p:val>
                                            <p:fltVal val="0"/>
                                          </p:val>
                                        </p:tav>
                                        <p:tav tm="100000">
                                          <p:val>
                                            <p:strVal val="#ppt_h"/>
                                          </p:val>
                                        </p:tav>
                                      </p:tavLst>
                                    </p:anim>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1361" y="331711"/>
            <a:ext cx="3367910"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Use of Bioplastic</a:t>
            </a:r>
          </a:p>
        </p:txBody>
      </p:sp>
      <p:sp>
        <p:nvSpPr>
          <p:cNvPr id="7" name="Rectangle 6"/>
          <p:cNvSpPr/>
          <p:nvPr/>
        </p:nvSpPr>
        <p:spPr>
          <a:xfrm>
            <a:off x="3108117" y="924719"/>
            <a:ext cx="5814412" cy="523220"/>
          </a:xfrm>
          <a:prstGeom prst="rect">
            <a:avLst/>
          </a:prstGeom>
          <a:noFill/>
        </p:spPr>
        <p:txBody>
          <a:bodyPr wrap="none" lIns="91440" tIns="45720" rIns="91440" bIns="45720">
            <a:spAutoFit/>
          </a:bodyPr>
          <a:lstStyle/>
          <a:p>
            <a:pPr algn="ctr"/>
            <a:r>
              <a:rPr lang="en-US" sz="2800" dirty="0" smtClean="0">
                <a:ln w="0"/>
                <a:solidFill>
                  <a:srgbClr val="34A853"/>
                </a:solidFill>
                <a:latin typeface="Nexa Light" panose="02000000000000000000" pitchFamily="50" charset="0"/>
              </a:rPr>
              <a:t>Eco friendly, cheap, </a:t>
            </a:r>
            <a:r>
              <a:rPr lang="en-US" sz="2800" dirty="0">
                <a:ln w="0"/>
                <a:solidFill>
                  <a:srgbClr val="34A853"/>
                </a:solidFill>
                <a:latin typeface="Nexa Light" panose="02000000000000000000" pitchFamily="50" charset="0"/>
              </a:rPr>
              <a:t>compostable </a:t>
            </a:r>
            <a:endParaRPr lang="en-US" sz="2800" b="0" cap="none" spc="0" dirty="0">
              <a:ln w="0"/>
              <a:solidFill>
                <a:srgbClr val="34A853"/>
              </a:solidFill>
              <a:latin typeface="Nexa Light" panose="02000000000000000000" pitchFamily="50" charset="0"/>
            </a:endParaRPr>
          </a:p>
        </p:txBody>
      </p:sp>
      <p:grpSp>
        <p:nvGrpSpPr>
          <p:cNvPr id="2" name="Group 1"/>
          <p:cNvGrpSpPr/>
          <p:nvPr/>
        </p:nvGrpSpPr>
        <p:grpSpPr>
          <a:xfrm>
            <a:off x="1155823" y="1897549"/>
            <a:ext cx="7652073" cy="427953"/>
            <a:chOff x="1155823" y="1897549"/>
            <a:chExt cx="7652073" cy="427953"/>
          </a:xfrm>
        </p:grpSpPr>
        <p:sp>
          <p:nvSpPr>
            <p:cNvPr id="21" name="Rectangle 20"/>
            <p:cNvSpPr/>
            <p:nvPr/>
          </p:nvSpPr>
          <p:spPr>
            <a:xfrm>
              <a:off x="1569504" y="1914971"/>
              <a:ext cx="7238392"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Bioplastics are already being used in automobile </a:t>
              </a:r>
              <a:r>
                <a:rPr lang="en-US" sz="2000" dirty="0" smtClean="0">
                  <a:ln w="0"/>
                  <a:solidFill>
                    <a:schemeClr val="tx1">
                      <a:lumMod val="65000"/>
                      <a:lumOff val="35000"/>
                    </a:schemeClr>
                  </a:solidFill>
                  <a:latin typeface="Nexa Light" panose="02000000000000000000" pitchFamily="50" charset="0"/>
                </a:rPr>
                <a:t>interiors</a:t>
              </a:r>
              <a:endParaRPr lang="en-US" sz="2000" b="1" cap="none" spc="0" dirty="0">
                <a:ln w="0"/>
                <a:solidFill>
                  <a:schemeClr val="tx1">
                    <a:lumMod val="65000"/>
                    <a:lumOff val="35000"/>
                  </a:schemeClr>
                </a:solidFill>
                <a:latin typeface="Nexa Light" panose="02000000000000000000" pitchFamily="50" charset="0"/>
              </a:endParaRPr>
            </a:p>
          </p:txBody>
        </p:sp>
        <p:grpSp>
          <p:nvGrpSpPr>
            <p:cNvPr id="25" name="Group 24"/>
            <p:cNvGrpSpPr/>
            <p:nvPr/>
          </p:nvGrpSpPr>
          <p:grpSpPr>
            <a:xfrm>
              <a:off x="1155823" y="1897549"/>
              <a:ext cx="413681" cy="427953"/>
              <a:chOff x="1030722" y="1436172"/>
              <a:chExt cx="504126" cy="521518"/>
            </a:xfrm>
          </p:grpSpPr>
          <p:sp>
            <p:nvSpPr>
              <p:cNvPr id="2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27" name="Rectangle 26"/>
              <p:cNvSpPr/>
              <p:nvPr/>
            </p:nvSpPr>
            <p:spPr>
              <a:xfrm>
                <a:off x="1119475" y="1470102"/>
                <a:ext cx="326621"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grpSp>
        <p:nvGrpSpPr>
          <p:cNvPr id="3" name="Group 2"/>
          <p:cNvGrpSpPr/>
          <p:nvPr/>
        </p:nvGrpSpPr>
        <p:grpSpPr>
          <a:xfrm>
            <a:off x="1155823" y="2521385"/>
            <a:ext cx="8401380" cy="427953"/>
            <a:chOff x="1155823" y="2521385"/>
            <a:chExt cx="8401380" cy="427953"/>
          </a:xfrm>
        </p:grpSpPr>
        <p:sp>
          <p:nvSpPr>
            <p:cNvPr id="29" name="Rectangle 28"/>
            <p:cNvSpPr/>
            <p:nvPr/>
          </p:nvSpPr>
          <p:spPr>
            <a:xfrm>
              <a:off x="1569504" y="2538807"/>
              <a:ext cx="7987699"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The use of bioplastics for shopping bags is already very </a:t>
              </a:r>
              <a:r>
                <a:rPr lang="en-US" sz="2000" dirty="0" smtClean="0">
                  <a:ln w="0"/>
                  <a:solidFill>
                    <a:schemeClr val="tx1">
                      <a:lumMod val="65000"/>
                      <a:lumOff val="35000"/>
                    </a:schemeClr>
                  </a:solidFill>
                  <a:latin typeface="Nexa Light" panose="02000000000000000000" pitchFamily="50" charset="0"/>
                </a:rPr>
                <a:t>common</a:t>
              </a:r>
              <a:endParaRPr lang="en-US" sz="2000" b="1" cap="none" spc="0" dirty="0">
                <a:ln w="0"/>
                <a:solidFill>
                  <a:schemeClr val="tx1">
                    <a:lumMod val="65000"/>
                    <a:lumOff val="35000"/>
                  </a:schemeClr>
                </a:solidFill>
                <a:latin typeface="Nexa Light" panose="02000000000000000000" pitchFamily="50" charset="0"/>
              </a:endParaRPr>
            </a:p>
          </p:txBody>
        </p:sp>
        <p:grpSp>
          <p:nvGrpSpPr>
            <p:cNvPr id="34" name="Group 33"/>
            <p:cNvGrpSpPr/>
            <p:nvPr/>
          </p:nvGrpSpPr>
          <p:grpSpPr>
            <a:xfrm>
              <a:off x="1155823" y="2521385"/>
              <a:ext cx="413681" cy="427953"/>
              <a:chOff x="1030722" y="1436172"/>
              <a:chExt cx="504126" cy="521518"/>
            </a:xfrm>
          </p:grpSpPr>
          <p:sp>
            <p:nvSpPr>
              <p:cNvPr id="3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36" name="Rectangle 35"/>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grpSp>
      <p:grpSp>
        <p:nvGrpSpPr>
          <p:cNvPr id="4" name="Group 3"/>
          <p:cNvGrpSpPr/>
          <p:nvPr/>
        </p:nvGrpSpPr>
        <p:grpSpPr>
          <a:xfrm>
            <a:off x="1155823" y="3162643"/>
            <a:ext cx="10588582" cy="427953"/>
            <a:chOff x="1155823" y="3162643"/>
            <a:chExt cx="10588582" cy="427953"/>
          </a:xfrm>
        </p:grpSpPr>
        <p:sp>
          <p:nvSpPr>
            <p:cNvPr id="96" name="Rectangle 95"/>
            <p:cNvSpPr/>
            <p:nvPr/>
          </p:nvSpPr>
          <p:spPr>
            <a:xfrm>
              <a:off x="1569504" y="3180065"/>
              <a:ext cx="10174901"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Trays and containers for fruit, vegetables, eggs and </a:t>
              </a:r>
              <a:r>
                <a:rPr lang="en-US" sz="2000" dirty="0" smtClean="0">
                  <a:ln w="0"/>
                  <a:solidFill>
                    <a:schemeClr val="tx1">
                      <a:lumMod val="65000"/>
                      <a:lumOff val="35000"/>
                    </a:schemeClr>
                  </a:solidFill>
                  <a:latin typeface="Nexa Light" panose="02000000000000000000" pitchFamily="50" charset="0"/>
                </a:rPr>
                <a:t>meat and bottles </a:t>
              </a:r>
              <a:r>
                <a:rPr lang="en-US" sz="2000" dirty="0">
                  <a:ln w="0"/>
                  <a:solidFill>
                    <a:schemeClr val="tx1">
                      <a:lumMod val="65000"/>
                      <a:lumOff val="35000"/>
                    </a:schemeClr>
                  </a:solidFill>
                  <a:latin typeface="Nexa Light" panose="02000000000000000000" pitchFamily="50" charset="0"/>
                </a:rPr>
                <a:t>for soft drinks </a:t>
              </a:r>
              <a:endParaRPr lang="en-US" sz="2000" b="1" cap="none" spc="0" dirty="0">
                <a:ln w="0"/>
                <a:solidFill>
                  <a:schemeClr val="tx1">
                    <a:lumMod val="65000"/>
                    <a:lumOff val="35000"/>
                  </a:schemeClr>
                </a:solidFill>
                <a:latin typeface="Nexa Light" panose="02000000000000000000" pitchFamily="50" charset="0"/>
              </a:endParaRPr>
            </a:p>
          </p:txBody>
        </p:sp>
        <p:grpSp>
          <p:nvGrpSpPr>
            <p:cNvPr id="97" name="Group 96"/>
            <p:cNvGrpSpPr/>
            <p:nvPr/>
          </p:nvGrpSpPr>
          <p:grpSpPr>
            <a:xfrm>
              <a:off x="1155823" y="3162643"/>
              <a:ext cx="413681" cy="427953"/>
              <a:chOff x="1030722" y="1436172"/>
              <a:chExt cx="504126" cy="521518"/>
            </a:xfrm>
          </p:grpSpPr>
          <p:sp>
            <p:nvSpPr>
              <p:cNvPr id="9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99" name="Rectangle 98"/>
              <p:cNvSpPr/>
              <p:nvPr/>
            </p:nvSpPr>
            <p:spPr>
              <a:xfrm>
                <a:off x="1070638" y="1470102"/>
                <a:ext cx="424294"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grpSp>
        <p:nvGrpSpPr>
          <p:cNvPr id="5" name="Group 4"/>
          <p:cNvGrpSpPr/>
          <p:nvPr/>
        </p:nvGrpSpPr>
        <p:grpSpPr>
          <a:xfrm>
            <a:off x="1155823" y="3786479"/>
            <a:ext cx="9927311" cy="427953"/>
            <a:chOff x="1155823" y="3786479"/>
            <a:chExt cx="9927311" cy="427953"/>
          </a:xfrm>
        </p:grpSpPr>
        <p:sp>
          <p:nvSpPr>
            <p:cNvPr id="100" name="Rectangle 99"/>
            <p:cNvSpPr/>
            <p:nvPr/>
          </p:nvSpPr>
          <p:spPr>
            <a:xfrm>
              <a:off x="1569504" y="3803901"/>
              <a:ext cx="9513630"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D</a:t>
              </a:r>
              <a:r>
                <a:rPr lang="en-US" sz="2000" dirty="0" smtClean="0">
                  <a:ln w="0"/>
                  <a:solidFill>
                    <a:schemeClr val="tx1">
                      <a:lumMod val="65000"/>
                      <a:lumOff val="35000"/>
                    </a:schemeClr>
                  </a:solidFill>
                  <a:latin typeface="Nexa Light" panose="02000000000000000000" pitchFamily="50" charset="0"/>
                </a:rPr>
                <a:t>airy </a:t>
              </a:r>
              <a:r>
                <a:rPr lang="en-US" sz="2000" dirty="0">
                  <a:ln w="0"/>
                  <a:solidFill>
                    <a:schemeClr val="tx1">
                      <a:lumMod val="65000"/>
                      <a:lumOff val="35000"/>
                    </a:schemeClr>
                  </a:solidFill>
                  <a:latin typeface="Nexa Light" panose="02000000000000000000" pitchFamily="50" charset="0"/>
                </a:rPr>
                <a:t>products and blister foils for fruit and vegetables are also </a:t>
              </a:r>
              <a:r>
                <a:rPr lang="en-US" sz="2000" dirty="0" smtClean="0">
                  <a:ln w="0"/>
                  <a:solidFill>
                    <a:schemeClr val="tx1">
                      <a:lumMod val="65000"/>
                      <a:lumOff val="35000"/>
                    </a:schemeClr>
                  </a:solidFill>
                  <a:latin typeface="Nexa Light" panose="02000000000000000000" pitchFamily="50" charset="0"/>
                </a:rPr>
                <a:t>manufactured</a:t>
              </a:r>
              <a:endParaRPr lang="en-US" sz="2000" b="1" cap="none" spc="0" dirty="0">
                <a:ln w="0"/>
                <a:solidFill>
                  <a:schemeClr val="tx1">
                    <a:lumMod val="65000"/>
                    <a:lumOff val="35000"/>
                  </a:schemeClr>
                </a:solidFill>
                <a:latin typeface="Nexa Light" panose="02000000000000000000" pitchFamily="50" charset="0"/>
              </a:endParaRPr>
            </a:p>
          </p:txBody>
        </p:sp>
        <p:grpSp>
          <p:nvGrpSpPr>
            <p:cNvPr id="101" name="Group 100"/>
            <p:cNvGrpSpPr/>
            <p:nvPr/>
          </p:nvGrpSpPr>
          <p:grpSpPr>
            <a:xfrm>
              <a:off x="1155823" y="3786479"/>
              <a:ext cx="413681" cy="427953"/>
              <a:chOff x="1030722" y="1436172"/>
              <a:chExt cx="504126" cy="521518"/>
            </a:xfrm>
          </p:grpSpPr>
          <p:sp>
            <p:nvSpPr>
              <p:cNvPr id="10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3" name="Rectangle 102"/>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grpSp>
        <p:nvGrpSpPr>
          <p:cNvPr id="8" name="Group 7"/>
          <p:cNvGrpSpPr/>
          <p:nvPr/>
        </p:nvGrpSpPr>
        <p:grpSpPr>
          <a:xfrm>
            <a:off x="1155823" y="4437388"/>
            <a:ext cx="4938318" cy="427953"/>
            <a:chOff x="1155823" y="4437388"/>
            <a:chExt cx="4938318" cy="427953"/>
          </a:xfrm>
        </p:grpSpPr>
        <p:sp>
          <p:nvSpPr>
            <p:cNvPr id="104" name="Rectangle 103"/>
            <p:cNvSpPr/>
            <p:nvPr/>
          </p:nvSpPr>
          <p:spPr>
            <a:xfrm>
              <a:off x="1569504" y="4454810"/>
              <a:ext cx="4524637" cy="400110"/>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Disposable </a:t>
              </a:r>
              <a:r>
                <a:rPr lang="en-US" sz="2000" dirty="0" smtClean="0">
                  <a:ln w="0"/>
                  <a:solidFill>
                    <a:schemeClr val="tx1">
                      <a:lumMod val="65000"/>
                      <a:lumOff val="35000"/>
                    </a:schemeClr>
                  </a:solidFill>
                  <a:latin typeface="Nexa Light" panose="02000000000000000000" pitchFamily="50" charset="0"/>
                </a:rPr>
                <a:t>crockery, pots </a:t>
              </a:r>
              <a:r>
                <a:rPr lang="en-US" sz="2000" dirty="0">
                  <a:ln w="0"/>
                  <a:solidFill>
                    <a:schemeClr val="tx1">
                      <a:lumMod val="65000"/>
                      <a:lumOff val="35000"/>
                    </a:schemeClr>
                  </a:solidFill>
                  <a:latin typeface="Nexa Light" panose="02000000000000000000" pitchFamily="50" charset="0"/>
                </a:rPr>
                <a:t>and </a:t>
              </a:r>
              <a:r>
                <a:rPr lang="en-US" sz="2000" dirty="0" smtClean="0">
                  <a:ln w="0"/>
                  <a:solidFill>
                    <a:schemeClr val="tx1">
                      <a:lumMod val="65000"/>
                      <a:lumOff val="35000"/>
                    </a:schemeClr>
                  </a:solidFill>
                  <a:latin typeface="Nexa Light" panose="02000000000000000000" pitchFamily="50" charset="0"/>
                </a:rPr>
                <a:t>bowls</a:t>
              </a:r>
              <a:endParaRPr lang="en-US" sz="2000" b="1" cap="none" spc="0" dirty="0">
                <a:ln w="0"/>
                <a:solidFill>
                  <a:schemeClr val="tx1">
                    <a:lumMod val="65000"/>
                    <a:lumOff val="35000"/>
                  </a:schemeClr>
                </a:solidFill>
                <a:latin typeface="Nexa Light" panose="02000000000000000000" pitchFamily="50" charset="0"/>
              </a:endParaRPr>
            </a:p>
          </p:txBody>
        </p:sp>
        <p:sp>
          <p:nvSpPr>
            <p:cNvPr id="10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155823" y="4437388"/>
              <a:ext cx="413681" cy="413681"/>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7" name="Rectangle 106"/>
            <p:cNvSpPr/>
            <p:nvPr/>
          </p:nvSpPr>
          <p:spPr>
            <a:xfrm>
              <a:off x="1185372" y="4465231"/>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grpSp>
        <p:nvGrpSpPr>
          <p:cNvPr id="9" name="Group 8"/>
          <p:cNvGrpSpPr/>
          <p:nvPr/>
        </p:nvGrpSpPr>
        <p:grpSpPr>
          <a:xfrm>
            <a:off x="1155823" y="5047722"/>
            <a:ext cx="9192863" cy="427953"/>
            <a:chOff x="1155823" y="5047722"/>
            <a:chExt cx="9192863" cy="427953"/>
          </a:xfrm>
        </p:grpSpPr>
        <p:sp>
          <p:nvSpPr>
            <p:cNvPr id="108" name="Rectangle 107"/>
            <p:cNvSpPr/>
            <p:nvPr/>
          </p:nvSpPr>
          <p:spPr>
            <a:xfrm>
              <a:off x="1569503" y="5065144"/>
              <a:ext cx="8779183" cy="400110"/>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Bioplastics </a:t>
              </a:r>
              <a:r>
                <a:rPr lang="en-US" sz="2000" dirty="0">
                  <a:ln w="0"/>
                  <a:solidFill>
                    <a:schemeClr val="tx1">
                      <a:lumMod val="65000"/>
                      <a:lumOff val="35000"/>
                    </a:schemeClr>
                  </a:solidFill>
                  <a:latin typeface="Nexa Light" panose="02000000000000000000" pitchFamily="50" charset="0"/>
                </a:rPr>
                <a:t>are used as a basis for the production of sanitary products</a:t>
              </a:r>
              <a:endParaRPr lang="en-US" sz="2000" b="1" cap="none" spc="0" dirty="0">
                <a:ln w="0"/>
                <a:solidFill>
                  <a:schemeClr val="tx1">
                    <a:lumMod val="65000"/>
                    <a:lumOff val="35000"/>
                  </a:schemeClr>
                </a:solidFill>
                <a:latin typeface="Nexa Light" panose="02000000000000000000" pitchFamily="50" charset="0"/>
              </a:endParaRPr>
            </a:p>
          </p:txBody>
        </p:sp>
        <p:grpSp>
          <p:nvGrpSpPr>
            <p:cNvPr id="109" name="Group 108"/>
            <p:cNvGrpSpPr/>
            <p:nvPr/>
          </p:nvGrpSpPr>
          <p:grpSpPr>
            <a:xfrm>
              <a:off x="1155823" y="5047722"/>
              <a:ext cx="413681" cy="427953"/>
              <a:chOff x="1030722" y="1436172"/>
              <a:chExt cx="504126" cy="521518"/>
            </a:xfrm>
          </p:grpSpPr>
          <p:sp>
            <p:nvSpPr>
              <p:cNvPr id="110"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030722" y="1436172"/>
                <a:ext cx="504126" cy="504126"/>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11" name="Rectangle 110"/>
              <p:cNvSpPr/>
              <p:nvPr/>
            </p:nvSpPr>
            <p:spPr>
              <a:xfrm>
                <a:off x="1066731" y="1470102"/>
                <a:ext cx="432108" cy="487588"/>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6</a:t>
                </a:r>
                <a:endParaRPr lang="en-US" sz="2000" b="1" cap="none" spc="0" dirty="0">
                  <a:ln w="0"/>
                  <a:solidFill>
                    <a:schemeClr val="bg1"/>
                  </a:solidFill>
                  <a:latin typeface="Nexa Light" panose="02000000000000000000" pitchFamily="50" charset="0"/>
                </a:endParaRPr>
              </a:p>
            </p:txBody>
          </p:sp>
        </p:grpSp>
      </p:grpSp>
      <p:grpSp>
        <p:nvGrpSpPr>
          <p:cNvPr id="11" name="Group 10"/>
          <p:cNvGrpSpPr/>
          <p:nvPr/>
        </p:nvGrpSpPr>
        <p:grpSpPr>
          <a:xfrm>
            <a:off x="1155823" y="5658056"/>
            <a:ext cx="7364721" cy="427953"/>
            <a:chOff x="1155823" y="5658056"/>
            <a:chExt cx="7364721" cy="427953"/>
          </a:xfrm>
        </p:grpSpPr>
        <p:sp>
          <p:nvSpPr>
            <p:cNvPr id="112" name="Rectangle 111"/>
            <p:cNvSpPr/>
            <p:nvPr/>
          </p:nvSpPr>
          <p:spPr>
            <a:xfrm>
              <a:off x="1569503" y="5675478"/>
              <a:ext cx="6951041" cy="400110"/>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Catering </a:t>
              </a:r>
              <a:r>
                <a:rPr lang="en-US" sz="2000" dirty="0" smtClean="0">
                  <a:ln w="0"/>
                  <a:solidFill>
                    <a:schemeClr val="tx1">
                      <a:lumMod val="65000"/>
                      <a:lumOff val="35000"/>
                    </a:schemeClr>
                  </a:solidFill>
                  <a:latin typeface="Nexa Light" panose="02000000000000000000" pitchFamily="50" charset="0"/>
                </a:rPr>
                <a:t>products</a:t>
              </a:r>
              <a:r>
                <a:rPr lang="en-US" sz="2000" dirty="0">
                  <a:ln w="0"/>
                  <a:solidFill>
                    <a:schemeClr val="tx1">
                      <a:lumMod val="65000"/>
                      <a:lumOff val="35000"/>
                    </a:schemeClr>
                  </a:solidFill>
                  <a:latin typeface="Nexa Light" panose="02000000000000000000" pitchFamily="50" charset="0"/>
                </a:rPr>
                <a:t>, </a:t>
              </a:r>
              <a:r>
                <a:rPr lang="en-US" sz="2000" dirty="0" smtClean="0">
                  <a:ln w="0"/>
                  <a:solidFill>
                    <a:schemeClr val="tx1">
                      <a:lumMod val="65000"/>
                      <a:lumOff val="35000"/>
                    </a:schemeClr>
                  </a:solidFill>
                  <a:latin typeface="Nexa Light" panose="02000000000000000000" pitchFamily="50" charset="0"/>
                </a:rPr>
                <a:t>medical </a:t>
              </a:r>
              <a:r>
                <a:rPr lang="en-US" sz="2000" dirty="0">
                  <a:ln w="0"/>
                  <a:solidFill>
                    <a:schemeClr val="tx1">
                      <a:lumMod val="65000"/>
                      <a:lumOff val="35000"/>
                    </a:schemeClr>
                  </a:solidFill>
                  <a:latin typeface="Nexa Light" panose="02000000000000000000" pitchFamily="50" charset="0"/>
                </a:rPr>
                <a:t>Products </a:t>
              </a:r>
              <a:endParaRPr lang="en-US" sz="2000" b="1" cap="none" spc="0" dirty="0">
                <a:ln w="0"/>
                <a:solidFill>
                  <a:schemeClr val="tx1">
                    <a:lumMod val="65000"/>
                    <a:lumOff val="35000"/>
                  </a:schemeClr>
                </a:solidFill>
                <a:latin typeface="Nexa Light" panose="02000000000000000000" pitchFamily="50" charset="0"/>
              </a:endParaRPr>
            </a:p>
          </p:txBody>
        </p:sp>
        <p:sp>
          <p:nvSpPr>
            <p:cNvPr id="114"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1155823" y="5658056"/>
              <a:ext cx="413681" cy="413681"/>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15" name="Rectangle 114"/>
            <p:cNvSpPr/>
            <p:nvPr/>
          </p:nvSpPr>
          <p:spPr>
            <a:xfrm>
              <a:off x="1194188" y="5685899"/>
              <a:ext cx="33695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7</a:t>
              </a:r>
              <a:endParaRPr lang="en-US" sz="2000" b="1" cap="none" spc="0" dirty="0">
                <a:ln w="0"/>
                <a:solidFill>
                  <a:schemeClr val="bg1"/>
                </a:solidFill>
                <a:latin typeface="Nexa Light" panose="02000000000000000000" pitchFamily="50" charset="0"/>
              </a:endParaRPr>
            </a:p>
          </p:txBody>
        </p:sp>
      </p:grpSp>
    </p:spTree>
    <p:extLst>
      <p:ext uri="{BB962C8B-B14F-4D97-AF65-F5344CB8AC3E}">
        <p14:creationId xmlns:p14="http://schemas.microsoft.com/office/powerpoint/2010/main" val="1149751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9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2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8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21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097"/>
          <a:stretch/>
        </p:blipFill>
        <p:spPr>
          <a:xfrm>
            <a:off x="1400329" y="945244"/>
            <a:ext cx="3083614" cy="1986160"/>
          </a:xfrm>
          <a:prstGeom prst="rect">
            <a:avLst/>
          </a:prstGeom>
        </p:spPr>
      </p:pic>
      <p:pic>
        <p:nvPicPr>
          <p:cNvPr id="8" name="Picture 7"/>
          <p:cNvPicPr>
            <a:picLocks noChangeAspect="1"/>
          </p:cNvPicPr>
          <p:nvPr/>
        </p:nvPicPr>
        <p:blipFill rotWithShape="1">
          <a:blip r:embed="rId3"/>
          <a:srcRect t="5745" b="9185"/>
          <a:stretch/>
        </p:blipFill>
        <p:spPr>
          <a:xfrm>
            <a:off x="6722918" y="1113979"/>
            <a:ext cx="3141797" cy="1648691"/>
          </a:xfrm>
          <a:prstGeom prst="rect">
            <a:avLst/>
          </a:prstGeom>
        </p:spPr>
      </p:pic>
      <p:sp>
        <p:nvSpPr>
          <p:cNvPr id="6" name="Rectangle 5"/>
          <p:cNvSpPr/>
          <p:nvPr/>
        </p:nvSpPr>
        <p:spPr>
          <a:xfrm>
            <a:off x="2031662" y="331711"/>
            <a:ext cx="7967309" cy="584775"/>
          </a:xfrm>
          <a:prstGeom prst="rect">
            <a:avLst/>
          </a:prstGeom>
          <a:noFill/>
        </p:spPr>
        <p:txBody>
          <a:bodyPr wrap="none" lIns="91440" tIns="45720" rIns="91440" bIns="45720">
            <a:spAutoFit/>
          </a:bodyPr>
          <a:lstStyle/>
          <a:p>
            <a:pPr algn="ctr"/>
            <a:r>
              <a:rPr lang="en-US" sz="3200" dirty="0">
                <a:ln w="0"/>
                <a:solidFill>
                  <a:srgbClr val="34A853"/>
                </a:solidFill>
                <a:latin typeface="+mj-lt"/>
              </a:rPr>
              <a:t>Regular Plastic vs. Biodegradable Plastic</a:t>
            </a:r>
          </a:p>
        </p:txBody>
      </p:sp>
      <p:grpSp>
        <p:nvGrpSpPr>
          <p:cNvPr id="3" name="Group 2"/>
          <p:cNvGrpSpPr/>
          <p:nvPr/>
        </p:nvGrpSpPr>
        <p:grpSpPr>
          <a:xfrm>
            <a:off x="6309237" y="2783295"/>
            <a:ext cx="4995601" cy="725308"/>
            <a:chOff x="6309237" y="2783295"/>
            <a:chExt cx="4995601" cy="725308"/>
          </a:xfrm>
        </p:grpSpPr>
        <p:sp>
          <p:nvSpPr>
            <p:cNvPr id="21" name="Rectangle 20"/>
            <p:cNvSpPr/>
            <p:nvPr/>
          </p:nvSpPr>
          <p:spPr>
            <a:xfrm>
              <a:off x="6722918" y="2800717"/>
              <a:ext cx="4581920" cy="707886"/>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Biodegradable plastics do not release carbon</a:t>
              </a:r>
              <a:endParaRPr lang="en-US" sz="2000" b="1" cap="none" spc="0" dirty="0">
                <a:ln w="0"/>
                <a:solidFill>
                  <a:schemeClr val="tx1">
                    <a:lumMod val="65000"/>
                    <a:lumOff val="35000"/>
                  </a:schemeClr>
                </a:solidFill>
                <a:latin typeface="Nexa Light" panose="02000000000000000000" pitchFamily="50" charset="0"/>
              </a:endParaRPr>
            </a:p>
          </p:txBody>
        </p:sp>
        <p:sp>
          <p:nvSpPr>
            <p:cNvPr id="2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309237" y="2783295"/>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27" name="Rectangle 26"/>
            <p:cNvSpPr/>
            <p:nvPr/>
          </p:nvSpPr>
          <p:spPr>
            <a:xfrm>
              <a:off x="6382067" y="2811138"/>
              <a:ext cx="26802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nvGrpSpPr>
          <p:cNvPr id="4" name="Group 3"/>
          <p:cNvGrpSpPr/>
          <p:nvPr/>
        </p:nvGrpSpPr>
        <p:grpSpPr>
          <a:xfrm>
            <a:off x="6309237" y="3545681"/>
            <a:ext cx="4995601" cy="725308"/>
            <a:chOff x="6309237" y="3545681"/>
            <a:chExt cx="4995601" cy="725308"/>
          </a:xfrm>
        </p:grpSpPr>
        <p:sp>
          <p:nvSpPr>
            <p:cNvPr id="29" name="Rectangle 28"/>
            <p:cNvSpPr/>
            <p:nvPr/>
          </p:nvSpPr>
          <p:spPr>
            <a:xfrm>
              <a:off x="6722918" y="3563103"/>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Do </a:t>
              </a:r>
              <a:r>
                <a:rPr lang="en-US" sz="2000" dirty="0">
                  <a:ln w="0"/>
                  <a:solidFill>
                    <a:schemeClr val="tx1">
                      <a:lumMod val="65000"/>
                      <a:lumOff val="35000"/>
                    </a:schemeClr>
                  </a:solidFill>
                  <a:latin typeface="Nexa Light" panose="02000000000000000000" pitchFamily="50" charset="0"/>
                </a:rPr>
                <a:t>not contain those polluting materials</a:t>
              </a:r>
              <a:endParaRPr lang="en-US" sz="2000" b="1" cap="none" spc="0" dirty="0">
                <a:ln w="0"/>
                <a:solidFill>
                  <a:schemeClr val="tx1">
                    <a:lumMod val="65000"/>
                    <a:lumOff val="35000"/>
                  </a:schemeClr>
                </a:solidFill>
                <a:latin typeface="Nexa Light" panose="02000000000000000000" pitchFamily="50" charset="0"/>
              </a:endParaRPr>
            </a:p>
          </p:txBody>
        </p:sp>
        <p:sp>
          <p:nvSpPr>
            <p:cNvPr id="35"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309237" y="3545681"/>
              <a:ext cx="413681" cy="413681"/>
            </a:xfrm>
            <a:prstGeom prst="ellipse">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grpSp>
      <p:sp>
        <p:nvSpPr>
          <p:cNvPr id="36" name="Rectangle 35"/>
          <p:cNvSpPr/>
          <p:nvPr/>
        </p:nvSpPr>
        <p:spPr>
          <a:xfrm>
            <a:off x="6338786" y="3573524"/>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nvGrpSpPr>
          <p:cNvPr id="7" name="Group 6"/>
          <p:cNvGrpSpPr/>
          <p:nvPr/>
        </p:nvGrpSpPr>
        <p:grpSpPr>
          <a:xfrm>
            <a:off x="6309237" y="4325489"/>
            <a:ext cx="4995601" cy="725308"/>
            <a:chOff x="6309237" y="4325489"/>
            <a:chExt cx="4995601" cy="725308"/>
          </a:xfrm>
        </p:grpSpPr>
        <p:sp>
          <p:nvSpPr>
            <p:cNvPr id="96" name="Rectangle 95"/>
            <p:cNvSpPr/>
            <p:nvPr/>
          </p:nvSpPr>
          <p:spPr>
            <a:xfrm>
              <a:off x="6722918" y="4342911"/>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Are able </a:t>
              </a:r>
              <a:r>
                <a:rPr lang="en-US" sz="2000" dirty="0">
                  <a:ln w="0"/>
                  <a:solidFill>
                    <a:schemeClr val="tx1">
                      <a:lumMod val="65000"/>
                      <a:lumOff val="35000"/>
                    </a:schemeClr>
                  </a:solidFill>
                  <a:latin typeface="Nexa Light" panose="02000000000000000000" pitchFamily="50" charset="0"/>
                </a:rPr>
                <a:t>to be broken down by naturally occurring bacteria</a:t>
              </a:r>
              <a:endParaRPr lang="en-US" sz="2000" b="1" cap="none" spc="0" dirty="0">
                <a:ln w="0"/>
                <a:solidFill>
                  <a:schemeClr val="tx1">
                    <a:lumMod val="65000"/>
                    <a:lumOff val="35000"/>
                  </a:schemeClr>
                </a:solidFill>
                <a:latin typeface="Nexa Light" panose="02000000000000000000" pitchFamily="50" charset="0"/>
              </a:endParaRPr>
            </a:p>
          </p:txBody>
        </p:sp>
        <p:sp>
          <p:nvSpPr>
            <p:cNvPr id="9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309237" y="4325489"/>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99" name="Rectangle 98"/>
            <p:cNvSpPr/>
            <p:nvPr/>
          </p:nvSpPr>
          <p:spPr>
            <a:xfrm>
              <a:off x="6355847" y="4353332"/>
              <a:ext cx="308097" cy="400110"/>
            </a:xfrm>
            <a:prstGeom prst="rect">
              <a:avLst/>
            </a:prstGeom>
            <a:noFill/>
          </p:spPr>
          <p:txBody>
            <a:bodyPr wrap="squar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nvGrpSpPr>
          <p:cNvPr id="11" name="Group 10"/>
          <p:cNvGrpSpPr/>
          <p:nvPr/>
        </p:nvGrpSpPr>
        <p:grpSpPr>
          <a:xfrm>
            <a:off x="6309237" y="5087875"/>
            <a:ext cx="4995601" cy="725308"/>
            <a:chOff x="6309237" y="5087875"/>
            <a:chExt cx="4995601" cy="725308"/>
          </a:xfrm>
        </p:grpSpPr>
        <p:sp>
          <p:nvSpPr>
            <p:cNvPr id="100" name="Rectangle 99"/>
            <p:cNvSpPr/>
            <p:nvPr/>
          </p:nvSpPr>
          <p:spPr>
            <a:xfrm>
              <a:off x="6722918" y="5105297"/>
              <a:ext cx="4581920"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Do </a:t>
              </a:r>
              <a:r>
                <a:rPr lang="en-US" sz="2000" dirty="0">
                  <a:ln w="0"/>
                  <a:solidFill>
                    <a:schemeClr val="tx1">
                      <a:lumMod val="65000"/>
                      <a:lumOff val="35000"/>
                    </a:schemeClr>
                  </a:solidFill>
                  <a:latin typeface="Nexa Light" panose="02000000000000000000" pitchFamily="50" charset="0"/>
                </a:rPr>
                <a:t>not release other dangerous items upon decomposition</a:t>
              </a:r>
              <a:endParaRPr lang="en-US" sz="2000" b="1" cap="none" spc="0" dirty="0">
                <a:ln w="0"/>
                <a:solidFill>
                  <a:schemeClr val="tx1">
                    <a:lumMod val="65000"/>
                    <a:lumOff val="35000"/>
                  </a:schemeClr>
                </a:solidFill>
                <a:latin typeface="Nexa Light" panose="02000000000000000000" pitchFamily="50" charset="0"/>
              </a:endParaRPr>
            </a:p>
          </p:txBody>
        </p:sp>
        <p:sp>
          <p:nvSpPr>
            <p:cNvPr id="10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309237" y="5087875"/>
              <a:ext cx="413681" cy="413681"/>
            </a:xfrm>
            <a:prstGeom prst="ellipse">
              <a:avLst/>
            </a:pr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3" name="Rectangle 102"/>
            <p:cNvSpPr/>
            <p:nvPr/>
          </p:nvSpPr>
          <p:spPr>
            <a:xfrm>
              <a:off x="6338786" y="5115718"/>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nvGrpSpPr>
          <p:cNvPr id="12" name="Group 11"/>
          <p:cNvGrpSpPr/>
          <p:nvPr/>
        </p:nvGrpSpPr>
        <p:grpSpPr>
          <a:xfrm>
            <a:off x="6309237" y="5877334"/>
            <a:ext cx="4995601" cy="427953"/>
            <a:chOff x="6309237" y="5877334"/>
            <a:chExt cx="4995601" cy="427953"/>
          </a:xfrm>
        </p:grpSpPr>
        <p:sp>
          <p:nvSpPr>
            <p:cNvPr id="104" name="Rectangle 103"/>
            <p:cNvSpPr/>
            <p:nvPr/>
          </p:nvSpPr>
          <p:spPr>
            <a:xfrm>
              <a:off x="6722918" y="5894756"/>
              <a:ext cx="4581920" cy="400110"/>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Slightly </a:t>
              </a:r>
              <a:r>
                <a:rPr lang="en-US" sz="2000" dirty="0">
                  <a:ln w="0"/>
                  <a:solidFill>
                    <a:schemeClr val="tx1">
                      <a:lumMod val="65000"/>
                      <a:lumOff val="35000"/>
                    </a:schemeClr>
                  </a:solidFill>
                  <a:latin typeface="Nexa Light" panose="02000000000000000000" pitchFamily="50" charset="0"/>
                </a:rPr>
                <a:t>higher cost to produce</a:t>
              </a:r>
              <a:endParaRPr lang="en-US" sz="2000" b="1" cap="none" spc="0" dirty="0">
                <a:ln w="0"/>
                <a:solidFill>
                  <a:schemeClr val="tx1">
                    <a:lumMod val="65000"/>
                    <a:lumOff val="35000"/>
                  </a:schemeClr>
                </a:solidFill>
                <a:latin typeface="Nexa Light" panose="02000000000000000000" pitchFamily="50" charset="0"/>
              </a:endParaRPr>
            </a:p>
          </p:txBody>
        </p:sp>
        <p:sp>
          <p:nvSpPr>
            <p:cNvPr id="10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6309237" y="5877334"/>
              <a:ext cx="413681" cy="413681"/>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107" name="Rectangle 106"/>
            <p:cNvSpPr/>
            <p:nvPr/>
          </p:nvSpPr>
          <p:spPr>
            <a:xfrm>
              <a:off x="6352641" y="5905177"/>
              <a:ext cx="311303" cy="400110"/>
            </a:xfrm>
            <a:prstGeom prst="rect">
              <a:avLst/>
            </a:prstGeom>
            <a:noFill/>
          </p:spPr>
          <p:txBody>
            <a:bodyPr wrap="squar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grpSp>
        <p:nvGrpSpPr>
          <p:cNvPr id="2" name="Group 1"/>
          <p:cNvGrpSpPr/>
          <p:nvPr/>
        </p:nvGrpSpPr>
        <p:grpSpPr>
          <a:xfrm>
            <a:off x="591751" y="2783295"/>
            <a:ext cx="4382031" cy="725308"/>
            <a:chOff x="591751" y="2783295"/>
            <a:chExt cx="4382031" cy="725308"/>
          </a:xfrm>
        </p:grpSpPr>
        <p:sp>
          <p:nvSpPr>
            <p:cNvPr id="32" name="Rectangle 31"/>
            <p:cNvSpPr/>
            <p:nvPr/>
          </p:nvSpPr>
          <p:spPr>
            <a:xfrm>
              <a:off x="1005432" y="2800717"/>
              <a:ext cx="3968350" cy="707886"/>
            </a:xfrm>
            <a:prstGeom prst="rect">
              <a:avLst/>
            </a:prstGeom>
            <a:noFill/>
          </p:spPr>
          <p:txBody>
            <a:bodyPr wrap="squar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After formation, regular plastics hold carbon</a:t>
              </a:r>
              <a:endParaRPr lang="en-US" sz="2000" b="1" cap="none" spc="0" dirty="0">
                <a:ln w="0"/>
                <a:solidFill>
                  <a:schemeClr val="tx1">
                    <a:lumMod val="65000"/>
                    <a:lumOff val="35000"/>
                  </a:schemeClr>
                </a:solidFill>
                <a:latin typeface="Nexa Light" panose="02000000000000000000" pitchFamily="50" charset="0"/>
              </a:endParaRPr>
            </a:p>
          </p:txBody>
        </p:sp>
        <p:sp>
          <p:nvSpPr>
            <p:cNvPr id="52"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91751" y="2783295"/>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53" name="Rectangle 52"/>
            <p:cNvSpPr/>
            <p:nvPr/>
          </p:nvSpPr>
          <p:spPr>
            <a:xfrm>
              <a:off x="664581" y="2811138"/>
              <a:ext cx="26802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1</a:t>
              </a:r>
              <a:endParaRPr lang="en-US" sz="2000" b="1" cap="none" spc="0" dirty="0">
                <a:ln w="0"/>
                <a:solidFill>
                  <a:schemeClr val="bg1"/>
                </a:solidFill>
                <a:latin typeface="Nexa Light" panose="02000000000000000000" pitchFamily="50" charset="0"/>
              </a:endParaRPr>
            </a:p>
          </p:txBody>
        </p:sp>
      </p:grpSp>
      <p:grpSp>
        <p:nvGrpSpPr>
          <p:cNvPr id="16" name="Group 15"/>
          <p:cNvGrpSpPr/>
          <p:nvPr/>
        </p:nvGrpSpPr>
        <p:grpSpPr>
          <a:xfrm>
            <a:off x="591751" y="3535393"/>
            <a:ext cx="5322589" cy="707886"/>
            <a:chOff x="591751" y="3535393"/>
            <a:chExt cx="5322589" cy="707886"/>
          </a:xfrm>
        </p:grpSpPr>
        <p:sp>
          <p:nvSpPr>
            <p:cNvPr id="37" name="Rectangle 36"/>
            <p:cNvSpPr/>
            <p:nvPr/>
          </p:nvSpPr>
          <p:spPr>
            <a:xfrm>
              <a:off x="1005432" y="3535393"/>
              <a:ext cx="4908908" cy="707886"/>
            </a:xfrm>
            <a:prstGeom prst="rect">
              <a:avLst/>
            </a:prstGeom>
            <a:noFill/>
          </p:spPr>
          <p:txBody>
            <a:bodyPr wrap="none" lIns="91440" tIns="45720" rIns="91440" bIns="45720">
              <a:spAutoFit/>
            </a:bodyPr>
            <a:lstStyle/>
            <a:p>
              <a:r>
                <a:rPr lang="en-US" sz="2000" dirty="0">
                  <a:ln w="0"/>
                  <a:solidFill>
                    <a:schemeClr val="tx1">
                      <a:lumMod val="65000"/>
                      <a:lumOff val="35000"/>
                    </a:schemeClr>
                  </a:solidFill>
                  <a:latin typeface="Nexa Light" panose="02000000000000000000" pitchFamily="50" charset="0"/>
                </a:rPr>
                <a:t>Methane and other forms of pollutants </a:t>
              </a:r>
              <a:endParaRPr lang="en-US" sz="2000" dirty="0" smtClean="0">
                <a:ln w="0"/>
                <a:solidFill>
                  <a:schemeClr val="tx1">
                    <a:lumMod val="65000"/>
                    <a:lumOff val="35000"/>
                  </a:schemeClr>
                </a:solidFill>
                <a:latin typeface="Nexa Light" panose="02000000000000000000" pitchFamily="50" charset="0"/>
              </a:endParaRPr>
            </a:p>
            <a:p>
              <a:r>
                <a:rPr lang="en-US" sz="2000" dirty="0" smtClean="0">
                  <a:ln w="0"/>
                  <a:solidFill>
                    <a:schemeClr val="tx1">
                      <a:lumMod val="65000"/>
                      <a:lumOff val="35000"/>
                    </a:schemeClr>
                  </a:solidFill>
                  <a:latin typeface="Nexa Light" panose="02000000000000000000" pitchFamily="50" charset="0"/>
                </a:rPr>
                <a:t>could </a:t>
              </a:r>
              <a:r>
                <a:rPr lang="en-US" sz="2000" dirty="0">
                  <a:ln w="0"/>
                  <a:solidFill>
                    <a:schemeClr val="tx1">
                      <a:lumMod val="65000"/>
                      <a:lumOff val="35000"/>
                    </a:schemeClr>
                  </a:solidFill>
                  <a:latin typeface="Nexa Light" panose="02000000000000000000" pitchFamily="50" charset="0"/>
                </a:rPr>
                <a:t>also be released</a:t>
              </a:r>
              <a:endParaRPr lang="en-US" sz="2000" b="1" cap="none" spc="0" dirty="0">
                <a:ln w="0"/>
                <a:solidFill>
                  <a:schemeClr val="tx1">
                    <a:lumMod val="65000"/>
                    <a:lumOff val="35000"/>
                  </a:schemeClr>
                </a:solidFill>
                <a:latin typeface="Nexa Light" panose="02000000000000000000" pitchFamily="50" charset="0"/>
              </a:endParaRPr>
            </a:p>
          </p:txBody>
        </p:sp>
        <p:sp>
          <p:nvSpPr>
            <p:cNvPr id="50"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91751" y="3545681"/>
              <a:ext cx="413681" cy="413681"/>
            </a:xfrm>
            <a:prstGeom prst="ellipse">
              <a:avLst/>
            </a:prstGeom>
            <a:solidFill>
              <a:srgbClr val="FF000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51" name="Rectangle 50"/>
            <p:cNvSpPr/>
            <p:nvPr/>
          </p:nvSpPr>
          <p:spPr>
            <a:xfrm>
              <a:off x="621300" y="3573524"/>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2</a:t>
              </a:r>
              <a:endParaRPr lang="en-US" sz="2000" b="1" cap="none" spc="0" dirty="0">
                <a:ln w="0"/>
                <a:solidFill>
                  <a:schemeClr val="bg1"/>
                </a:solidFill>
                <a:latin typeface="Nexa Light" panose="02000000000000000000" pitchFamily="50" charset="0"/>
              </a:endParaRPr>
            </a:p>
          </p:txBody>
        </p:sp>
      </p:grpSp>
      <p:grpSp>
        <p:nvGrpSpPr>
          <p:cNvPr id="15" name="Group 14"/>
          <p:cNvGrpSpPr/>
          <p:nvPr/>
        </p:nvGrpSpPr>
        <p:grpSpPr>
          <a:xfrm>
            <a:off x="591751" y="4315201"/>
            <a:ext cx="5227158" cy="707886"/>
            <a:chOff x="591751" y="4315201"/>
            <a:chExt cx="5227158" cy="707886"/>
          </a:xfrm>
        </p:grpSpPr>
        <p:sp>
          <p:nvSpPr>
            <p:cNvPr id="39" name="Rectangle 38"/>
            <p:cNvSpPr/>
            <p:nvPr/>
          </p:nvSpPr>
          <p:spPr>
            <a:xfrm>
              <a:off x="1005432" y="4315201"/>
              <a:ext cx="4813477"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Are not able </a:t>
              </a:r>
              <a:r>
                <a:rPr lang="en-US" sz="2000" dirty="0">
                  <a:ln w="0"/>
                  <a:solidFill>
                    <a:schemeClr val="tx1">
                      <a:lumMod val="65000"/>
                      <a:lumOff val="35000"/>
                    </a:schemeClr>
                  </a:solidFill>
                  <a:latin typeface="Nexa Light" panose="02000000000000000000" pitchFamily="50" charset="0"/>
                </a:rPr>
                <a:t>to be broken down by naturally occurring bacteria</a:t>
              </a:r>
              <a:endParaRPr lang="en-US" sz="2000" b="1" cap="none" spc="0" dirty="0">
                <a:ln w="0"/>
                <a:solidFill>
                  <a:schemeClr val="tx1">
                    <a:lumMod val="65000"/>
                    <a:lumOff val="35000"/>
                  </a:schemeClr>
                </a:solidFill>
                <a:latin typeface="Nexa Light" panose="02000000000000000000" pitchFamily="50" charset="0"/>
              </a:endParaRPr>
            </a:p>
          </p:txBody>
        </p:sp>
        <p:sp>
          <p:nvSpPr>
            <p:cNvPr id="48"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91751" y="4325489"/>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49" name="Rectangle 48"/>
            <p:cNvSpPr/>
            <p:nvPr/>
          </p:nvSpPr>
          <p:spPr>
            <a:xfrm>
              <a:off x="624506" y="4353332"/>
              <a:ext cx="348172"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3</a:t>
              </a:r>
              <a:endParaRPr lang="en-US" sz="2000" b="1" cap="none" spc="0" dirty="0">
                <a:ln w="0"/>
                <a:solidFill>
                  <a:schemeClr val="bg1"/>
                </a:solidFill>
                <a:latin typeface="Nexa Light" panose="02000000000000000000" pitchFamily="50" charset="0"/>
              </a:endParaRPr>
            </a:p>
          </p:txBody>
        </p:sp>
      </p:grpSp>
      <p:grpSp>
        <p:nvGrpSpPr>
          <p:cNvPr id="17" name="Group 16"/>
          <p:cNvGrpSpPr/>
          <p:nvPr/>
        </p:nvGrpSpPr>
        <p:grpSpPr>
          <a:xfrm>
            <a:off x="591751" y="5087875"/>
            <a:ext cx="5060904" cy="711453"/>
            <a:chOff x="591751" y="5087875"/>
            <a:chExt cx="5060904" cy="711453"/>
          </a:xfrm>
        </p:grpSpPr>
        <p:sp>
          <p:nvSpPr>
            <p:cNvPr id="46"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91751" y="5087875"/>
              <a:ext cx="413681" cy="413681"/>
            </a:xfrm>
            <a:prstGeom prst="ellipse">
              <a:avLst/>
            </a:prstGeom>
            <a:solidFill>
              <a:srgbClr val="FF0000"/>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grpSp>
          <p:nvGrpSpPr>
            <p:cNvPr id="14" name="Group 13"/>
            <p:cNvGrpSpPr/>
            <p:nvPr/>
          </p:nvGrpSpPr>
          <p:grpSpPr>
            <a:xfrm>
              <a:off x="621300" y="5091442"/>
              <a:ext cx="5031355" cy="707886"/>
              <a:chOff x="621300" y="5091442"/>
              <a:chExt cx="5031355" cy="707886"/>
            </a:xfrm>
          </p:grpSpPr>
          <p:sp>
            <p:nvSpPr>
              <p:cNvPr id="41" name="Rectangle 40"/>
              <p:cNvSpPr/>
              <p:nvPr/>
            </p:nvSpPr>
            <p:spPr>
              <a:xfrm>
                <a:off x="1005432" y="5091442"/>
                <a:ext cx="4647223" cy="707886"/>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Releases </a:t>
                </a:r>
                <a:r>
                  <a:rPr lang="en-US" sz="2000" dirty="0">
                    <a:ln w="0"/>
                    <a:solidFill>
                      <a:schemeClr val="tx1">
                        <a:lumMod val="65000"/>
                        <a:lumOff val="35000"/>
                      </a:schemeClr>
                    </a:solidFill>
                    <a:latin typeface="Nexa Light" panose="02000000000000000000" pitchFamily="50" charset="0"/>
                  </a:rPr>
                  <a:t>other dangerous items </a:t>
                </a:r>
                <a:r>
                  <a:rPr lang="en-US" sz="2000" dirty="0" smtClean="0">
                    <a:ln w="0"/>
                    <a:solidFill>
                      <a:schemeClr val="tx1">
                        <a:lumMod val="65000"/>
                        <a:lumOff val="35000"/>
                      </a:schemeClr>
                    </a:solidFill>
                    <a:latin typeface="Nexa Light" panose="02000000000000000000" pitchFamily="50" charset="0"/>
                  </a:rPr>
                  <a:t>when it is burnt</a:t>
                </a:r>
                <a:endParaRPr lang="en-US" sz="2000" dirty="0">
                  <a:ln w="0"/>
                  <a:solidFill>
                    <a:schemeClr val="tx1">
                      <a:lumMod val="65000"/>
                      <a:lumOff val="35000"/>
                    </a:schemeClr>
                  </a:solidFill>
                  <a:latin typeface="Nexa Light" panose="02000000000000000000" pitchFamily="50" charset="0"/>
                </a:endParaRPr>
              </a:p>
            </p:txBody>
          </p:sp>
          <p:sp>
            <p:nvSpPr>
              <p:cNvPr id="47" name="Rectangle 46"/>
              <p:cNvSpPr/>
              <p:nvPr/>
            </p:nvSpPr>
            <p:spPr>
              <a:xfrm>
                <a:off x="621300" y="5115718"/>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4</a:t>
                </a:r>
                <a:endParaRPr lang="en-US" sz="2000" b="1" cap="none" spc="0" dirty="0">
                  <a:ln w="0"/>
                  <a:solidFill>
                    <a:schemeClr val="bg1"/>
                  </a:solidFill>
                  <a:latin typeface="Nexa Light" panose="02000000000000000000" pitchFamily="50" charset="0"/>
                </a:endParaRPr>
              </a:p>
            </p:txBody>
          </p:sp>
        </p:grpSp>
      </p:grpSp>
      <p:grpSp>
        <p:nvGrpSpPr>
          <p:cNvPr id="13" name="Group 12"/>
          <p:cNvGrpSpPr/>
          <p:nvPr/>
        </p:nvGrpSpPr>
        <p:grpSpPr>
          <a:xfrm>
            <a:off x="591751" y="5877334"/>
            <a:ext cx="5514052" cy="427953"/>
            <a:chOff x="591751" y="5877334"/>
            <a:chExt cx="5514052" cy="427953"/>
          </a:xfrm>
        </p:grpSpPr>
        <p:sp>
          <p:nvSpPr>
            <p:cNvPr id="43" name="Rectangle 42"/>
            <p:cNvSpPr/>
            <p:nvPr/>
          </p:nvSpPr>
          <p:spPr>
            <a:xfrm>
              <a:off x="1005432" y="5894756"/>
              <a:ext cx="5100371" cy="400110"/>
            </a:xfrm>
            <a:prstGeom prst="rect">
              <a:avLst/>
            </a:prstGeom>
            <a:noFill/>
          </p:spPr>
          <p:txBody>
            <a:bodyPr wrap="square" lIns="91440" tIns="45720" rIns="91440" bIns="45720">
              <a:spAutoFit/>
            </a:bodyPr>
            <a:lstStyle/>
            <a:p>
              <a:r>
                <a:rPr lang="en-US" sz="2000" dirty="0" smtClean="0">
                  <a:ln w="0"/>
                  <a:solidFill>
                    <a:schemeClr val="tx1">
                      <a:lumMod val="65000"/>
                      <a:lumOff val="35000"/>
                    </a:schemeClr>
                  </a:solidFill>
                  <a:latin typeface="Nexa Light" panose="02000000000000000000" pitchFamily="50" charset="0"/>
                </a:rPr>
                <a:t>Less cost </a:t>
              </a:r>
              <a:r>
                <a:rPr lang="en-US" sz="2000" dirty="0">
                  <a:ln w="0"/>
                  <a:solidFill>
                    <a:schemeClr val="tx1">
                      <a:lumMod val="65000"/>
                      <a:lumOff val="35000"/>
                    </a:schemeClr>
                  </a:solidFill>
                  <a:latin typeface="Nexa Light" panose="02000000000000000000" pitchFamily="50" charset="0"/>
                </a:rPr>
                <a:t>to produce</a:t>
              </a:r>
              <a:endParaRPr lang="en-US" sz="2000" b="1" cap="none" spc="0" dirty="0">
                <a:ln w="0"/>
                <a:solidFill>
                  <a:schemeClr val="tx1">
                    <a:lumMod val="65000"/>
                    <a:lumOff val="35000"/>
                  </a:schemeClr>
                </a:solidFill>
                <a:latin typeface="Nexa Light" panose="02000000000000000000" pitchFamily="50" charset="0"/>
              </a:endParaRPr>
            </a:p>
          </p:txBody>
        </p:sp>
        <p:sp>
          <p:nvSpPr>
            <p:cNvPr id="44" name="Oval 150">
              <a:extLst>
                <a:ext uri="{FF2B5EF4-FFF2-40B4-BE49-F238E27FC236}">
                  <a16:creationId xmlns:a16="http://schemas.microsoft.com/office/drawing/2014/main" id="{C2A0B642-1AFA-4571-BD05-D08F8256721D}"/>
                </a:ext>
              </a:extLst>
            </p:cNvPr>
            <p:cNvSpPr>
              <a:spLocks noChangeArrowheads="1"/>
            </p:cNvSpPr>
            <p:nvPr/>
          </p:nvSpPr>
          <p:spPr bwMode="auto">
            <a:xfrm rot="5400000">
              <a:off x="591751" y="5877334"/>
              <a:ext cx="413681" cy="413681"/>
            </a:xfrm>
            <a:prstGeom prst="ellipse">
              <a:avLst/>
            </a:prstGeom>
            <a:solidFill>
              <a:srgbClr val="F22079"/>
            </a:solidFill>
            <a:ln>
              <a:noFill/>
            </a:ln>
          </p:spPr>
          <p:txBody>
            <a:bodyPr vert="horz" wrap="square" lIns="91440" tIns="45720" rIns="91440" bIns="45720" numCol="1" anchor="t" anchorCtr="0" compatLnSpc="1">
              <a:prstTxWarp prst="textNoShape">
                <a:avLst/>
              </a:prstTxWarp>
            </a:bodyPr>
            <a:lstStyle/>
            <a:p>
              <a:endParaRPr lang="en-US" sz="2000">
                <a:solidFill>
                  <a:srgbClr val="0070C0"/>
                </a:solidFill>
              </a:endParaRPr>
            </a:p>
          </p:txBody>
        </p:sp>
        <p:sp>
          <p:nvSpPr>
            <p:cNvPr id="45" name="Rectangle 44"/>
            <p:cNvSpPr/>
            <p:nvPr/>
          </p:nvSpPr>
          <p:spPr>
            <a:xfrm>
              <a:off x="621300" y="5905177"/>
              <a:ext cx="354584" cy="400110"/>
            </a:xfrm>
            <a:prstGeom prst="rect">
              <a:avLst/>
            </a:prstGeom>
            <a:noFill/>
          </p:spPr>
          <p:txBody>
            <a:bodyPr wrap="none" lIns="91440" tIns="45720" rIns="91440" bIns="45720">
              <a:spAutoFit/>
            </a:bodyPr>
            <a:lstStyle/>
            <a:p>
              <a:pPr algn="ctr"/>
              <a:r>
                <a:rPr lang="en-US" sz="2000" b="0" cap="none" spc="0" dirty="0" smtClean="0">
                  <a:ln w="0"/>
                  <a:solidFill>
                    <a:schemeClr val="bg1"/>
                  </a:solidFill>
                  <a:latin typeface="Nexa Light" panose="02000000000000000000" pitchFamily="50" charset="0"/>
                </a:rPr>
                <a:t>5</a:t>
              </a:r>
              <a:endParaRPr lang="en-US" sz="2000" b="1" cap="none" spc="0" dirty="0">
                <a:ln w="0"/>
                <a:solidFill>
                  <a:schemeClr val="bg1"/>
                </a:solidFill>
                <a:latin typeface="Nexa Light" panose="02000000000000000000" pitchFamily="50" charset="0"/>
              </a:endParaRPr>
            </a:p>
          </p:txBody>
        </p:sp>
      </p:grpSp>
    </p:spTree>
    <p:extLst>
      <p:ext uri="{BB962C8B-B14F-4D97-AF65-F5344CB8AC3E}">
        <p14:creationId xmlns:p14="http://schemas.microsoft.com/office/powerpoint/2010/main" val="3723462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75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250"/>
                            </p:stCondLst>
                            <p:childTnLst>
                              <p:par>
                                <p:cTn id="17" presetID="47"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7" presetClass="entr" presetSubtype="0" fill="hold"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7" presetClass="entr" presetSubtype="0" fill="hold"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47" presetClass="entr" presetSubtype="0" fill="hold" nodeType="afterEffect">
                                  <p:stCondLst>
                                    <p:cond delay="25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7" presetClass="entr" presetSubtype="0" fill="hold" nodeType="after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anim calcmode="lin" valueType="num">
                                      <p:cBhvr>
                                        <p:cTn id="44" dur="500" fill="hold"/>
                                        <p:tgtEl>
                                          <p:spTgt spid="15"/>
                                        </p:tgtEl>
                                        <p:attrNameLst>
                                          <p:attrName>ppt_x</p:attrName>
                                        </p:attrNameLst>
                                      </p:cBhvr>
                                      <p:tavLst>
                                        <p:tav tm="0">
                                          <p:val>
                                            <p:strVal val="#ppt_x"/>
                                          </p:val>
                                        </p:tav>
                                        <p:tav tm="100000">
                                          <p:val>
                                            <p:strVal val="#ppt_x"/>
                                          </p:val>
                                        </p:tav>
                                      </p:tavLst>
                                    </p:anim>
                                    <p:anim calcmode="lin" valueType="num">
                                      <p:cBhvr>
                                        <p:cTn id="45" dur="500" fill="hold"/>
                                        <p:tgtEl>
                                          <p:spTgt spid="15"/>
                                        </p:tgtEl>
                                        <p:attrNameLst>
                                          <p:attrName>ppt_y</p:attrName>
                                        </p:attrNameLst>
                                      </p:cBhvr>
                                      <p:tavLst>
                                        <p:tav tm="0">
                                          <p:val>
                                            <p:strVal val="#ppt_y-.1"/>
                                          </p:val>
                                        </p:tav>
                                        <p:tav tm="100000">
                                          <p:val>
                                            <p:strVal val="#ppt_y"/>
                                          </p:val>
                                        </p:tav>
                                      </p:tavLst>
                                    </p:anim>
                                  </p:childTnLst>
                                </p:cTn>
                              </p:par>
                            </p:childTnLst>
                          </p:cTn>
                        </p:par>
                        <p:par>
                          <p:cTn id="46" fill="hold">
                            <p:stCondLst>
                              <p:cond delay="4750"/>
                            </p:stCondLst>
                            <p:childTnLst>
                              <p:par>
                                <p:cTn id="47" presetID="47"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anim calcmode="lin" valueType="num">
                                      <p:cBhvr>
                                        <p:cTn id="50" dur="500" fill="hold"/>
                                        <p:tgtEl>
                                          <p:spTgt spid="7"/>
                                        </p:tgtEl>
                                        <p:attrNameLst>
                                          <p:attrName>ppt_x</p:attrName>
                                        </p:attrNameLst>
                                      </p:cBhvr>
                                      <p:tavLst>
                                        <p:tav tm="0">
                                          <p:val>
                                            <p:strVal val="#ppt_x"/>
                                          </p:val>
                                        </p:tav>
                                        <p:tav tm="100000">
                                          <p:val>
                                            <p:strVal val="#ppt_x"/>
                                          </p:val>
                                        </p:tav>
                                      </p:tavLst>
                                    </p:anim>
                                    <p:anim calcmode="lin" valueType="num">
                                      <p:cBhvr>
                                        <p:cTn id="51" dur="500" fill="hold"/>
                                        <p:tgtEl>
                                          <p:spTgt spid="7"/>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47" presetClass="entr" presetSubtype="0" fill="hold" nodeType="afterEffect">
                                  <p:stCondLst>
                                    <p:cond delay="25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anim calcmode="lin" valueType="num">
                                      <p:cBhvr>
                                        <p:cTn id="56" dur="500" fill="hold"/>
                                        <p:tgtEl>
                                          <p:spTgt spid="17"/>
                                        </p:tgtEl>
                                        <p:attrNameLst>
                                          <p:attrName>ppt_x</p:attrName>
                                        </p:attrNameLst>
                                      </p:cBhvr>
                                      <p:tavLst>
                                        <p:tav tm="0">
                                          <p:val>
                                            <p:strVal val="#ppt_x"/>
                                          </p:val>
                                        </p:tav>
                                        <p:tav tm="100000">
                                          <p:val>
                                            <p:strVal val="#ppt_x"/>
                                          </p:val>
                                        </p:tav>
                                      </p:tavLst>
                                    </p:anim>
                                    <p:anim calcmode="lin" valueType="num">
                                      <p:cBhvr>
                                        <p:cTn id="57" dur="500" fill="hold"/>
                                        <p:tgtEl>
                                          <p:spTgt spid="17"/>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47" presetClass="entr" presetSubtype="0" fill="hold" nodeType="afterEffect">
                                  <p:stCondLst>
                                    <p:cond delay="25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strVal val="#ppt_x"/>
                                          </p:val>
                                        </p:tav>
                                        <p:tav tm="100000">
                                          <p:val>
                                            <p:strVal val="#ppt_x"/>
                                          </p:val>
                                        </p:tav>
                                      </p:tavLst>
                                    </p:anim>
                                    <p:anim calcmode="lin" valueType="num">
                                      <p:cBhvr>
                                        <p:cTn id="63" dur="500" fill="hold"/>
                                        <p:tgtEl>
                                          <p:spTgt spid="11"/>
                                        </p:tgtEl>
                                        <p:attrNameLst>
                                          <p:attrName>ppt_y</p:attrName>
                                        </p:attrNameLst>
                                      </p:cBhvr>
                                      <p:tavLst>
                                        <p:tav tm="0">
                                          <p:val>
                                            <p:strVal val="#ppt_y-.1"/>
                                          </p:val>
                                        </p:tav>
                                        <p:tav tm="100000">
                                          <p:val>
                                            <p:strVal val="#ppt_y"/>
                                          </p:val>
                                        </p:tav>
                                      </p:tavLst>
                                    </p:anim>
                                  </p:childTnLst>
                                </p:cTn>
                              </p:par>
                            </p:childTnLst>
                          </p:cTn>
                        </p:par>
                        <p:par>
                          <p:cTn id="64" fill="hold">
                            <p:stCondLst>
                              <p:cond delay="7000"/>
                            </p:stCondLst>
                            <p:childTnLst>
                              <p:par>
                                <p:cTn id="65" presetID="47" presetClass="entr" presetSubtype="0" fill="hold" nodeType="afterEffect">
                                  <p:stCondLst>
                                    <p:cond delay="25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anim calcmode="lin" valueType="num">
                                      <p:cBhvr>
                                        <p:cTn id="68" dur="500" fill="hold"/>
                                        <p:tgtEl>
                                          <p:spTgt spid="13"/>
                                        </p:tgtEl>
                                        <p:attrNameLst>
                                          <p:attrName>ppt_x</p:attrName>
                                        </p:attrNameLst>
                                      </p:cBhvr>
                                      <p:tavLst>
                                        <p:tav tm="0">
                                          <p:val>
                                            <p:strVal val="#ppt_x"/>
                                          </p:val>
                                        </p:tav>
                                        <p:tav tm="100000">
                                          <p:val>
                                            <p:strVal val="#ppt_x"/>
                                          </p:val>
                                        </p:tav>
                                      </p:tavLst>
                                    </p:anim>
                                    <p:anim calcmode="lin" valueType="num">
                                      <p:cBhvr>
                                        <p:cTn id="69" dur="500" fill="hold"/>
                                        <p:tgtEl>
                                          <p:spTgt spid="13"/>
                                        </p:tgtEl>
                                        <p:attrNameLst>
                                          <p:attrName>ppt_y</p:attrName>
                                        </p:attrNameLst>
                                      </p:cBhvr>
                                      <p:tavLst>
                                        <p:tav tm="0">
                                          <p:val>
                                            <p:strVal val="#ppt_y-.1"/>
                                          </p:val>
                                        </p:tav>
                                        <p:tav tm="100000">
                                          <p:val>
                                            <p:strVal val="#ppt_y"/>
                                          </p:val>
                                        </p:tav>
                                      </p:tavLst>
                                    </p:anim>
                                  </p:childTnLst>
                                </p:cTn>
                              </p:par>
                            </p:childTnLst>
                          </p:cTn>
                        </p:par>
                        <p:par>
                          <p:cTn id="70" fill="hold">
                            <p:stCondLst>
                              <p:cond delay="7750"/>
                            </p:stCondLst>
                            <p:childTnLst>
                              <p:par>
                                <p:cTn id="71" presetID="47" presetClass="entr" presetSubtype="0" fill="hold" nodeType="afterEffect">
                                  <p:stCondLst>
                                    <p:cond delay="25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anim calcmode="lin" valueType="num">
                                      <p:cBhvr>
                                        <p:cTn id="74" dur="500" fill="hold"/>
                                        <p:tgtEl>
                                          <p:spTgt spid="12"/>
                                        </p:tgtEl>
                                        <p:attrNameLst>
                                          <p:attrName>ppt_x</p:attrName>
                                        </p:attrNameLst>
                                      </p:cBhvr>
                                      <p:tavLst>
                                        <p:tav tm="0">
                                          <p:val>
                                            <p:strVal val="#ppt_x"/>
                                          </p:val>
                                        </p:tav>
                                        <p:tav tm="100000">
                                          <p:val>
                                            <p:strVal val="#ppt_x"/>
                                          </p:val>
                                        </p:tav>
                                      </p:tavLst>
                                    </p:anim>
                                    <p:anim calcmode="lin" valueType="num">
                                      <p:cBhvr>
                                        <p:cTn id="7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Nexa 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776</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Nexa Bold</vt:lpstr>
      <vt:lpstr>Nexa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 Nijhoom</dc:creator>
  <cp:lastModifiedBy>Mohammad Ali Nijhoom</cp:lastModifiedBy>
  <cp:revision>57</cp:revision>
  <dcterms:created xsi:type="dcterms:W3CDTF">2019-03-27T21:34:41Z</dcterms:created>
  <dcterms:modified xsi:type="dcterms:W3CDTF">2019-04-07T01:09:22Z</dcterms:modified>
</cp:coreProperties>
</file>