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64" r:id="rId2"/>
    <p:sldId id="256" r:id="rId3"/>
    <p:sldId id="257" r:id="rId4"/>
    <p:sldId id="258" r:id="rId5"/>
    <p:sldId id="261" r:id="rId6"/>
    <p:sldId id="263" r:id="rId7"/>
    <p:sldId id="260" r:id="rId8"/>
    <p:sldId id="262"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258" y="6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B5210D-8645-4933-896B-BC948ABB7E14}" type="datetimeFigureOut">
              <a:rPr lang="en-US" smtClean="0"/>
              <a:t>1/15/2025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A285EC-249B-4097-B522-90DDF67B6FD6}" type="slidenum">
              <a:rPr lang="en-US" smtClean="0"/>
              <a:t>‹#›</a:t>
            </a:fld>
            <a:endParaRPr lang="en-US" dirty="0"/>
          </a:p>
        </p:txBody>
      </p:sp>
    </p:spTree>
    <p:extLst>
      <p:ext uri="{BB962C8B-B14F-4D97-AF65-F5344CB8AC3E}">
        <p14:creationId xmlns:p14="http://schemas.microsoft.com/office/powerpoint/2010/main" val="280504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A285EC-249B-4097-B522-90DDF67B6FD6}" type="slidenum">
              <a:rPr lang="en-US" smtClean="0"/>
              <a:t>2</a:t>
            </a:fld>
            <a:endParaRPr lang="en-US" dirty="0"/>
          </a:p>
        </p:txBody>
      </p:sp>
    </p:spTree>
    <p:extLst>
      <p:ext uri="{BB962C8B-B14F-4D97-AF65-F5344CB8AC3E}">
        <p14:creationId xmlns:p14="http://schemas.microsoft.com/office/powerpoint/2010/main" val="2929369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0A3D15-9A6C-8B71-3683-EAEE42FC86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0E2DAB-CB27-9838-196A-FB060C8C1F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BC5864-3555-2842-9721-87B005D1B11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E059638-68FD-8A6D-098D-7B92188B99C3}"/>
              </a:ext>
            </a:extLst>
          </p:cNvPr>
          <p:cNvSpPr>
            <a:spLocks noGrp="1"/>
          </p:cNvSpPr>
          <p:nvPr>
            <p:ph type="sldNum" sz="quarter" idx="5"/>
          </p:nvPr>
        </p:nvSpPr>
        <p:spPr/>
        <p:txBody>
          <a:bodyPr/>
          <a:lstStyle/>
          <a:p>
            <a:fld id="{05A285EC-249B-4097-B522-90DDF67B6FD6}" type="slidenum">
              <a:rPr lang="en-US" smtClean="0"/>
              <a:t>3</a:t>
            </a:fld>
            <a:endParaRPr lang="en-US" dirty="0"/>
          </a:p>
        </p:txBody>
      </p:sp>
    </p:spTree>
    <p:extLst>
      <p:ext uri="{BB962C8B-B14F-4D97-AF65-F5344CB8AC3E}">
        <p14:creationId xmlns:p14="http://schemas.microsoft.com/office/powerpoint/2010/main" val="61845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4937D-B32C-E069-DE1C-D18C281C52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ADF71E-00EB-C789-C5B9-E0A34B1072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47B51C-A71C-674F-18F5-4F6F8EAD051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550237A-8AAD-8872-15E5-BC7E671DE8CA}"/>
              </a:ext>
            </a:extLst>
          </p:cNvPr>
          <p:cNvSpPr>
            <a:spLocks noGrp="1"/>
          </p:cNvSpPr>
          <p:nvPr>
            <p:ph type="sldNum" sz="quarter" idx="5"/>
          </p:nvPr>
        </p:nvSpPr>
        <p:spPr/>
        <p:txBody>
          <a:bodyPr/>
          <a:lstStyle/>
          <a:p>
            <a:fld id="{05A285EC-249B-4097-B522-90DDF67B6FD6}" type="slidenum">
              <a:rPr lang="en-US" smtClean="0"/>
              <a:t>4</a:t>
            </a:fld>
            <a:endParaRPr lang="en-US"/>
          </a:p>
        </p:txBody>
      </p:sp>
    </p:spTree>
    <p:extLst>
      <p:ext uri="{BB962C8B-B14F-4D97-AF65-F5344CB8AC3E}">
        <p14:creationId xmlns:p14="http://schemas.microsoft.com/office/powerpoint/2010/main" val="3352780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22676-4AD0-A16E-1DBC-FDB6773076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25355B-1D64-F4E7-FDEE-31A13E916D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99BCB5-FB16-94F8-D84C-9D5648928FF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EAE4B1A-FD85-5CAA-BCB1-FF67758D7D38}"/>
              </a:ext>
            </a:extLst>
          </p:cNvPr>
          <p:cNvSpPr>
            <a:spLocks noGrp="1"/>
          </p:cNvSpPr>
          <p:nvPr>
            <p:ph type="sldNum" sz="quarter" idx="5"/>
          </p:nvPr>
        </p:nvSpPr>
        <p:spPr/>
        <p:txBody>
          <a:bodyPr/>
          <a:lstStyle/>
          <a:p>
            <a:fld id="{05A285EC-249B-4097-B522-90DDF67B6FD6}" type="slidenum">
              <a:rPr lang="en-US" smtClean="0"/>
              <a:t>5</a:t>
            </a:fld>
            <a:endParaRPr lang="en-US" dirty="0"/>
          </a:p>
        </p:txBody>
      </p:sp>
    </p:spTree>
    <p:extLst>
      <p:ext uri="{BB962C8B-B14F-4D97-AF65-F5344CB8AC3E}">
        <p14:creationId xmlns:p14="http://schemas.microsoft.com/office/powerpoint/2010/main" val="2736368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229BF-6ED6-B883-4229-CAC17D1F01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28FF52-6633-4FEA-0611-F85E1F7422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DFBBC7-E2BF-30E9-8AE0-A43A7A34CEE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FFE5A65-4581-971E-65A1-BEBF3B918BFD}"/>
              </a:ext>
            </a:extLst>
          </p:cNvPr>
          <p:cNvSpPr>
            <a:spLocks noGrp="1"/>
          </p:cNvSpPr>
          <p:nvPr>
            <p:ph type="sldNum" sz="quarter" idx="5"/>
          </p:nvPr>
        </p:nvSpPr>
        <p:spPr/>
        <p:txBody>
          <a:bodyPr/>
          <a:lstStyle/>
          <a:p>
            <a:fld id="{05A285EC-249B-4097-B522-90DDF67B6FD6}" type="slidenum">
              <a:rPr lang="en-US" smtClean="0"/>
              <a:t>6</a:t>
            </a:fld>
            <a:endParaRPr lang="en-US" dirty="0"/>
          </a:p>
        </p:txBody>
      </p:sp>
    </p:spTree>
    <p:extLst>
      <p:ext uri="{BB962C8B-B14F-4D97-AF65-F5344CB8AC3E}">
        <p14:creationId xmlns:p14="http://schemas.microsoft.com/office/powerpoint/2010/main" val="4088668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91114-30F8-1721-73C1-4D69855F6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F19340-EF64-634B-2E81-BBBC128C1F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9ADDD3-28C5-2815-8692-21AFC510639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46881C7-5BDB-652B-36EF-2E9DC0A70E9A}"/>
              </a:ext>
            </a:extLst>
          </p:cNvPr>
          <p:cNvSpPr>
            <a:spLocks noGrp="1"/>
          </p:cNvSpPr>
          <p:nvPr>
            <p:ph type="sldNum" sz="quarter" idx="5"/>
          </p:nvPr>
        </p:nvSpPr>
        <p:spPr/>
        <p:txBody>
          <a:bodyPr/>
          <a:lstStyle/>
          <a:p>
            <a:fld id="{05A285EC-249B-4097-B522-90DDF67B6FD6}" type="slidenum">
              <a:rPr lang="en-US" smtClean="0"/>
              <a:t>7</a:t>
            </a:fld>
            <a:endParaRPr lang="en-US"/>
          </a:p>
        </p:txBody>
      </p:sp>
    </p:spTree>
    <p:extLst>
      <p:ext uri="{BB962C8B-B14F-4D97-AF65-F5344CB8AC3E}">
        <p14:creationId xmlns:p14="http://schemas.microsoft.com/office/powerpoint/2010/main" val="1029025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8016E1-2853-205D-997D-3FB8703AA1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F421DB-B513-303F-A61B-E50261F37A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5E8183-2B8D-33C7-1A63-7B8120EDD9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8B60009-040D-C8BD-08C5-996F310E9715}"/>
              </a:ext>
            </a:extLst>
          </p:cNvPr>
          <p:cNvSpPr>
            <a:spLocks noGrp="1"/>
          </p:cNvSpPr>
          <p:nvPr>
            <p:ph type="sldNum" sz="quarter" idx="5"/>
          </p:nvPr>
        </p:nvSpPr>
        <p:spPr/>
        <p:txBody>
          <a:bodyPr/>
          <a:lstStyle/>
          <a:p>
            <a:fld id="{05A285EC-249B-4097-B522-90DDF67B6FD6}" type="slidenum">
              <a:rPr lang="en-US" smtClean="0"/>
              <a:t>8</a:t>
            </a:fld>
            <a:endParaRPr lang="en-US" dirty="0"/>
          </a:p>
        </p:txBody>
      </p:sp>
    </p:spTree>
    <p:extLst>
      <p:ext uri="{BB962C8B-B14F-4D97-AF65-F5344CB8AC3E}">
        <p14:creationId xmlns:p14="http://schemas.microsoft.com/office/powerpoint/2010/main" val="1269365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42946D80-D325-478F-96B7-B7FC98132384}" type="datetimeFigureOut">
              <a:rPr lang="en-US" smtClean="0"/>
              <a:t>1/15/2025</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BAFBE4C8-B172-4B0A-AC39-5C43DB81DB61}" type="slidenum">
              <a:rPr lang="en-US" smtClean="0"/>
              <a:t>‹#›</a:t>
            </a:fld>
            <a:endParaRPr lang="en-US" dirty="0"/>
          </a:p>
        </p:txBody>
      </p:sp>
    </p:spTree>
    <p:extLst>
      <p:ext uri="{BB962C8B-B14F-4D97-AF65-F5344CB8AC3E}">
        <p14:creationId xmlns:p14="http://schemas.microsoft.com/office/powerpoint/2010/main" val="3838242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946D80-D325-478F-96B7-B7FC98132384}" type="datetimeFigureOut">
              <a:rPr lang="en-US" smtClean="0"/>
              <a:t>1/15/2025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FBE4C8-B172-4B0A-AC39-5C43DB81DB61}" type="slidenum">
              <a:rPr lang="en-US" smtClean="0"/>
              <a:t>‹#›</a:t>
            </a:fld>
            <a:endParaRPr lang="en-US" dirty="0"/>
          </a:p>
        </p:txBody>
      </p:sp>
    </p:spTree>
    <p:extLst>
      <p:ext uri="{BB962C8B-B14F-4D97-AF65-F5344CB8AC3E}">
        <p14:creationId xmlns:p14="http://schemas.microsoft.com/office/powerpoint/2010/main" val="1479823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946D80-D325-478F-96B7-B7FC98132384}" type="datetimeFigureOut">
              <a:rPr lang="en-US" smtClean="0"/>
              <a:t>1/15/2025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FBE4C8-B172-4B0A-AC39-5C43DB81DB61}" type="slidenum">
              <a:rPr lang="en-US" smtClean="0"/>
              <a:t>‹#›</a:t>
            </a:fld>
            <a:endParaRPr lang="en-US" dirty="0"/>
          </a:p>
        </p:txBody>
      </p:sp>
    </p:spTree>
    <p:extLst>
      <p:ext uri="{BB962C8B-B14F-4D97-AF65-F5344CB8AC3E}">
        <p14:creationId xmlns:p14="http://schemas.microsoft.com/office/powerpoint/2010/main" val="1597564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946D80-D325-478F-96B7-B7FC98132384}" type="datetimeFigureOut">
              <a:rPr lang="en-US" smtClean="0"/>
              <a:t>1/15/2025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FBE4C8-B172-4B0A-AC39-5C43DB81DB61}" type="slidenum">
              <a:rPr lang="en-US" smtClean="0"/>
              <a:t>‹#›</a:t>
            </a:fld>
            <a:endParaRPr lang="en-US" dirty="0"/>
          </a:p>
        </p:txBody>
      </p:sp>
    </p:spTree>
    <p:extLst>
      <p:ext uri="{BB962C8B-B14F-4D97-AF65-F5344CB8AC3E}">
        <p14:creationId xmlns:p14="http://schemas.microsoft.com/office/powerpoint/2010/main" val="1740564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946D80-D325-478F-96B7-B7FC98132384}" type="datetimeFigureOut">
              <a:rPr lang="en-US" smtClean="0"/>
              <a:t>1/15/2025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FBE4C8-B172-4B0A-AC39-5C43DB81DB61}" type="slidenum">
              <a:rPr lang="en-US" smtClean="0"/>
              <a:t>‹#›</a:t>
            </a:fld>
            <a:endParaRPr lang="en-US" dirty="0"/>
          </a:p>
        </p:txBody>
      </p:sp>
    </p:spTree>
    <p:extLst>
      <p:ext uri="{BB962C8B-B14F-4D97-AF65-F5344CB8AC3E}">
        <p14:creationId xmlns:p14="http://schemas.microsoft.com/office/powerpoint/2010/main" val="1338406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946D80-D325-478F-96B7-B7FC98132384}" type="datetimeFigureOut">
              <a:rPr lang="en-US" smtClean="0"/>
              <a:t>1/15/2025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FBE4C8-B172-4B0A-AC39-5C43DB81DB61}" type="slidenum">
              <a:rPr lang="en-US" smtClean="0"/>
              <a:t>‹#›</a:t>
            </a:fld>
            <a:endParaRPr lang="en-US" dirty="0"/>
          </a:p>
        </p:txBody>
      </p:sp>
    </p:spTree>
    <p:extLst>
      <p:ext uri="{BB962C8B-B14F-4D97-AF65-F5344CB8AC3E}">
        <p14:creationId xmlns:p14="http://schemas.microsoft.com/office/powerpoint/2010/main" val="177227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946D80-D325-478F-96B7-B7FC98132384}" type="datetimeFigureOut">
              <a:rPr lang="en-US" smtClean="0"/>
              <a:t>1/15/2025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AFBE4C8-B172-4B0A-AC39-5C43DB81DB61}" type="slidenum">
              <a:rPr lang="en-US" smtClean="0"/>
              <a:t>‹#›</a:t>
            </a:fld>
            <a:endParaRPr lang="en-US" dirty="0"/>
          </a:p>
        </p:txBody>
      </p:sp>
    </p:spTree>
    <p:extLst>
      <p:ext uri="{BB962C8B-B14F-4D97-AF65-F5344CB8AC3E}">
        <p14:creationId xmlns:p14="http://schemas.microsoft.com/office/powerpoint/2010/main" val="2406200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946D80-D325-478F-96B7-B7FC98132384}" type="datetimeFigureOut">
              <a:rPr lang="en-US" smtClean="0"/>
              <a:t>1/15/2025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AFBE4C8-B172-4B0A-AC39-5C43DB81DB61}" type="slidenum">
              <a:rPr lang="en-US" smtClean="0"/>
              <a:t>‹#›</a:t>
            </a:fld>
            <a:endParaRPr lang="en-US" dirty="0"/>
          </a:p>
        </p:txBody>
      </p:sp>
    </p:spTree>
    <p:extLst>
      <p:ext uri="{BB962C8B-B14F-4D97-AF65-F5344CB8AC3E}">
        <p14:creationId xmlns:p14="http://schemas.microsoft.com/office/powerpoint/2010/main" val="3982426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46D80-D325-478F-96B7-B7FC98132384}" type="datetimeFigureOut">
              <a:rPr lang="en-US" smtClean="0"/>
              <a:t>1/15/2025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AFBE4C8-B172-4B0A-AC39-5C43DB81DB61}" type="slidenum">
              <a:rPr lang="en-US" smtClean="0"/>
              <a:t>‹#›</a:t>
            </a:fld>
            <a:endParaRPr lang="en-US" dirty="0"/>
          </a:p>
        </p:txBody>
      </p:sp>
    </p:spTree>
    <p:extLst>
      <p:ext uri="{BB962C8B-B14F-4D97-AF65-F5344CB8AC3E}">
        <p14:creationId xmlns:p14="http://schemas.microsoft.com/office/powerpoint/2010/main" val="2761438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42946D80-D325-478F-96B7-B7FC98132384}" type="datetimeFigureOut">
              <a:rPr lang="en-US" smtClean="0"/>
              <a:t>1/15/2025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BAFBE4C8-B172-4B0A-AC39-5C43DB81DB61}" type="slidenum">
              <a:rPr lang="en-US" smtClean="0"/>
              <a:t>‹#›</a:t>
            </a:fld>
            <a:endParaRPr lang="en-US" dirty="0"/>
          </a:p>
        </p:txBody>
      </p:sp>
    </p:spTree>
    <p:extLst>
      <p:ext uri="{BB962C8B-B14F-4D97-AF65-F5344CB8AC3E}">
        <p14:creationId xmlns:p14="http://schemas.microsoft.com/office/powerpoint/2010/main" val="2103468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2946D80-D325-478F-96B7-B7FC98132384}" type="datetimeFigureOut">
              <a:rPr lang="en-US" smtClean="0"/>
              <a:t>1/15/2025</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BAFBE4C8-B172-4B0A-AC39-5C43DB81DB61}" type="slidenum">
              <a:rPr lang="en-US" smtClean="0"/>
              <a:t>‹#›</a:t>
            </a:fld>
            <a:endParaRPr lang="en-US" dirty="0"/>
          </a:p>
        </p:txBody>
      </p:sp>
    </p:spTree>
    <p:extLst>
      <p:ext uri="{BB962C8B-B14F-4D97-AF65-F5344CB8AC3E}">
        <p14:creationId xmlns:p14="http://schemas.microsoft.com/office/powerpoint/2010/main" val="11983831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42946D80-D325-478F-96B7-B7FC98132384}" type="datetimeFigureOut">
              <a:rPr lang="en-US" smtClean="0"/>
              <a:t>1/15/2025</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BAFBE4C8-B172-4B0A-AC39-5C43DB81DB61}" type="slidenum">
              <a:rPr lang="en-US" smtClean="0"/>
              <a:t>‹#›</a:t>
            </a:fld>
            <a:endParaRPr lang="en-US" dirty="0"/>
          </a:p>
        </p:txBody>
      </p:sp>
    </p:spTree>
    <p:extLst>
      <p:ext uri="{BB962C8B-B14F-4D97-AF65-F5344CB8AC3E}">
        <p14:creationId xmlns:p14="http://schemas.microsoft.com/office/powerpoint/2010/main" val="22676460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92108-5A20-DF2D-70DC-72C91A03A051}"/>
              </a:ext>
            </a:extLst>
          </p:cNvPr>
          <p:cNvSpPr>
            <a:spLocks noGrp="1"/>
          </p:cNvSpPr>
          <p:nvPr>
            <p:ph type="title"/>
          </p:nvPr>
        </p:nvSpPr>
        <p:spPr>
          <a:xfrm>
            <a:off x="676274" y="1592579"/>
            <a:ext cx="10772775" cy="1658198"/>
          </a:xfrm>
        </p:spPr>
        <p:txBody>
          <a:bodyPr>
            <a:normAutofit/>
          </a:bodyPr>
          <a:lstStyle/>
          <a:p>
            <a:pPr algn="ctr"/>
            <a:r>
              <a:rPr lang="en-US" sz="9600" dirty="0"/>
              <a:t>Introduction</a:t>
            </a:r>
          </a:p>
        </p:txBody>
      </p:sp>
      <p:sp>
        <p:nvSpPr>
          <p:cNvPr id="3" name="Content Placeholder 2">
            <a:extLst>
              <a:ext uri="{FF2B5EF4-FFF2-40B4-BE49-F238E27FC236}">
                <a16:creationId xmlns:a16="http://schemas.microsoft.com/office/drawing/2014/main" id="{D1584EA1-2231-3100-E9B5-4B08743EC4F3}"/>
              </a:ext>
            </a:extLst>
          </p:cNvPr>
          <p:cNvSpPr>
            <a:spLocks noGrp="1"/>
          </p:cNvSpPr>
          <p:nvPr>
            <p:ph idx="1"/>
          </p:nvPr>
        </p:nvSpPr>
        <p:spPr>
          <a:xfrm>
            <a:off x="676274" y="3607224"/>
            <a:ext cx="10753725" cy="1922145"/>
          </a:xfrm>
        </p:spPr>
        <p:txBody>
          <a:bodyPr>
            <a:normAutofit/>
          </a:bodyPr>
          <a:lstStyle/>
          <a:p>
            <a:pPr algn="ctr"/>
            <a:r>
              <a:rPr lang="en-US" sz="7200" dirty="0"/>
              <a:t>Mohammad Nayeem Hasan</a:t>
            </a:r>
          </a:p>
        </p:txBody>
      </p:sp>
    </p:spTree>
    <p:extLst>
      <p:ext uri="{BB962C8B-B14F-4D97-AF65-F5344CB8AC3E}">
        <p14:creationId xmlns:p14="http://schemas.microsoft.com/office/powerpoint/2010/main" val="2961955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ACC81-FC06-F6BD-BDAF-536667FEC69E}"/>
              </a:ext>
            </a:extLst>
          </p:cNvPr>
          <p:cNvSpPr>
            <a:spLocks noGrp="1"/>
          </p:cNvSpPr>
          <p:nvPr>
            <p:ph type="title"/>
          </p:nvPr>
        </p:nvSpPr>
        <p:spPr/>
        <p:txBody>
          <a:bodyPr/>
          <a:lstStyle/>
          <a:p>
            <a:r>
              <a:rPr lang="en-US" b="1" dirty="0"/>
              <a:t>Introduction</a:t>
            </a:r>
            <a:br>
              <a:rPr lang="en-US" b="1" dirty="0"/>
            </a:br>
            <a:r>
              <a:rPr lang="en-US" sz="2400" b="1" dirty="0"/>
              <a:t>(University, Courses &amp; projects)</a:t>
            </a:r>
          </a:p>
        </p:txBody>
      </p:sp>
      <p:sp>
        <p:nvSpPr>
          <p:cNvPr id="3" name="Content Placeholder 2">
            <a:extLst>
              <a:ext uri="{FF2B5EF4-FFF2-40B4-BE49-F238E27FC236}">
                <a16:creationId xmlns:a16="http://schemas.microsoft.com/office/drawing/2014/main" id="{A70AF5FA-56D0-72AB-0BA2-59261426CEB7}"/>
              </a:ext>
            </a:extLst>
          </p:cNvPr>
          <p:cNvSpPr>
            <a:spLocks noGrp="1"/>
          </p:cNvSpPr>
          <p:nvPr>
            <p:ph idx="1"/>
          </p:nvPr>
        </p:nvSpPr>
        <p:spPr/>
        <p:txBody>
          <a:bodyPr>
            <a:normAutofit lnSpcReduction="10000"/>
          </a:bodyPr>
          <a:lstStyle/>
          <a:p>
            <a:pPr algn="just"/>
            <a:r>
              <a:rPr lang="en-US" sz="2000" b="1" dirty="0"/>
              <a:t>University Name: </a:t>
            </a:r>
            <a:r>
              <a:rPr lang="en-US" sz="2000" dirty="0"/>
              <a:t>Shahjalal University of Science and Technology, Sylhet</a:t>
            </a:r>
          </a:p>
          <a:p>
            <a:pPr lvl="1" algn="just"/>
            <a:r>
              <a:rPr lang="en-US" sz="2000" b="1" dirty="0"/>
              <a:t>Degrees: </a:t>
            </a:r>
            <a:r>
              <a:rPr lang="en-US" sz="2000" dirty="0"/>
              <a:t>Bachelor's and Master’s (thesis) in Statistics with a double major in Computer Science and Engineering (CSE)</a:t>
            </a:r>
          </a:p>
          <a:p>
            <a:pPr lvl="1" algn="just"/>
            <a:r>
              <a:rPr lang="en-US" sz="2000" b="1" dirty="0"/>
              <a:t>Graduation Year: </a:t>
            </a:r>
            <a:r>
              <a:rPr lang="en-US" sz="2000" dirty="0"/>
              <a:t>2019</a:t>
            </a:r>
          </a:p>
          <a:p>
            <a:pPr algn="just"/>
            <a:r>
              <a:rPr lang="en-US" sz="2000" b="1" dirty="0"/>
              <a:t>Coursework (Statistics): </a:t>
            </a:r>
            <a:r>
              <a:rPr lang="en-US" sz="2000" dirty="0"/>
              <a:t>Principles of Statistics, Sampling Techniques, Design and Analysis of Experiments, Statistical Inference </a:t>
            </a:r>
          </a:p>
          <a:p>
            <a:pPr lvl="1" algn="just"/>
            <a:r>
              <a:rPr lang="en-US" sz="2000" b="1" dirty="0"/>
              <a:t>Advanced Courses: </a:t>
            </a:r>
            <a:r>
              <a:rPr lang="en-US" sz="2000" dirty="0"/>
              <a:t>Statistical Computing (SPSS, SAS, Stata, R), Biostatistics and Epidemiology, Data Mining, Time Series Analysis</a:t>
            </a:r>
          </a:p>
          <a:p>
            <a:pPr algn="just"/>
            <a:r>
              <a:rPr lang="en-US" sz="2000" b="1" dirty="0"/>
              <a:t>CSE Courses: </a:t>
            </a:r>
            <a:r>
              <a:rPr lang="en-US" sz="2000" dirty="0"/>
              <a:t>Programming Languages (C, C++, JAVA, SQL, Python), Database Management Systems, Computer networking, Software Development</a:t>
            </a:r>
          </a:p>
          <a:p>
            <a:pPr algn="just"/>
            <a:r>
              <a:rPr lang="en-US" sz="2000" b="1" dirty="0"/>
              <a:t>Undergraduate Project: </a:t>
            </a:r>
            <a:r>
              <a:rPr lang="en-US" sz="2000" dirty="0"/>
              <a:t>Cesarean Delivery and Early Childhood Diseases in Bangladesh, Published in PLOS ONE</a:t>
            </a:r>
          </a:p>
        </p:txBody>
      </p:sp>
    </p:spTree>
    <p:extLst>
      <p:ext uri="{BB962C8B-B14F-4D97-AF65-F5344CB8AC3E}">
        <p14:creationId xmlns:p14="http://schemas.microsoft.com/office/powerpoint/2010/main" val="3346973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BC68B-72BA-F8EE-146B-49779E1C0F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6BD62C-D990-EA4B-202C-1740A9AB11BD}"/>
              </a:ext>
            </a:extLst>
          </p:cNvPr>
          <p:cNvSpPr>
            <a:spLocks noGrp="1"/>
          </p:cNvSpPr>
          <p:nvPr>
            <p:ph type="title"/>
          </p:nvPr>
        </p:nvSpPr>
        <p:spPr/>
        <p:txBody>
          <a:bodyPr/>
          <a:lstStyle/>
          <a:p>
            <a:r>
              <a:rPr lang="en-US" dirty="0"/>
              <a:t>Introduction</a:t>
            </a:r>
            <a:br>
              <a:rPr lang="en-US" dirty="0"/>
            </a:br>
            <a:r>
              <a:rPr lang="en-US" sz="2400" dirty="0"/>
              <a:t>(MS Thesis, MS projects &amp; MS Conferences)</a:t>
            </a:r>
          </a:p>
        </p:txBody>
      </p:sp>
      <p:sp>
        <p:nvSpPr>
          <p:cNvPr id="3" name="Content Placeholder 2">
            <a:extLst>
              <a:ext uri="{FF2B5EF4-FFF2-40B4-BE49-F238E27FC236}">
                <a16:creationId xmlns:a16="http://schemas.microsoft.com/office/drawing/2014/main" id="{F5770403-CAFC-57D8-F213-F585F4F39D26}"/>
              </a:ext>
            </a:extLst>
          </p:cNvPr>
          <p:cNvSpPr>
            <a:spLocks noGrp="1"/>
          </p:cNvSpPr>
          <p:nvPr>
            <p:ph idx="1"/>
          </p:nvPr>
        </p:nvSpPr>
        <p:spPr/>
        <p:txBody>
          <a:bodyPr>
            <a:noAutofit/>
          </a:bodyPr>
          <a:lstStyle/>
          <a:p>
            <a:pPr algn="just"/>
            <a:r>
              <a:rPr lang="en-US" sz="2000" b="1" dirty="0"/>
              <a:t>Thesis Work: </a:t>
            </a:r>
            <a:r>
              <a:rPr lang="en-US" sz="2000" dirty="0"/>
              <a:t>Ground Water in the Vicinity of Sylhet City, Bangladesh: Assessment of Quality and Association Based on Multivariate Statistical Techniques</a:t>
            </a:r>
          </a:p>
          <a:p>
            <a:pPr lvl="1" algn="just"/>
            <a:r>
              <a:rPr lang="en-US" sz="2000" b="1" dirty="0"/>
              <a:t>Sponsorship: </a:t>
            </a:r>
            <a:r>
              <a:rPr lang="en-US" sz="2000" dirty="0"/>
              <a:t>Supported by University Research Centre (URC), </a:t>
            </a:r>
            <a:r>
              <a:rPr lang="en-US" sz="2000" b="1" dirty="0"/>
              <a:t>Publication: </a:t>
            </a:r>
            <a:r>
              <a:rPr lang="en-US" sz="2000" dirty="0"/>
              <a:t>Published in a “Sustainable Water Resources Management”, </a:t>
            </a:r>
            <a:r>
              <a:rPr lang="en-US" sz="2000" b="1" dirty="0"/>
              <a:t>Objective: </a:t>
            </a:r>
            <a:r>
              <a:rPr lang="en-US" sz="2000" dirty="0"/>
              <a:t>Assess groundwater quality in northeast Bangladesh using multivariate techniques, </a:t>
            </a:r>
            <a:r>
              <a:rPr lang="en-US" sz="2000" b="1" dirty="0"/>
              <a:t>Methodology: </a:t>
            </a:r>
            <a:r>
              <a:rPr lang="en-US" sz="2000" dirty="0"/>
              <a:t>Samples collected from 20 pumps in Sylhet City during pre-monsoon (March 2019), Correlation analysis and Multivariate techniques to evaluate overall water quality, </a:t>
            </a:r>
            <a:r>
              <a:rPr lang="en-US" sz="2000" b="1" dirty="0"/>
              <a:t>Results: </a:t>
            </a:r>
            <a:r>
              <a:rPr lang="en-US" sz="2000" dirty="0"/>
              <a:t>PCA identified three components explaining 71% of total variance, Hierarchical cluster analysis grouped 20 stations into five clusters</a:t>
            </a:r>
          </a:p>
          <a:p>
            <a:pPr algn="just"/>
            <a:r>
              <a:rPr lang="en-US" sz="2000" b="1" dirty="0"/>
              <a:t>Research Projects:</a:t>
            </a:r>
          </a:p>
          <a:p>
            <a:pPr lvl="1" algn="just"/>
            <a:r>
              <a:rPr lang="en-US" sz="2000" b="1" dirty="0"/>
              <a:t>Vicious Cycle of Poverty in Haor Region of Bangladesh:</a:t>
            </a:r>
            <a:r>
              <a:rPr lang="en-US" sz="2000" dirty="0"/>
              <a:t> Examined microcredit program impacts on livelihoods. </a:t>
            </a:r>
            <a:r>
              <a:rPr lang="en-US" sz="2000" b="1" dirty="0"/>
              <a:t>Effectiveness of Promotional Social Safety Nets Programs: </a:t>
            </a:r>
            <a:r>
              <a:rPr lang="en-US" sz="2000" dirty="0"/>
              <a:t>Evaluated and proposed strategies for poverty reduction. </a:t>
            </a:r>
            <a:r>
              <a:rPr lang="en-US" sz="2000" b="1" dirty="0"/>
              <a:t>Reducing Errors in Measuring Food Security: </a:t>
            </a:r>
            <a:r>
              <a:rPr lang="en-US" sz="2000" dirty="0"/>
              <a:t>Assessed variations in food security evaluation methods. </a:t>
            </a:r>
          </a:p>
          <a:p>
            <a:pPr algn="just"/>
            <a:r>
              <a:rPr lang="en-US" sz="2000" b="1" dirty="0"/>
              <a:t>Conferences: </a:t>
            </a:r>
            <a:r>
              <a:rPr lang="en-US" sz="2000" dirty="0"/>
              <a:t>Presented undergraduate and graduate research at multiple national and international conferences</a:t>
            </a:r>
          </a:p>
        </p:txBody>
      </p:sp>
    </p:spTree>
    <p:extLst>
      <p:ext uri="{BB962C8B-B14F-4D97-AF65-F5344CB8AC3E}">
        <p14:creationId xmlns:p14="http://schemas.microsoft.com/office/powerpoint/2010/main" val="3830499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7707B-B8F6-4733-1DBC-E1B78B97C9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2A3274-CCD5-3C3E-3D37-8343078D729F}"/>
              </a:ext>
            </a:extLst>
          </p:cNvPr>
          <p:cNvSpPr>
            <a:spLocks noGrp="1"/>
          </p:cNvSpPr>
          <p:nvPr>
            <p:ph type="title"/>
          </p:nvPr>
        </p:nvSpPr>
        <p:spPr/>
        <p:txBody>
          <a:bodyPr/>
          <a:lstStyle/>
          <a:p>
            <a:r>
              <a:rPr lang="en-US" dirty="0"/>
              <a:t>Introduction</a:t>
            </a:r>
            <a:br>
              <a:rPr lang="en-US" dirty="0"/>
            </a:br>
            <a:r>
              <a:rPr lang="en-US" sz="2400" dirty="0"/>
              <a:t>(Job &amp; Training)</a:t>
            </a:r>
          </a:p>
        </p:txBody>
      </p:sp>
      <p:sp>
        <p:nvSpPr>
          <p:cNvPr id="3" name="Content Placeholder 2">
            <a:extLst>
              <a:ext uri="{FF2B5EF4-FFF2-40B4-BE49-F238E27FC236}">
                <a16:creationId xmlns:a16="http://schemas.microsoft.com/office/drawing/2014/main" id="{FAB8C18E-4CB5-8D7B-0C36-BE0310E788B5}"/>
              </a:ext>
            </a:extLst>
          </p:cNvPr>
          <p:cNvSpPr>
            <a:spLocks noGrp="1"/>
          </p:cNvSpPr>
          <p:nvPr>
            <p:ph idx="1"/>
          </p:nvPr>
        </p:nvSpPr>
        <p:spPr>
          <a:xfrm>
            <a:off x="838200" y="1825625"/>
            <a:ext cx="10515600" cy="4667250"/>
          </a:xfrm>
        </p:spPr>
        <p:txBody>
          <a:bodyPr>
            <a:noAutofit/>
          </a:bodyPr>
          <a:lstStyle/>
          <a:p>
            <a:pPr algn="just"/>
            <a:r>
              <a:rPr lang="en-US" sz="2000" b="1" dirty="0"/>
              <a:t>Jobs: </a:t>
            </a:r>
            <a:r>
              <a:rPr lang="en-US" sz="2000" dirty="0"/>
              <a:t>Over 4 Years of Humanitarian (Rohingya Response collaboration with Health Sector)</a:t>
            </a:r>
          </a:p>
          <a:p>
            <a:pPr lvl="1" algn="just"/>
            <a:r>
              <a:rPr lang="en-US" sz="2000" b="1" dirty="0"/>
              <a:t>Experience: </a:t>
            </a:r>
            <a:r>
              <a:rPr lang="en-US" sz="2000" dirty="0"/>
              <a:t>Focused on health data management and monitoring in health projects.</a:t>
            </a:r>
          </a:p>
          <a:p>
            <a:pPr lvl="1" algn="just"/>
            <a:r>
              <a:rPr lang="en-US" sz="2000" b="1" dirty="0"/>
              <a:t>Organizations: </a:t>
            </a:r>
            <a:r>
              <a:rPr lang="en-US" sz="2000" dirty="0"/>
              <a:t>Community Partners International, Food for the Hungry-UNHCR, Save the Children</a:t>
            </a:r>
          </a:p>
          <a:p>
            <a:pPr lvl="1" algn="just"/>
            <a:r>
              <a:rPr lang="en-US" sz="2000" b="1" dirty="0"/>
              <a:t>Current Role: </a:t>
            </a:r>
            <a:r>
              <a:rPr lang="en-US" sz="2000" dirty="0"/>
              <a:t>Monitoring and Evaluation Officer</a:t>
            </a:r>
          </a:p>
          <a:p>
            <a:pPr lvl="1" algn="just"/>
            <a:r>
              <a:rPr lang="en-US" sz="2000" b="1" dirty="0"/>
              <a:t>Key Initiatives: </a:t>
            </a:r>
            <a:r>
              <a:rPr lang="en-US" sz="2000" dirty="0"/>
              <a:t>Community Health, WASH, Health System Support, Health Post Operations</a:t>
            </a:r>
          </a:p>
          <a:p>
            <a:pPr lvl="1" algn="just"/>
            <a:r>
              <a:rPr lang="en-US" sz="2000" b="1" dirty="0"/>
              <a:t>Key Responsibilities: </a:t>
            </a:r>
            <a:r>
              <a:rPr lang="en-US" sz="2000" dirty="0"/>
              <a:t>Protocol development, Project implementation, Data analysis, Event-based surveillance, case reports, Verbal autopsy, Supporting research teams</a:t>
            </a:r>
          </a:p>
          <a:p>
            <a:pPr algn="just"/>
            <a:r>
              <a:rPr lang="en-US" sz="2000" b="1" dirty="0"/>
              <a:t>Training:</a:t>
            </a:r>
          </a:p>
          <a:p>
            <a:pPr lvl="1" algn="just"/>
            <a:r>
              <a:rPr lang="en-US" sz="2000" b="1" dirty="0"/>
              <a:t>Technical Skills and Research: </a:t>
            </a:r>
            <a:r>
              <a:rPr lang="en-US" sz="2000" dirty="0"/>
              <a:t>Bioinformatics, Data Analysis and Research Techniques, </a:t>
            </a:r>
          </a:p>
          <a:p>
            <a:pPr lvl="1" algn="just"/>
            <a:r>
              <a:rPr lang="en-US" sz="2000" b="1" dirty="0"/>
              <a:t>Professional Development: </a:t>
            </a:r>
            <a:r>
              <a:rPr lang="en-US" sz="2000" dirty="0"/>
              <a:t>Monitoring and Evaluation, Project Management, Proposal and Report Writing, Research Ethics, Social Determinants of Health and Health Equity </a:t>
            </a:r>
          </a:p>
          <a:p>
            <a:pPr lvl="1" algn="just"/>
            <a:r>
              <a:rPr lang="en-US" sz="2000" b="1" dirty="0"/>
              <a:t>Health and Disease Surveillance: </a:t>
            </a:r>
            <a:r>
              <a:rPr lang="en-US" sz="2000" dirty="0"/>
              <a:t>Disease Surveillance and EWARS, 4W, DHIS2, </a:t>
            </a:r>
            <a:r>
              <a:rPr lang="en-US" sz="2000" dirty="0" err="1"/>
              <a:t>HeRAMS</a:t>
            </a:r>
            <a:r>
              <a:rPr lang="en-US" sz="2000" dirty="0"/>
              <a:t>, </a:t>
            </a:r>
            <a:r>
              <a:rPr lang="en-US" sz="2000" dirty="0" err="1"/>
              <a:t>Go.Data</a:t>
            </a:r>
            <a:r>
              <a:rPr lang="en-US" sz="2000" dirty="0"/>
              <a:t>, Zoonotic Disease Outbreak Preparedness (One Health Approach)</a:t>
            </a:r>
          </a:p>
        </p:txBody>
      </p:sp>
    </p:spTree>
    <p:extLst>
      <p:ext uri="{BB962C8B-B14F-4D97-AF65-F5344CB8AC3E}">
        <p14:creationId xmlns:p14="http://schemas.microsoft.com/office/powerpoint/2010/main" val="2170912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AEE8AD-6A23-E43F-E3E6-96540F0050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912413-E7EC-35FE-F0CE-93C4AC3D3105}"/>
              </a:ext>
            </a:extLst>
          </p:cNvPr>
          <p:cNvSpPr>
            <a:spLocks noGrp="1"/>
          </p:cNvSpPr>
          <p:nvPr>
            <p:ph type="title"/>
          </p:nvPr>
        </p:nvSpPr>
        <p:spPr/>
        <p:txBody>
          <a:bodyPr/>
          <a:lstStyle/>
          <a:p>
            <a:r>
              <a:rPr lang="en-US" dirty="0"/>
              <a:t>Introduction</a:t>
            </a:r>
            <a:br>
              <a:rPr lang="en-US" dirty="0"/>
            </a:br>
            <a:r>
              <a:rPr lang="en-US" sz="2400" dirty="0"/>
              <a:t>(Publications)</a:t>
            </a:r>
          </a:p>
        </p:txBody>
      </p:sp>
      <p:sp>
        <p:nvSpPr>
          <p:cNvPr id="3" name="Content Placeholder 2">
            <a:extLst>
              <a:ext uri="{FF2B5EF4-FFF2-40B4-BE49-F238E27FC236}">
                <a16:creationId xmlns:a16="http://schemas.microsoft.com/office/drawing/2014/main" id="{B627DA42-9ACD-C98D-77CB-EB2D983A6F1D}"/>
              </a:ext>
            </a:extLst>
          </p:cNvPr>
          <p:cNvSpPr>
            <a:spLocks noGrp="1"/>
          </p:cNvSpPr>
          <p:nvPr>
            <p:ph idx="1"/>
          </p:nvPr>
        </p:nvSpPr>
        <p:spPr>
          <a:xfrm>
            <a:off x="838200" y="1825625"/>
            <a:ext cx="10515600" cy="4667250"/>
          </a:xfrm>
        </p:spPr>
        <p:txBody>
          <a:bodyPr>
            <a:noAutofit/>
          </a:bodyPr>
          <a:lstStyle/>
          <a:p>
            <a:pPr marL="0" lvl="1" indent="0" algn="just">
              <a:spcBef>
                <a:spcPts val="1000"/>
              </a:spcBef>
              <a:buNone/>
            </a:pPr>
            <a:r>
              <a:rPr lang="en-US" sz="2000" b="1" dirty="0"/>
              <a:t>Publications: </a:t>
            </a:r>
          </a:p>
          <a:p>
            <a:pPr marL="457200" lvl="2" indent="0" algn="just">
              <a:spcBef>
                <a:spcPts val="1000"/>
              </a:spcBef>
              <a:buNone/>
            </a:pPr>
            <a:r>
              <a:rPr lang="en-US" b="1" i="0" dirty="0"/>
              <a:t>Dengue: </a:t>
            </a:r>
            <a:r>
              <a:rPr lang="en-US" i="0" dirty="0"/>
              <a:t>Global and Bangladesh-specific dengue outbreaks. </a:t>
            </a:r>
          </a:p>
          <a:p>
            <a:pPr marL="457200" lvl="2" indent="0" algn="just">
              <a:spcBef>
                <a:spcPts val="1000"/>
              </a:spcBef>
              <a:buNone/>
            </a:pPr>
            <a:r>
              <a:rPr lang="en-US" b="1" i="0" dirty="0"/>
              <a:t>Publications: </a:t>
            </a:r>
            <a:r>
              <a:rPr lang="en-US" dirty="0"/>
              <a:t>Epidemiology and Infection, IEEE, Journal of Medical Entomology, IJID. </a:t>
            </a:r>
          </a:p>
          <a:p>
            <a:pPr marL="457200" lvl="2" indent="0" algn="just">
              <a:spcBef>
                <a:spcPts val="1000"/>
              </a:spcBef>
              <a:buNone/>
            </a:pPr>
            <a:endParaRPr lang="en-US" sz="400" i="0" dirty="0"/>
          </a:p>
          <a:p>
            <a:pPr marL="457200" lvl="2" indent="0" algn="just">
              <a:spcBef>
                <a:spcPts val="1000"/>
              </a:spcBef>
              <a:buNone/>
            </a:pPr>
            <a:r>
              <a:rPr lang="en-US" b="1" i="0" dirty="0"/>
              <a:t>Rabies: </a:t>
            </a:r>
            <a:r>
              <a:rPr lang="en-US" i="0" dirty="0"/>
              <a:t>Aligns with Bangladesh's target to eliminate dog-mediated rabies deaths by 2030. </a:t>
            </a:r>
          </a:p>
          <a:p>
            <a:pPr marL="457200" lvl="2" indent="0" algn="just">
              <a:spcBef>
                <a:spcPts val="1000"/>
              </a:spcBef>
              <a:buNone/>
            </a:pPr>
            <a:r>
              <a:rPr lang="en-US" b="1" i="0" dirty="0"/>
              <a:t>Publications: </a:t>
            </a:r>
            <a:r>
              <a:rPr lang="en-US" dirty="0"/>
              <a:t>The Lancet Regional Health - Southeast Asia. </a:t>
            </a:r>
          </a:p>
          <a:p>
            <a:pPr marL="457200" lvl="2" indent="0" algn="just">
              <a:spcBef>
                <a:spcPts val="1000"/>
              </a:spcBef>
              <a:buNone/>
            </a:pPr>
            <a:endParaRPr lang="en-US" sz="400" i="0" dirty="0"/>
          </a:p>
          <a:p>
            <a:pPr marL="457200" lvl="2" indent="0" algn="just">
              <a:spcBef>
                <a:spcPts val="1000"/>
              </a:spcBef>
              <a:buNone/>
            </a:pPr>
            <a:r>
              <a:rPr lang="en-US" b="1" i="0" dirty="0"/>
              <a:t>COVID-19:</a:t>
            </a:r>
            <a:r>
              <a:rPr lang="en-US" i="0" dirty="0"/>
              <a:t> Evaluated COVID-19 mortality outcomes and vaccine equity. </a:t>
            </a:r>
          </a:p>
          <a:p>
            <a:pPr marL="457200" lvl="2" indent="0" algn="just">
              <a:spcBef>
                <a:spcPts val="1000"/>
              </a:spcBef>
              <a:buNone/>
            </a:pPr>
            <a:r>
              <a:rPr lang="en-US" b="1" i="0" dirty="0"/>
              <a:t>Publications: </a:t>
            </a:r>
            <a:r>
              <a:rPr lang="en-US" dirty="0"/>
              <a:t>IJID Regions, AJTMH, Epidemiology and Infection.</a:t>
            </a:r>
          </a:p>
          <a:p>
            <a:pPr marL="457200" lvl="2" indent="0" algn="just">
              <a:spcBef>
                <a:spcPts val="1000"/>
              </a:spcBef>
              <a:buNone/>
            </a:pPr>
            <a:endParaRPr lang="en-US" sz="400" i="0" dirty="0"/>
          </a:p>
          <a:p>
            <a:pPr marL="457200" lvl="2" indent="0" algn="just">
              <a:spcBef>
                <a:spcPts val="1000"/>
              </a:spcBef>
              <a:buNone/>
            </a:pPr>
            <a:r>
              <a:rPr lang="en-US" b="1" i="0" dirty="0"/>
              <a:t>Others:: </a:t>
            </a:r>
            <a:r>
              <a:rPr lang="en-US" i="0" dirty="0"/>
              <a:t>Childhood diseases and early development. Maternal health, Indoor air pollution, Groundwater quality. </a:t>
            </a:r>
          </a:p>
          <a:p>
            <a:pPr marL="457200" lvl="2" indent="0" algn="just">
              <a:spcBef>
                <a:spcPts val="1000"/>
              </a:spcBef>
              <a:buNone/>
            </a:pPr>
            <a:r>
              <a:rPr lang="en-US" b="1" i="0" dirty="0"/>
              <a:t>Publications: </a:t>
            </a:r>
            <a:r>
              <a:rPr lang="en-US" dirty="0"/>
              <a:t>AIDS Research Therapy, PLOS ONE, BMC Public Health</a:t>
            </a:r>
          </a:p>
        </p:txBody>
      </p:sp>
    </p:spTree>
    <p:extLst>
      <p:ext uri="{BB962C8B-B14F-4D97-AF65-F5344CB8AC3E}">
        <p14:creationId xmlns:p14="http://schemas.microsoft.com/office/powerpoint/2010/main" val="733238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95AFA6-31CE-8661-D3AA-D043F7C376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84A37D-D262-AE31-13F6-4390A7B28A66}"/>
              </a:ext>
            </a:extLst>
          </p:cNvPr>
          <p:cNvSpPr>
            <a:spLocks noGrp="1"/>
          </p:cNvSpPr>
          <p:nvPr>
            <p:ph type="title"/>
          </p:nvPr>
        </p:nvSpPr>
        <p:spPr/>
        <p:txBody>
          <a:bodyPr/>
          <a:lstStyle/>
          <a:p>
            <a:r>
              <a:rPr lang="en-US" dirty="0"/>
              <a:t>Introduction</a:t>
            </a:r>
            <a:br>
              <a:rPr lang="en-US" dirty="0"/>
            </a:br>
            <a:r>
              <a:rPr lang="en-US" sz="2400" dirty="0"/>
              <a:t>(Conferences and Other Research Activities)</a:t>
            </a:r>
          </a:p>
        </p:txBody>
      </p:sp>
      <p:sp>
        <p:nvSpPr>
          <p:cNvPr id="3" name="Content Placeholder 2">
            <a:extLst>
              <a:ext uri="{FF2B5EF4-FFF2-40B4-BE49-F238E27FC236}">
                <a16:creationId xmlns:a16="http://schemas.microsoft.com/office/drawing/2014/main" id="{3D32947D-D71C-CC61-C22F-20F9701A12FB}"/>
              </a:ext>
            </a:extLst>
          </p:cNvPr>
          <p:cNvSpPr>
            <a:spLocks noGrp="1"/>
          </p:cNvSpPr>
          <p:nvPr>
            <p:ph idx="1"/>
          </p:nvPr>
        </p:nvSpPr>
        <p:spPr>
          <a:xfrm>
            <a:off x="838200" y="1825625"/>
            <a:ext cx="10515600" cy="4667250"/>
          </a:xfrm>
        </p:spPr>
        <p:txBody>
          <a:bodyPr>
            <a:noAutofit/>
          </a:bodyPr>
          <a:lstStyle/>
          <a:p>
            <a:pPr marL="342900" marR="0" lvl="0" indent="-342900" algn="just">
              <a:lnSpc>
                <a:spcPct val="107000"/>
              </a:lnSpc>
              <a:spcAft>
                <a:spcPts val="800"/>
              </a:spcAft>
              <a:buSzPts val="1000"/>
              <a:buFont typeface="Symbol" panose="05050102010706020507" pitchFamily="18" charset="2"/>
              <a:buChar char=""/>
              <a:tabLst>
                <a:tab pos="228600" algn="l"/>
              </a:tabLst>
            </a:pPr>
            <a:r>
              <a:rPr lang="en-US" sz="2000" b="1" kern="100" dirty="0">
                <a:effectLst/>
                <a:ea typeface="Calibri" panose="020F0502020204030204" pitchFamily="34" charset="0"/>
                <a:cs typeface="Times New Roman" panose="02020603050405020304" pitchFamily="18" charset="0"/>
              </a:rPr>
              <a:t>Research Assistant, </a:t>
            </a:r>
            <a:r>
              <a:rPr lang="en-US" sz="2000" kern="100" dirty="0">
                <a:effectLst/>
                <a:ea typeface="Calibri" panose="020F0502020204030204" pitchFamily="34" charset="0"/>
                <a:cs typeface="Times New Roman" panose="02020603050405020304" pitchFamily="18" charset="0"/>
              </a:rPr>
              <a:t>SUST and Biomedical Research Foundation</a:t>
            </a:r>
          </a:p>
          <a:p>
            <a:pPr marL="342900" indent="-342900" algn="just">
              <a:lnSpc>
                <a:spcPct val="107000"/>
              </a:lnSpc>
              <a:spcAft>
                <a:spcPts val="800"/>
              </a:spcAft>
              <a:buSzPts val="1000"/>
              <a:buFont typeface="Symbol" panose="05050102010706020507" pitchFamily="18" charset="2"/>
              <a:buChar char=""/>
              <a:tabLst>
                <a:tab pos="228600" algn="l"/>
              </a:tabLst>
            </a:pPr>
            <a:r>
              <a:rPr lang="en-US" sz="2000" b="1" kern="100" dirty="0">
                <a:effectLst/>
                <a:ea typeface="Calibri" panose="020F0502020204030204" pitchFamily="34" charset="0"/>
                <a:cs typeface="Times New Roman" panose="02020603050405020304" pitchFamily="18" charset="0"/>
              </a:rPr>
              <a:t>Biostatistician, </a:t>
            </a:r>
            <a:r>
              <a:rPr lang="en-US" sz="2000" kern="100" dirty="0">
                <a:effectLst/>
                <a:ea typeface="Calibri" panose="020F0502020204030204" pitchFamily="34" charset="0"/>
                <a:cs typeface="Times New Roman" panose="02020603050405020304" pitchFamily="18" charset="0"/>
              </a:rPr>
              <a:t>Biostatistics, Epidemiology, and Public Health Research Team (ex, Mentorship</a:t>
            </a:r>
            <a:r>
              <a:rPr lang="en-US" sz="2000" kern="100" dirty="0">
                <a:ea typeface="Calibri" panose="020F0502020204030204" pitchFamily="34" charset="0"/>
                <a:cs typeface="Times New Roman" panose="02020603050405020304" pitchFamily="18" charset="0"/>
              </a:rPr>
              <a:t>)</a:t>
            </a:r>
            <a:endParaRPr lang="en-US" sz="2000" kern="100" dirty="0">
              <a:effectLst/>
              <a:ea typeface="Calibri" panose="020F0502020204030204" pitchFamily="34" charset="0"/>
              <a:cs typeface="Times New Roman" panose="02020603050405020304" pitchFamily="18" charset="0"/>
            </a:endParaRPr>
          </a:p>
          <a:p>
            <a:pPr marL="342900" marR="0" lvl="0" indent="-342900" algn="just">
              <a:lnSpc>
                <a:spcPct val="107000"/>
              </a:lnSpc>
              <a:spcAft>
                <a:spcPts val="800"/>
              </a:spcAft>
              <a:buSzPts val="1000"/>
              <a:buFont typeface="Symbol" panose="05050102010706020507" pitchFamily="18" charset="2"/>
              <a:buChar char=""/>
              <a:tabLst>
                <a:tab pos="228600" algn="l"/>
              </a:tabLst>
            </a:pPr>
            <a:r>
              <a:rPr lang="en-US" sz="2000" b="1" kern="100" dirty="0">
                <a:effectLst/>
                <a:ea typeface="Calibri" panose="020F0502020204030204" pitchFamily="34" charset="0"/>
                <a:cs typeface="Times New Roman" panose="02020603050405020304" pitchFamily="18" charset="0"/>
              </a:rPr>
              <a:t>Team Leader, </a:t>
            </a:r>
            <a:r>
              <a:rPr lang="en-US" sz="2000" kern="100" dirty="0">
                <a:effectLst/>
                <a:ea typeface="Calibri" panose="020F0502020204030204" pitchFamily="34" charset="0"/>
                <a:cs typeface="Times New Roman" panose="02020603050405020304" pitchFamily="18" charset="0"/>
              </a:rPr>
              <a:t>Research &amp; Reporting Team, UNITY Bangladesh (voluntary organization)</a:t>
            </a:r>
          </a:p>
          <a:p>
            <a:pPr marL="342900" indent="-342900" algn="just">
              <a:lnSpc>
                <a:spcPct val="107000"/>
              </a:lnSpc>
              <a:spcAft>
                <a:spcPts val="800"/>
              </a:spcAft>
              <a:buSzPts val="1000"/>
              <a:buFont typeface="Symbol" panose="05050102010706020507" pitchFamily="18" charset="2"/>
              <a:buChar char=""/>
              <a:tabLst>
                <a:tab pos="228600" algn="l"/>
              </a:tabLst>
            </a:pPr>
            <a:r>
              <a:rPr lang="en-US" sz="2000" b="1" kern="100" dirty="0">
                <a:effectLst/>
                <a:ea typeface="Calibri" panose="020F0502020204030204" pitchFamily="34" charset="0"/>
                <a:cs typeface="Times New Roman" panose="02020603050405020304" pitchFamily="18" charset="0"/>
              </a:rPr>
              <a:t>Experience in Presentations </a:t>
            </a:r>
            <a:r>
              <a:rPr lang="en-US" sz="2000" kern="100" dirty="0">
                <a:effectLst/>
                <a:ea typeface="Calibri" panose="020F0502020204030204" pitchFamily="34" charset="0"/>
                <a:cs typeface="Times New Roman" panose="02020603050405020304" pitchFamily="18" charset="0"/>
              </a:rPr>
              <a:t>(ex, 2020 World One Health Congress)</a:t>
            </a:r>
          </a:p>
          <a:p>
            <a:pPr marL="342900" marR="0" lvl="0" indent="-342900" algn="just">
              <a:lnSpc>
                <a:spcPct val="107000"/>
              </a:lnSpc>
              <a:spcAft>
                <a:spcPts val="800"/>
              </a:spcAft>
              <a:buSzPts val="1000"/>
              <a:buFont typeface="Symbol" panose="05050102010706020507" pitchFamily="18" charset="2"/>
              <a:buChar char=""/>
              <a:tabLst>
                <a:tab pos="228600" algn="l"/>
              </a:tabLst>
            </a:pPr>
            <a:r>
              <a:rPr lang="en-US" sz="2000" b="1" kern="100" dirty="0">
                <a:effectLst/>
                <a:ea typeface="Calibri" panose="020F0502020204030204" pitchFamily="34" charset="0"/>
                <a:cs typeface="Times New Roman" panose="02020603050405020304" pitchFamily="18" charset="0"/>
              </a:rPr>
              <a:t>Editorial Board Member, </a:t>
            </a:r>
            <a:r>
              <a:rPr lang="en-US" sz="2000" kern="100" dirty="0">
                <a:effectLst/>
                <a:ea typeface="Calibri" panose="020F0502020204030204" pitchFamily="34" charset="0"/>
                <a:cs typeface="Times New Roman" panose="02020603050405020304" pitchFamily="18" charset="0"/>
              </a:rPr>
              <a:t>PLOS ONE and Frontiers in Water</a:t>
            </a:r>
          </a:p>
          <a:p>
            <a:pPr marL="342900" marR="0" lvl="0" indent="-342900" algn="just">
              <a:lnSpc>
                <a:spcPct val="107000"/>
              </a:lnSpc>
              <a:spcAft>
                <a:spcPts val="800"/>
              </a:spcAft>
              <a:buSzPts val="1000"/>
              <a:buFont typeface="Symbol" panose="05050102010706020507" pitchFamily="18" charset="2"/>
              <a:buChar char=""/>
              <a:tabLst>
                <a:tab pos="228600" algn="l"/>
              </a:tabLst>
            </a:pPr>
            <a:r>
              <a:rPr lang="en-US" sz="2000" b="1" kern="100" dirty="0">
                <a:effectLst/>
                <a:ea typeface="Calibri" panose="020F0502020204030204" pitchFamily="34" charset="0"/>
                <a:cs typeface="Times New Roman" panose="02020603050405020304" pitchFamily="18" charset="0"/>
              </a:rPr>
              <a:t>Reviewer </a:t>
            </a:r>
            <a:r>
              <a:rPr lang="en-US" sz="2000" kern="100" dirty="0">
                <a:effectLst/>
                <a:ea typeface="Calibri" panose="020F0502020204030204" pitchFamily="34" charset="0"/>
                <a:cs typeface="Times New Roman" panose="02020603050405020304" pitchFamily="18" charset="0"/>
              </a:rPr>
              <a:t>(ex, PLOS ONE, PLOS GPH, BMC, and Scientific Reports)</a:t>
            </a:r>
          </a:p>
        </p:txBody>
      </p:sp>
    </p:spTree>
    <p:extLst>
      <p:ext uri="{BB962C8B-B14F-4D97-AF65-F5344CB8AC3E}">
        <p14:creationId xmlns:p14="http://schemas.microsoft.com/office/powerpoint/2010/main" val="93769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D5B71-C86D-C216-158D-0339A6F109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93288B-D82F-F5F1-917F-46E665C29F1E}"/>
              </a:ext>
            </a:extLst>
          </p:cNvPr>
          <p:cNvSpPr>
            <a:spLocks noGrp="1"/>
          </p:cNvSpPr>
          <p:nvPr>
            <p:ph type="title"/>
          </p:nvPr>
        </p:nvSpPr>
        <p:spPr/>
        <p:txBody>
          <a:bodyPr/>
          <a:lstStyle/>
          <a:p>
            <a:r>
              <a:rPr lang="en-US" dirty="0"/>
              <a:t>Introduction</a:t>
            </a:r>
            <a:br>
              <a:rPr lang="en-US" dirty="0"/>
            </a:br>
            <a:r>
              <a:rPr lang="en-US" sz="2400" dirty="0"/>
              <a:t>(Skills and Others)</a:t>
            </a:r>
          </a:p>
        </p:txBody>
      </p:sp>
      <p:sp>
        <p:nvSpPr>
          <p:cNvPr id="3" name="Content Placeholder 2">
            <a:extLst>
              <a:ext uri="{FF2B5EF4-FFF2-40B4-BE49-F238E27FC236}">
                <a16:creationId xmlns:a16="http://schemas.microsoft.com/office/drawing/2014/main" id="{9D3AB765-4CFA-52A4-18AA-88E2C6122530}"/>
              </a:ext>
            </a:extLst>
          </p:cNvPr>
          <p:cNvSpPr>
            <a:spLocks noGrp="1"/>
          </p:cNvSpPr>
          <p:nvPr>
            <p:ph idx="1"/>
          </p:nvPr>
        </p:nvSpPr>
        <p:spPr>
          <a:xfrm>
            <a:off x="838200" y="1825624"/>
            <a:ext cx="10515600" cy="4792889"/>
          </a:xfrm>
        </p:spPr>
        <p:txBody>
          <a:bodyPr>
            <a:noAutofit/>
          </a:bodyPr>
          <a:lstStyle/>
          <a:p>
            <a:pPr algn="just"/>
            <a:r>
              <a:rPr lang="en-US" sz="2000" b="1" dirty="0"/>
              <a:t>Analysis and Problem-Solving Skills:</a:t>
            </a:r>
          </a:p>
          <a:p>
            <a:pPr lvl="1" algn="just"/>
            <a:r>
              <a:rPr lang="en-US" sz="2000" b="1" dirty="0"/>
              <a:t>Statistical Language: </a:t>
            </a:r>
            <a:r>
              <a:rPr lang="en-US" sz="2000" dirty="0"/>
              <a:t>Proficiency in Statistical Programming: SAS, Stata, R, SPSS, and Python</a:t>
            </a:r>
          </a:p>
          <a:p>
            <a:pPr lvl="1" algn="just"/>
            <a:r>
              <a:rPr lang="en-US" sz="2000" b="1" dirty="0"/>
              <a:t>Expertise in Statistical Analysis: </a:t>
            </a:r>
            <a:r>
              <a:rPr lang="en-US" sz="2000" dirty="0"/>
              <a:t>Regression analysis, Multivariate techniques, Survival analysis, Machine learning, data mining, and forecasting techniques</a:t>
            </a:r>
          </a:p>
          <a:p>
            <a:pPr lvl="1" algn="just"/>
            <a:r>
              <a:rPr lang="en-US" sz="2000" b="1" dirty="0"/>
              <a:t>Software and Tools: </a:t>
            </a:r>
            <a:r>
              <a:rPr lang="en-US" sz="2000" dirty="0"/>
              <a:t>MS Office, Pivot Tables, Kobo Toolbox, and Power BI</a:t>
            </a:r>
          </a:p>
          <a:p>
            <a:pPr marL="228600" lvl="1" algn="just">
              <a:spcBef>
                <a:spcPts val="1000"/>
              </a:spcBef>
            </a:pPr>
            <a:r>
              <a:rPr lang="en-US" sz="2000" b="1" dirty="0"/>
              <a:t>Project Management and Organizations: </a:t>
            </a:r>
          </a:p>
          <a:p>
            <a:pPr marL="685800" lvl="2" algn="just">
              <a:spcBef>
                <a:spcPts val="1000"/>
              </a:spcBef>
            </a:pPr>
            <a:r>
              <a:rPr lang="en-US" b="1" i="0" dirty="0"/>
              <a:t>Extensive Experience in: </a:t>
            </a:r>
            <a:r>
              <a:rPr lang="en-US" i="0" dirty="0"/>
              <a:t>Collaborating with national and international organizations, Managing large teams in multicultural environments and across multiple stakeholders</a:t>
            </a:r>
          </a:p>
          <a:p>
            <a:pPr marL="685800" lvl="2" algn="just">
              <a:spcBef>
                <a:spcPts val="1000"/>
              </a:spcBef>
            </a:pPr>
            <a:r>
              <a:rPr lang="en-US" b="1" i="0" dirty="0"/>
              <a:t>Project Leadership: </a:t>
            </a:r>
            <a:r>
              <a:rPr lang="en-US" i="0" dirty="0"/>
              <a:t>Successfully executed complex health projects, Ensured seamless project execution and successful outcomes</a:t>
            </a:r>
          </a:p>
          <a:p>
            <a:pPr marL="228600" lvl="1" algn="just">
              <a:spcBef>
                <a:spcPts val="1000"/>
              </a:spcBef>
            </a:pPr>
            <a:r>
              <a:rPr lang="en-US" sz="2000" b="1" dirty="0"/>
              <a:t>Others:</a:t>
            </a:r>
          </a:p>
          <a:p>
            <a:pPr marL="685800" lvl="2" algn="just">
              <a:spcBef>
                <a:spcPts val="1000"/>
              </a:spcBef>
            </a:pPr>
            <a:r>
              <a:rPr lang="en-US" b="1" i="0" dirty="0"/>
              <a:t>University Roles: </a:t>
            </a:r>
            <a:r>
              <a:rPr lang="en-US" i="0" dirty="0"/>
              <a:t>Active participation in organizing various university programs and campaigns, Campus Ambassador, SUST</a:t>
            </a:r>
          </a:p>
        </p:txBody>
      </p:sp>
    </p:spTree>
    <p:extLst>
      <p:ext uri="{BB962C8B-B14F-4D97-AF65-F5344CB8AC3E}">
        <p14:creationId xmlns:p14="http://schemas.microsoft.com/office/powerpoint/2010/main" val="2864491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0F0707-7295-7AAF-BF45-49F5407039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8A5ED7-5AEF-ADE2-510E-CFE8DF7F69DD}"/>
              </a:ext>
            </a:extLst>
          </p:cNvPr>
          <p:cNvSpPr>
            <a:spLocks noGrp="1"/>
          </p:cNvSpPr>
          <p:nvPr>
            <p:ph type="title"/>
          </p:nvPr>
        </p:nvSpPr>
        <p:spPr/>
        <p:txBody>
          <a:bodyPr/>
          <a:lstStyle/>
          <a:p>
            <a:r>
              <a:rPr lang="en-US" dirty="0"/>
              <a:t>Introduction</a:t>
            </a:r>
            <a:br>
              <a:rPr lang="en-US" dirty="0"/>
            </a:br>
            <a:r>
              <a:rPr lang="en-US" sz="2400" dirty="0"/>
              <a:t>(Future Goals)</a:t>
            </a:r>
          </a:p>
        </p:txBody>
      </p:sp>
      <p:sp>
        <p:nvSpPr>
          <p:cNvPr id="3" name="Content Placeholder 2">
            <a:extLst>
              <a:ext uri="{FF2B5EF4-FFF2-40B4-BE49-F238E27FC236}">
                <a16:creationId xmlns:a16="http://schemas.microsoft.com/office/drawing/2014/main" id="{AB8E8ED4-E9DE-5B7E-F212-30C868392F8C}"/>
              </a:ext>
            </a:extLst>
          </p:cNvPr>
          <p:cNvSpPr>
            <a:spLocks noGrp="1"/>
          </p:cNvSpPr>
          <p:nvPr>
            <p:ph idx="1"/>
          </p:nvPr>
        </p:nvSpPr>
        <p:spPr/>
        <p:txBody>
          <a:bodyPr>
            <a:noAutofit/>
          </a:bodyPr>
          <a:lstStyle/>
          <a:p>
            <a:pPr algn="just"/>
            <a:r>
              <a:rPr lang="en-US" sz="2000" b="1" dirty="0"/>
              <a:t>Future Goals: </a:t>
            </a:r>
          </a:p>
          <a:p>
            <a:pPr lvl="1" algn="just"/>
            <a:r>
              <a:rPr lang="en-US" sz="2000" b="1" dirty="0"/>
              <a:t>Leadership in Multidisciplinary Research: </a:t>
            </a:r>
            <a:r>
              <a:rPr lang="en-US" sz="2000" dirty="0"/>
              <a:t>Conduct innovative public health and One Health research, Lead global research projects with strong capacity-building components, </a:t>
            </a:r>
          </a:p>
          <a:p>
            <a:pPr lvl="1" algn="just"/>
            <a:r>
              <a:rPr lang="en-US" sz="2000" b="1" dirty="0"/>
              <a:t>Academic Contributions: </a:t>
            </a:r>
            <a:r>
              <a:rPr lang="en-US" sz="2000" dirty="0"/>
              <a:t>Train future researchers with a focus on One Health principles, Establish a Center of Excellence for interdisciplinary collaboration and community engagement.</a:t>
            </a:r>
          </a:p>
          <a:p>
            <a:pPr lvl="1" algn="just"/>
            <a:r>
              <a:rPr lang="en-US" sz="2000" b="1" dirty="0"/>
              <a:t>Global Health Advocacy: </a:t>
            </a:r>
            <a:r>
              <a:rPr lang="en-US" sz="2000" dirty="0"/>
              <a:t>Contribute to global health policies and strengthen disease control programs, Collaborate with international organizations such as the WHO to address zoonotic and vector-borne diseases.</a:t>
            </a:r>
          </a:p>
          <a:p>
            <a:pPr lvl="1" algn="just"/>
            <a:r>
              <a:rPr lang="en-US" sz="2000" b="1" dirty="0"/>
              <a:t>Advanced Research &amp; Policy Development: </a:t>
            </a:r>
            <a:r>
              <a:rPr lang="en-US" sz="2000" dirty="0"/>
              <a:t>Utilize data-driven methodologies, advanced statistical models, and machine learning techniques, Investigate emerging infectious diseases, climate change impacts, and zoonotic diseases. Translate research findings into actionable public health strategies. Inform public health interventions and sustainable solutions for vulnerable populations.</a:t>
            </a:r>
          </a:p>
        </p:txBody>
      </p:sp>
    </p:spTree>
    <p:extLst>
      <p:ext uri="{BB962C8B-B14F-4D97-AF65-F5344CB8AC3E}">
        <p14:creationId xmlns:p14="http://schemas.microsoft.com/office/powerpoint/2010/main" val="422707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6528D6-91E4-7CB0-18E1-F09F82A79181}"/>
              </a:ext>
            </a:extLst>
          </p:cNvPr>
          <p:cNvSpPr>
            <a:spLocks noGrp="1"/>
          </p:cNvSpPr>
          <p:nvPr>
            <p:ph idx="1"/>
          </p:nvPr>
        </p:nvSpPr>
        <p:spPr>
          <a:xfrm>
            <a:off x="676656" y="1463040"/>
            <a:ext cx="10753725" cy="4314825"/>
          </a:xfrm>
        </p:spPr>
        <p:txBody>
          <a:bodyPr>
            <a:noAutofit/>
          </a:bodyPr>
          <a:lstStyle/>
          <a:p>
            <a:pPr algn="ctr"/>
            <a:endParaRPr lang="en-US" sz="8800" b="1" dirty="0">
              <a:solidFill>
                <a:srgbClr val="00B050"/>
              </a:solidFill>
              <a:latin typeface="Script MT Bold" panose="03040602040607080904" pitchFamily="66" charset="0"/>
            </a:endParaRPr>
          </a:p>
          <a:p>
            <a:pPr algn="ctr"/>
            <a:r>
              <a:rPr lang="en-US" sz="8800" b="1" dirty="0">
                <a:solidFill>
                  <a:srgbClr val="00B050"/>
                </a:solidFill>
                <a:latin typeface="Script MT Bold" panose="03040602040607080904" pitchFamily="66" charset="0"/>
              </a:rPr>
              <a:t>Thank you!</a:t>
            </a:r>
          </a:p>
        </p:txBody>
      </p:sp>
    </p:spTree>
    <p:extLst>
      <p:ext uri="{BB962C8B-B14F-4D97-AF65-F5344CB8AC3E}">
        <p14:creationId xmlns:p14="http://schemas.microsoft.com/office/powerpoint/2010/main" val="3948690567"/>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284</TotalTime>
  <Words>950</Words>
  <Application>Microsoft Office PowerPoint</Application>
  <PresentationFormat>Widescreen</PresentationFormat>
  <Paragraphs>72</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Script MT Bold</vt:lpstr>
      <vt:lpstr>Symbol</vt:lpstr>
      <vt:lpstr>Metropolitan</vt:lpstr>
      <vt:lpstr>Introduction</vt:lpstr>
      <vt:lpstr>Introduction (University, Courses &amp; projects)</vt:lpstr>
      <vt:lpstr>Introduction (MS Thesis, MS projects &amp; MS Conferences)</vt:lpstr>
      <vt:lpstr>Introduction (Job &amp; Training)</vt:lpstr>
      <vt:lpstr>Introduction (Publications)</vt:lpstr>
      <vt:lpstr>Introduction (Conferences and Other Research Activities)</vt:lpstr>
      <vt:lpstr>Introduction (Skills and Others)</vt:lpstr>
      <vt:lpstr>Introduction (Future Goals)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Mohammad Nayeem Hasan</dc:creator>
  <cp:lastModifiedBy>Mohammad Nayeem Hasan</cp:lastModifiedBy>
  <cp:revision>73</cp:revision>
  <cp:lastPrinted>2025-01-12T10:04:09Z</cp:lastPrinted>
  <dcterms:created xsi:type="dcterms:W3CDTF">2025-01-12T08:03:24Z</dcterms:created>
  <dcterms:modified xsi:type="dcterms:W3CDTF">2025-01-15T16:37:16Z</dcterms:modified>
</cp:coreProperties>
</file>